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95" r:id="rId3"/>
    <p:sldId id="258" r:id="rId4"/>
    <p:sldId id="262" r:id="rId5"/>
    <p:sldId id="264" r:id="rId6"/>
    <p:sldId id="292" r:id="rId7"/>
    <p:sldId id="293" r:id="rId8"/>
    <p:sldId id="296" r:id="rId9"/>
    <p:sldId id="257" r:id="rId10"/>
    <p:sldId id="269" r:id="rId11"/>
    <p:sldId id="275" r:id="rId12"/>
    <p:sldId id="263" r:id="rId13"/>
    <p:sldId id="265" r:id="rId14"/>
    <p:sldId id="266" r:id="rId15"/>
    <p:sldId id="267" r:id="rId16"/>
    <p:sldId id="280" r:id="rId17"/>
    <p:sldId id="270" r:id="rId18"/>
    <p:sldId id="271" r:id="rId19"/>
    <p:sldId id="268" r:id="rId20"/>
    <p:sldId id="278" r:id="rId21"/>
    <p:sldId id="279" r:id="rId22"/>
    <p:sldId id="272" r:id="rId23"/>
    <p:sldId id="284" r:id="rId24"/>
    <p:sldId id="285" r:id="rId25"/>
    <p:sldId id="273" r:id="rId26"/>
    <p:sldId id="274" r:id="rId27"/>
    <p:sldId id="286" r:id="rId28"/>
    <p:sldId id="277" r:id="rId29"/>
    <p:sldId id="287" r:id="rId30"/>
    <p:sldId id="282" r:id="rId31"/>
    <p:sldId id="294" r:id="rId32"/>
    <p:sldId id="289" r:id="rId33"/>
    <p:sldId id="281" r:id="rId34"/>
    <p:sldId id="288" r:id="rId35"/>
    <p:sldId id="290" r:id="rId36"/>
    <p:sldId id="291" r:id="rId37"/>
    <p:sldId id="261" r:id="rId38"/>
    <p:sldId id="260" r:id="rId39"/>
    <p:sldId id="283" r:id="rId4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5" autoAdjust="0"/>
    <p:restoredTop sz="94660"/>
  </p:normalViewPr>
  <p:slideViewPr>
    <p:cSldViewPr snapToGrid="0">
      <p:cViewPr varScale="1">
        <p:scale>
          <a:sx n="117" d="100"/>
          <a:sy n="117" d="100"/>
        </p:scale>
        <p:origin x="10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3233C6D-6E71-4B86-B978-E1026999E927}" type="datetimeFigureOut">
              <a:rPr lang="en-US" smtClean="0"/>
              <a:t>10/1/2020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E8DC786-4D9F-4D76-A20F-E1D530931786}" type="slidenum">
              <a:rPr lang="en-US" smtClean="0"/>
              <a:t>‹#›</a:t>
            </a:fld>
            <a:endParaRPr lang="en-US"/>
          </a:p>
        </p:txBody>
      </p:sp>
    </p:spTree>
    <p:extLst>
      <p:ext uri="{BB962C8B-B14F-4D97-AF65-F5344CB8AC3E}">
        <p14:creationId xmlns:p14="http://schemas.microsoft.com/office/powerpoint/2010/main" val="424009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41d0b8b93_1_1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41d0b8b93_1_1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endParaRPr/>
          </a:p>
        </p:txBody>
      </p:sp>
    </p:spTree>
    <p:extLst>
      <p:ext uri="{BB962C8B-B14F-4D97-AF65-F5344CB8AC3E}">
        <p14:creationId xmlns:p14="http://schemas.microsoft.com/office/powerpoint/2010/main" val="80703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44A5-3B0A-4395-B10D-1D6CDB756D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A2381B-B611-4C44-A1DA-6B54982D3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C1A088-0483-4352-B172-FDED23773E3A}"/>
              </a:ext>
            </a:extLst>
          </p:cNvPr>
          <p:cNvSpPr>
            <a:spLocks noGrp="1"/>
          </p:cNvSpPr>
          <p:nvPr>
            <p:ph type="dt" sz="half" idx="10"/>
          </p:nvPr>
        </p:nvSpPr>
        <p:spPr/>
        <p:txBody>
          <a:bodyPr/>
          <a:lstStyle/>
          <a:p>
            <a:fld id="{35D3A024-002A-4BB6-9B67-406D8E068F74}" type="datetime1">
              <a:rPr lang="en-US" smtClean="0"/>
              <a:t>10/1/2020</a:t>
            </a:fld>
            <a:endParaRPr lang="en-US"/>
          </a:p>
        </p:txBody>
      </p:sp>
      <p:sp>
        <p:nvSpPr>
          <p:cNvPr id="5" name="Footer Placeholder 4">
            <a:extLst>
              <a:ext uri="{FF2B5EF4-FFF2-40B4-BE49-F238E27FC236}">
                <a16:creationId xmlns:a16="http://schemas.microsoft.com/office/drawing/2014/main" id="{89BEA22A-48A8-4291-A0BD-8C7F8490E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D78DC-EFDC-46D5-9139-858F1268B058}"/>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113789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08AE-1E73-43D1-9C9A-439B098875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E3744A-3CC5-4D35-9CD4-F8A5F1C35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CCAA-297B-4BE4-8E4C-96C17672CDF9}"/>
              </a:ext>
            </a:extLst>
          </p:cNvPr>
          <p:cNvSpPr>
            <a:spLocks noGrp="1"/>
          </p:cNvSpPr>
          <p:nvPr>
            <p:ph type="dt" sz="half" idx="10"/>
          </p:nvPr>
        </p:nvSpPr>
        <p:spPr/>
        <p:txBody>
          <a:bodyPr/>
          <a:lstStyle/>
          <a:p>
            <a:fld id="{FBB1DEB1-D873-4605-BD45-E52DAA3E80AC}" type="datetime1">
              <a:rPr lang="en-US" smtClean="0"/>
              <a:t>10/1/2020</a:t>
            </a:fld>
            <a:endParaRPr lang="en-US"/>
          </a:p>
        </p:txBody>
      </p:sp>
      <p:sp>
        <p:nvSpPr>
          <p:cNvPr id="5" name="Footer Placeholder 4">
            <a:extLst>
              <a:ext uri="{FF2B5EF4-FFF2-40B4-BE49-F238E27FC236}">
                <a16:creationId xmlns:a16="http://schemas.microsoft.com/office/drawing/2014/main" id="{7229BEE5-694F-4BD6-977A-48A260735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E8AF-6D57-4FF2-A858-450159F1B526}"/>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359609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4B2EB9-402F-4C2F-8B09-ACD821B552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EED03-B058-4DA8-BA61-5284B5C196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195AC-E4FE-4389-81A3-86CBB27DFA28}"/>
              </a:ext>
            </a:extLst>
          </p:cNvPr>
          <p:cNvSpPr>
            <a:spLocks noGrp="1"/>
          </p:cNvSpPr>
          <p:nvPr>
            <p:ph type="dt" sz="half" idx="10"/>
          </p:nvPr>
        </p:nvSpPr>
        <p:spPr/>
        <p:txBody>
          <a:bodyPr/>
          <a:lstStyle/>
          <a:p>
            <a:fld id="{65A5223F-15F3-47C9-BDAE-697776AF5382}" type="datetime1">
              <a:rPr lang="en-US" smtClean="0"/>
              <a:t>10/1/2020</a:t>
            </a:fld>
            <a:endParaRPr lang="en-US"/>
          </a:p>
        </p:txBody>
      </p:sp>
      <p:sp>
        <p:nvSpPr>
          <p:cNvPr id="5" name="Footer Placeholder 4">
            <a:extLst>
              <a:ext uri="{FF2B5EF4-FFF2-40B4-BE49-F238E27FC236}">
                <a16:creationId xmlns:a16="http://schemas.microsoft.com/office/drawing/2014/main" id="{A61DFBBA-AF55-4B48-848B-190CD483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BB8EB-0935-400E-AA96-95FE64399E93}"/>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1166255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85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E198-2BCD-4BF5-A795-6B867A551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59482-501E-4CF5-B3DE-E146B743E8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4E90A-3F6B-4C92-909C-B25BDD9695A5}"/>
              </a:ext>
            </a:extLst>
          </p:cNvPr>
          <p:cNvSpPr>
            <a:spLocks noGrp="1"/>
          </p:cNvSpPr>
          <p:nvPr>
            <p:ph type="dt" sz="half" idx="10"/>
          </p:nvPr>
        </p:nvSpPr>
        <p:spPr/>
        <p:txBody>
          <a:bodyPr/>
          <a:lstStyle/>
          <a:p>
            <a:fld id="{CBB734CD-D32E-4D80-8DE1-C7B461D56050}" type="datetime1">
              <a:rPr lang="en-US" smtClean="0"/>
              <a:t>10/1/2020</a:t>
            </a:fld>
            <a:endParaRPr lang="en-US"/>
          </a:p>
        </p:txBody>
      </p:sp>
      <p:sp>
        <p:nvSpPr>
          <p:cNvPr id="5" name="Footer Placeholder 4">
            <a:extLst>
              <a:ext uri="{FF2B5EF4-FFF2-40B4-BE49-F238E27FC236}">
                <a16:creationId xmlns:a16="http://schemas.microsoft.com/office/drawing/2014/main" id="{255E732D-E71E-434F-B997-5137952F9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0B4E2-288C-423D-919A-B7A9BBC63390}"/>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271183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FBA9-EE3D-4753-9B5F-FE5D77C281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0EC565-C1DF-4C3A-997A-68D3F0AFD3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506DD8-47CD-4C96-9C51-29947B5EEB81}"/>
              </a:ext>
            </a:extLst>
          </p:cNvPr>
          <p:cNvSpPr>
            <a:spLocks noGrp="1"/>
          </p:cNvSpPr>
          <p:nvPr>
            <p:ph type="dt" sz="half" idx="10"/>
          </p:nvPr>
        </p:nvSpPr>
        <p:spPr/>
        <p:txBody>
          <a:bodyPr/>
          <a:lstStyle/>
          <a:p>
            <a:fld id="{5B3E2A7B-CAB1-45AD-902B-A20B1D9A3FC6}" type="datetime1">
              <a:rPr lang="en-US" smtClean="0"/>
              <a:t>10/1/2020</a:t>
            </a:fld>
            <a:endParaRPr lang="en-US"/>
          </a:p>
        </p:txBody>
      </p:sp>
      <p:sp>
        <p:nvSpPr>
          <p:cNvPr id="5" name="Footer Placeholder 4">
            <a:extLst>
              <a:ext uri="{FF2B5EF4-FFF2-40B4-BE49-F238E27FC236}">
                <a16:creationId xmlns:a16="http://schemas.microsoft.com/office/drawing/2014/main" id="{21B4F77A-F1B5-4AF1-B88C-19E8E0137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284E0-8147-41FB-9D61-3783493D9088}"/>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384782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A362-F016-41AD-BF59-F067FDB6D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F6ECA-58ED-4C32-A03F-7393614F3C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3E8BF7-5A96-4B37-8412-7233CC0FF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1466FA-3AF1-460B-B7E8-60E9C976E3A6}"/>
              </a:ext>
            </a:extLst>
          </p:cNvPr>
          <p:cNvSpPr>
            <a:spLocks noGrp="1"/>
          </p:cNvSpPr>
          <p:nvPr>
            <p:ph type="dt" sz="half" idx="10"/>
          </p:nvPr>
        </p:nvSpPr>
        <p:spPr/>
        <p:txBody>
          <a:bodyPr/>
          <a:lstStyle/>
          <a:p>
            <a:fld id="{0CBA7520-A83F-4CD2-8E7F-3DF6FAA6A12E}" type="datetime1">
              <a:rPr lang="en-US" smtClean="0"/>
              <a:t>10/1/2020</a:t>
            </a:fld>
            <a:endParaRPr lang="en-US"/>
          </a:p>
        </p:txBody>
      </p:sp>
      <p:sp>
        <p:nvSpPr>
          <p:cNvPr id="6" name="Footer Placeholder 5">
            <a:extLst>
              <a:ext uri="{FF2B5EF4-FFF2-40B4-BE49-F238E27FC236}">
                <a16:creationId xmlns:a16="http://schemas.microsoft.com/office/drawing/2014/main" id="{5A538A1E-84C3-4E9C-B4C3-4312B7B64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0AEE4-B0B3-4848-9BFF-7F65E2A98A26}"/>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189527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A8E1-16BE-4B04-9903-9B337F2050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C97336-4C53-4F63-84B3-48542FC96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0B309A-1704-4D2F-BF47-ADBBF8E27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444990-E8FB-4D13-8D63-BE60EA8A6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D6DA1E-836E-49C7-962C-164EABA226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4BFB72-5A23-4429-B7DA-98724776ED9A}"/>
              </a:ext>
            </a:extLst>
          </p:cNvPr>
          <p:cNvSpPr>
            <a:spLocks noGrp="1"/>
          </p:cNvSpPr>
          <p:nvPr>
            <p:ph type="dt" sz="half" idx="10"/>
          </p:nvPr>
        </p:nvSpPr>
        <p:spPr/>
        <p:txBody>
          <a:bodyPr/>
          <a:lstStyle/>
          <a:p>
            <a:fld id="{48818BCF-5B84-4277-A20B-5E8B26A7BAD3}" type="datetime1">
              <a:rPr lang="en-US" smtClean="0"/>
              <a:t>10/1/2020</a:t>
            </a:fld>
            <a:endParaRPr lang="en-US"/>
          </a:p>
        </p:txBody>
      </p:sp>
      <p:sp>
        <p:nvSpPr>
          <p:cNvPr id="8" name="Footer Placeholder 7">
            <a:extLst>
              <a:ext uri="{FF2B5EF4-FFF2-40B4-BE49-F238E27FC236}">
                <a16:creationId xmlns:a16="http://schemas.microsoft.com/office/drawing/2014/main" id="{AABDD29C-4770-4327-A03B-0ED5F030C5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7ECAA-3361-4CDB-9504-8CB5AA77BC8E}"/>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45197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5F5E-83F9-4961-80A8-17484BD6D6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2C9E43-08D9-40CB-9C2F-CE314F4A977A}"/>
              </a:ext>
            </a:extLst>
          </p:cNvPr>
          <p:cNvSpPr>
            <a:spLocks noGrp="1"/>
          </p:cNvSpPr>
          <p:nvPr>
            <p:ph type="dt" sz="half" idx="10"/>
          </p:nvPr>
        </p:nvSpPr>
        <p:spPr/>
        <p:txBody>
          <a:bodyPr/>
          <a:lstStyle/>
          <a:p>
            <a:fld id="{52A30FCB-6F75-44B2-B434-6EC5E8D71E8F}" type="datetime1">
              <a:rPr lang="en-US" smtClean="0"/>
              <a:t>10/1/2020</a:t>
            </a:fld>
            <a:endParaRPr lang="en-US"/>
          </a:p>
        </p:txBody>
      </p:sp>
      <p:sp>
        <p:nvSpPr>
          <p:cNvPr id="4" name="Footer Placeholder 3">
            <a:extLst>
              <a:ext uri="{FF2B5EF4-FFF2-40B4-BE49-F238E27FC236}">
                <a16:creationId xmlns:a16="http://schemas.microsoft.com/office/drawing/2014/main" id="{BFAD7DB1-14E6-400D-AD1F-88A00BC2F4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906AA1-FAEA-4476-A6F9-678160A60A90}"/>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181946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D5BF6-60A2-4248-B7DB-F919D31D74F6}"/>
              </a:ext>
            </a:extLst>
          </p:cNvPr>
          <p:cNvSpPr>
            <a:spLocks noGrp="1"/>
          </p:cNvSpPr>
          <p:nvPr>
            <p:ph type="dt" sz="half" idx="10"/>
          </p:nvPr>
        </p:nvSpPr>
        <p:spPr/>
        <p:txBody>
          <a:bodyPr/>
          <a:lstStyle/>
          <a:p>
            <a:fld id="{34E64998-6144-40CA-AE70-727713A4F51B}" type="datetime1">
              <a:rPr lang="en-US" smtClean="0"/>
              <a:t>10/1/2020</a:t>
            </a:fld>
            <a:endParaRPr lang="en-US"/>
          </a:p>
        </p:txBody>
      </p:sp>
      <p:sp>
        <p:nvSpPr>
          <p:cNvPr id="3" name="Footer Placeholder 2">
            <a:extLst>
              <a:ext uri="{FF2B5EF4-FFF2-40B4-BE49-F238E27FC236}">
                <a16:creationId xmlns:a16="http://schemas.microsoft.com/office/drawing/2014/main" id="{B2F05444-7680-4DC0-BF2B-07B973586E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38EC76-8E6B-49FA-8A04-D1219135E19C}"/>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328886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854E-32BD-4EC7-ACE8-61E80A23E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F31F13-7C8A-407E-95AB-313F2AC84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ED2085-E900-4CB2-B871-6A457BE23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38046-A1FA-4BDA-94A6-B1A890D0647A}"/>
              </a:ext>
            </a:extLst>
          </p:cNvPr>
          <p:cNvSpPr>
            <a:spLocks noGrp="1"/>
          </p:cNvSpPr>
          <p:nvPr>
            <p:ph type="dt" sz="half" idx="10"/>
          </p:nvPr>
        </p:nvSpPr>
        <p:spPr/>
        <p:txBody>
          <a:bodyPr/>
          <a:lstStyle/>
          <a:p>
            <a:fld id="{827B9552-0993-4859-8ABE-55EAB100B505}" type="datetime1">
              <a:rPr lang="en-US" smtClean="0"/>
              <a:t>10/1/2020</a:t>
            </a:fld>
            <a:endParaRPr lang="en-US"/>
          </a:p>
        </p:txBody>
      </p:sp>
      <p:sp>
        <p:nvSpPr>
          <p:cNvPr id="6" name="Footer Placeholder 5">
            <a:extLst>
              <a:ext uri="{FF2B5EF4-FFF2-40B4-BE49-F238E27FC236}">
                <a16:creationId xmlns:a16="http://schemas.microsoft.com/office/drawing/2014/main" id="{C107AC7F-87EC-47B4-86C4-44700758B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023933-7925-4377-A6FB-8852C50E7666}"/>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218468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C778-2B3C-4E04-AE1B-CF1BAA765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B4BB0C-E45F-43A1-956D-0AA5D5D91B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22AC4E-AB20-4E99-892A-B256459C7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3842E-9D8D-472B-BCDE-F07950AED657}"/>
              </a:ext>
            </a:extLst>
          </p:cNvPr>
          <p:cNvSpPr>
            <a:spLocks noGrp="1"/>
          </p:cNvSpPr>
          <p:nvPr>
            <p:ph type="dt" sz="half" idx="10"/>
          </p:nvPr>
        </p:nvSpPr>
        <p:spPr/>
        <p:txBody>
          <a:bodyPr/>
          <a:lstStyle/>
          <a:p>
            <a:fld id="{99C2D31A-3B38-469F-AD6D-F461FA8DFC33}" type="datetime1">
              <a:rPr lang="en-US" smtClean="0"/>
              <a:t>10/1/2020</a:t>
            </a:fld>
            <a:endParaRPr lang="en-US"/>
          </a:p>
        </p:txBody>
      </p:sp>
      <p:sp>
        <p:nvSpPr>
          <p:cNvPr id="6" name="Footer Placeholder 5">
            <a:extLst>
              <a:ext uri="{FF2B5EF4-FFF2-40B4-BE49-F238E27FC236}">
                <a16:creationId xmlns:a16="http://schemas.microsoft.com/office/drawing/2014/main" id="{6D727E6E-8602-43CD-ADE2-9A3EF2C07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4DC7E-5DD7-4A7C-B6F6-A6625DF161EF}"/>
              </a:ext>
            </a:extLst>
          </p:cNvPr>
          <p:cNvSpPr>
            <a:spLocks noGrp="1"/>
          </p:cNvSpPr>
          <p:nvPr>
            <p:ph type="sldNum" sz="quarter" idx="12"/>
          </p:nvPr>
        </p:nvSpPr>
        <p:spPr/>
        <p:txBody>
          <a:bodyPr/>
          <a:lstStyle/>
          <a:p>
            <a:fld id="{9F83BD91-63F5-4FF2-A953-4CE1418A7A5B}" type="slidenum">
              <a:rPr lang="en-US" smtClean="0"/>
              <a:t>‹#›</a:t>
            </a:fld>
            <a:endParaRPr lang="en-US"/>
          </a:p>
        </p:txBody>
      </p:sp>
    </p:spTree>
    <p:extLst>
      <p:ext uri="{BB962C8B-B14F-4D97-AF65-F5344CB8AC3E}">
        <p14:creationId xmlns:p14="http://schemas.microsoft.com/office/powerpoint/2010/main" val="67499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7FFB44-9D94-4246-99EC-DC30617B03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2F1BBA-50A9-4B2C-A539-FA0F1B6F7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2ED58-00A4-455B-815D-7483FA068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144EF-08BD-44AA-B849-437BCF39D4DC}" type="datetime1">
              <a:rPr lang="en-US" smtClean="0"/>
              <a:t>10/1/2020</a:t>
            </a:fld>
            <a:endParaRPr lang="en-US"/>
          </a:p>
        </p:txBody>
      </p:sp>
      <p:sp>
        <p:nvSpPr>
          <p:cNvPr id="5" name="Footer Placeholder 4">
            <a:extLst>
              <a:ext uri="{FF2B5EF4-FFF2-40B4-BE49-F238E27FC236}">
                <a16:creationId xmlns:a16="http://schemas.microsoft.com/office/drawing/2014/main" id="{C7CC5FD3-2D5E-4F10-92C4-566435F26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650C2-8734-4144-A6A9-E0F6857B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3BD91-63F5-4FF2-A953-4CE1418A7A5B}" type="slidenum">
              <a:rPr lang="en-US" smtClean="0"/>
              <a:t>‹#›</a:t>
            </a:fld>
            <a:endParaRPr lang="en-US"/>
          </a:p>
        </p:txBody>
      </p:sp>
    </p:spTree>
    <p:extLst>
      <p:ext uri="{BB962C8B-B14F-4D97-AF65-F5344CB8AC3E}">
        <p14:creationId xmlns:p14="http://schemas.microsoft.com/office/powerpoint/2010/main" val="3581643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F64D-DB16-4D3F-B94B-F40324475670}"/>
              </a:ext>
            </a:extLst>
          </p:cNvPr>
          <p:cNvSpPr>
            <a:spLocks noGrp="1"/>
          </p:cNvSpPr>
          <p:nvPr>
            <p:ph type="ctrTitle"/>
          </p:nvPr>
        </p:nvSpPr>
        <p:spPr>
          <a:xfrm>
            <a:off x="1524000" y="1122363"/>
            <a:ext cx="9144000" cy="2306637"/>
          </a:xfrm>
        </p:spPr>
        <p:txBody>
          <a:bodyPr>
            <a:noAutofit/>
          </a:bodyPr>
          <a:lstStyle/>
          <a:p>
            <a:br>
              <a:rPr lang="en-US" sz="2800" dirty="0">
                <a:solidFill>
                  <a:schemeClr val="accent1">
                    <a:lumMod val="50000"/>
                  </a:schemeClr>
                </a:solidFill>
                <a:latin typeface="+mn-lt"/>
              </a:rPr>
            </a:br>
            <a:br>
              <a:rPr lang="en-US" sz="2800" dirty="0">
                <a:solidFill>
                  <a:schemeClr val="accent1">
                    <a:lumMod val="50000"/>
                  </a:schemeClr>
                </a:solidFill>
                <a:latin typeface="+mn-lt"/>
              </a:rPr>
            </a:br>
            <a:br>
              <a:rPr lang="en-US" sz="2800" dirty="0">
                <a:solidFill>
                  <a:schemeClr val="accent1">
                    <a:lumMod val="50000"/>
                  </a:schemeClr>
                </a:solidFill>
                <a:latin typeface="+mn-lt"/>
              </a:rPr>
            </a:br>
            <a:br>
              <a:rPr lang="en-US" sz="2800" dirty="0">
                <a:solidFill>
                  <a:schemeClr val="accent1">
                    <a:lumMod val="50000"/>
                  </a:schemeClr>
                </a:solidFill>
                <a:latin typeface="+mn-lt"/>
              </a:rPr>
            </a:br>
            <a:r>
              <a:rPr lang="en-US" sz="5400" dirty="0">
                <a:solidFill>
                  <a:schemeClr val="accent1">
                    <a:lumMod val="50000"/>
                  </a:schemeClr>
                </a:solidFill>
                <a:latin typeface="Arial Black" panose="020B0A04020102020204" pitchFamily="34" charset="0"/>
              </a:rPr>
              <a:t>Title IX Investigation Training </a:t>
            </a:r>
            <a:br>
              <a:rPr lang="en-US" sz="2800" dirty="0">
                <a:solidFill>
                  <a:schemeClr val="accent1">
                    <a:lumMod val="50000"/>
                  </a:schemeClr>
                </a:solidFill>
                <a:latin typeface="+mn-lt"/>
              </a:rPr>
            </a:br>
            <a:br>
              <a:rPr lang="en-US" sz="2800" dirty="0">
                <a:solidFill>
                  <a:schemeClr val="accent1">
                    <a:lumMod val="50000"/>
                  </a:schemeClr>
                </a:solidFill>
                <a:latin typeface="+mn-lt"/>
              </a:rPr>
            </a:br>
            <a:r>
              <a:rPr lang="en-US" sz="2800" dirty="0">
                <a:solidFill>
                  <a:schemeClr val="accent1">
                    <a:lumMod val="50000"/>
                  </a:schemeClr>
                </a:solidFill>
                <a:latin typeface="+mn-lt"/>
              </a:rPr>
              <a:t>September 24, 2020</a:t>
            </a:r>
            <a:br>
              <a:rPr lang="en-US" sz="2800" dirty="0">
                <a:solidFill>
                  <a:schemeClr val="accent1">
                    <a:lumMod val="50000"/>
                  </a:schemeClr>
                </a:solidFill>
                <a:latin typeface="+mn-lt"/>
              </a:rPr>
            </a:br>
            <a:br>
              <a:rPr lang="en-US" sz="2800" dirty="0">
                <a:solidFill>
                  <a:schemeClr val="accent1">
                    <a:lumMod val="50000"/>
                  </a:schemeClr>
                </a:solidFill>
                <a:latin typeface="+mn-lt"/>
              </a:rPr>
            </a:br>
            <a:endParaRPr lang="en-US" sz="2800" dirty="0">
              <a:solidFill>
                <a:schemeClr val="accent1">
                  <a:lumMod val="50000"/>
                </a:schemeClr>
              </a:solidFill>
              <a:latin typeface="+mn-lt"/>
            </a:endParaRPr>
          </a:p>
        </p:txBody>
      </p:sp>
      <p:sp>
        <p:nvSpPr>
          <p:cNvPr id="3" name="Subtitle 2">
            <a:extLst>
              <a:ext uri="{FF2B5EF4-FFF2-40B4-BE49-F238E27FC236}">
                <a16:creationId xmlns:a16="http://schemas.microsoft.com/office/drawing/2014/main" id="{25AA6F0A-1DAB-426A-8D30-A1BFD282AF5D}"/>
              </a:ext>
            </a:extLst>
          </p:cNvPr>
          <p:cNvSpPr>
            <a:spLocks noGrp="1"/>
          </p:cNvSpPr>
          <p:nvPr>
            <p:ph type="subTitle" idx="1"/>
          </p:nvPr>
        </p:nvSpPr>
        <p:spPr>
          <a:xfrm>
            <a:off x="1524000" y="3461573"/>
            <a:ext cx="9144000" cy="1655762"/>
          </a:xfrm>
        </p:spPr>
        <p:txBody>
          <a:bodyPr>
            <a:normAutofit fontScale="77500" lnSpcReduction="20000"/>
          </a:bodyPr>
          <a:lstStyle/>
          <a:p>
            <a:endParaRPr lang="en-US" dirty="0"/>
          </a:p>
          <a:p>
            <a:pPr algn="just"/>
            <a:r>
              <a:rPr lang="en-US" dirty="0">
                <a:solidFill>
                  <a:schemeClr val="accent1">
                    <a:lumMod val="50000"/>
                  </a:schemeClr>
                </a:solidFill>
              </a:rPr>
              <a:t>						</a:t>
            </a:r>
            <a:r>
              <a:rPr lang="en-US" sz="3600" b="1" dirty="0">
                <a:solidFill>
                  <a:schemeClr val="accent1">
                    <a:lumMod val="50000"/>
                  </a:schemeClr>
                </a:solidFill>
                <a:latin typeface="+mn-lt"/>
              </a:rPr>
              <a:t>Darcee Williams </a:t>
            </a:r>
          </a:p>
          <a:p>
            <a:pPr algn="just"/>
            <a:r>
              <a:rPr lang="en-US" sz="3600" b="1" dirty="0">
                <a:solidFill>
                  <a:schemeClr val="accent1">
                    <a:lumMod val="50000"/>
                  </a:schemeClr>
                </a:solidFill>
              </a:rPr>
              <a:t>						</a:t>
            </a:r>
            <a:r>
              <a:rPr lang="en-US" sz="3600" b="1" dirty="0">
                <a:solidFill>
                  <a:schemeClr val="accent1">
                    <a:lumMod val="50000"/>
                  </a:schemeClr>
                </a:solidFill>
                <a:latin typeface="+mn-lt"/>
              </a:rPr>
              <a:t>James Petrungaro </a:t>
            </a:r>
          </a:p>
          <a:p>
            <a:pPr algn="just"/>
            <a:r>
              <a:rPr lang="en-US" sz="3600" b="1" dirty="0">
                <a:solidFill>
                  <a:schemeClr val="accent1">
                    <a:lumMod val="50000"/>
                  </a:schemeClr>
                </a:solidFill>
              </a:rPr>
              <a:t>						</a:t>
            </a:r>
            <a:r>
              <a:rPr lang="en-US" sz="3600" b="1" dirty="0">
                <a:solidFill>
                  <a:schemeClr val="accent1">
                    <a:lumMod val="50000"/>
                  </a:schemeClr>
                </a:solidFill>
                <a:latin typeface="+mn-lt"/>
              </a:rPr>
              <a:t>Adam Dauksas</a:t>
            </a:r>
            <a:endParaRPr lang="en-US" sz="3600" b="1" dirty="0"/>
          </a:p>
        </p:txBody>
      </p:sp>
      <p:pic>
        <p:nvPicPr>
          <p:cNvPr id="4" name="Picture 3">
            <a:extLst>
              <a:ext uri="{FF2B5EF4-FFF2-40B4-BE49-F238E27FC236}">
                <a16:creationId xmlns:a16="http://schemas.microsoft.com/office/drawing/2014/main" id="{4CECC01A-2C4E-4592-82FD-77EA6F67A7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4304" y="4429919"/>
            <a:ext cx="5225821" cy="1951037"/>
          </a:xfrm>
          <a:prstGeom prst="rect">
            <a:avLst/>
          </a:prstGeom>
          <a:noFill/>
        </p:spPr>
      </p:pic>
    </p:spTree>
    <p:extLst>
      <p:ext uri="{BB962C8B-B14F-4D97-AF65-F5344CB8AC3E}">
        <p14:creationId xmlns:p14="http://schemas.microsoft.com/office/powerpoint/2010/main" val="35236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67F9C-762B-4F4A-8183-36693A549001}"/>
              </a:ext>
            </a:extLst>
          </p:cNvPr>
          <p:cNvSpPr>
            <a:spLocks noGrp="1"/>
          </p:cNvSpPr>
          <p:nvPr>
            <p:ph idx="1"/>
          </p:nvPr>
        </p:nvSpPr>
        <p:spPr>
          <a:xfrm>
            <a:off x="838200" y="1836833"/>
            <a:ext cx="10515600" cy="4351338"/>
          </a:xfrm>
        </p:spPr>
        <p:txBody>
          <a:bodyPr>
            <a:normAutofit lnSpcReduction="10000"/>
          </a:bodyPr>
          <a:lstStyle/>
          <a:p>
            <a:pPr marL="514350" indent="-514350">
              <a:buFont typeface="+mj-lt"/>
              <a:buAutoNum type="arabicParenR"/>
            </a:pPr>
            <a:r>
              <a:rPr lang="en-US" u="sng" dirty="0"/>
              <a:t>Final Decision-Maker</a:t>
            </a:r>
            <a:r>
              <a:rPr lang="en-US" dirty="0"/>
              <a:t>: Final reviewer of matter; no original work</a:t>
            </a:r>
          </a:p>
          <a:p>
            <a:pPr marL="514350" indent="-514350">
              <a:buFont typeface="+mj-lt"/>
              <a:buAutoNum type="arabicParenR"/>
            </a:pPr>
            <a:r>
              <a:rPr lang="en-US" u="sng" dirty="0"/>
              <a:t>Initial Decision-Maker</a:t>
            </a:r>
            <a:r>
              <a:rPr lang="en-US" dirty="0"/>
              <a:t>: Writes the decision</a:t>
            </a:r>
          </a:p>
          <a:p>
            <a:pPr marL="514350" indent="-514350">
              <a:buFont typeface="+mj-lt"/>
              <a:buAutoNum type="arabicParenR"/>
            </a:pPr>
            <a:r>
              <a:rPr lang="en-US" u="sng" dirty="0"/>
              <a:t>Title IX Coordinator</a:t>
            </a:r>
            <a:r>
              <a:rPr lang="en-US" dirty="0"/>
              <a:t>: Coordinates the investigation, can be investigator</a:t>
            </a:r>
          </a:p>
          <a:p>
            <a:pPr marL="514350" indent="-514350">
              <a:buFont typeface="+mj-lt"/>
              <a:buAutoNum type="arabicParenR"/>
            </a:pPr>
            <a:r>
              <a:rPr lang="en-US" u="sng" dirty="0"/>
              <a:t>Investigator</a:t>
            </a:r>
            <a:r>
              <a:rPr lang="en-US" dirty="0"/>
              <a:t>: Accepts evidence and interviews; prepares investigation report</a:t>
            </a:r>
          </a:p>
          <a:p>
            <a:pPr marL="0" indent="0">
              <a:buNone/>
            </a:pPr>
            <a:r>
              <a:rPr lang="en-US" dirty="0"/>
              <a:t>Who should investigate? Regulations require that:</a:t>
            </a:r>
          </a:p>
          <a:p>
            <a:r>
              <a:rPr lang="en-US" dirty="0"/>
              <a:t>The Decision-Maker (initial or appeal) shall not be the Title IX Coordinator or the investigator</a:t>
            </a:r>
          </a:p>
          <a:p>
            <a:r>
              <a:rPr lang="en-US" dirty="0"/>
              <a:t>Each party is entitled to appeal the initial decision-maker’s ruling.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Title 1">
            <a:extLst>
              <a:ext uri="{FF2B5EF4-FFF2-40B4-BE49-F238E27FC236}">
                <a16:creationId xmlns:a16="http://schemas.microsoft.com/office/drawing/2014/main" id="{2E46BD8C-DEE2-4143-B319-5E80B5A57272}"/>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Investigators</a:t>
            </a:r>
          </a:p>
        </p:txBody>
      </p:sp>
      <p:sp>
        <p:nvSpPr>
          <p:cNvPr id="5" name="Title 1">
            <a:extLst>
              <a:ext uri="{FF2B5EF4-FFF2-40B4-BE49-F238E27FC236}">
                <a16:creationId xmlns:a16="http://schemas.microsoft.com/office/drawing/2014/main" id="{DB6FE067-4DE5-4FB1-88D0-A67E00B4407A}"/>
              </a:ext>
            </a:extLst>
          </p:cNvPr>
          <p:cNvSpPr txBox="1">
            <a:spLocks/>
          </p:cNvSpPr>
          <p:nvPr/>
        </p:nvSpPr>
        <p:spPr>
          <a:xfrm>
            <a:off x="838200" y="511270"/>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Grievance Process: Roles</a:t>
            </a:r>
          </a:p>
        </p:txBody>
      </p:sp>
      <p:sp>
        <p:nvSpPr>
          <p:cNvPr id="2" name="Slide Number Placeholder 1">
            <a:extLst>
              <a:ext uri="{FF2B5EF4-FFF2-40B4-BE49-F238E27FC236}">
                <a16:creationId xmlns:a16="http://schemas.microsoft.com/office/drawing/2014/main" id="{E22AE994-0C63-4D71-8043-18E96CCE4307}"/>
              </a:ext>
            </a:extLst>
          </p:cNvPr>
          <p:cNvSpPr>
            <a:spLocks noGrp="1"/>
          </p:cNvSpPr>
          <p:nvPr>
            <p:ph type="sldNum" sz="quarter" idx="12"/>
          </p:nvPr>
        </p:nvSpPr>
        <p:spPr/>
        <p:txBody>
          <a:bodyPr/>
          <a:lstStyle/>
          <a:p>
            <a:fld id="{9F83BD91-63F5-4FF2-A953-4CE1418A7A5B}" type="slidenum">
              <a:rPr lang="en-US" smtClean="0"/>
              <a:t>10</a:t>
            </a:fld>
            <a:endParaRPr lang="en-US"/>
          </a:p>
        </p:txBody>
      </p:sp>
    </p:spTree>
    <p:extLst>
      <p:ext uri="{BB962C8B-B14F-4D97-AF65-F5344CB8AC3E}">
        <p14:creationId xmlns:p14="http://schemas.microsoft.com/office/powerpoint/2010/main" val="425785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3D7318-7B77-417C-B6F7-39AC95BF8738}"/>
              </a:ext>
            </a:extLst>
          </p:cNvPr>
          <p:cNvSpPr txBox="1"/>
          <p:nvPr/>
        </p:nvSpPr>
        <p:spPr>
          <a:xfrm>
            <a:off x="804229" y="1751682"/>
            <a:ext cx="4836405"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u="sng" dirty="0"/>
              <a:t>A. Superintendent</a:t>
            </a:r>
          </a:p>
          <a:p>
            <a:pPr marL="285750" indent="-285750" algn="ctr">
              <a:buFont typeface="Arial" panose="020B0604020202020204" pitchFamily="34" charset="0"/>
              <a:buChar char="•"/>
            </a:pPr>
            <a:endParaRPr lang="en-US" u="sng" dirty="0"/>
          </a:p>
          <a:p>
            <a:pPr marL="342900" indent="-342900">
              <a:buAutoNum type="arabicPeriod"/>
            </a:pPr>
            <a:r>
              <a:rPr lang="en-US" dirty="0"/>
              <a:t>Superintendent (Final decision-maker)</a:t>
            </a:r>
          </a:p>
          <a:p>
            <a:pPr marL="342900" indent="-342900">
              <a:buAutoNum type="arabicPeriod"/>
            </a:pPr>
            <a:r>
              <a:rPr lang="en-US" dirty="0"/>
              <a:t>HR Admin (Initial decision-maker)</a:t>
            </a:r>
          </a:p>
          <a:p>
            <a:pPr marL="342900" indent="-342900">
              <a:buAutoNum type="arabicPeriod"/>
            </a:pPr>
            <a:r>
              <a:rPr lang="en-US" dirty="0"/>
              <a:t>Student </a:t>
            </a:r>
            <a:r>
              <a:rPr lang="en-US" dirty="0" err="1"/>
              <a:t>Svcs</a:t>
            </a:r>
            <a:r>
              <a:rPr lang="en-US" dirty="0"/>
              <a:t>. Admin. (Title IX Coordinator/Investigator/Facilitator)</a:t>
            </a:r>
          </a:p>
          <a:p>
            <a:pPr marL="342900" indent="-342900">
              <a:buAutoNum type="arabicPeriod"/>
            </a:pPr>
            <a:r>
              <a:rPr lang="en-US" dirty="0"/>
              <a:t>Other Dist. Admin. (Investigator/Facilitator)</a:t>
            </a:r>
          </a:p>
        </p:txBody>
      </p:sp>
      <p:sp>
        <p:nvSpPr>
          <p:cNvPr id="10" name="TextBox 9">
            <a:extLst>
              <a:ext uri="{FF2B5EF4-FFF2-40B4-BE49-F238E27FC236}">
                <a16:creationId xmlns:a16="http://schemas.microsoft.com/office/drawing/2014/main" id="{A7483DF9-23DD-487D-8E56-8848261CDA77}"/>
              </a:ext>
            </a:extLst>
          </p:cNvPr>
          <p:cNvSpPr txBox="1"/>
          <p:nvPr/>
        </p:nvSpPr>
        <p:spPr>
          <a:xfrm>
            <a:off x="6551369" y="1751682"/>
            <a:ext cx="4802432"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u="sng" dirty="0"/>
              <a:t>B. Board</a:t>
            </a:r>
          </a:p>
          <a:p>
            <a:pPr marL="285750" indent="-285750" algn="ctr">
              <a:buFont typeface="Arial" panose="020B0604020202020204" pitchFamily="34" charset="0"/>
              <a:buChar char="•"/>
            </a:pPr>
            <a:endParaRPr lang="en-US" u="sng" dirty="0"/>
          </a:p>
          <a:p>
            <a:pPr marL="342900" indent="-342900">
              <a:buAutoNum type="arabicPeriod"/>
            </a:pPr>
            <a:r>
              <a:rPr lang="en-US" dirty="0"/>
              <a:t>Board Committee (Final decision-maker)</a:t>
            </a:r>
          </a:p>
          <a:p>
            <a:pPr marL="342900" indent="-342900">
              <a:buAutoNum type="arabicPeriod"/>
            </a:pPr>
            <a:r>
              <a:rPr lang="en-US" dirty="0"/>
              <a:t>Superintendent (Initial decision-maker)</a:t>
            </a:r>
          </a:p>
          <a:p>
            <a:pPr marL="342900" indent="-342900">
              <a:buAutoNum type="arabicPeriod"/>
            </a:pPr>
            <a:r>
              <a:rPr lang="en-US" dirty="0"/>
              <a:t>Asst. Supt. Student </a:t>
            </a:r>
            <a:r>
              <a:rPr lang="en-US" dirty="0" err="1"/>
              <a:t>Svcs</a:t>
            </a:r>
            <a:r>
              <a:rPr lang="en-US" dirty="0"/>
              <a:t>. (Title IX Coordinator/Investigator/Facilitator)</a:t>
            </a:r>
          </a:p>
          <a:p>
            <a:pPr marL="342900" indent="-342900">
              <a:buAutoNum type="arabicPeriod"/>
            </a:pPr>
            <a:r>
              <a:rPr lang="en-US" dirty="0"/>
              <a:t>Other Admin. (Investigator/Facilitator)</a:t>
            </a:r>
          </a:p>
        </p:txBody>
      </p:sp>
      <p:sp>
        <p:nvSpPr>
          <p:cNvPr id="12" name="TextBox 11">
            <a:extLst>
              <a:ext uri="{FF2B5EF4-FFF2-40B4-BE49-F238E27FC236}">
                <a16:creationId xmlns:a16="http://schemas.microsoft.com/office/drawing/2014/main" id="{E23C58A5-3FB8-4396-83FE-AE9DECDA006C}"/>
              </a:ext>
            </a:extLst>
          </p:cNvPr>
          <p:cNvSpPr txBox="1"/>
          <p:nvPr/>
        </p:nvSpPr>
        <p:spPr>
          <a:xfrm>
            <a:off x="804230" y="3930308"/>
            <a:ext cx="4836404"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u="sng" dirty="0"/>
              <a:t>C. Third Party/Small District</a:t>
            </a:r>
          </a:p>
          <a:p>
            <a:pPr marL="285750" indent="-285750" algn="ctr">
              <a:buFont typeface="Arial" panose="020B0604020202020204" pitchFamily="34" charset="0"/>
              <a:buChar char="•"/>
            </a:pPr>
            <a:endParaRPr lang="en-US" u="sng" dirty="0"/>
          </a:p>
          <a:p>
            <a:pPr marL="342900" indent="-342900">
              <a:buAutoNum type="arabicPeriod"/>
            </a:pPr>
            <a:r>
              <a:rPr lang="en-US" dirty="0"/>
              <a:t>Neighboring Supt. (Final decision-maker) or Hearing Officer-type individual </a:t>
            </a:r>
          </a:p>
          <a:p>
            <a:pPr marL="342900" indent="-342900">
              <a:buAutoNum type="arabicPeriod"/>
            </a:pPr>
            <a:r>
              <a:rPr lang="en-US" dirty="0"/>
              <a:t>Superintendent (Initial decision-maker)</a:t>
            </a:r>
          </a:p>
          <a:p>
            <a:pPr marL="342900" indent="-342900">
              <a:buAutoNum type="arabicPeriod"/>
            </a:pPr>
            <a:r>
              <a:rPr lang="en-US" dirty="0"/>
              <a:t>Administrator (Title IX Coordinator/ Investigator/Facilitator)</a:t>
            </a:r>
          </a:p>
          <a:p>
            <a:pPr marL="342900" indent="-342900">
              <a:buAutoNum type="arabicPeriod"/>
            </a:pPr>
            <a:r>
              <a:rPr lang="en-US" dirty="0"/>
              <a:t>Administrator (Investigator/Facilitator)</a:t>
            </a:r>
          </a:p>
          <a:p>
            <a:pPr marL="342900" indent="-342900">
              <a:buAutoNum type="arabicPeriod"/>
            </a:pPr>
            <a:endParaRPr lang="en-US" dirty="0"/>
          </a:p>
        </p:txBody>
      </p:sp>
      <p:sp>
        <p:nvSpPr>
          <p:cNvPr id="14" name="TextBox 13">
            <a:extLst>
              <a:ext uri="{FF2B5EF4-FFF2-40B4-BE49-F238E27FC236}">
                <a16:creationId xmlns:a16="http://schemas.microsoft.com/office/drawing/2014/main" id="{EAD0CC60-85A3-469B-B501-85D12F1F55ED}"/>
              </a:ext>
            </a:extLst>
          </p:cNvPr>
          <p:cNvSpPr txBox="1"/>
          <p:nvPr/>
        </p:nvSpPr>
        <p:spPr>
          <a:xfrm>
            <a:off x="6551367" y="3930308"/>
            <a:ext cx="4802432"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u="sng" dirty="0"/>
              <a:t>Consider</a:t>
            </a:r>
          </a:p>
          <a:p>
            <a:endParaRPr lang="en-US" dirty="0"/>
          </a:p>
          <a:p>
            <a:r>
              <a:rPr lang="en-US" dirty="0"/>
              <a:t>Assigning two administrators to serve as investigators/facilitators is recommended:</a:t>
            </a:r>
          </a:p>
          <a:p>
            <a:pPr marL="285750" indent="-285750">
              <a:buFont typeface="Arial" panose="020B0604020202020204" pitchFamily="34" charset="0"/>
              <a:buChar char="•"/>
            </a:pPr>
            <a:r>
              <a:rPr lang="en-US" dirty="0"/>
              <a:t>Consider gender balance</a:t>
            </a:r>
          </a:p>
          <a:p>
            <a:pPr marL="285750" indent="-285750">
              <a:buFont typeface="Arial" panose="020B0604020202020204" pitchFamily="34" charset="0"/>
              <a:buChar char="•"/>
            </a:pPr>
            <a:r>
              <a:rPr lang="en-US" dirty="0"/>
              <a:t>One to investigate, the other to facilitate resolution in any given case</a:t>
            </a:r>
          </a:p>
          <a:p>
            <a:r>
              <a:rPr lang="en-US" dirty="0"/>
              <a:t>Supt. cannot serve as Decision-Maker if Respondent is the Supt. or a Board Member</a:t>
            </a:r>
          </a:p>
        </p:txBody>
      </p:sp>
      <p:sp>
        <p:nvSpPr>
          <p:cNvPr id="16" name="Title 1">
            <a:extLst>
              <a:ext uri="{FF2B5EF4-FFF2-40B4-BE49-F238E27FC236}">
                <a16:creationId xmlns:a16="http://schemas.microsoft.com/office/drawing/2014/main" id="{174E0FC9-7C60-44D8-86DE-7C178F6A4973}"/>
              </a:ext>
            </a:extLst>
          </p:cNvPr>
          <p:cNvSpPr txBox="1">
            <a:spLocks/>
          </p:cNvSpPr>
          <p:nvPr/>
        </p:nvSpPr>
        <p:spPr>
          <a:xfrm>
            <a:off x="838200" y="354108"/>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Grievance Process: Roles</a:t>
            </a:r>
          </a:p>
        </p:txBody>
      </p:sp>
      <p:sp>
        <p:nvSpPr>
          <p:cNvPr id="2" name="Slide Number Placeholder 1">
            <a:extLst>
              <a:ext uri="{FF2B5EF4-FFF2-40B4-BE49-F238E27FC236}">
                <a16:creationId xmlns:a16="http://schemas.microsoft.com/office/drawing/2014/main" id="{C8C6762F-716F-4C8B-87BA-74264BCAA946}"/>
              </a:ext>
            </a:extLst>
          </p:cNvPr>
          <p:cNvSpPr>
            <a:spLocks noGrp="1"/>
          </p:cNvSpPr>
          <p:nvPr>
            <p:ph type="sldNum" sz="quarter" idx="12"/>
          </p:nvPr>
        </p:nvSpPr>
        <p:spPr/>
        <p:txBody>
          <a:bodyPr/>
          <a:lstStyle/>
          <a:p>
            <a:fld id="{9F83BD91-63F5-4FF2-A953-4CE1418A7A5B}" type="slidenum">
              <a:rPr lang="en-US" smtClean="0"/>
              <a:t>11</a:t>
            </a:fld>
            <a:endParaRPr lang="en-US"/>
          </a:p>
        </p:txBody>
      </p:sp>
    </p:spTree>
    <p:extLst>
      <p:ext uri="{BB962C8B-B14F-4D97-AF65-F5344CB8AC3E}">
        <p14:creationId xmlns:p14="http://schemas.microsoft.com/office/powerpoint/2010/main" val="382409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E1F3-D610-4C19-AA84-FB2DC819608C}"/>
              </a:ext>
            </a:extLst>
          </p:cNvPr>
          <p:cNvSpPr>
            <a:spLocks noGrp="1"/>
          </p:cNvSpPr>
          <p:nvPr>
            <p:ph type="title"/>
          </p:nvPr>
        </p:nvSpPr>
        <p:spPr>
          <a:solidFill>
            <a:schemeClr val="accent4">
              <a:lumMod val="60000"/>
              <a:lumOff val="40000"/>
            </a:schemeClr>
          </a:solidFill>
        </p:spPr>
        <p:txBody>
          <a:bodyPr/>
          <a:lstStyle/>
          <a:p>
            <a:r>
              <a:rPr lang="en-US" dirty="0"/>
              <a:t>Formal Complaint	</a:t>
            </a:r>
          </a:p>
        </p:txBody>
      </p:sp>
      <p:sp>
        <p:nvSpPr>
          <p:cNvPr id="3" name="Content Placeholder 2">
            <a:extLst>
              <a:ext uri="{FF2B5EF4-FFF2-40B4-BE49-F238E27FC236}">
                <a16:creationId xmlns:a16="http://schemas.microsoft.com/office/drawing/2014/main" id="{EC1B75DF-64F0-44FE-B207-04571EABDC17}"/>
              </a:ext>
            </a:extLst>
          </p:cNvPr>
          <p:cNvSpPr>
            <a:spLocks noGrp="1"/>
          </p:cNvSpPr>
          <p:nvPr>
            <p:ph idx="1"/>
          </p:nvPr>
        </p:nvSpPr>
        <p:spPr>
          <a:xfrm>
            <a:off x="838200" y="1902443"/>
            <a:ext cx="10515600" cy="4351338"/>
          </a:xfrm>
        </p:spPr>
        <p:txBody>
          <a:bodyPr>
            <a:normAutofit fontScale="92500" lnSpcReduction="20000"/>
          </a:bodyPr>
          <a:lstStyle/>
          <a:p>
            <a:pPr marL="0" indent="0">
              <a:buNone/>
            </a:pPr>
            <a:r>
              <a:rPr lang="en-US" dirty="0"/>
              <a:t>District’s duty to investigate sexual harassment under Title IX is triggered when a “formal complaint” is filed alleging sexual harassment within the District’s “educational program”</a:t>
            </a:r>
          </a:p>
          <a:p>
            <a:r>
              <a:rPr lang="en-US" dirty="0"/>
              <a:t>Anyone can report sexual harassment, but a “formal complaint” can only be filed by:</a:t>
            </a:r>
          </a:p>
          <a:p>
            <a:pPr marL="0" indent="0">
              <a:buNone/>
            </a:pPr>
            <a:r>
              <a:rPr lang="en-US" dirty="0"/>
              <a:t>	(1) The alleged victim of sexual harassment (or minor’s parent); 	(2) The District’s Title IX Coordinator.</a:t>
            </a:r>
          </a:p>
          <a:p>
            <a:r>
              <a:rPr lang="en-US" dirty="0"/>
              <a:t>Formal complaint must be in writing and signed (digital signatures permitted; email would be sufficient)</a:t>
            </a:r>
          </a:p>
          <a:p>
            <a:pPr marL="0" indent="0">
              <a:buNone/>
            </a:pPr>
            <a:endParaRPr lang="en-US" sz="2000" u="sng" dirty="0"/>
          </a:p>
          <a:p>
            <a:pPr marL="0" indent="0">
              <a:buNone/>
            </a:pPr>
            <a:r>
              <a:rPr lang="en-US" sz="2000" u="sng" dirty="0"/>
              <a:t>Form</a:t>
            </a:r>
          </a:p>
          <a:p>
            <a:pPr marL="0" indent="0">
              <a:buNone/>
            </a:pPr>
            <a:r>
              <a:rPr lang="en-US" sz="2000" i="1" dirty="0"/>
              <a:t>Formal Complaint Template</a:t>
            </a:r>
          </a:p>
        </p:txBody>
      </p:sp>
      <p:sp>
        <p:nvSpPr>
          <p:cNvPr id="4" name="Slide Number Placeholder 3">
            <a:extLst>
              <a:ext uri="{FF2B5EF4-FFF2-40B4-BE49-F238E27FC236}">
                <a16:creationId xmlns:a16="http://schemas.microsoft.com/office/drawing/2014/main" id="{C87113F3-FF42-47A6-8604-E9549BBC2D9F}"/>
              </a:ext>
            </a:extLst>
          </p:cNvPr>
          <p:cNvSpPr>
            <a:spLocks noGrp="1"/>
          </p:cNvSpPr>
          <p:nvPr>
            <p:ph type="sldNum" sz="quarter" idx="12"/>
          </p:nvPr>
        </p:nvSpPr>
        <p:spPr/>
        <p:txBody>
          <a:bodyPr/>
          <a:lstStyle/>
          <a:p>
            <a:fld id="{9F83BD91-63F5-4FF2-A953-4CE1418A7A5B}" type="slidenum">
              <a:rPr lang="en-US" smtClean="0"/>
              <a:t>12</a:t>
            </a:fld>
            <a:endParaRPr lang="en-US"/>
          </a:p>
        </p:txBody>
      </p:sp>
    </p:spTree>
    <p:extLst>
      <p:ext uri="{BB962C8B-B14F-4D97-AF65-F5344CB8AC3E}">
        <p14:creationId xmlns:p14="http://schemas.microsoft.com/office/powerpoint/2010/main" val="3054656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B0A6-F783-4A12-A0A2-E1DF424905D9}"/>
              </a:ext>
            </a:extLst>
          </p:cNvPr>
          <p:cNvSpPr>
            <a:spLocks noGrp="1"/>
          </p:cNvSpPr>
          <p:nvPr>
            <p:ph type="title"/>
          </p:nvPr>
        </p:nvSpPr>
        <p:spPr>
          <a:solidFill>
            <a:schemeClr val="accent4">
              <a:lumMod val="60000"/>
              <a:lumOff val="40000"/>
            </a:schemeClr>
          </a:solidFill>
        </p:spPr>
        <p:txBody>
          <a:bodyPr/>
          <a:lstStyle/>
          <a:p>
            <a:r>
              <a:rPr lang="en-US" dirty="0"/>
              <a:t>After a Report is Filed: Intake Meeting	</a:t>
            </a:r>
          </a:p>
        </p:txBody>
      </p:sp>
      <p:sp>
        <p:nvSpPr>
          <p:cNvPr id="3" name="Content Placeholder 2">
            <a:extLst>
              <a:ext uri="{FF2B5EF4-FFF2-40B4-BE49-F238E27FC236}">
                <a16:creationId xmlns:a16="http://schemas.microsoft.com/office/drawing/2014/main" id="{78979B5B-89A2-473F-8A4E-3080DE0ADFA1}"/>
              </a:ext>
            </a:extLst>
          </p:cNvPr>
          <p:cNvSpPr>
            <a:spLocks noGrp="1"/>
          </p:cNvSpPr>
          <p:nvPr>
            <p:ph idx="1"/>
          </p:nvPr>
        </p:nvSpPr>
        <p:spPr/>
        <p:txBody>
          <a:bodyPr>
            <a:normAutofit fontScale="92500" lnSpcReduction="20000"/>
          </a:bodyPr>
          <a:lstStyle/>
          <a:p>
            <a:pPr marL="0" indent="0">
              <a:buNone/>
            </a:pPr>
            <a:r>
              <a:rPr lang="en-US" dirty="0"/>
              <a:t>Whether a formal complaint is filed or just a “report” that may lead to a formal complaint, the following actions must be performed </a:t>
            </a:r>
            <a:r>
              <a:rPr lang="en-US" u="sng" dirty="0"/>
              <a:t>by the Title IX Coordinator:</a:t>
            </a:r>
          </a:p>
          <a:p>
            <a:pPr marL="514350" indent="-514350">
              <a:buAutoNum type="arabicParenBoth"/>
            </a:pPr>
            <a:endParaRPr lang="en-US" dirty="0"/>
          </a:p>
          <a:p>
            <a:pPr marL="514350" indent="-514350">
              <a:buAutoNum type="arabicParenBoth"/>
            </a:pPr>
            <a:r>
              <a:rPr lang="en-US" dirty="0"/>
              <a:t>Discuss the availability of “supportive measures” with the alleged victim, while considering his/her wishes; and</a:t>
            </a:r>
          </a:p>
          <a:p>
            <a:pPr marL="0" indent="0">
              <a:buNone/>
            </a:pPr>
            <a:endParaRPr lang="en-US" dirty="0"/>
          </a:p>
          <a:p>
            <a:pPr marL="0" indent="0">
              <a:buNone/>
            </a:pPr>
            <a:r>
              <a:rPr lang="en-US" dirty="0"/>
              <a:t>(2) Explain the process for filing a Formal Complaint</a:t>
            </a:r>
          </a:p>
          <a:p>
            <a:pPr marL="0" indent="0">
              <a:buNone/>
            </a:pPr>
            <a:endParaRPr lang="en-US" dirty="0"/>
          </a:p>
          <a:p>
            <a:pPr marL="0" indent="0">
              <a:buNone/>
            </a:pPr>
            <a:r>
              <a:rPr lang="en-US" sz="2200" u="sng" dirty="0"/>
              <a:t>Form</a:t>
            </a:r>
            <a:endParaRPr lang="en-US" sz="2200" dirty="0"/>
          </a:p>
          <a:p>
            <a:pPr marL="0" indent="0">
              <a:buNone/>
            </a:pPr>
            <a:r>
              <a:rPr lang="en-US" sz="2200" i="1" dirty="0"/>
              <a:t>Notice of Complaint Process and Supportive Measures</a:t>
            </a:r>
          </a:p>
          <a:p>
            <a:pPr marL="0" indent="0">
              <a:buNone/>
            </a:pPr>
            <a:r>
              <a:rPr lang="en-US" sz="2200" i="1" dirty="0"/>
              <a:t>Notice to Complainant of Informal Report</a:t>
            </a:r>
          </a:p>
        </p:txBody>
      </p:sp>
      <p:sp>
        <p:nvSpPr>
          <p:cNvPr id="4" name="Slide Number Placeholder 3">
            <a:extLst>
              <a:ext uri="{FF2B5EF4-FFF2-40B4-BE49-F238E27FC236}">
                <a16:creationId xmlns:a16="http://schemas.microsoft.com/office/drawing/2014/main" id="{7C0EA66B-226E-4A53-BA9F-3F2B0C6E3708}"/>
              </a:ext>
            </a:extLst>
          </p:cNvPr>
          <p:cNvSpPr>
            <a:spLocks noGrp="1"/>
          </p:cNvSpPr>
          <p:nvPr>
            <p:ph type="sldNum" sz="quarter" idx="12"/>
          </p:nvPr>
        </p:nvSpPr>
        <p:spPr/>
        <p:txBody>
          <a:bodyPr/>
          <a:lstStyle/>
          <a:p>
            <a:fld id="{9F83BD91-63F5-4FF2-A953-4CE1418A7A5B}" type="slidenum">
              <a:rPr lang="en-US" smtClean="0"/>
              <a:t>13</a:t>
            </a:fld>
            <a:endParaRPr lang="en-US"/>
          </a:p>
        </p:txBody>
      </p:sp>
    </p:spTree>
    <p:extLst>
      <p:ext uri="{BB962C8B-B14F-4D97-AF65-F5344CB8AC3E}">
        <p14:creationId xmlns:p14="http://schemas.microsoft.com/office/powerpoint/2010/main" val="244652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2475-BC57-417E-AC07-77EEB2FC4F10}"/>
              </a:ext>
            </a:extLst>
          </p:cNvPr>
          <p:cNvSpPr>
            <a:spLocks noGrp="1"/>
          </p:cNvSpPr>
          <p:nvPr>
            <p:ph type="title"/>
          </p:nvPr>
        </p:nvSpPr>
        <p:spPr>
          <a:solidFill>
            <a:schemeClr val="accent4">
              <a:lumMod val="60000"/>
              <a:lumOff val="40000"/>
            </a:schemeClr>
          </a:solidFill>
        </p:spPr>
        <p:txBody>
          <a:bodyPr/>
          <a:lstStyle/>
          <a:p>
            <a:r>
              <a:rPr lang="en-US" dirty="0"/>
              <a:t>After a Report is Filed: Supportive Measures for Both Parties</a:t>
            </a:r>
          </a:p>
        </p:txBody>
      </p:sp>
      <p:sp>
        <p:nvSpPr>
          <p:cNvPr id="3" name="Content Placeholder 2">
            <a:extLst>
              <a:ext uri="{FF2B5EF4-FFF2-40B4-BE49-F238E27FC236}">
                <a16:creationId xmlns:a16="http://schemas.microsoft.com/office/drawing/2014/main" id="{C2F0C271-E9B2-4470-AD10-6741925E7568}"/>
              </a:ext>
            </a:extLst>
          </p:cNvPr>
          <p:cNvSpPr>
            <a:spLocks noGrp="1"/>
          </p:cNvSpPr>
          <p:nvPr>
            <p:ph idx="1"/>
          </p:nvPr>
        </p:nvSpPr>
        <p:spPr/>
        <p:txBody>
          <a:bodyPr/>
          <a:lstStyle/>
          <a:p>
            <a:pPr marL="0" indent="0">
              <a:buNone/>
            </a:pPr>
            <a:r>
              <a:rPr lang="en-US" dirty="0"/>
              <a:t>Examples of “supportive measures” include:</a:t>
            </a:r>
          </a:p>
          <a:p>
            <a:pPr marL="0" indent="0">
              <a:buNone/>
            </a:pPr>
            <a:endParaRPr lang="en-US" dirty="0"/>
          </a:p>
        </p:txBody>
      </p:sp>
      <p:sp>
        <p:nvSpPr>
          <p:cNvPr id="4" name="Rectangle 3">
            <a:extLst>
              <a:ext uri="{FF2B5EF4-FFF2-40B4-BE49-F238E27FC236}">
                <a16:creationId xmlns:a16="http://schemas.microsoft.com/office/drawing/2014/main" id="{C98C15E0-A3A2-4592-A467-8AF1E7DCAE74}"/>
              </a:ext>
            </a:extLst>
          </p:cNvPr>
          <p:cNvSpPr/>
          <p:nvPr/>
        </p:nvSpPr>
        <p:spPr>
          <a:xfrm>
            <a:off x="838199" y="2514599"/>
            <a:ext cx="6499035" cy="3416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Arial" panose="020B0604020202020204" pitchFamily="34" charset="0"/>
              <a:buChar char="•"/>
            </a:pPr>
            <a:r>
              <a:rPr lang="en-US" sz="2800" dirty="0"/>
              <a:t>Counseling, social worker visits</a:t>
            </a:r>
          </a:p>
          <a:p>
            <a:pPr marL="285750" indent="-285750">
              <a:buFont typeface="Arial" panose="020B0604020202020204" pitchFamily="34" charset="0"/>
              <a:buChar char="•"/>
            </a:pPr>
            <a:r>
              <a:rPr lang="en-US" sz="2800" dirty="0"/>
              <a:t>Deadline extensions </a:t>
            </a:r>
          </a:p>
          <a:p>
            <a:pPr marL="285750" indent="-285750">
              <a:buFont typeface="Arial" panose="020B0604020202020204" pitchFamily="34" charset="0"/>
              <a:buChar char="•"/>
            </a:pPr>
            <a:r>
              <a:rPr lang="en-US" sz="2800" dirty="0"/>
              <a:t>Schedule, class, transportation modifications</a:t>
            </a:r>
          </a:p>
          <a:p>
            <a:pPr marL="285750" indent="-285750">
              <a:buFont typeface="Arial" panose="020B0604020202020204" pitchFamily="34" charset="0"/>
              <a:buChar char="•"/>
            </a:pPr>
            <a:r>
              <a:rPr lang="en-US" sz="2800" dirty="0"/>
              <a:t>Regular check-ins; escorts</a:t>
            </a:r>
          </a:p>
          <a:p>
            <a:pPr marL="285750" indent="-285750">
              <a:buFont typeface="Arial" panose="020B0604020202020204" pitchFamily="34" charset="0"/>
              <a:buChar char="•"/>
            </a:pPr>
            <a:r>
              <a:rPr lang="en-US" sz="2800" dirty="0"/>
              <a:t>Increased security/monitoring</a:t>
            </a:r>
          </a:p>
          <a:p>
            <a:pPr marL="285750" indent="-285750">
              <a:buFont typeface="Arial" panose="020B0604020202020204" pitchFamily="34" charset="0"/>
              <a:buChar char="•"/>
            </a:pPr>
            <a:r>
              <a:rPr lang="en-US" sz="2800" dirty="0"/>
              <a:t>Mutual contact restrictions</a:t>
            </a:r>
          </a:p>
        </p:txBody>
      </p:sp>
      <p:sp>
        <p:nvSpPr>
          <p:cNvPr id="5" name="TextBox 4">
            <a:extLst>
              <a:ext uri="{FF2B5EF4-FFF2-40B4-BE49-F238E27FC236}">
                <a16:creationId xmlns:a16="http://schemas.microsoft.com/office/drawing/2014/main" id="{3E03131F-0381-4AC6-ADCA-21435B5E6DA1}"/>
              </a:ext>
            </a:extLst>
          </p:cNvPr>
          <p:cNvSpPr txBox="1"/>
          <p:nvPr/>
        </p:nvSpPr>
        <p:spPr>
          <a:xfrm>
            <a:off x="7844008" y="2514599"/>
            <a:ext cx="3509791" cy="34163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t>Any supportive measures implemented must be kept as </a:t>
            </a:r>
            <a:r>
              <a:rPr lang="en-US" sz="2400" u="sng" dirty="0"/>
              <a:t>confidential</a:t>
            </a:r>
            <a:r>
              <a:rPr lang="en-US" sz="2400" dirty="0"/>
              <a:t> as possible.</a:t>
            </a:r>
          </a:p>
          <a:p>
            <a:endParaRPr lang="en-US" sz="2400" dirty="0"/>
          </a:p>
          <a:p>
            <a:r>
              <a:rPr lang="en-US" sz="2400" dirty="0"/>
              <a:t>Responsibility for ensuring supporting measures are implemented falls on the  Title IX Coordinator.</a:t>
            </a:r>
          </a:p>
        </p:txBody>
      </p:sp>
      <p:sp>
        <p:nvSpPr>
          <p:cNvPr id="6" name="Slide Number Placeholder 5">
            <a:extLst>
              <a:ext uri="{FF2B5EF4-FFF2-40B4-BE49-F238E27FC236}">
                <a16:creationId xmlns:a16="http://schemas.microsoft.com/office/drawing/2014/main" id="{94B074C6-64CA-4003-A650-A420991AD593}"/>
              </a:ext>
            </a:extLst>
          </p:cNvPr>
          <p:cNvSpPr>
            <a:spLocks noGrp="1"/>
          </p:cNvSpPr>
          <p:nvPr>
            <p:ph type="sldNum" sz="quarter" idx="12"/>
          </p:nvPr>
        </p:nvSpPr>
        <p:spPr/>
        <p:txBody>
          <a:bodyPr/>
          <a:lstStyle/>
          <a:p>
            <a:fld id="{9F83BD91-63F5-4FF2-A953-4CE1418A7A5B}" type="slidenum">
              <a:rPr lang="en-US" smtClean="0"/>
              <a:t>14</a:t>
            </a:fld>
            <a:endParaRPr lang="en-US"/>
          </a:p>
        </p:txBody>
      </p:sp>
    </p:spTree>
    <p:extLst>
      <p:ext uri="{BB962C8B-B14F-4D97-AF65-F5344CB8AC3E}">
        <p14:creationId xmlns:p14="http://schemas.microsoft.com/office/powerpoint/2010/main" val="198557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BCFD01-2EDD-487E-A2A0-6E2C6EC77DF3}"/>
              </a:ext>
            </a:extLst>
          </p:cNvPr>
          <p:cNvSpPr>
            <a:spLocks noGrp="1"/>
          </p:cNvSpPr>
          <p:nvPr>
            <p:ph idx="1"/>
          </p:nvPr>
        </p:nvSpPr>
        <p:spPr/>
        <p:txBody>
          <a:bodyPr>
            <a:normAutofit lnSpcReduction="10000"/>
          </a:bodyPr>
          <a:lstStyle/>
          <a:p>
            <a:pPr marL="0" indent="0">
              <a:buNone/>
            </a:pPr>
            <a:r>
              <a:rPr lang="en-US" dirty="0"/>
              <a:t>If a Formal Complaint is filed, the claim </a:t>
            </a:r>
            <a:r>
              <a:rPr lang="en-US" u="sng" dirty="0"/>
              <a:t>must</a:t>
            </a:r>
            <a:r>
              <a:rPr lang="en-US" dirty="0"/>
              <a:t> be investigated. However:</a:t>
            </a:r>
          </a:p>
          <a:p>
            <a:r>
              <a:rPr lang="en-US" dirty="0"/>
              <a:t>If the allegations: (1) do not meet the definition of “sexual harassment,” or (2) is not within the “educational program,”</a:t>
            </a:r>
            <a:r>
              <a:rPr lang="en-US" dirty="0">
                <a:solidFill>
                  <a:srgbClr val="FF0000"/>
                </a:solidFill>
              </a:rPr>
              <a:t> </a:t>
            </a:r>
            <a:r>
              <a:rPr lang="en-US" dirty="0"/>
              <a:t>or (3) did not occur within the United States, the formal complaint </a:t>
            </a:r>
            <a:r>
              <a:rPr lang="en-US" u="sng" dirty="0"/>
              <a:t>must</a:t>
            </a:r>
            <a:r>
              <a:rPr lang="en-US" dirty="0"/>
              <a:t> be dismissed by the Title IX Coordinator.</a:t>
            </a:r>
          </a:p>
          <a:p>
            <a:pPr lvl="1"/>
            <a:r>
              <a:rPr lang="en-US" dirty="0"/>
              <a:t>“Hostile environment” claims are fact-specific and may require investigation before dismissal</a:t>
            </a:r>
          </a:p>
          <a:p>
            <a:r>
              <a:rPr lang="en-US" dirty="0"/>
              <a:t>Coordinator </a:t>
            </a:r>
            <a:r>
              <a:rPr lang="en-US" u="sng" dirty="0"/>
              <a:t>may</a:t>
            </a:r>
            <a:r>
              <a:rPr lang="en-US" dirty="0"/>
              <a:t> dismiss if: (1) Respondent is no longer enrolled/employed; (2) Complainant requests withdrawal; or (3) Absence of sufficient evidence </a:t>
            </a:r>
          </a:p>
          <a:p>
            <a:pPr marL="0" lvl="1" indent="0">
              <a:buNone/>
            </a:pPr>
            <a:r>
              <a:rPr lang="en-US" sz="1900" u="sng" dirty="0"/>
              <a:t>Form</a:t>
            </a:r>
            <a:endParaRPr lang="en-US" sz="1900" dirty="0"/>
          </a:p>
          <a:p>
            <a:pPr marL="457200" lvl="1" indent="0">
              <a:buNone/>
            </a:pPr>
            <a:r>
              <a:rPr lang="en-US" sz="1900" dirty="0"/>
              <a:t>Dismissal of Formal Complaint</a:t>
            </a:r>
          </a:p>
          <a:p>
            <a:endParaRPr lang="en-US" b="1" dirty="0"/>
          </a:p>
        </p:txBody>
      </p:sp>
      <p:sp>
        <p:nvSpPr>
          <p:cNvPr id="4" name="Title 1">
            <a:extLst>
              <a:ext uri="{FF2B5EF4-FFF2-40B4-BE49-F238E27FC236}">
                <a16:creationId xmlns:a16="http://schemas.microsoft.com/office/drawing/2014/main" id="{A6630932-F0A6-4AE4-B1EA-D966DA2BE861}"/>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After a Formal Complaint is Filed: Preliminary Considerations</a:t>
            </a:r>
          </a:p>
        </p:txBody>
      </p:sp>
      <p:sp>
        <p:nvSpPr>
          <p:cNvPr id="2" name="Slide Number Placeholder 1">
            <a:extLst>
              <a:ext uri="{FF2B5EF4-FFF2-40B4-BE49-F238E27FC236}">
                <a16:creationId xmlns:a16="http://schemas.microsoft.com/office/drawing/2014/main" id="{77AC95F6-2CA5-4BF5-9B06-680BA5CA2713}"/>
              </a:ext>
            </a:extLst>
          </p:cNvPr>
          <p:cNvSpPr>
            <a:spLocks noGrp="1"/>
          </p:cNvSpPr>
          <p:nvPr>
            <p:ph type="sldNum" sz="quarter" idx="12"/>
          </p:nvPr>
        </p:nvSpPr>
        <p:spPr/>
        <p:txBody>
          <a:bodyPr/>
          <a:lstStyle/>
          <a:p>
            <a:fld id="{9F83BD91-63F5-4FF2-A953-4CE1418A7A5B}" type="slidenum">
              <a:rPr lang="en-US" smtClean="0"/>
              <a:t>15</a:t>
            </a:fld>
            <a:endParaRPr lang="en-US"/>
          </a:p>
        </p:txBody>
      </p:sp>
    </p:spTree>
    <p:extLst>
      <p:ext uri="{BB962C8B-B14F-4D97-AF65-F5344CB8AC3E}">
        <p14:creationId xmlns:p14="http://schemas.microsoft.com/office/powerpoint/2010/main" val="278017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E41B6-5D29-47C0-840C-917182928906}"/>
              </a:ext>
            </a:extLst>
          </p:cNvPr>
          <p:cNvSpPr>
            <a:spLocks noGrp="1"/>
          </p:cNvSpPr>
          <p:nvPr>
            <p:ph idx="1"/>
          </p:nvPr>
        </p:nvSpPr>
        <p:spPr>
          <a:xfrm>
            <a:off x="838199" y="1935793"/>
            <a:ext cx="10405431" cy="4351338"/>
          </a:xfrm>
        </p:spPr>
        <p:txBody>
          <a:bodyPr/>
          <a:lstStyle/>
          <a:p>
            <a:pPr marL="0" indent="0">
              <a:buNone/>
            </a:pPr>
            <a:r>
              <a:rPr lang="en-US" dirty="0"/>
              <a:t>Scope of “Educational Program” includes all locations, events or circumstances in the United States over which the District exercises “substantial control” over the Parties</a:t>
            </a:r>
          </a:p>
          <a:p>
            <a:pPr>
              <a:buFontTx/>
              <a:buChar char="-"/>
            </a:pPr>
            <a:r>
              <a:rPr lang="en-US" dirty="0"/>
              <a:t>Can include off-campus events (e.g., extracurricular events)</a:t>
            </a:r>
          </a:p>
          <a:p>
            <a:pPr>
              <a:buFontTx/>
              <a:buChar char="-"/>
            </a:pPr>
            <a:r>
              <a:rPr lang="en-US" dirty="0"/>
              <a:t>Can include digital platforms, particularly if the platform is owned, operated or used for District operations. </a:t>
            </a:r>
          </a:p>
          <a:p>
            <a:pPr marL="457200" lvl="1" indent="0">
              <a:buNone/>
            </a:pPr>
            <a:endParaRPr lang="en-US" dirty="0"/>
          </a:p>
          <a:p>
            <a:pPr marL="0" indent="0">
              <a:buNone/>
            </a:pPr>
            <a:endParaRPr lang="en-US" dirty="0">
              <a:solidFill>
                <a:srgbClr val="FF0000"/>
              </a:solidFill>
            </a:endParaRPr>
          </a:p>
        </p:txBody>
      </p:sp>
      <p:sp>
        <p:nvSpPr>
          <p:cNvPr id="4" name="Title 1">
            <a:extLst>
              <a:ext uri="{FF2B5EF4-FFF2-40B4-BE49-F238E27FC236}">
                <a16:creationId xmlns:a16="http://schemas.microsoft.com/office/drawing/2014/main" id="{C58166B2-D8F4-40CF-B441-E4ED2B721C67}"/>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After a Formal Complaint is Filed: Jurisdiction</a:t>
            </a:r>
          </a:p>
        </p:txBody>
      </p:sp>
      <p:pic>
        <p:nvPicPr>
          <p:cNvPr id="2" name="Picture 1">
            <a:extLst>
              <a:ext uri="{FF2B5EF4-FFF2-40B4-BE49-F238E27FC236}">
                <a16:creationId xmlns:a16="http://schemas.microsoft.com/office/drawing/2014/main" id="{BDE5352B-7411-43D9-B37E-2AADBB4F6384}"/>
              </a:ext>
            </a:extLst>
          </p:cNvPr>
          <p:cNvPicPr>
            <a:picLocks noChangeAspect="1"/>
          </p:cNvPicPr>
          <p:nvPr/>
        </p:nvPicPr>
        <p:blipFill>
          <a:blip r:embed="rId2"/>
          <a:stretch>
            <a:fillRect/>
          </a:stretch>
        </p:blipFill>
        <p:spPr>
          <a:xfrm>
            <a:off x="4292676" y="4686931"/>
            <a:ext cx="3121676" cy="1600200"/>
          </a:xfrm>
          <a:prstGeom prst="rect">
            <a:avLst/>
          </a:prstGeom>
        </p:spPr>
      </p:pic>
      <p:sp>
        <p:nvSpPr>
          <p:cNvPr id="5" name="Slide Number Placeholder 4">
            <a:extLst>
              <a:ext uri="{FF2B5EF4-FFF2-40B4-BE49-F238E27FC236}">
                <a16:creationId xmlns:a16="http://schemas.microsoft.com/office/drawing/2014/main" id="{B320DD3A-7E05-4771-BC68-ABF1B1DAFF50}"/>
              </a:ext>
            </a:extLst>
          </p:cNvPr>
          <p:cNvSpPr>
            <a:spLocks noGrp="1"/>
          </p:cNvSpPr>
          <p:nvPr>
            <p:ph type="sldNum" sz="quarter" idx="12"/>
          </p:nvPr>
        </p:nvSpPr>
        <p:spPr/>
        <p:txBody>
          <a:bodyPr/>
          <a:lstStyle/>
          <a:p>
            <a:fld id="{9F83BD91-63F5-4FF2-A953-4CE1418A7A5B}" type="slidenum">
              <a:rPr lang="en-US" smtClean="0"/>
              <a:t>16</a:t>
            </a:fld>
            <a:endParaRPr lang="en-US"/>
          </a:p>
        </p:txBody>
      </p:sp>
    </p:spTree>
    <p:extLst>
      <p:ext uri="{BB962C8B-B14F-4D97-AF65-F5344CB8AC3E}">
        <p14:creationId xmlns:p14="http://schemas.microsoft.com/office/powerpoint/2010/main" val="213073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A838-56B0-4BA3-8D96-86C0416B7985}"/>
              </a:ext>
            </a:extLst>
          </p:cNvPr>
          <p:cNvSpPr>
            <a:spLocks noGrp="1"/>
          </p:cNvSpPr>
          <p:nvPr>
            <p:ph type="title"/>
          </p:nvPr>
        </p:nvSpPr>
        <p:spPr>
          <a:solidFill>
            <a:schemeClr val="accent4">
              <a:lumMod val="60000"/>
              <a:lumOff val="40000"/>
            </a:schemeClr>
          </a:solidFill>
        </p:spPr>
        <p:txBody>
          <a:bodyPr/>
          <a:lstStyle/>
          <a:p>
            <a:r>
              <a:rPr lang="en-US" dirty="0"/>
              <a:t>After a Formal Complaint is Filed: Preliminary Considerations</a:t>
            </a:r>
          </a:p>
        </p:txBody>
      </p:sp>
      <p:sp>
        <p:nvSpPr>
          <p:cNvPr id="3" name="Content Placeholder 2">
            <a:extLst>
              <a:ext uri="{FF2B5EF4-FFF2-40B4-BE49-F238E27FC236}">
                <a16:creationId xmlns:a16="http://schemas.microsoft.com/office/drawing/2014/main" id="{72708524-3679-4794-8EAD-CA8973CDD130}"/>
              </a:ext>
            </a:extLst>
          </p:cNvPr>
          <p:cNvSpPr>
            <a:spLocks noGrp="1"/>
          </p:cNvSpPr>
          <p:nvPr>
            <p:ph idx="1"/>
          </p:nvPr>
        </p:nvSpPr>
        <p:spPr/>
        <p:txBody>
          <a:bodyPr/>
          <a:lstStyle/>
          <a:p>
            <a:pPr marL="0" indent="0">
              <a:buNone/>
            </a:pPr>
            <a:r>
              <a:rPr lang="en-US" u="sng" dirty="0"/>
              <a:t>Interplay with Other Complaint Policies</a:t>
            </a:r>
          </a:p>
          <a:p>
            <a:r>
              <a:rPr lang="en-US" dirty="0"/>
              <a:t>If the allegations are </a:t>
            </a:r>
            <a:r>
              <a:rPr lang="en-US" u="sng" dirty="0"/>
              <a:t>not</a:t>
            </a:r>
            <a:r>
              <a:rPr lang="en-US" dirty="0"/>
              <a:t> covered by Title IX, consider referring the complaint for review/investigation under other forums: uniform grievance; bullying; harassment; student code of conduct</a:t>
            </a:r>
          </a:p>
          <a:p>
            <a:r>
              <a:rPr lang="en-US" dirty="0"/>
              <a:t>If the allegations are covered by Title IX and the grievance process of Policy 2:265, are there other Board policies and steps therein to also consider, such as:</a:t>
            </a:r>
          </a:p>
          <a:p>
            <a:pPr lvl="1"/>
            <a:r>
              <a:rPr lang="en-US" dirty="0"/>
              <a:t>Mandated reporting (5:90)</a:t>
            </a:r>
          </a:p>
          <a:p>
            <a:pPr lvl="1"/>
            <a:r>
              <a:rPr lang="en-US" dirty="0"/>
              <a:t>Bullying prevention (7:180)</a:t>
            </a:r>
          </a:p>
          <a:p>
            <a:pPr lvl="1"/>
            <a:r>
              <a:rPr lang="en-US" dirty="0"/>
              <a:t>Student behavior (7:190)</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3383CC4-83C9-481A-BA7F-C39A3B0C9566}"/>
              </a:ext>
            </a:extLst>
          </p:cNvPr>
          <p:cNvSpPr>
            <a:spLocks noGrp="1"/>
          </p:cNvSpPr>
          <p:nvPr>
            <p:ph type="sldNum" sz="quarter" idx="12"/>
          </p:nvPr>
        </p:nvSpPr>
        <p:spPr/>
        <p:txBody>
          <a:bodyPr/>
          <a:lstStyle/>
          <a:p>
            <a:fld id="{9F83BD91-63F5-4FF2-A953-4CE1418A7A5B}" type="slidenum">
              <a:rPr lang="en-US" smtClean="0"/>
              <a:t>17</a:t>
            </a:fld>
            <a:endParaRPr lang="en-US"/>
          </a:p>
        </p:txBody>
      </p:sp>
    </p:spTree>
    <p:extLst>
      <p:ext uri="{BB962C8B-B14F-4D97-AF65-F5344CB8AC3E}">
        <p14:creationId xmlns:p14="http://schemas.microsoft.com/office/powerpoint/2010/main" val="12902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90A0-FDB5-436E-ABA6-B478937A2136}"/>
              </a:ext>
            </a:extLst>
          </p:cNvPr>
          <p:cNvSpPr>
            <a:spLocks noGrp="1"/>
          </p:cNvSpPr>
          <p:nvPr>
            <p:ph type="title"/>
          </p:nvPr>
        </p:nvSpPr>
        <p:spPr>
          <a:solidFill>
            <a:schemeClr val="accent4">
              <a:lumMod val="60000"/>
              <a:lumOff val="40000"/>
            </a:schemeClr>
          </a:solidFill>
        </p:spPr>
        <p:txBody>
          <a:bodyPr/>
          <a:lstStyle/>
          <a:p>
            <a:r>
              <a:rPr lang="en-US" dirty="0"/>
              <a:t>After a Formal Complaint is Filed: Preliminary Considerations</a:t>
            </a:r>
          </a:p>
        </p:txBody>
      </p:sp>
      <p:sp>
        <p:nvSpPr>
          <p:cNvPr id="3" name="Content Placeholder 2">
            <a:extLst>
              <a:ext uri="{FF2B5EF4-FFF2-40B4-BE49-F238E27FC236}">
                <a16:creationId xmlns:a16="http://schemas.microsoft.com/office/drawing/2014/main" id="{B130F25D-A1B7-4F76-9D44-5D6E0BB83822}"/>
              </a:ext>
            </a:extLst>
          </p:cNvPr>
          <p:cNvSpPr>
            <a:spLocks noGrp="1"/>
          </p:cNvSpPr>
          <p:nvPr>
            <p:ph idx="1"/>
          </p:nvPr>
        </p:nvSpPr>
        <p:spPr/>
        <p:txBody>
          <a:bodyPr/>
          <a:lstStyle/>
          <a:p>
            <a:pPr marL="0" indent="0">
              <a:buNone/>
            </a:pPr>
            <a:r>
              <a:rPr lang="en-US" u="sng" dirty="0"/>
              <a:t>Emergency Removal of Respondent</a:t>
            </a:r>
          </a:p>
          <a:p>
            <a:pPr marL="0" indent="0">
              <a:buNone/>
            </a:pPr>
            <a:r>
              <a:rPr lang="en-US" dirty="0"/>
              <a:t>The Title IX Coordinator must make a preliminary determination whether it is appropriate to make an immediate removal of the Respondent from the school.</a:t>
            </a:r>
          </a:p>
          <a:p>
            <a:r>
              <a:rPr lang="en-US" dirty="0"/>
              <a:t>If student: must first consider whether the Respondent presents an immediate threat to the health or safety of Complainant or other student. If so, consider alternative placements or suspension.</a:t>
            </a:r>
          </a:p>
          <a:p>
            <a:r>
              <a:rPr lang="en-US" dirty="0"/>
              <a:t>If employee: consider administrative leave</a:t>
            </a:r>
          </a:p>
        </p:txBody>
      </p:sp>
      <p:sp>
        <p:nvSpPr>
          <p:cNvPr id="4" name="Slide Number Placeholder 3">
            <a:extLst>
              <a:ext uri="{FF2B5EF4-FFF2-40B4-BE49-F238E27FC236}">
                <a16:creationId xmlns:a16="http://schemas.microsoft.com/office/drawing/2014/main" id="{BD1F1855-FE81-43F7-A7DB-C6801F9670F7}"/>
              </a:ext>
            </a:extLst>
          </p:cNvPr>
          <p:cNvSpPr>
            <a:spLocks noGrp="1"/>
          </p:cNvSpPr>
          <p:nvPr>
            <p:ph type="sldNum" sz="quarter" idx="12"/>
          </p:nvPr>
        </p:nvSpPr>
        <p:spPr/>
        <p:txBody>
          <a:bodyPr/>
          <a:lstStyle/>
          <a:p>
            <a:fld id="{9F83BD91-63F5-4FF2-A953-4CE1418A7A5B}" type="slidenum">
              <a:rPr lang="en-US" smtClean="0"/>
              <a:t>18</a:t>
            </a:fld>
            <a:endParaRPr lang="en-US"/>
          </a:p>
        </p:txBody>
      </p:sp>
    </p:spTree>
    <p:extLst>
      <p:ext uri="{BB962C8B-B14F-4D97-AF65-F5344CB8AC3E}">
        <p14:creationId xmlns:p14="http://schemas.microsoft.com/office/powerpoint/2010/main" val="383167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1A76-EB80-41A4-A260-40359A1E021F}"/>
              </a:ext>
            </a:extLst>
          </p:cNvPr>
          <p:cNvSpPr>
            <a:spLocks noGrp="1"/>
          </p:cNvSpPr>
          <p:nvPr>
            <p:ph type="title"/>
          </p:nvPr>
        </p:nvSpPr>
        <p:spPr>
          <a:solidFill>
            <a:schemeClr val="accent4">
              <a:lumMod val="60000"/>
              <a:lumOff val="40000"/>
            </a:schemeClr>
          </a:solidFill>
        </p:spPr>
        <p:txBody>
          <a:bodyPr/>
          <a:lstStyle/>
          <a:p>
            <a:r>
              <a:rPr lang="en-US" dirty="0"/>
              <a:t>Grievance Process: Notice to Parties</a:t>
            </a:r>
          </a:p>
        </p:txBody>
      </p:sp>
      <p:sp>
        <p:nvSpPr>
          <p:cNvPr id="3" name="Content Placeholder 2">
            <a:extLst>
              <a:ext uri="{FF2B5EF4-FFF2-40B4-BE49-F238E27FC236}">
                <a16:creationId xmlns:a16="http://schemas.microsoft.com/office/drawing/2014/main" id="{FD2AED2E-9430-488D-999F-460C7F550748}"/>
              </a:ext>
            </a:extLst>
          </p:cNvPr>
          <p:cNvSpPr>
            <a:spLocks noGrp="1"/>
          </p:cNvSpPr>
          <p:nvPr>
            <p:ph idx="1"/>
          </p:nvPr>
        </p:nvSpPr>
        <p:spPr/>
        <p:txBody>
          <a:bodyPr>
            <a:normAutofit lnSpcReduction="10000"/>
          </a:bodyPr>
          <a:lstStyle/>
          <a:p>
            <a:pPr marL="0" indent="0">
              <a:buNone/>
            </a:pPr>
            <a:r>
              <a:rPr lang="en-US" dirty="0"/>
              <a:t>After Formal Complaint is filed, issue </a:t>
            </a:r>
            <a:r>
              <a:rPr lang="en-US" u="sng" dirty="0"/>
              <a:t>notices</a:t>
            </a:r>
            <a:r>
              <a:rPr lang="en-US" dirty="0"/>
              <a:t> to parties (Complainant and Respondent) to include:</a:t>
            </a:r>
          </a:p>
          <a:p>
            <a:pPr marL="914400" lvl="1" indent="-457200">
              <a:buAutoNum type="arabicParenBoth"/>
            </a:pPr>
            <a:r>
              <a:rPr lang="en-US" dirty="0"/>
              <a:t>Grievance process disclosure (Policy 2:265)</a:t>
            </a:r>
          </a:p>
          <a:p>
            <a:pPr marL="914400" lvl="1" indent="-457200">
              <a:buAutoNum type="arabicParenBoth"/>
            </a:pPr>
            <a:r>
              <a:rPr lang="en-US" dirty="0"/>
              <a:t>Outline of material allegations (who; what; when; where)</a:t>
            </a:r>
          </a:p>
          <a:p>
            <a:pPr marL="914400" lvl="2" indent="0">
              <a:buNone/>
            </a:pPr>
            <a:r>
              <a:rPr lang="en-US" dirty="0"/>
              <a:t>- Amend if new material allegations arise during investigation</a:t>
            </a:r>
          </a:p>
          <a:p>
            <a:pPr marL="914400" lvl="1" indent="-457200">
              <a:buAutoNum type="arabicParenBoth"/>
            </a:pPr>
            <a:r>
              <a:rPr lang="en-US" dirty="0"/>
              <a:t>Presumption of non-responsibility </a:t>
            </a:r>
          </a:p>
          <a:p>
            <a:pPr marL="914400" lvl="1" indent="-457200">
              <a:buAutoNum type="arabicParenBoth"/>
            </a:pPr>
            <a:r>
              <a:rPr lang="en-US" dirty="0"/>
              <a:t>Opportunity to submit and review evidence; questions</a:t>
            </a:r>
          </a:p>
          <a:p>
            <a:pPr marL="914400" lvl="1" indent="-457200">
              <a:buAutoNum type="arabicParenBoth"/>
            </a:pPr>
            <a:r>
              <a:rPr lang="en-US" dirty="0"/>
              <a:t>Entitlement to advisor of choice</a:t>
            </a:r>
          </a:p>
          <a:p>
            <a:pPr marL="914400" lvl="1" indent="-457200">
              <a:buAutoNum type="arabicParenBoth"/>
            </a:pPr>
            <a:r>
              <a:rPr lang="en-US" dirty="0"/>
              <a:t>Consequences of false statements</a:t>
            </a:r>
          </a:p>
          <a:p>
            <a:pPr marL="914400" lvl="1" indent="-457200">
              <a:buAutoNum type="arabicParenBoth"/>
            </a:pPr>
            <a:r>
              <a:rPr lang="en-US" dirty="0"/>
              <a:t>Code of conduct</a:t>
            </a:r>
          </a:p>
          <a:p>
            <a:pPr marL="914400" lvl="1" indent="-457200">
              <a:buAutoNum type="arabicParenBoth"/>
            </a:pPr>
            <a:r>
              <a:rPr lang="en-US" dirty="0"/>
              <a:t>Informal resolution options</a:t>
            </a:r>
          </a:p>
          <a:p>
            <a:pPr marL="0" lvl="1" indent="0">
              <a:buNone/>
            </a:pPr>
            <a:r>
              <a:rPr lang="en-US" sz="1800" u="sng" dirty="0"/>
              <a:t>Form</a:t>
            </a:r>
            <a:r>
              <a:rPr lang="en-US" sz="1800" dirty="0"/>
              <a:t>: Notice of Complaint Process (Complainant and Respondent)</a:t>
            </a:r>
          </a:p>
          <a:p>
            <a:pPr marL="914400" lvl="1" indent="-457200">
              <a:buAutoNum type="arabicParenBoth"/>
            </a:pPr>
            <a:endParaRPr lang="en-US" dirty="0"/>
          </a:p>
          <a:p>
            <a:pPr marL="914400" lvl="1" indent="-457200">
              <a:buAutoNum type="arabicParenBoth"/>
            </a:pPr>
            <a:endParaRPr lang="en-US" dirty="0"/>
          </a:p>
          <a:p>
            <a:pPr marL="914400" lvl="1" indent="-457200">
              <a:buAutoNum type="arabicParenBoth"/>
            </a:pPr>
            <a:endParaRPr lang="en-US" dirty="0"/>
          </a:p>
        </p:txBody>
      </p:sp>
      <p:sp>
        <p:nvSpPr>
          <p:cNvPr id="4" name="Slide Number Placeholder 3">
            <a:extLst>
              <a:ext uri="{FF2B5EF4-FFF2-40B4-BE49-F238E27FC236}">
                <a16:creationId xmlns:a16="http://schemas.microsoft.com/office/drawing/2014/main" id="{1B58CB68-BE24-4C4A-BABC-6720B9431C63}"/>
              </a:ext>
            </a:extLst>
          </p:cNvPr>
          <p:cNvSpPr>
            <a:spLocks noGrp="1"/>
          </p:cNvSpPr>
          <p:nvPr>
            <p:ph type="sldNum" sz="quarter" idx="12"/>
          </p:nvPr>
        </p:nvSpPr>
        <p:spPr/>
        <p:txBody>
          <a:bodyPr/>
          <a:lstStyle/>
          <a:p>
            <a:fld id="{9F83BD91-63F5-4FF2-A953-4CE1418A7A5B}" type="slidenum">
              <a:rPr lang="en-US" smtClean="0"/>
              <a:t>19</a:t>
            </a:fld>
            <a:endParaRPr lang="en-US"/>
          </a:p>
        </p:txBody>
      </p:sp>
    </p:spTree>
    <p:extLst>
      <p:ext uri="{BB962C8B-B14F-4D97-AF65-F5344CB8AC3E}">
        <p14:creationId xmlns:p14="http://schemas.microsoft.com/office/powerpoint/2010/main" val="19160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A056-C5AB-4334-8D44-728CA443257F}"/>
              </a:ext>
            </a:extLst>
          </p:cNvPr>
          <p:cNvSpPr>
            <a:spLocks noGrp="1"/>
          </p:cNvSpPr>
          <p:nvPr>
            <p:ph type="title"/>
          </p:nvPr>
        </p:nvSpPr>
        <p:spPr>
          <a:solidFill>
            <a:schemeClr val="accent4">
              <a:lumMod val="60000"/>
              <a:lumOff val="40000"/>
            </a:schemeClr>
          </a:solidFill>
        </p:spPr>
        <p:txBody>
          <a:bodyPr/>
          <a:lstStyle/>
          <a:p>
            <a:r>
              <a:rPr lang="en-US" dirty="0"/>
              <a:t>Title IX: What is it?</a:t>
            </a:r>
          </a:p>
        </p:txBody>
      </p:sp>
      <p:sp>
        <p:nvSpPr>
          <p:cNvPr id="3" name="Content Placeholder 2">
            <a:extLst>
              <a:ext uri="{FF2B5EF4-FFF2-40B4-BE49-F238E27FC236}">
                <a16:creationId xmlns:a16="http://schemas.microsoft.com/office/drawing/2014/main" id="{7E248E0B-84A8-40F9-9E03-4F02E5864320}"/>
              </a:ext>
            </a:extLst>
          </p:cNvPr>
          <p:cNvSpPr>
            <a:spLocks noGrp="1"/>
          </p:cNvSpPr>
          <p:nvPr>
            <p:ph idx="1"/>
          </p:nvPr>
        </p:nvSpPr>
        <p:spPr/>
        <p:txBody>
          <a:bodyPr>
            <a:normAutofit/>
          </a:bodyPr>
          <a:lstStyle/>
          <a:p>
            <a:pPr marL="0" indent="0">
              <a:buNone/>
            </a:pPr>
            <a:r>
              <a:rPr lang="en-US" u="sng" dirty="0"/>
              <a:t>Explained</a:t>
            </a:r>
            <a:r>
              <a:rPr lang="en-US" dirty="0"/>
              <a:t>:</a:t>
            </a:r>
          </a:p>
          <a:p>
            <a:r>
              <a:rPr lang="en-US" dirty="0"/>
              <a:t>Title IX of the Education Amendments of 1972 provides that “No person in the United States shall, on the basis of sex, be excluded from participation in, be denied the benefits of, or be subjected to discrimination under any education program or activity receiving Federal financial assistance.”</a:t>
            </a:r>
          </a:p>
          <a:p>
            <a:r>
              <a:rPr lang="en-US" dirty="0"/>
              <a:t>Key areas where Federal funds recipients, including school districts, have Title IX obligations: athletics, discipline, and </a:t>
            </a:r>
            <a:r>
              <a:rPr lang="en-US" u="sng" dirty="0"/>
              <a:t>sex-based harassment</a:t>
            </a:r>
            <a:r>
              <a:rPr lang="en-US" dirty="0"/>
              <a:t>.</a:t>
            </a:r>
          </a:p>
          <a:p>
            <a:r>
              <a:rPr lang="en-US" dirty="0"/>
              <a:t>OCR enforces Title IX compliance.</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09AF6CC-3E4A-4FBD-9619-B99EEF3518DC}"/>
              </a:ext>
            </a:extLst>
          </p:cNvPr>
          <p:cNvSpPr>
            <a:spLocks noGrp="1"/>
          </p:cNvSpPr>
          <p:nvPr>
            <p:ph type="sldNum" sz="quarter" idx="12"/>
          </p:nvPr>
        </p:nvSpPr>
        <p:spPr/>
        <p:txBody>
          <a:bodyPr/>
          <a:lstStyle/>
          <a:p>
            <a:fld id="{9F83BD91-63F5-4FF2-A953-4CE1418A7A5B}" type="slidenum">
              <a:rPr lang="en-US" smtClean="0"/>
              <a:t>2</a:t>
            </a:fld>
            <a:endParaRPr lang="en-US"/>
          </a:p>
        </p:txBody>
      </p:sp>
    </p:spTree>
    <p:extLst>
      <p:ext uri="{BB962C8B-B14F-4D97-AF65-F5344CB8AC3E}">
        <p14:creationId xmlns:p14="http://schemas.microsoft.com/office/powerpoint/2010/main" val="1709980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BC5A5-1E95-4073-AB16-8677E824195F}"/>
              </a:ext>
            </a:extLst>
          </p:cNvPr>
          <p:cNvSpPr>
            <a:spLocks noGrp="1"/>
          </p:cNvSpPr>
          <p:nvPr>
            <p:ph idx="1"/>
          </p:nvPr>
        </p:nvSpPr>
        <p:spPr/>
        <p:txBody>
          <a:bodyPr>
            <a:normAutofit fontScale="55000" lnSpcReduction="20000"/>
          </a:bodyPr>
          <a:lstStyle/>
          <a:p>
            <a:pPr marL="0" indent="0">
              <a:buNone/>
            </a:pPr>
            <a:r>
              <a:rPr lang="en-US" sz="5100" dirty="0"/>
              <a:t>Districts are permitted to offer and facilitate informal resolution options, e.g., mediation or restorative justice</a:t>
            </a:r>
          </a:p>
          <a:p>
            <a:r>
              <a:rPr lang="en-US" sz="5100" dirty="0"/>
              <a:t>Both parties must give voluntary, informed and written consent</a:t>
            </a:r>
          </a:p>
          <a:p>
            <a:r>
              <a:rPr lang="en-US" sz="5100" dirty="0"/>
              <a:t>Requires issuance of Formal Complaint before proceeding</a:t>
            </a:r>
          </a:p>
          <a:p>
            <a:r>
              <a:rPr lang="en-US" sz="5100" dirty="0"/>
              <a:t>Allowed at any point during grievance process</a:t>
            </a:r>
          </a:p>
          <a:p>
            <a:r>
              <a:rPr lang="en-US" sz="5100" dirty="0"/>
              <a:t>Must permit withdrawal from Informal Resolution process</a:t>
            </a:r>
          </a:p>
          <a:p>
            <a:r>
              <a:rPr lang="en-US" sz="5100" dirty="0"/>
              <a:t>Not permitted where Formal Complaint alleges employee sexual harassment of student</a:t>
            </a:r>
            <a:endParaRPr lang="en-US" dirty="0"/>
          </a:p>
          <a:p>
            <a:pPr marL="0" indent="0">
              <a:buNone/>
            </a:pPr>
            <a:r>
              <a:rPr lang="en-US" sz="2900" u="sng" dirty="0"/>
              <a:t>Form</a:t>
            </a:r>
          </a:p>
          <a:p>
            <a:pPr marL="0" indent="0">
              <a:buNone/>
            </a:pPr>
            <a:r>
              <a:rPr lang="en-US" sz="2900" dirty="0"/>
              <a:t>Informal Resolution Consent</a:t>
            </a:r>
          </a:p>
          <a:p>
            <a:pPr marL="0" indent="0">
              <a:buNone/>
            </a:pPr>
            <a:r>
              <a:rPr lang="en-US" sz="2900" dirty="0"/>
              <a:t>Notice of Availability of Informal Resolution</a:t>
            </a:r>
          </a:p>
          <a:p>
            <a:pPr marL="0" indent="0">
              <a:buNone/>
            </a:pPr>
            <a:endParaRPr lang="en-US" sz="1900" dirty="0"/>
          </a:p>
        </p:txBody>
      </p:sp>
      <p:sp>
        <p:nvSpPr>
          <p:cNvPr id="4" name="Title 1">
            <a:extLst>
              <a:ext uri="{FF2B5EF4-FFF2-40B4-BE49-F238E27FC236}">
                <a16:creationId xmlns:a16="http://schemas.microsoft.com/office/drawing/2014/main" id="{A64355C4-C61F-41CA-9FA2-9B49AF2C65C2}"/>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Informal Resolution</a:t>
            </a:r>
          </a:p>
        </p:txBody>
      </p:sp>
      <p:sp>
        <p:nvSpPr>
          <p:cNvPr id="2" name="Slide Number Placeholder 1">
            <a:extLst>
              <a:ext uri="{FF2B5EF4-FFF2-40B4-BE49-F238E27FC236}">
                <a16:creationId xmlns:a16="http://schemas.microsoft.com/office/drawing/2014/main" id="{5F23D0E7-DA8A-4BD6-BF1B-FF3D9B3B89D8}"/>
              </a:ext>
            </a:extLst>
          </p:cNvPr>
          <p:cNvSpPr>
            <a:spLocks noGrp="1"/>
          </p:cNvSpPr>
          <p:nvPr>
            <p:ph type="sldNum" sz="quarter" idx="12"/>
          </p:nvPr>
        </p:nvSpPr>
        <p:spPr/>
        <p:txBody>
          <a:bodyPr/>
          <a:lstStyle/>
          <a:p>
            <a:fld id="{9F83BD91-63F5-4FF2-A953-4CE1418A7A5B}" type="slidenum">
              <a:rPr lang="en-US" smtClean="0"/>
              <a:t>20</a:t>
            </a:fld>
            <a:endParaRPr lang="en-US"/>
          </a:p>
        </p:txBody>
      </p:sp>
    </p:spTree>
    <p:extLst>
      <p:ext uri="{BB962C8B-B14F-4D97-AF65-F5344CB8AC3E}">
        <p14:creationId xmlns:p14="http://schemas.microsoft.com/office/powerpoint/2010/main" val="111839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9DF95-8D17-4854-86C4-8AB7D5630C8F}"/>
              </a:ext>
            </a:extLst>
          </p:cNvPr>
          <p:cNvSpPr>
            <a:spLocks noGrp="1"/>
          </p:cNvSpPr>
          <p:nvPr>
            <p:ph idx="1"/>
          </p:nvPr>
        </p:nvSpPr>
        <p:spPr/>
        <p:txBody>
          <a:bodyPr/>
          <a:lstStyle/>
          <a:p>
            <a:pPr marL="514350" indent="-514350">
              <a:buAutoNum type="arabicParenBoth"/>
            </a:pPr>
            <a:r>
              <a:rPr lang="en-US" dirty="0"/>
              <a:t>Who facilitates?</a:t>
            </a:r>
          </a:p>
          <a:p>
            <a:pPr marL="0" indent="0">
              <a:buNone/>
            </a:pPr>
            <a:r>
              <a:rPr lang="en-US" dirty="0"/>
              <a:t>	To maintain fairness and impartiality of investigation, have other 	investigator act as resolution facilitator</a:t>
            </a:r>
          </a:p>
          <a:p>
            <a:pPr marL="0" indent="0">
              <a:buNone/>
            </a:pPr>
            <a:r>
              <a:rPr lang="en-US" dirty="0"/>
              <a:t>(2) Consider confidentiality provision for resolution agreement</a:t>
            </a:r>
          </a:p>
          <a:p>
            <a:pPr marL="0" indent="0">
              <a:buNone/>
            </a:pPr>
            <a:r>
              <a:rPr lang="en-US" dirty="0"/>
              <a:t>(3) Memorialize resolution in writing and include waiver of grievance   	process </a:t>
            </a:r>
          </a:p>
          <a:p>
            <a:pPr marL="0" indent="0">
              <a:buNone/>
            </a:pPr>
            <a:endParaRPr lang="en-US" dirty="0"/>
          </a:p>
          <a:p>
            <a:pPr marL="0" indent="0">
              <a:buNone/>
            </a:pPr>
            <a:r>
              <a:rPr lang="en-US" sz="1600" u="sng" dirty="0"/>
              <a:t>Form</a:t>
            </a:r>
          </a:p>
          <a:p>
            <a:pPr marL="0" indent="0">
              <a:buNone/>
            </a:pPr>
            <a:r>
              <a:rPr lang="en-US" sz="1600" dirty="0"/>
              <a:t>Informal Resolution Agreement Template</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C8363533-7FC6-463B-BD3A-CCBB83D9CC21}"/>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Informal Resolution</a:t>
            </a:r>
          </a:p>
        </p:txBody>
      </p:sp>
      <p:sp>
        <p:nvSpPr>
          <p:cNvPr id="2" name="Slide Number Placeholder 1">
            <a:extLst>
              <a:ext uri="{FF2B5EF4-FFF2-40B4-BE49-F238E27FC236}">
                <a16:creationId xmlns:a16="http://schemas.microsoft.com/office/drawing/2014/main" id="{293549E0-610A-470B-B859-64168C99D0F9}"/>
              </a:ext>
            </a:extLst>
          </p:cNvPr>
          <p:cNvSpPr>
            <a:spLocks noGrp="1"/>
          </p:cNvSpPr>
          <p:nvPr>
            <p:ph type="sldNum" sz="quarter" idx="12"/>
          </p:nvPr>
        </p:nvSpPr>
        <p:spPr/>
        <p:txBody>
          <a:bodyPr/>
          <a:lstStyle/>
          <a:p>
            <a:fld id="{9F83BD91-63F5-4FF2-A953-4CE1418A7A5B}" type="slidenum">
              <a:rPr lang="en-US" smtClean="0"/>
              <a:t>21</a:t>
            </a:fld>
            <a:endParaRPr lang="en-US"/>
          </a:p>
        </p:txBody>
      </p:sp>
    </p:spTree>
    <p:extLst>
      <p:ext uri="{BB962C8B-B14F-4D97-AF65-F5344CB8AC3E}">
        <p14:creationId xmlns:p14="http://schemas.microsoft.com/office/powerpoint/2010/main" val="380246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A815B-175C-479F-A97E-EB38834E42F8}"/>
              </a:ext>
            </a:extLst>
          </p:cNvPr>
          <p:cNvSpPr>
            <a:spLocks noGrp="1"/>
          </p:cNvSpPr>
          <p:nvPr>
            <p:ph idx="1"/>
          </p:nvPr>
        </p:nvSpPr>
        <p:spPr/>
        <p:txBody>
          <a:bodyPr>
            <a:normAutofit fontScale="92500" lnSpcReduction="20000"/>
          </a:bodyPr>
          <a:lstStyle/>
          <a:p>
            <a:pPr marL="514350" indent="-514350">
              <a:buAutoNum type="arabicParenBoth"/>
            </a:pPr>
            <a:r>
              <a:rPr lang="en-US" dirty="0"/>
              <a:t>Equitable treatment of parties</a:t>
            </a:r>
          </a:p>
          <a:p>
            <a:pPr marL="0" indent="0" defTabSz="261938">
              <a:buNone/>
              <a:tabLst>
                <a:tab pos="522288" algn="l"/>
              </a:tabLst>
            </a:pPr>
            <a:r>
              <a:rPr lang="en-US" dirty="0"/>
              <a:t>	a. Supportive measures and remedies for both Parties</a:t>
            </a:r>
          </a:p>
          <a:p>
            <a:pPr marL="0" indent="0" defTabSz="522288">
              <a:buNone/>
            </a:pPr>
            <a:r>
              <a:rPr lang="en-US" dirty="0"/>
              <a:t>	b. Presumption of non-responsibility, grievance process for Respondent</a:t>
            </a:r>
          </a:p>
          <a:p>
            <a:pPr marL="0" indent="0" defTabSz="522288">
              <a:buNone/>
            </a:pPr>
            <a:r>
              <a:rPr lang="en-US" dirty="0"/>
              <a:t>	c. Same/fair opportunities to submit evidence, statements, etc.</a:t>
            </a:r>
          </a:p>
          <a:p>
            <a:pPr marL="0" indent="0">
              <a:buNone/>
            </a:pPr>
            <a:r>
              <a:rPr lang="en-US" dirty="0"/>
              <a:t>(2) Impartiality of all involved </a:t>
            </a:r>
          </a:p>
          <a:p>
            <a:pPr marL="0" indent="0">
              <a:buNone/>
            </a:pPr>
            <a:r>
              <a:rPr lang="en-US" dirty="0"/>
              <a:t>(3) Process before sanctions </a:t>
            </a:r>
          </a:p>
          <a:p>
            <a:pPr marL="0" indent="0">
              <a:buNone/>
            </a:pPr>
            <a:r>
              <a:rPr lang="en-US" dirty="0"/>
              <a:t>(4) Appeal rights for both Parties</a:t>
            </a:r>
          </a:p>
          <a:p>
            <a:pPr marL="0" indent="0">
              <a:buNone/>
            </a:pPr>
            <a:r>
              <a:rPr lang="en-US" dirty="0"/>
              <a:t>(5) Timeline: reasonably prompt. PRESS = 90 business days (District office) </a:t>
            </a:r>
          </a:p>
          <a:p>
            <a:pPr marL="457200" indent="-457200">
              <a:buNone/>
            </a:pPr>
            <a:r>
              <a:rPr lang="en-US" dirty="0"/>
              <a:t>(6) Notice: Parties are to be given advance notice of any participation (investigatory meetings; submissions; hearings; etc.) and reasonable opportunity to prepare</a:t>
            </a:r>
          </a:p>
          <a:p>
            <a:pPr marL="514350" indent="-514350">
              <a:buAutoNum type="arabicParenBoth"/>
            </a:pPr>
            <a:endParaRPr lang="en-US" dirty="0"/>
          </a:p>
          <a:p>
            <a:pPr marL="514350" indent="-514350">
              <a:buAutoNum type="arabicParenBoth"/>
            </a:pPr>
            <a:endParaRPr lang="en-US" dirty="0"/>
          </a:p>
        </p:txBody>
      </p:sp>
      <p:sp>
        <p:nvSpPr>
          <p:cNvPr id="4" name="Title 1">
            <a:extLst>
              <a:ext uri="{FF2B5EF4-FFF2-40B4-BE49-F238E27FC236}">
                <a16:creationId xmlns:a16="http://schemas.microsoft.com/office/drawing/2014/main" id="{B8C77C0F-26B5-42A7-9B73-E62130E50520}"/>
              </a:ext>
            </a:extLst>
          </p:cNvPr>
          <p:cNvSpPr>
            <a:spLocks noGrp="1"/>
          </p:cNvSpPr>
          <p:nvPr>
            <p:ph type="title"/>
          </p:nvPr>
        </p:nvSpPr>
        <p:spPr>
          <a:xfrm>
            <a:off x="838200" y="354108"/>
            <a:ext cx="10515600" cy="1325563"/>
          </a:xfrm>
          <a:solidFill>
            <a:schemeClr val="accent4">
              <a:lumMod val="60000"/>
              <a:lumOff val="40000"/>
            </a:schemeClr>
          </a:solidFill>
        </p:spPr>
        <p:txBody>
          <a:bodyPr/>
          <a:lstStyle/>
          <a:p>
            <a:r>
              <a:rPr lang="en-US" dirty="0"/>
              <a:t>Grievance Process: Hallmarks</a:t>
            </a:r>
          </a:p>
        </p:txBody>
      </p:sp>
      <p:sp>
        <p:nvSpPr>
          <p:cNvPr id="2" name="Slide Number Placeholder 1">
            <a:extLst>
              <a:ext uri="{FF2B5EF4-FFF2-40B4-BE49-F238E27FC236}">
                <a16:creationId xmlns:a16="http://schemas.microsoft.com/office/drawing/2014/main" id="{6E4537E4-8CA3-4017-BAB2-2153FA1E0C50}"/>
              </a:ext>
            </a:extLst>
          </p:cNvPr>
          <p:cNvSpPr>
            <a:spLocks noGrp="1"/>
          </p:cNvSpPr>
          <p:nvPr>
            <p:ph type="sldNum" sz="quarter" idx="12"/>
          </p:nvPr>
        </p:nvSpPr>
        <p:spPr/>
        <p:txBody>
          <a:bodyPr/>
          <a:lstStyle/>
          <a:p>
            <a:fld id="{9F83BD91-63F5-4FF2-A953-4CE1418A7A5B}" type="slidenum">
              <a:rPr lang="en-US" smtClean="0"/>
              <a:t>22</a:t>
            </a:fld>
            <a:endParaRPr lang="en-US"/>
          </a:p>
        </p:txBody>
      </p:sp>
    </p:spTree>
    <p:extLst>
      <p:ext uri="{BB962C8B-B14F-4D97-AF65-F5344CB8AC3E}">
        <p14:creationId xmlns:p14="http://schemas.microsoft.com/office/powerpoint/2010/main" val="47639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D5524-1623-4057-8240-5384A0FF9296}"/>
              </a:ext>
            </a:extLst>
          </p:cNvPr>
          <p:cNvSpPr>
            <a:spLocks noGrp="1"/>
          </p:cNvSpPr>
          <p:nvPr>
            <p:ph idx="1"/>
          </p:nvPr>
        </p:nvSpPr>
        <p:spPr>
          <a:xfrm>
            <a:off x="838200" y="1797049"/>
            <a:ext cx="10515600" cy="4787447"/>
          </a:xfrm>
        </p:spPr>
        <p:txBody>
          <a:bodyPr/>
          <a:lstStyle/>
          <a:p>
            <a:pPr marL="0" indent="0">
              <a:buNone/>
            </a:pPr>
            <a:r>
              <a:rPr lang="en-US" dirty="0"/>
              <a:t>Title IX regulations allow Districts to adopt one of two standards of proof in the grievance process (2:265-AP2):</a:t>
            </a:r>
          </a:p>
          <a:p>
            <a:r>
              <a:rPr lang="en-US" i="1" dirty="0"/>
              <a:t>Preponderance</a:t>
            </a:r>
            <a:r>
              <a:rPr lang="en-US" dirty="0"/>
              <a:t>: the greater weight (PRESS default)</a:t>
            </a:r>
          </a:p>
          <a:p>
            <a:r>
              <a:rPr lang="en-US" i="1" dirty="0"/>
              <a:t>Clear and convincing</a:t>
            </a:r>
            <a:r>
              <a:rPr lang="en-US" dirty="0"/>
              <a:t>: highly probable or reasonably certain</a:t>
            </a:r>
          </a:p>
          <a:p>
            <a:pPr marL="0" indent="0">
              <a:buNone/>
            </a:pPr>
            <a:endParaRPr lang="en-US" dirty="0"/>
          </a:p>
          <a:p>
            <a:pPr marL="0" indent="0">
              <a:buNone/>
            </a:pPr>
            <a:r>
              <a:rPr lang="en-US" dirty="0"/>
              <a:t>One standard must be used for all sexual harassment complaints.</a:t>
            </a:r>
          </a:p>
        </p:txBody>
      </p:sp>
      <p:sp>
        <p:nvSpPr>
          <p:cNvPr id="4" name="Title 1">
            <a:extLst>
              <a:ext uri="{FF2B5EF4-FFF2-40B4-BE49-F238E27FC236}">
                <a16:creationId xmlns:a16="http://schemas.microsoft.com/office/drawing/2014/main" id="{F0BD2FCD-FC6F-4B54-9410-D0D643857C16}"/>
              </a:ext>
            </a:extLst>
          </p:cNvPr>
          <p:cNvSpPr>
            <a:spLocks noGrp="1"/>
          </p:cNvSpPr>
          <p:nvPr>
            <p:ph type="title"/>
          </p:nvPr>
        </p:nvSpPr>
        <p:spPr>
          <a:xfrm>
            <a:off x="838200" y="418305"/>
            <a:ext cx="10515600" cy="1325563"/>
          </a:xfrm>
          <a:solidFill>
            <a:schemeClr val="accent4">
              <a:lumMod val="60000"/>
              <a:lumOff val="40000"/>
            </a:schemeClr>
          </a:solidFill>
        </p:spPr>
        <p:txBody>
          <a:bodyPr/>
          <a:lstStyle/>
          <a:p>
            <a:r>
              <a:rPr lang="en-US" dirty="0"/>
              <a:t>Grievance Process: Standard of Proof	</a:t>
            </a:r>
          </a:p>
        </p:txBody>
      </p:sp>
      <p:sp>
        <p:nvSpPr>
          <p:cNvPr id="2" name="Slide Number Placeholder 1">
            <a:extLst>
              <a:ext uri="{FF2B5EF4-FFF2-40B4-BE49-F238E27FC236}">
                <a16:creationId xmlns:a16="http://schemas.microsoft.com/office/drawing/2014/main" id="{64D8EDEF-B895-4E59-9999-5778F66862DF}"/>
              </a:ext>
            </a:extLst>
          </p:cNvPr>
          <p:cNvSpPr>
            <a:spLocks noGrp="1"/>
          </p:cNvSpPr>
          <p:nvPr>
            <p:ph type="sldNum" sz="quarter" idx="12"/>
          </p:nvPr>
        </p:nvSpPr>
        <p:spPr/>
        <p:txBody>
          <a:bodyPr/>
          <a:lstStyle/>
          <a:p>
            <a:fld id="{9F83BD91-63F5-4FF2-A953-4CE1418A7A5B}" type="slidenum">
              <a:rPr lang="en-US" smtClean="0"/>
              <a:t>23</a:t>
            </a:fld>
            <a:endParaRPr lang="en-US"/>
          </a:p>
        </p:txBody>
      </p:sp>
    </p:spTree>
    <p:extLst>
      <p:ext uri="{BB962C8B-B14F-4D97-AF65-F5344CB8AC3E}">
        <p14:creationId xmlns:p14="http://schemas.microsoft.com/office/powerpoint/2010/main" val="151102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andards of Proof in Law – Better BlackLetter">
            <a:extLst>
              <a:ext uri="{FF2B5EF4-FFF2-40B4-BE49-F238E27FC236}">
                <a16:creationId xmlns:a16="http://schemas.microsoft.com/office/drawing/2014/main" id="{69B28BBE-DE8C-4F8C-ABBC-E5BA06AA9E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3630" y="816428"/>
            <a:ext cx="10335986" cy="52251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E890D2A-5E64-4756-B752-798EB244B9FD}"/>
              </a:ext>
            </a:extLst>
          </p:cNvPr>
          <p:cNvSpPr>
            <a:spLocks noGrp="1"/>
          </p:cNvSpPr>
          <p:nvPr>
            <p:ph type="sldNum" sz="quarter" idx="12"/>
          </p:nvPr>
        </p:nvSpPr>
        <p:spPr/>
        <p:txBody>
          <a:bodyPr/>
          <a:lstStyle/>
          <a:p>
            <a:fld id="{9F83BD91-63F5-4FF2-A953-4CE1418A7A5B}" type="slidenum">
              <a:rPr lang="en-US" smtClean="0"/>
              <a:t>24</a:t>
            </a:fld>
            <a:endParaRPr lang="en-US"/>
          </a:p>
        </p:txBody>
      </p:sp>
    </p:spTree>
    <p:extLst>
      <p:ext uri="{BB962C8B-B14F-4D97-AF65-F5344CB8AC3E}">
        <p14:creationId xmlns:p14="http://schemas.microsoft.com/office/powerpoint/2010/main" val="389134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13E661-E1A9-4179-94B7-7C50B3B66D1D}"/>
              </a:ext>
            </a:extLst>
          </p:cNvPr>
          <p:cNvSpPr>
            <a:spLocks noGrp="1"/>
          </p:cNvSpPr>
          <p:nvPr>
            <p:ph idx="1"/>
          </p:nvPr>
        </p:nvSpPr>
        <p:spPr/>
        <p:txBody>
          <a:bodyPr>
            <a:normAutofit fontScale="92500" lnSpcReduction="10000"/>
          </a:bodyPr>
          <a:lstStyle/>
          <a:p>
            <a:pPr marL="0" indent="0">
              <a:buNone/>
            </a:pPr>
            <a:r>
              <a:rPr lang="en-US" u="sng" dirty="0"/>
              <a:t>Evidence</a:t>
            </a:r>
            <a:r>
              <a:rPr lang="en-US" dirty="0"/>
              <a:t>: “Something (including testimony, documents and tangible objects) that tends to prove or disprove the existence of an alleged fact.” (Black’s Law Dictionary, 2</a:t>
            </a:r>
            <a:r>
              <a:rPr lang="en-US" baseline="30000" dirty="0"/>
              <a:t>nd</a:t>
            </a:r>
            <a:r>
              <a:rPr lang="en-US" dirty="0"/>
              <a:t> Ed.).</a:t>
            </a:r>
          </a:p>
          <a:p>
            <a:pPr>
              <a:buFontTx/>
              <a:buChar char="-"/>
            </a:pPr>
            <a:r>
              <a:rPr lang="en-US" dirty="0"/>
              <a:t>Statements; photos; recordings; text messages; call logs</a:t>
            </a:r>
          </a:p>
          <a:p>
            <a:pPr marL="0" indent="0">
              <a:buNone/>
            </a:pPr>
            <a:r>
              <a:rPr lang="en-US" i="1" dirty="0"/>
              <a:t>Inculpatory evidence</a:t>
            </a:r>
            <a:r>
              <a:rPr lang="en-US" dirty="0"/>
              <a:t>: tending to show responsibility for allegation</a:t>
            </a:r>
          </a:p>
          <a:p>
            <a:pPr marL="0" indent="0">
              <a:buNone/>
            </a:pPr>
            <a:r>
              <a:rPr lang="en-US" i="1" dirty="0"/>
              <a:t>Exculpatory evidence</a:t>
            </a:r>
            <a:r>
              <a:rPr lang="en-US" dirty="0"/>
              <a:t>: evidence suggesting lack of responsibility</a:t>
            </a:r>
          </a:p>
          <a:p>
            <a:pPr marL="0" indent="0">
              <a:buNone/>
            </a:pPr>
            <a:r>
              <a:rPr lang="en-US" u="sng" dirty="0"/>
              <a:t>Evidence</a:t>
            </a:r>
            <a:r>
              <a:rPr lang="en-US" dirty="0"/>
              <a:t> is used to make credibility determinations among conflicting witnesses.</a:t>
            </a:r>
          </a:p>
          <a:p>
            <a:pPr marL="0" indent="0">
              <a:buNone/>
            </a:pPr>
            <a:r>
              <a:rPr lang="en-US" dirty="0"/>
              <a:t>- Credibility determinations cannot be made based upon the individual’s party status (e.g., Complainant; Respondent) nor should be based on stereotypes, biases, etc. (e.g.; jocks; rumors; academic standing)</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BE8DED4A-48B9-4D63-9248-F5A2727A7224}"/>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Investigation: Evidence</a:t>
            </a:r>
          </a:p>
        </p:txBody>
      </p:sp>
      <p:sp>
        <p:nvSpPr>
          <p:cNvPr id="2" name="Slide Number Placeholder 1">
            <a:extLst>
              <a:ext uri="{FF2B5EF4-FFF2-40B4-BE49-F238E27FC236}">
                <a16:creationId xmlns:a16="http://schemas.microsoft.com/office/drawing/2014/main" id="{8A07352E-3012-4FB0-8864-12D0460C897F}"/>
              </a:ext>
            </a:extLst>
          </p:cNvPr>
          <p:cNvSpPr>
            <a:spLocks noGrp="1"/>
          </p:cNvSpPr>
          <p:nvPr>
            <p:ph type="sldNum" sz="quarter" idx="12"/>
          </p:nvPr>
        </p:nvSpPr>
        <p:spPr/>
        <p:txBody>
          <a:bodyPr/>
          <a:lstStyle/>
          <a:p>
            <a:fld id="{9F83BD91-63F5-4FF2-A953-4CE1418A7A5B}" type="slidenum">
              <a:rPr lang="en-US" smtClean="0"/>
              <a:t>25</a:t>
            </a:fld>
            <a:endParaRPr lang="en-US"/>
          </a:p>
        </p:txBody>
      </p:sp>
    </p:spTree>
    <p:extLst>
      <p:ext uri="{BB962C8B-B14F-4D97-AF65-F5344CB8AC3E}">
        <p14:creationId xmlns:p14="http://schemas.microsoft.com/office/powerpoint/2010/main" val="4042682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12CA1-A978-4709-9308-C0BC68E2CBED}"/>
              </a:ext>
            </a:extLst>
          </p:cNvPr>
          <p:cNvSpPr>
            <a:spLocks noGrp="1"/>
          </p:cNvSpPr>
          <p:nvPr>
            <p:ph idx="1"/>
          </p:nvPr>
        </p:nvSpPr>
        <p:spPr/>
        <p:txBody>
          <a:bodyPr/>
          <a:lstStyle/>
          <a:p>
            <a:pPr marL="0" indent="0">
              <a:buNone/>
            </a:pPr>
            <a:r>
              <a:rPr lang="en-US" dirty="0"/>
              <a:t>A party’s sexual predisposition or prior sexual behavior is typically not relevant to the allegations of a complaint.</a:t>
            </a:r>
          </a:p>
          <a:p>
            <a:pPr marL="0" indent="0">
              <a:buNone/>
            </a:pPr>
            <a:r>
              <a:rPr lang="en-US" u="sng" dirty="0"/>
              <a:t>Exceptions</a:t>
            </a:r>
          </a:p>
          <a:p>
            <a:pPr marL="514350" indent="-514350">
              <a:buAutoNum type="arabicParenBoth"/>
            </a:pPr>
            <a:r>
              <a:rPr lang="en-US" b="0" i="0" dirty="0">
                <a:solidFill>
                  <a:srgbClr val="000000"/>
                </a:solidFill>
                <a:effectLst/>
              </a:rPr>
              <a:t>When offered to prove that someone other than the Respondent committed the conduct alleged by the complainant, or </a:t>
            </a:r>
          </a:p>
          <a:p>
            <a:pPr marL="514350" indent="-514350">
              <a:buAutoNum type="arabicParenBoth"/>
            </a:pPr>
            <a:r>
              <a:rPr lang="en-US" dirty="0">
                <a:solidFill>
                  <a:srgbClr val="000000"/>
                </a:solidFill>
              </a:rPr>
              <a:t>I</a:t>
            </a:r>
            <a:r>
              <a:rPr lang="en-US" b="0" i="0" dirty="0">
                <a:solidFill>
                  <a:srgbClr val="000000"/>
                </a:solidFill>
                <a:effectLst/>
              </a:rPr>
              <a:t>f the questions and evidence concern specific incidents of the complainant's prior sexual behavior with respect to the Respondent and are offered to prove consent. </a:t>
            </a:r>
            <a:endParaRPr lang="en-US" dirty="0"/>
          </a:p>
        </p:txBody>
      </p:sp>
      <p:sp>
        <p:nvSpPr>
          <p:cNvPr id="4" name="Title 1">
            <a:extLst>
              <a:ext uri="{FF2B5EF4-FFF2-40B4-BE49-F238E27FC236}">
                <a16:creationId xmlns:a16="http://schemas.microsoft.com/office/drawing/2014/main" id="{77829D8F-1324-429F-85E6-FC74FE58F751}"/>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Evidence</a:t>
            </a:r>
          </a:p>
        </p:txBody>
      </p:sp>
      <p:sp>
        <p:nvSpPr>
          <p:cNvPr id="2" name="Slide Number Placeholder 1">
            <a:extLst>
              <a:ext uri="{FF2B5EF4-FFF2-40B4-BE49-F238E27FC236}">
                <a16:creationId xmlns:a16="http://schemas.microsoft.com/office/drawing/2014/main" id="{B0FAD114-FEED-4582-8D57-434CC6DB0DB9}"/>
              </a:ext>
            </a:extLst>
          </p:cNvPr>
          <p:cNvSpPr>
            <a:spLocks noGrp="1"/>
          </p:cNvSpPr>
          <p:nvPr>
            <p:ph type="sldNum" sz="quarter" idx="12"/>
          </p:nvPr>
        </p:nvSpPr>
        <p:spPr/>
        <p:txBody>
          <a:bodyPr/>
          <a:lstStyle/>
          <a:p>
            <a:fld id="{9F83BD91-63F5-4FF2-A953-4CE1418A7A5B}" type="slidenum">
              <a:rPr lang="en-US" smtClean="0"/>
              <a:t>26</a:t>
            </a:fld>
            <a:endParaRPr lang="en-US"/>
          </a:p>
        </p:txBody>
      </p:sp>
    </p:spTree>
    <p:extLst>
      <p:ext uri="{BB962C8B-B14F-4D97-AF65-F5344CB8AC3E}">
        <p14:creationId xmlns:p14="http://schemas.microsoft.com/office/powerpoint/2010/main" val="303251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43F3A7-1F8C-4250-B59D-C1F6AB563E46}"/>
              </a:ext>
            </a:extLst>
          </p:cNvPr>
          <p:cNvSpPr>
            <a:spLocks noGrp="1"/>
          </p:cNvSpPr>
          <p:nvPr>
            <p:ph idx="1"/>
          </p:nvPr>
        </p:nvSpPr>
        <p:spPr/>
        <p:txBody>
          <a:bodyPr/>
          <a:lstStyle/>
          <a:p>
            <a:pPr marL="0" indent="0">
              <a:buNone/>
            </a:pPr>
            <a:r>
              <a:rPr lang="en-US" dirty="0"/>
              <a:t>Medical/treatment records of a party cannot be used by investigator unless the party provides voluntary, written consent</a:t>
            </a:r>
          </a:p>
          <a:p>
            <a:r>
              <a:rPr lang="en-US" dirty="0"/>
              <a:t>Be careful not to access these records from the student’s “file” without the proper consent</a:t>
            </a:r>
          </a:p>
        </p:txBody>
      </p:sp>
      <p:sp>
        <p:nvSpPr>
          <p:cNvPr id="4" name="Title 1">
            <a:extLst>
              <a:ext uri="{FF2B5EF4-FFF2-40B4-BE49-F238E27FC236}">
                <a16:creationId xmlns:a16="http://schemas.microsoft.com/office/drawing/2014/main" id="{913F6F2C-5C7D-4EC9-8F63-E7E3590F98F8}"/>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Evidence</a:t>
            </a:r>
          </a:p>
        </p:txBody>
      </p:sp>
      <p:sp>
        <p:nvSpPr>
          <p:cNvPr id="2" name="Slide Number Placeholder 1">
            <a:extLst>
              <a:ext uri="{FF2B5EF4-FFF2-40B4-BE49-F238E27FC236}">
                <a16:creationId xmlns:a16="http://schemas.microsoft.com/office/drawing/2014/main" id="{E3D13863-7FD0-403A-822C-EA24098DCC9A}"/>
              </a:ext>
            </a:extLst>
          </p:cNvPr>
          <p:cNvSpPr>
            <a:spLocks noGrp="1"/>
          </p:cNvSpPr>
          <p:nvPr>
            <p:ph type="sldNum" sz="quarter" idx="12"/>
          </p:nvPr>
        </p:nvSpPr>
        <p:spPr/>
        <p:txBody>
          <a:bodyPr/>
          <a:lstStyle/>
          <a:p>
            <a:fld id="{9F83BD91-63F5-4FF2-A953-4CE1418A7A5B}" type="slidenum">
              <a:rPr lang="en-US" smtClean="0"/>
              <a:t>27</a:t>
            </a:fld>
            <a:endParaRPr lang="en-US"/>
          </a:p>
        </p:txBody>
      </p:sp>
    </p:spTree>
    <p:extLst>
      <p:ext uri="{BB962C8B-B14F-4D97-AF65-F5344CB8AC3E}">
        <p14:creationId xmlns:p14="http://schemas.microsoft.com/office/powerpoint/2010/main" val="350905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0C7F9-1CA9-4C76-8FB7-7E681A789BB8}"/>
              </a:ext>
            </a:extLst>
          </p:cNvPr>
          <p:cNvSpPr>
            <a:spLocks noGrp="1"/>
          </p:cNvSpPr>
          <p:nvPr>
            <p:ph idx="1"/>
          </p:nvPr>
        </p:nvSpPr>
        <p:spPr/>
        <p:txBody>
          <a:bodyPr/>
          <a:lstStyle/>
          <a:p>
            <a:pPr marL="0" indent="0">
              <a:buNone/>
            </a:pPr>
            <a:r>
              <a:rPr lang="en-US" dirty="0"/>
              <a:t>While an adversarial hearing is mandatory at the higher education level, it is at the District’s discretion at the K-12 level. </a:t>
            </a:r>
          </a:p>
          <a:p>
            <a:pPr marL="0" indent="0">
              <a:buNone/>
            </a:pPr>
            <a:endParaRPr lang="en-US" dirty="0"/>
          </a:p>
          <a:p>
            <a:pPr marL="0" indent="0">
              <a:buNone/>
            </a:pPr>
            <a:r>
              <a:rPr lang="en-US" dirty="0"/>
              <a:t>If you are considering whether to provide a hearing option to the Parties, please contact your attorney to discuss the pros/cons of that process.</a:t>
            </a:r>
          </a:p>
        </p:txBody>
      </p:sp>
      <p:sp>
        <p:nvSpPr>
          <p:cNvPr id="4" name="Title 1">
            <a:extLst>
              <a:ext uri="{FF2B5EF4-FFF2-40B4-BE49-F238E27FC236}">
                <a16:creationId xmlns:a16="http://schemas.microsoft.com/office/drawing/2014/main" id="{B1CB7B34-4A56-4160-A97E-157181E8AAE2}"/>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Optional Hearing</a:t>
            </a:r>
          </a:p>
        </p:txBody>
      </p:sp>
      <p:sp>
        <p:nvSpPr>
          <p:cNvPr id="2" name="Slide Number Placeholder 1">
            <a:extLst>
              <a:ext uri="{FF2B5EF4-FFF2-40B4-BE49-F238E27FC236}">
                <a16:creationId xmlns:a16="http://schemas.microsoft.com/office/drawing/2014/main" id="{F6B633D1-BA72-42DF-82D7-5DFDB2E8387B}"/>
              </a:ext>
            </a:extLst>
          </p:cNvPr>
          <p:cNvSpPr>
            <a:spLocks noGrp="1"/>
          </p:cNvSpPr>
          <p:nvPr>
            <p:ph type="sldNum" sz="quarter" idx="12"/>
          </p:nvPr>
        </p:nvSpPr>
        <p:spPr/>
        <p:txBody>
          <a:bodyPr/>
          <a:lstStyle/>
          <a:p>
            <a:fld id="{9F83BD91-63F5-4FF2-A953-4CE1418A7A5B}" type="slidenum">
              <a:rPr lang="en-US" smtClean="0"/>
              <a:t>28</a:t>
            </a:fld>
            <a:endParaRPr lang="en-US"/>
          </a:p>
        </p:txBody>
      </p:sp>
    </p:spTree>
    <p:extLst>
      <p:ext uri="{BB962C8B-B14F-4D97-AF65-F5344CB8AC3E}">
        <p14:creationId xmlns:p14="http://schemas.microsoft.com/office/powerpoint/2010/main" val="3375203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8BB0B7-D72A-492F-81B7-4B44B2062710}"/>
              </a:ext>
            </a:extLst>
          </p:cNvPr>
          <p:cNvSpPr>
            <a:spLocks noGrp="1"/>
          </p:cNvSpPr>
          <p:nvPr>
            <p:ph idx="1"/>
          </p:nvPr>
        </p:nvSpPr>
        <p:spPr/>
        <p:txBody>
          <a:bodyPr>
            <a:normAutofit fontScale="92500" lnSpcReduction="10000"/>
          </a:bodyPr>
          <a:lstStyle/>
          <a:p>
            <a:pPr marL="0" indent="0">
              <a:buNone/>
            </a:pPr>
            <a:r>
              <a:rPr lang="en-US" dirty="0"/>
              <a:t>Prior to the close of the investigation, the investigator shall provide to both parties any “directly related” evidence so that each party can meaningfully respond before the investigatory report is prepared. </a:t>
            </a:r>
          </a:p>
          <a:p>
            <a:r>
              <a:rPr lang="en-US" dirty="0"/>
              <a:t>Electronic or hard copy disclosure is permitted.</a:t>
            </a:r>
          </a:p>
          <a:p>
            <a:endParaRPr lang="en-US" dirty="0"/>
          </a:p>
          <a:p>
            <a:pPr marL="0" indent="0">
              <a:buNone/>
            </a:pPr>
            <a:r>
              <a:rPr lang="en-US" dirty="0"/>
              <a:t>Parties then must be provided at least 10 school business days to submit a written response for the investigator’s consideration.</a:t>
            </a:r>
          </a:p>
          <a:p>
            <a:r>
              <a:rPr lang="en-US" dirty="0"/>
              <a:t>If a party submits a response, the investigator shall provide a copy to the other party.</a:t>
            </a:r>
          </a:p>
          <a:p>
            <a:pPr marL="0" indent="0">
              <a:buNone/>
            </a:pPr>
            <a:r>
              <a:rPr lang="en-US" sz="1700" u="sng" dirty="0"/>
              <a:t>Form</a:t>
            </a:r>
          </a:p>
          <a:p>
            <a:pPr marL="0" indent="0">
              <a:buNone/>
            </a:pPr>
            <a:r>
              <a:rPr lang="en-US" sz="1700" dirty="0"/>
              <a:t>Notice of Opportunity to Submit Written Responses to Evidence</a:t>
            </a:r>
          </a:p>
          <a:p>
            <a:endParaRPr lang="en-US" dirty="0"/>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BF13D448-D872-478B-993E-91EF4721C7CA}"/>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“Discovery”	</a:t>
            </a:r>
          </a:p>
        </p:txBody>
      </p:sp>
      <p:sp>
        <p:nvSpPr>
          <p:cNvPr id="2" name="Slide Number Placeholder 1">
            <a:extLst>
              <a:ext uri="{FF2B5EF4-FFF2-40B4-BE49-F238E27FC236}">
                <a16:creationId xmlns:a16="http://schemas.microsoft.com/office/drawing/2014/main" id="{09FEC360-2BFE-423E-9060-CD8614A14F9A}"/>
              </a:ext>
            </a:extLst>
          </p:cNvPr>
          <p:cNvSpPr>
            <a:spLocks noGrp="1"/>
          </p:cNvSpPr>
          <p:nvPr>
            <p:ph type="sldNum" sz="quarter" idx="12"/>
          </p:nvPr>
        </p:nvSpPr>
        <p:spPr/>
        <p:txBody>
          <a:bodyPr/>
          <a:lstStyle/>
          <a:p>
            <a:fld id="{9F83BD91-63F5-4FF2-A953-4CE1418A7A5B}" type="slidenum">
              <a:rPr lang="en-US" smtClean="0"/>
              <a:t>29</a:t>
            </a:fld>
            <a:endParaRPr lang="en-US"/>
          </a:p>
        </p:txBody>
      </p:sp>
    </p:spTree>
    <p:extLst>
      <p:ext uri="{BB962C8B-B14F-4D97-AF65-F5344CB8AC3E}">
        <p14:creationId xmlns:p14="http://schemas.microsoft.com/office/powerpoint/2010/main" val="168681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4357-0181-4F40-8D9B-7DABDA8E8460}"/>
              </a:ext>
            </a:extLst>
          </p:cNvPr>
          <p:cNvSpPr>
            <a:spLocks noGrp="1"/>
          </p:cNvSpPr>
          <p:nvPr>
            <p:ph type="title"/>
          </p:nvPr>
        </p:nvSpPr>
        <p:spPr>
          <a:solidFill>
            <a:schemeClr val="accent4">
              <a:lumMod val="60000"/>
              <a:lumOff val="40000"/>
            </a:schemeClr>
          </a:solidFill>
        </p:spPr>
        <p:txBody>
          <a:bodyPr/>
          <a:lstStyle/>
          <a:p>
            <a:r>
              <a:rPr lang="en-US" dirty="0"/>
              <a:t>Title IX Regulations Effective August 14, 2020</a:t>
            </a:r>
          </a:p>
        </p:txBody>
      </p:sp>
      <p:sp>
        <p:nvSpPr>
          <p:cNvPr id="3" name="Content Placeholder 2">
            <a:extLst>
              <a:ext uri="{FF2B5EF4-FFF2-40B4-BE49-F238E27FC236}">
                <a16:creationId xmlns:a16="http://schemas.microsoft.com/office/drawing/2014/main" id="{76FFB5E7-EB21-4762-9816-02B574F4E632}"/>
              </a:ext>
            </a:extLst>
          </p:cNvPr>
          <p:cNvSpPr>
            <a:spLocks noGrp="1"/>
          </p:cNvSpPr>
          <p:nvPr>
            <p:ph idx="1"/>
          </p:nvPr>
        </p:nvSpPr>
        <p:spPr/>
        <p:txBody>
          <a:bodyPr>
            <a:normAutofit/>
          </a:bodyPr>
          <a:lstStyle/>
          <a:p>
            <a:r>
              <a:rPr lang="en-US" dirty="0"/>
              <a:t>Changes to “Formal Complaints”</a:t>
            </a:r>
          </a:p>
          <a:p>
            <a:r>
              <a:rPr lang="en-US" dirty="0"/>
              <a:t>Prescribed investigation/grievance processing</a:t>
            </a:r>
          </a:p>
          <a:p>
            <a:pPr lvl="1"/>
            <a:r>
              <a:rPr lang="en-US" dirty="0"/>
              <a:t>Written notices</a:t>
            </a:r>
          </a:p>
          <a:p>
            <a:pPr lvl="1"/>
            <a:r>
              <a:rPr lang="en-US" dirty="0"/>
              <a:t>Evidence disclosures</a:t>
            </a:r>
          </a:p>
          <a:p>
            <a:pPr lvl="1"/>
            <a:r>
              <a:rPr lang="en-US" dirty="0"/>
              <a:t>Impartiality in investigation</a:t>
            </a:r>
          </a:p>
          <a:p>
            <a:pPr lvl="1"/>
            <a:r>
              <a:rPr lang="en-US" dirty="0"/>
              <a:t>Appeal options</a:t>
            </a:r>
          </a:p>
          <a:p>
            <a:r>
              <a:rPr lang="en-US" dirty="0"/>
              <a:t>Informal resolution opportunities</a:t>
            </a:r>
          </a:p>
          <a:p>
            <a:r>
              <a:rPr lang="en-US" dirty="0"/>
              <a:t>Mandatory staff training</a:t>
            </a:r>
          </a:p>
          <a:p>
            <a:r>
              <a:rPr lang="en-US" dirty="0"/>
              <a:t>Website Posting</a:t>
            </a:r>
          </a:p>
          <a:p>
            <a:pPr lvl="1"/>
            <a:endParaRPr lang="en-US" dirty="0"/>
          </a:p>
        </p:txBody>
      </p:sp>
      <p:sp>
        <p:nvSpPr>
          <p:cNvPr id="4" name="Slide Number Placeholder 3">
            <a:extLst>
              <a:ext uri="{FF2B5EF4-FFF2-40B4-BE49-F238E27FC236}">
                <a16:creationId xmlns:a16="http://schemas.microsoft.com/office/drawing/2014/main" id="{ED8AAAF4-FA0C-4982-9F97-2C1475C9D3EF}"/>
              </a:ext>
            </a:extLst>
          </p:cNvPr>
          <p:cNvSpPr>
            <a:spLocks noGrp="1"/>
          </p:cNvSpPr>
          <p:nvPr>
            <p:ph type="sldNum" sz="quarter" idx="12"/>
          </p:nvPr>
        </p:nvSpPr>
        <p:spPr/>
        <p:txBody>
          <a:bodyPr/>
          <a:lstStyle/>
          <a:p>
            <a:fld id="{9F83BD91-63F5-4FF2-A953-4CE1418A7A5B}" type="slidenum">
              <a:rPr lang="en-US" smtClean="0"/>
              <a:t>3</a:t>
            </a:fld>
            <a:endParaRPr lang="en-US"/>
          </a:p>
        </p:txBody>
      </p:sp>
    </p:spTree>
    <p:extLst>
      <p:ext uri="{BB962C8B-B14F-4D97-AF65-F5344CB8AC3E}">
        <p14:creationId xmlns:p14="http://schemas.microsoft.com/office/powerpoint/2010/main" val="4290990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A343A-89A7-411C-BE10-B3F14699838D}"/>
              </a:ext>
            </a:extLst>
          </p:cNvPr>
          <p:cNvSpPr>
            <a:spLocks noGrp="1"/>
          </p:cNvSpPr>
          <p:nvPr>
            <p:ph idx="1"/>
          </p:nvPr>
        </p:nvSpPr>
        <p:spPr/>
        <p:txBody>
          <a:bodyPr>
            <a:normAutofit fontScale="85000" lnSpcReduction="20000"/>
          </a:bodyPr>
          <a:lstStyle/>
          <a:p>
            <a:pPr marL="0" indent="0">
              <a:buNone/>
            </a:pPr>
            <a:r>
              <a:rPr lang="en-US" dirty="0"/>
              <a:t>After all interviews and evidence submissions are completed, the investigator must create an investigative report that summarizes the relevant evidence.</a:t>
            </a:r>
          </a:p>
          <a:p>
            <a:pPr marL="0" indent="0">
              <a:buNone/>
            </a:pPr>
            <a:r>
              <a:rPr lang="en-US" dirty="0"/>
              <a:t>	Recommendation: credibility determination</a:t>
            </a:r>
          </a:p>
          <a:p>
            <a:r>
              <a:rPr lang="en-US" dirty="0"/>
              <a:t>The report must be sent to the party and advisor electronically</a:t>
            </a:r>
          </a:p>
          <a:p>
            <a:r>
              <a:rPr lang="en-US" dirty="0"/>
              <a:t>Maintain confidentiality wherever possible</a:t>
            </a:r>
          </a:p>
          <a:p>
            <a:r>
              <a:rPr lang="en-US" dirty="0"/>
              <a:t>Each party shall have at least 10 school business days to submit a written response </a:t>
            </a:r>
            <a:r>
              <a:rPr lang="en-US" u="sng" dirty="0"/>
              <a:t>to the Initial Decision-Maker</a:t>
            </a:r>
          </a:p>
          <a:p>
            <a:pPr marL="0" indent="0">
              <a:buNone/>
            </a:pPr>
            <a:endParaRPr lang="en-US" u="sng" dirty="0"/>
          </a:p>
          <a:p>
            <a:pPr marL="0" indent="0">
              <a:buNone/>
            </a:pPr>
            <a:r>
              <a:rPr lang="en-US" dirty="0"/>
              <a:t>How does the investigator know when to close the investigation?</a:t>
            </a:r>
          </a:p>
          <a:p>
            <a:pPr marL="0" indent="0">
              <a:buNone/>
            </a:pPr>
            <a:r>
              <a:rPr lang="en-US" sz="1900" u="sng" dirty="0"/>
              <a:t>Form</a:t>
            </a:r>
          </a:p>
          <a:p>
            <a:pPr marL="0" indent="0">
              <a:buNone/>
            </a:pPr>
            <a:r>
              <a:rPr lang="en-US" sz="1900" dirty="0"/>
              <a:t>Template for Investigative Report</a:t>
            </a:r>
          </a:p>
          <a:p>
            <a:pPr marL="0" indent="0">
              <a:buNone/>
            </a:pPr>
            <a:r>
              <a:rPr lang="en-US" sz="1900" dirty="0"/>
              <a:t>Notice of Investigative Report</a:t>
            </a:r>
          </a:p>
          <a:p>
            <a:pPr marL="0" indent="0">
              <a:buNone/>
            </a:pPr>
            <a:endParaRPr lang="en-US" dirty="0"/>
          </a:p>
        </p:txBody>
      </p:sp>
      <p:sp>
        <p:nvSpPr>
          <p:cNvPr id="4" name="Title 1">
            <a:extLst>
              <a:ext uri="{FF2B5EF4-FFF2-40B4-BE49-F238E27FC236}">
                <a16:creationId xmlns:a16="http://schemas.microsoft.com/office/drawing/2014/main" id="{AEE63490-2202-4521-9919-7F3D97D4D769}"/>
              </a:ext>
            </a:extLst>
          </p:cNvPr>
          <p:cNvSpPr>
            <a:spLocks noGrp="1"/>
          </p:cNvSpPr>
          <p:nvPr>
            <p:ph type="title"/>
          </p:nvPr>
        </p:nvSpPr>
        <p:spPr>
          <a:xfrm>
            <a:off x="838200" y="250825"/>
            <a:ext cx="10515600" cy="1325563"/>
          </a:xfrm>
          <a:solidFill>
            <a:schemeClr val="accent4">
              <a:lumMod val="60000"/>
              <a:lumOff val="40000"/>
            </a:schemeClr>
          </a:solidFill>
        </p:spPr>
        <p:txBody>
          <a:bodyPr/>
          <a:lstStyle/>
          <a:p>
            <a:r>
              <a:rPr lang="en-US" dirty="0"/>
              <a:t>Grievance Process: Investigatory Report</a:t>
            </a:r>
          </a:p>
        </p:txBody>
      </p:sp>
      <p:sp>
        <p:nvSpPr>
          <p:cNvPr id="2" name="Slide Number Placeholder 1">
            <a:extLst>
              <a:ext uri="{FF2B5EF4-FFF2-40B4-BE49-F238E27FC236}">
                <a16:creationId xmlns:a16="http://schemas.microsoft.com/office/drawing/2014/main" id="{B4D1C4A7-2C12-43E5-9096-572A95034D44}"/>
              </a:ext>
            </a:extLst>
          </p:cNvPr>
          <p:cNvSpPr>
            <a:spLocks noGrp="1"/>
          </p:cNvSpPr>
          <p:nvPr>
            <p:ph type="sldNum" sz="quarter" idx="12"/>
          </p:nvPr>
        </p:nvSpPr>
        <p:spPr/>
        <p:txBody>
          <a:bodyPr/>
          <a:lstStyle/>
          <a:p>
            <a:fld id="{9F83BD91-63F5-4FF2-A953-4CE1418A7A5B}" type="slidenum">
              <a:rPr lang="en-US" smtClean="0"/>
              <a:t>30</a:t>
            </a:fld>
            <a:endParaRPr lang="en-US"/>
          </a:p>
        </p:txBody>
      </p:sp>
    </p:spTree>
    <p:extLst>
      <p:ext uri="{BB962C8B-B14F-4D97-AF65-F5344CB8AC3E}">
        <p14:creationId xmlns:p14="http://schemas.microsoft.com/office/powerpoint/2010/main" val="4012824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6491B-F922-4E16-A36C-681FE8B8DD39}"/>
              </a:ext>
            </a:extLst>
          </p:cNvPr>
          <p:cNvSpPr>
            <a:spLocks noGrp="1"/>
          </p:cNvSpPr>
          <p:nvPr>
            <p:ph idx="1"/>
          </p:nvPr>
        </p:nvSpPr>
        <p:spPr>
          <a:xfrm>
            <a:off x="838200" y="363557"/>
            <a:ext cx="10515600" cy="6147411"/>
          </a:xfrm>
          <a:solidFill>
            <a:schemeClr val="accent3">
              <a:lumMod val="40000"/>
              <a:lumOff val="60000"/>
            </a:schemeClr>
          </a:solidFill>
        </p:spPr>
        <p:txBody>
          <a:bodyPr>
            <a:normAutofit fontScale="92500"/>
          </a:bodyPr>
          <a:lstStyle/>
          <a:p>
            <a:pPr marL="0" lvl="0" indent="0" algn="l" rtl="0">
              <a:spcBef>
                <a:spcPts val="0"/>
              </a:spcBef>
              <a:spcAft>
                <a:spcPts val="0"/>
              </a:spcAft>
              <a:buNone/>
            </a:pPr>
            <a:r>
              <a:rPr lang="en-US" i="1" dirty="0"/>
              <a:t>Investigations are hard. When people see the final product wrung from the mind and heart of an artist or writer or entrepreneur, they often under-appreciate the effort behind it. ... The layperson sees the destination, not the journey.</a:t>
            </a:r>
          </a:p>
          <a:p>
            <a:pPr marL="0" lvl="0" indent="0" algn="l" rtl="0">
              <a:spcBef>
                <a:spcPts val="1600"/>
              </a:spcBef>
              <a:spcAft>
                <a:spcPts val="0"/>
              </a:spcAft>
              <a:buNone/>
            </a:pPr>
            <a:r>
              <a:rPr lang="en-US" i="1" dirty="0"/>
              <a:t>The same can be true of investigations. There’s a ready pop-­culture phrase to describe how investigations should be done, suggesting it is an easy exercise. “Just connect the dots,” people say. The idea that you can always get to the truth through a technique we teach kindergartners has always been puzzling to me.</a:t>
            </a:r>
          </a:p>
          <a:p>
            <a:pPr marL="0" lvl="0" indent="0" algn="l" rtl="0">
              <a:spcBef>
                <a:spcPts val="1600"/>
              </a:spcBef>
              <a:spcAft>
                <a:spcPts val="0"/>
              </a:spcAft>
              <a:buNone/>
            </a:pPr>
            <a:r>
              <a:rPr lang="en-US" i="1" dirty="0"/>
              <a:t>...There’s no foolproof guide or order, no guarantee that any of the work that you’re doing—­dragging not a crayon across a page but your feet all over town interviewing witnesses, issuing subpoenas, looking into financial documents—­will yield a clear, accurate, and actionable picture.”</a:t>
            </a:r>
          </a:p>
          <a:p>
            <a:pPr marL="914400" lvl="0" indent="0" algn="l" rtl="0">
              <a:spcBef>
                <a:spcPts val="1600"/>
              </a:spcBef>
              <a:spcAft>
                <a:spcPts val="1600"/>
              </a:spcAft>
              <a:buNone/>
            </a:pPr>
            <a:r>
              <a:rPr lang="en-US" sz="2000" dirty="0"/>
              <a:t>Preet Bharara, former U.S. Attorney for the Southern District of New York (excerpted from “Doing Justice: A Prosecutor’s Thoughts on Crime, Punishment and the Rule of Law (2019))</a:t>
            </a:r>
          </a:p>
          <a:p>
            <a:endParaRPr lang="en-US" dirty="0"/>
          </a:p>
        </p:txBody>
      </p:sp>
      <p:sp>
        <p:nvSpPr>
          <p:cNvPr id="2" name="Slide Number Placeholder 1">
            <a:extLst>
              <a:ext uri="{FF2B5EF4-FFF2-40B4-BE49-F238E27FC236}">
                <a16:creationId xmlns:a16="http://schemas.microsoft.com/office/drawing/2014/main" id="{B0DDB39E-9D83-4F65-932E-DD3175B68A13}"/>
              </a:ext>
            </a:extLst>
          </p:cNvPr>
          <p:cNvSpPr>
            <a:spLocks noGrp="1"/>
          </p:cNvSpPr>
          <p:nvPr>
            <p:ph type="sldNum" sz="quarter" idx="12"/>
          </p:nvPr>
        </p:nvSpPr>
        <p:spPr/>
        <p:txBody>
          <a:bodyPr/>
          <a:lstStyle/>
          <a:p>
            <a:fld id="{9F83BD91-63F5-4FF2-A953-4CE1418A7A5B}" type="slidenum">
              <a:rPr lang="en-US" smtClean="0"/>
              <a:t>31</a:t>
            </a:fld>
            <a:endParaRPr lang="en-US"/>
          </a:p>
        </p:txBody>
      </p:sp>
    </p:spTree>
    <p:extLst>
      <p:ext uri="{BB962C8B-B14F-4D97-AF65-F5344CB8AC3E}">
        <p14:creationId xmlns:p14="http://schemas.microsoft.com/office/powerpoint/2010/main" val="406453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B3BEB-66A9-4DFB-B52E-228E4384805A}"/>
              </a:ext>
            </a:extLst>
          </p:cNvPr>
          <p:cNvSpPr>
            <a:spLocks noGrp="1"/>
          </p:cNvSpPr>
          <p:nvPr>
            <p:ph idx="1"/>
          </p:nvPr>
        </p:nvSpPr>
        <p:spPr/>
        <p:txBody>
          <a:bodyPr/>
          <a:lstStyle/>
          <a:p>
            <a:pPr marL="0" indent="0">
              <a:buNone/>
            </a:pPr>
            <a:r>
              <a:rPr lang="en-US" dirty="0"/>
              <a:t>Once the Investigator’s report is prepared, the following is transmitted to the Initial Decision-Maker</a:t>
            </a:r>
          </a:p>
          <a:p>
            <a:pPr marL="514350" indent="-514350">
              <a:buAutoNum type="arabicPeriod"/>
            </a:pPr>
            <a:r>
              <a:rPr lang="en-US" dirty="0"/>
              <a:t>Formal Complaint </a:t>
            </a:r>
          </a:p>
          <a:p>
            <a:pPr marL="514350" indent="-514350">
              <a:buAutoNum type="arabicPeriod"/>
            </a:pPr>
            <a:r>
              <a:rPr lang="en-US" dirty="0"/>
              <a:t>All evidence gathered that is directly related to the allegations (even if discounted/dismissed)</a:t>
            </a:r>
          </a:p>
          <a:p>
            <a:pPr marL="514350" indent="-514350">
              <a:buAutoNum type="arabicPeriod"/>
            </a:pPr>
            <a:r>
              <a:rPr lang="en-US" dirty="0"/>
              <a:t>Investigative Report</a:t>
            </a:r>
          </a:p>
        </p:txBody>
      </p:sp>
      <p:sp>
        <p:nvSpPr>
          <p:cNvPr id="4" name="Title 1">
            <a:extLst>
              <a:ext uri="{FF2B5EF4-FFF2-40B4-BE49-F238E27FC236}">
                <a16:creationId xmlns:a16="http://schemas.microsoft.com/office/drawing/2014/main" id="{4DF9E71A-4E1B-469D-93B3-9B39D7E9A7BA}"/>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Transition to Initial Decision-Maker</a:t>
            </a:r>
          </a:p>
        </p:txBody>
      </p:sp>
      <p:sp>
        <p:nvSpPr>
          <p:cNvPr id="2" name="Slide Number Placeholder 1">
            <a:extLst>
              <a:ext uri="{FF2B5EF4-FFF2-40B4-BE49-F238E27FC236}">
                <a16:creationId xmlns:a16="http://schemas.microsoft.com/office/drawing/2014/main" id="{D7FD5AB7-7F3C-4FBA-A4BE-D1795D87F5A9}"/>
              </a:ext>
            </a:extLst>
          </p:cNvPr>
          <p:cNvSpPr>
            <a:spLocks noGrp="1"/>
          </p:cNvSpPr>
          <p:nvPr>
            <p:ph type="sldNum" sz="quarter" idx="12"/>
          </p:nvPr>
        </p:nvSpPr>
        <p:spPr/>
        <p:txBody>
          <a:bodyPr/>
          <a:lstStyle/>
          <a:p>
            <a:fld id="{9F83BD91-63F5-4FF2-A953-4CE1418A7A5B}" type="slidenum">
              <a:rPr lang="en-US" smtClean="0"/>
              <a:t>32</a:t>
            </a:fld>
            <a:endParaRPr lang="en-US"/>
          </a:p>
        </p:txBody>
      </p:sp>
    </p:spTree>
    <p:extLst>
      <p:ext uri="{BB962C8B-B14F-4D97-AF65-F5344CB8AC3E}">
        <p14:creationId xmlns:p14="http://schemas.microsoft.com/office/powerpoint/2010/main" val="2978119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C4A0CB-F3C6-41E0-80AF-CB293807DB36}"/>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en-US" dirty="0"/>
              <a:t>The Initial Decision-Maker must review all materials received from investigator and:</a:t>
            </a:r>
          </a:p>
          <a:p>
            <a:pPr marL="514350" indent="-514350">
              <a:buAutoNum type="arabicPeriod"/>
            </a:pPr>
            <a:r>
              <a:rPr lang="en-US" dirty="0"/>
              <a:t>Provide Parties with written notice of the opportunity to submit written, relevant questions asked of any party/witness.</a:t>
            </a:r>
          </a:p>
          <a:p>
            <a:pPr lvl="1" algn="just"/>
            <a:r>
              <a:rPr lang="en-US" dirty="0"/>
              <a:t>PRESS recommends that the Notice inform parties of the relevance/non-relevance of the Complainant’s sexual predisposition or prior sexual behavior</a:t>
            </a:r>
          </a:p>
          <a:p>
            <a:pPr lvl="1" algn="just"/>
            <a:r>
              <a:rPr lang="en-US" dirty="0"/>
              <a:t>5-day (school business days) timeline to submit questions.</a:t>
            </a:r>
          </a:p>
          <a:p>
            <a:pPr marL="0" indent="0" algn="just">
              <a:buNone/>
            </a:pPr>
            <a:r>
              <a:rPr lang="en-US" dirty="0"/>
              <a:t>2. Forwards questions to other party for response</a:t>
            </a:r>
          </a:p>
          <a:p>
            <a:pPr lvl="1" algn="just"/>
            <a:r>
              <a:rPr lang="en-US" dirty="0"/>
              <a:t>If any questions are rejected as non-relevant, must provide the requesting party with a written explanation of the decision to exclude.</a:t>
            </a:r>
          </a:p>
          <a:p>
            <a:pPr marL="0" indent="0" algn="just">
              <a:buNone/>
            </a:pPr>
            <a:r>
              <a:rPr lang="en-US" dirty="0"/>
              <a:t>3. Upon receipt of answers, forwards copy to the requesting party.</a:t>
            </a:r>
          </a:p>
          <a:p>
            <a:pPr marL="0" indent="0" algn="just">
              <a:buNone/>
            </a:pPr>
            <a:r>
              <a:rPr lang="en-US" dirty="0"/>
              <a:t>4. Provides opportunity for limited, follow-up questions for submission within five days of notice.</a:t>
            </a:r>
            <a:endParaRPr lang="en-US" u="sng" dirty="0">
              <a:solidFill>
                <a:srgbClr val="FF0000"/>
              </a:solidFill>
            </a:endParaRPr>
          </a:p>
          <a:p>
            <a:pPr marL="0" indent="0">
              <a:buNone/>
            </a:pPr>
            <a:r>
              <a:rPr lang="en-US" sz="2300" u="sng" dirty="0"/>
              <a:t>Form</a:t>
            </a:r>
          </a:p>
          <a:p>
            <a:pPr marL="0" indent="0">
              <a:buNone/>
            </a:pPr>
            <a:r>
              <a:rPr lang="en-US" sz="2300" dirty="0"/>
              <a:t>Notice of Party Questions Opportunity, Notice of Party Questions for Response, Notice to Parties of Answers, Notice of Limited Follow-Up Questions, Notice to Parties of Answers to Limited Follow-Up Questions, Notice of Excluded Question(s)</a:t>
            </a:r>
          </a:p>
        </p:txBody>
      </p:sp>
      <p:sp>
        <p:nvSpPr>
          <p:cNvPr id="4" name="Title 1">
            <a:extLst>
              <a:ext uri="{FF2B5EF4-FFF2-40B4-BE49-F238E27FC236}">
                <a16:creationId xmlns:a16="http://schemas.microsoft.com/office/drawing/2014/main" id="{AC8D3E91-0572-4B9D-93C0-15B15C469900}"/>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Grievance Process: Mandatory Questions to the Initial Decision-Maker	</a:t>
            </a:r>
          </a:p>
        </p:txBody>
      </p:sp>
      <p:sp>
        <p:nvSpPr>
          <p:cNvPr id="2" name="Slide Number Placeholder 1">
            <a:extLst>
              <a:ext uri="{FF2B5EF4-FFF2-40B4-BE49-F238E27FC236}">
                <a16:creationId xmlns:a16="http://schemas.microsoft.com/office/drawing/2014/main" id="{7E76C19D-1313-463C-9F8A-74764B4EC210}"/>
              </a:ext>
            </a:extLst>
          </p:cNvPr>
          <p:cNvSpPr>
            <a:spLocks noGrp="1"/>
          </p:cNvSpPr>
          <p:nvPr>
            <p:ph type="sldNum" sz="quarter" idx="12"/>
          </p:nvPr>
        </p:nvSpPr>
        <p:spPr/>
        <p:txBody>
          <a:bodyPr/>
          <a:lstStyle/>
          <a:p>
            <a:fld id="{9F83BD91-63F5-4FF2-A953-4CE1418A7A5B}" type="slidenum">
              <a:rPr lang="en-US" smtClean="0"/>
              <a:t>33</a:t>
            </a:fld>
            <a:endParaRPr lang="en-US"/>
          </a:p>
        </p:txBody>
      </p:sp>
    </p:spTree>
    <p:extLst>
      <p:ext uri="{BB962C8B-B14F-4D97-AF65-F5344CB8AC3E}">
        <p14:creationId xmlns:p14="http://schemas.microsoft.com/office/powerpoint/2010/main" val="1256629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9C1A09-9D5D-4E36-B4BA-F4F959FB8BED}"/>
              </a:ext>
            </a:extLst>
          </p:cNvPr>
          <p:cNvSpPr>
            <a:spLocks noGrp="1"/>
          </p:cNvSpPr>
          <p:nvPr>
            <p:ph idx="1"/>
          </p:nvPr>
        </p:nvSpPr>
        <p:spPr/>
        <p:txBody>
          <a:bodyPr>
            <a:normAutofit fontScale="85000" lnSpcReduction="20000"/>
          </a:bodyPr>
          <a:lstStyle/>
          <a:p>
            <a:pPr marL="0" indent="0">
              <a:buNone/>
            </a:pPr>
            <a:r>
              <a:rPr lang="en-US" dirty="0"/>
              <a:t>The Decision is to be provided to the Parties simultaneously and include:</a:t>
            </a:r>
          </a:p>
          <a:p>
            <a:pPr marL="514350" indent="-514350">
              <a:buAutoNum type="arabicPeriod"/>
            </a:pPr>
            <a:r>
              <a:rPr lang="en-US" dirty="0"/>
              <a:t>Summary of allegations constituting Title IX claim</a:t>
            </a:r>
          </a:p>
          <a:p>
            <a:pPr marL="514350" indent="-514350">
              <a:buAutoNum type="arabicPeriod"/>
            </a:pPr>
            <a:r>
              <a:rPr lang="en-US" dirty="0"/>
              <a:t>Procedural history summary (notices; interviews; summary of testimony)</a:t>
            </a:r>
          </a:p>
          <a:p>
            <a:pPr marL="514350" indent="-514350">
              <a:buAutoNum type="arabicPeriod"/>
            </a:pPr>
            <a:r>
              <a:rPr lang="en-US" dirty="0"/>
              <a:t>Findings of fact (based on the standard of proof)</a:t>
            </a:r>
          </a:p>
          <a:p>
            <a:pPr marL="514350" indent="-514350">
              <a:buAutoNum type="arabicPeriod"/>
            </a:pPr>
            <a:r>
              <a:rPr lang="en-US" dirty="0"/>
              <a:t>Conclusions regarding the application of the District’s anti-harassment policies and rationale for conclusions; </a:t>
            </a:r>
          </a:p>
          <a:p>
            <a:pPr marL="514350" indent="-514350">
              <a:buAutoNum type="arabicPeriod"/>
            </a:pPr>
            <a:r>
              <a:rPr lang="en-US" dirty="0"/>
              <a:t>Determination of responsibility </a:t>
            </a:r>
          </a:p>
          <a:p>
            <a:pPr marL="514350" indent="-514350">
              <a:buAutoNum type="arabicPeriod"/>
            </a:pPr>
            <a:r>
              <a:rPr lang="en-US" dirty="0"/>
              <a:t>Sanctions/discipline against Respondent (if any)</a:t>
            </a:r>
          </a:p>
          <a:p>
            <a:pPr marL="514350" indent="-514350">
              <a:buAutoNum type="arabicPeriod"/>
            </a:pPr>
            <a:r>
              <a:rPr lang="en-US" dirty="0"/>
              <a:t>Remedies to Complainant (if any)</a:t>
            </a:r>
          </a:p>
          <a:p>
            <a:pPr marL="514350" indent="-514350">
              <a:buAutoNum type="arabicPeriod"/>
            </a:pPr>
            <a:r>
              <a:rPr lang="en-US" dirty="0"/>
              <a:t>Appeal rights</a:t>
            </a:r>
          </a:p>
          <a:p>
            <a:pPr marL="0" indent="0">
              <a:buNone/>
            </a:pPr>
            <a:r>
              <a:rPr lang="en-US" sz="2100" u="sng" dirty="0"/>
              <a:t>Form</a:t>
            </a:r>
            <a:r>
              <a:rPr lang="en-US" sz="2100" dirty="0"/>
              <a:t>: Decision Template</a:t>
            </a:r>
          </a:p>
        </p:txBody>
      </p:sp>
      <p:sp>
        <p:nvSpPr>
          <p:cNvPr id="4" name="Title 1">
            <a:extLst>
              <a:ext uri="{FF2B5EF4-FFF2-40B4-BE49-F238E27FC236}">
                <a16:creationId xmlns:a16="http://schemas.microsoft.com/office/drawing/2014/main" id="{A7C436B3-EA91-4964-B467-DDD1CBA86B5E}"/>
              </a:ext>
            </a:extLst>
          </p:cNvPr>
          <p:cNvSpPr>
            <a:spLocks noGrp="1"/>
          </p:cNvSpPr>
          <p:nvPr>
            <p:ph type="title"/>
          </p:nvPr>
        </p:nvSpPr>
        <p:spPr>
          <a:xfrm>
            <a:off x="838200" y="283482"/>
            <a:ext cx="10515600" cy="1325563"/>
          </a:xfrm>
          <a:solidFill>
            <a:schemeClr val="accent4">
              <a:lumMod val="60000"/>
              <a:lumOff val="40000"/>
            </a:schemeClr>
          </a:solidFill>
        </p:spPr>
        <p:txBody>
          <a:bodyPr/>
          <a:lstStyle/>
          <a:p>
            <a:r>
              <a:rPr lang="en-US" dirty="0"/>
              <a:t>Written Decision and Notice	</a:t>
            </a:r>
          </a:p>
        </p:txBody>
      </p:sp>
      <p:sp>
        <p:nvSpPr>
          <p:cNvPr id="2" name="Slide Number Placeholder 1">
            <a:extLst>
              <a:ext uri="{FF2B5EF4-FFF2-40B4-BE49-F238E27FC236}">
                <a16:creationId xmlns:a16="http://schemas.microsoft.com/office/drawing/2014/main" id="{C7E4ABDD-3F93-46FB-BEA5-3AD8C08DCE28}"/>
              </a:ext>
            </a:extLst>
          </p:cNvPr>
          <p:cNvSpPr>
            <a:spLocks noGrp="1"/>
          </p:cNvSpPr>
          <p:nvPr>
            <p:ph type="sldNum" sz="quarter" idx="12"/>
          </p:nvPr>
        </p:nvSpPr>
        <p:spPr/>
        <p:txBody>
          <a:bodyPr/>
          <a:lstStyle/>
          <a:p>
            <a:fld id="{9F83BD91-63F5-4FF2-A953-4CE1418A7A5B}" type="slidenum">
              <a:rPr lang="en-US" smtClean="0"/>
              <a:t>34</a:t>
            </a:fld>
            <a:endParaRPr lang="en-US"/>
          </a:p>
        </p:txBody>
      </p:sp>
    </p:spTree>
    <p:extLst>
      <p:ext uri="{BB962C8B-B14F-4D97-AF65-F5344CB8AC3E}">
        <p14:creationId xmlns:p14="http://schemas.microsoft.com/office/powerpoint/2010/main" val="3003832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D67D-05C4-4E66-A60F-9BCF7F6CC793}"/>
              </a:ext>
            </a:extLst>
          </p:cNvPr>
          <p:cNvSpPr>
            <a:spLocks noGrp="1"/>
          </p:cNvSpPr>
          <p:nvPr>
            <p:ph idx="1"/>
          </p:nvPr>
        </p:nvSpPr>
        <p:spPr/>
        <p:txBody>
          <a:bodyPr>
            <a:normAutofit fontScale="92500" lnSpcReduction="10000"/>
          </a:bodyPr>
          <a:lstStyle/>
          <a:p>
            <a:pPr marL="0" indent="0" algn="just">
              <a:buNone/>
            </a:pPr>
            <a:r>
              <a:rPr lang="en-US" dirty="0"/>
              <a:t>Within 10 school business days after receiving either: (1) a dismissal notice from the Title IX Coordinator; or (2) an adverse decision from the Initial Decision-Maker, a party may make a written request to the Title IX Coordinator to appeal the matter based on:</a:t>
            </a:r>
          </a:p>
          <a:p>
            <a:pPr marL="514350" indent="-514350">
              <a:buAutoNum type="arabicParenBoth"/>
            </a:pPr>
            <a:r>
              <a:rPr lang="en-US" dirty="0"/>
              <a:t>Procedural defect affecting the outcome;</a:t>
            </a:r>
          </a:p>
          <a:p>
            <a:pPr marL="514350" indent="-514350">
              <a:buAutoNum type="arabicParenBoth"/>
            </a:pPr>
            <a:r>
              <a:rPr lang="en-US" dirty="0"/>
              <a:t>New evidence that could reasonably affect the outcome but not available at the time of the determination;</a:t>
            </a:r>
          </a:p>
          <a:p>
            <a:pPr marL="514350" indent="-514350">
              <a:buAutoNum type="arabicParenBoth"/>
            </a:pPr>
            <a:r>
              <a:rPr lang="en-US" dirty="0"/>
              <a:t>Conflict of interest or bias of the Coordinator, Investigator or Initial Decision-Maker affecting the outcome.</a:t>
            </a:r>
          </a:p>
          <a:p>
            <a:pPr marL="0" indent="0" algn="just">
              <a:buNone/>
            </a:pPr>
            <a:r>
              <a:rPr lang="en-US" dirty="0"/>
              <a:t>Additional bases for the appeal </a:t>
            </a:r>
            <a:r>
              <a:rPr lang="en-US" u="sng" dirty="0"/>
              <a:t>may</a:t>
            </a:r>
            <a:r>
              <a:rPr lang="en-US" dirty="0"/>
              <a:t> be offered to all parties, but are not required.</a:t>
            </a:r>
          </a:p>
        </p:txBody>
      </p:sp>
      <p:sp>
        <p:nvSpPr>
          <p:cNvPr id="4" name="Title 1">
            <a:extLst>
              <a:ext uri="{FF2B5EF4-FFF2-40B4-BE49-F238E27FC236}">
                <a16:creationId xmlns:a16="http://schemas.microsoft.com/office/drawing/2014/main" id="{98A418B7-C9AF-4018-A3B6-448D05E0CFA0}"/>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Appeal Rights 	</a:t>
            </a:r>
          </a:p>
        </p:txBody>
      </p:sp>
      <p:sp>
        <p:nvSpPr>
          <p:cNvPr id="2" name="Slide Number Placeholder 1">
            <a:extLst>
              <a:ext uri="{FF2B5EF4-FFF2-40B4-BE49-F238E27FC236}">
                <a16:creationId xmlns:a16="http://schemas.microsoft.com/office/drawing/2014/main" id="{352CF830-0A92-4981-837A-047F727C2919}"/>
              </a:ext>
            </a:extLst>
          </p:cNvPr>
          <p:cNvSpPr>
            <a:spLocks noGrp="1"/>
          </p:cNvSpPr>
          <p:nvPr>
            <p:ph type="sldNum" sz="quarter" idx="12"/>
          </p:nvPr>
        </p:nvSpPr>
        <p:spPr/>
        <p:txBody>
          <a:bodyPr/>
          <a:lstStyle/>
          <a:p>
            <a:fld id="{9F83BD91-63F5-4FF2-A953-4CE1418A7A5B}" type="slidenum">
              <a:rPr lang="en-US" smtClean="0"/>
              <a:t>35</a:t>
            </a:fld>
            <a:endParaRPr lang="en-US"/>
          </a:p>
        </p:txBody>
      </p:sp>
    </p:spTree>
    <p:extLst>
      <p:ext uri="{BB962C8B-B14F-4D97-AF65-F5344CB8AC3E}">
        <p14:creationId xmlns:p14="http://schemas.microsoft.com/office/powerpoint/2010/main" val="4227768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16A617-2511-458D-8D09-7BDF83C07FDD}"/>
              </a:ext>
            </a:extLst>
          </p:cNvPr>
          <p:cNvSpPr>
            <a:spLocks noGrp="1"/>
          </p:cNvSpPr>
          <p:nvPr>
            <p:ph idx="1"/>
          </p:nvPr>
        </p:nvSpPr>
        <p:spPr/>
        <p:txBody>
          <a:bodyPr>
            <a:normAutofit fontScale="92500" lnSpcReduction="20000"/>
          </a:bodyPr>
          <a:lstStyle/>
          <a:p>
            <a:pPr marL="0" indent="0">
              <a:buNone/>
            </a:pPr>
            <a:r>
              <a:rPr lang="en-US" dirty="0"/>
              <a:t>If an appeal is submitted, the Title IX Coordinator:</a:t>
            </a:r>
          </a:p>
          <a:p>
            <a:pPr marL="514350" indent="-514350">
              <a:buAutoNum type="arabicParenBoth"/>
            </a:pPr>
            <a:r>
              <a:rPr lang="en-US" dirty="0"/>
              <a:t>Notifies the other party (and should send a copy of the appeal);</a:t>
            </a:r>
          </a:p>
          <a:p>
            <a:pPr marL="514350" indent="-514350">
              <a:buAutoNum type="arabicParenBoth"/>
            </a:pPr>
            <a:r>
              <a:rPr lang="en-US" dirty="0"/>
              <a:t>Provides both parties 5 school business days to submit a written statement in support of, or challenging, the appeal;</a:t>
            </a:r>
          </a:p>
          <a:p>
            <a:pPr marL="514350" indent="-514350">
              <a:buAutoNum type="arabicParenBoth"/>
            </a:pPr>
            <a:r>
              <a:rPr lang="en-US" dirty="0"/>
              <a:t>Forwards all investigatory materials, decisions and appeal records to the Appellate Decision-Maker</a:t>
            </a:r>
          </a:p>
          <a:p>
            <a:pPr marL="0" indent="0">
              <a:buNone/>
            </a:pPr>
            <a:r>
              <a:rPr lang="en-US" dirty="0"/>
              <a:t>Appellate Decision-Maker has 30 school business days to affirm, reverse or amend the Written Decision or the Dismissal – with explanatory rationale – and notify the Parties in writing.</a:t>
            </a:r>
          </a:p>
          <a:p>
            <a:pPr marL="0" indent="0">
              <a:buNone/>
            </a:pPr>
            <a:r>
              <a:rPr lang="en-US" sz="1700" u="sng" dirty="0"/>
              <a:t>Form</a:t>
            </a:r>
          </a:p>
          <a:p>
            <a:pPr marL="0" indent="0">
              <a:buNone/>
            </a:pPr>
            <a:r>
              <a:rPr lang="en-US" sz="1700" dirty="0"/>
              <a:t>Notice of Appeal</a:t>
            </a:r>
          </a:p>
          <a:p>
            <a:pPr marL="0" indent="0">
              <a:buNone/>
            </a:pPr>
            <a:r>
              <a:rPr lang="en-US" sz="1700" dirty="0"/>
              <a:t>Template for Appellate Decision-Maker Report</a:t>
            </a:r>
          </a:p>
          <a:p>
            <a:pPr marL="0" indent="0">
              <a:buNone/>
            </a:pPr>
            <a:endParaRPr lang="en-US" dirty="0"/>
          </a:p>
        </p:txBody>
      </p:sp>
      <p:sp>
        <p:nvSpPr>
          <p:cNvPr id="4" name="Title 1">
            <a:extLst>
              <a:ext uri="{FF2B5EF4-FFF2-40B4-BE49-F238E27FC236}">
                <a16:creationId xmlns:a16="http://schemas.microsoft.com/office/drawing/2014/main" id="{B0B6529F-2EBD-47B9-BD6C-371C76E37347}"/>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Appeal Rights 	</a:t>
            </a:r>
          </a:p>
        </p:txBody>
      </p:sp>
      <p:sp>
        <p:nvSpPr>
          <p:cNvPr id="2" name="Slide Number Placeholder 1">
            <a:extLst>
              <a:ext uri="{FF2B5EF4-FFF2-40B4-BE49-F238E27FC236}">
                <a16:creationId xmlns:a16="http://schemas.microsoft.com/office/drawing/2014/main" id="{AF00A8EB-E68C-4BEB-AA14-720D42360273}"/>
              </a:ext>
            </a:extLst>
          </p:cNvPr>
          <p:cNvSpPr>
            <a:spLocks noGrp="1"/>
          </p:cNvSpPr>
          <p:nvPr>
            <p:ph type="sldNum" sz="quarter" idx="12"/>
          </p:nvPr>
        </p:nvSpPr>
        <p:spPr/>
        <p:txBody>
          <a:bodyPr/>
          <a:lstStyle/>
          <a:p>
            <a:fld id="{9F83BD91-63F5-4FF2-A953-4CE1418A7A5B}" type="slidenum">
              <a:rPr lang="en-US" smtClean="0"/>
              <a:t>36</a:t>
            </a:fld>
            <a:endParaRPr lang="en-US"/>
          </a:p>
        </p:txBody>
      </p:sp>
    </p:spTree>
    <p:extLst>
      <p:ext uri="{BB962C8B-B14F-4D97-AF65-F5344CB8AC3E}">
        <p14:creationId xmlns:p14="http://schemas.microsoft.com/office/powerpoint/2010/main" val="3810731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1538-015F-4D0B-A96E-2BC575E7D64C}"/>
              </a:ext>
            </a:extLst>
          </p:cNvPr>
          <p:cNvSpPr>
            <a:spLocks noGrp="1"/>
          </p:cNvSpPr>
          <p:nvPr>
            <p:ph type="title"/>
          </p:nvPr>
        </p:nvSpPr>
        <p:spPr>
          <a:solidFill>
            <a:schemeClr val="accent4">
              <a:lumMod val="60000"/>
              <a:lumOff val="40000"/>
            </a:schemeClr>
          </a:solidFill>
        </p:spPr>
        <p:txBody>
          <a:bodyPr/>
          <a:lstStyle/>
          <a:p>
            <a:r>
              <a:rPr lang="en-US" dirty="0"/>
              <a:t>District Liability for Improper Complaint Processing</a:t>
            </a:r>
          </a:p>
        </p:txBody>
      </p:sp>
      <p:sp>
        <p:nvSpPr>
          <p:cNvPr id="3" name="Content Placeholder 2">
            <a:extLst>
              <a:ext uri="{FF2B5EF4-FFF2-40B4-BE49-F238E27FC236}">
                <a16:creationId xmlns:a16="http://schemas.microsoft.com/office/drawing/2014/main" id="{D4B3B88A-B8CC-49EB-8E89-D37B5BEBB0F7}"/>
              </a:ext>
            </a:extLst>
          </p:cNvPr>
          <p:cNvSpPr>
            <a:spLocks noGrp="1"/>
          </p:cNvSpPr>
          <p:nvPr>
            <p:ph idx="1"/>
          </p:nvPr>
        </p:nvSpPr>
        <p:spPr/>
        <p:txBody>
          <a:bodyPr/>
          <a:lstStyle/>
          <a:p>
            <a:pPr marL="0" indent="0">
              <a:buNone/>
            </a:pPr>
            <a:r>
              <a:rPr lang="en-US" dirty="0"/>
              <a:t>School Districts have a mandatory obligation to promptly respond and investigate allegations in a manner that is not “deliberately indifferent”</a:t>
            </a:r>
          </a:p>
          <a:p>
            <a:pPr>
              <a:buFontTx/>
              <a:buChar char="-"/>
            </a:pPr>
            <a:r>
              <a:rPr lang="en-US" dirty="0"/>
              <a:t>Was the District’s response clearly unreasonable?</a:t>
            </a:r>
          </a:p>
          <a:p>
            <a:pPr>
              <a:buFontTx/>
              <a:buChar char="-"/>
            </a:pPr>
            <a:r>
              <a:rPr lang="en-US" dirty="0"/>
              <a:t>Did the District exercise conscious disregard of the allegations?</a:t>
            </a:r>
          </a:p>
          <a:p>
            <a:pPr marL="0" indent="0">
              <a:buNone/>
            </a:pPr>
            <a:endParaRPr lang="en-US" dirty="0"/>
          </a:p>
          <a:p>
            <a:pPr marL="0" indent="0">
              <a:buNone/>
            </a:pPr>
            <a:r>
              <a:rPr lang="en-US" dirty="0"/>
              <a:t>Significant departure from grievance processing regulations (this training) and the District’s implementing policy are difficult to defend</a:t>
            </a:r>
          </a:p>
        </p:txBody>
      </p:sp>
      <p:sp>
        <p:nvSpPr>
          <p:cNvPr id="4" name="Slide Number Placeholder 3">
            <a:extLst>
              <a:ext uri="{FF2B5EF4-FFF2-40B4-BE49-F238E27FC236}">
                <a16:creationId xmlns:a16="http://schemas.microsoft.com/office/drawing/2014/main" id="{016BAFAF-A5D6-487D-9F58-B8F4F47BE9D4}"/>
              </a:ext>
            </a:extLst>
          </p:cNvPr>
          <p:cNvSpPr>
            <a:spLocks noGrp="1"/>
          </p:cNvSpPr>
          <p:nvPr>
            <p:ph type="sldNum" sz="quarter" idx="12"/>
          </p:nvPr>
        </p:nvSpPr>
        <p:spPr/>
        <p:txBody>
          <a:bodyPr/>
          <a:lstStyle/>
          <a:p>
            <a:fld id="{9F83BD91-63F5-4FF2-A953-4CE1418A7A5B}" type="slidenum">
              <a:rPr lang="en-US" smtClean="0"/>
              <a:t>37</a:t>
            </a:fld>
            <a:endParaRPr lang="en-US"/>
          </a:p>
        </p:txBody>
      </p:sp>
    </p:spTree>
    <p:extLst>
      <p:ext uri="{BB962C8B-B14F-4D97-AF65-F5344CB8AC3E}">
        <p14:creationId xmlns:p14="http://schemas.microsoft.com/office/powerpoint/2010/main" val="1845190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6C4C-4517-466D-BB60-3698F92ED2DC}"/>
              </a:ext>
            </a:extLst>
          </p:cNvPr>
          <p:cNvSpPr>
            <a:spLocks noGrp="1"/>
          </p:cNvSpPr>
          <p:nvPr>
            <p:ph type="title"/>
          </p:nvPr>
        </p:nvSpPr>
        <p:spPr>
          <a:solidFill>
            <a:schemeClr val="accent4">
              <a:lumMod val="60000"/>
              <a:lumOff val="40000"/>
            </a:schemeClr>
          </a:solidFill>
        </p:spPr>
        <p:txBody>
          <a:bodyPr/>
          <a:lstStyle/>
          <a:p>
            <a:r>
              <a:rPr lang="en-US" dirty="0"/>
              <a:t>Recordkeeping/Transparency</a:t>
            </a:r>
          </a:p>
        </p:txBody>
      </p:sp>
      <p:sp>
        <p:nvSpPr>
          <p:cNvPr id="3" name="Content Placeholder 2">
            <a:extLst>
              <a:ext uri="{FF2B5EF4-FFF2-40B4-BE49-F238E27FC236}">
                <a16:creationId xmlns:a16="http://schemas.microsoft.com/office/drawing/2014/main" id="{E6629274-4AAB-4097-A975-B45858D9BF79}"/>
              </a:ext>
            </a:extLst>
          </p:cNvPr>
          <p:cNvSpPr>
            <a:spLocks noGrp="1"/>
          </p:cNvSpPr>
          <p:nvPr>
            <p:ph idx="1"/>
          </p:nvPr>
        </p:nvSpPr>
        <p:spPr/>
        <p:txBody>
          <a:bodyPr/>
          <a:lstStyle/>
          <a:p>
            <a:r>
              <a:rPr lang="en-US" dirty="0"/>
              <a:t>District must maintain investigative file and decisions for 7 years</a:t>
            </a:r>
          </a:p>
          <a:p>
            <a:r>
              <a:rPr lang="en-US" u="sng" dirty="0"/>
              <a:t>Must</a:t>
            </a:r>
            <a:r>
              <a:rPr lang="en-US" dirty="0"/>
              <a:t> post the following on website</a:t>
            </a:r>
          </a:p>
          <a:p>
            <a:pPr lvl="1"/>
            <a:r>
              <a:rPr lang="en-US" dirty="0"/>
              <a:t>Contact information for Title IX Coordinator </a:t>
            </a:r>
          </a:p>
          <a:p>
            <a:pPr lvl="1"/>
            <a:r>
              <a:rPr lang="en-US" dirty="0"/>
              <a:t>Non-discrimination policy </a:t>
            </a:r>
          </a:p>
          <a:p>
            <a:pPr lvl="1"/>
            <a:r>
              <a:rPr lang="en-US" dirty="0"/>
              <a:t>Training materials</a:t>
            </a:r>
          </a:p>
          <a:p>
            <a:pPr marL="457200" lvl="1" indent="0">
              <a:buNone/>
            </a:pPr>
            <a:endParaRPr lang="en-US" dirty="0"/>
          </a:p>
        </p:txBody>
      </p:sp>
      <p:sp>
        <p:nvSpPr>
          <p:cNvPr id="4" name="Slide Number Placeholder 3">
            <a:extLst>
              <a:ext uri="{FF2B5EF4-FFF2-40B4-BE49-F238E27FC236}">
                <a16:creationId xmlns:a16="http://schemas.microsoft.com/office/drawing/2014/main" id="{21244D05-AEE4-44A7-BEF7-7AC2E62D5864}"/>
              </a:ext>
            </a:extLst>
          </p:cNvPr>
          <p:cNvSpPr>
            <a:spLocks noGrp="1"/>
          </p:cNvSpPr>
          <p:nvPr>
            <p:ph type="sldNum" sz="quarter" idx="12"/>
          </p:nvPr>
        </p:nvSpPr>
        <p:spPr/>
        <p:txBody>
          <a:bodyPr/>
          <a:lstStyle/>
          <a:p>
            <a:fld id="{9F83BD91-63F5-4FF2-A953-4CE1418A7A5B}" type="slidenum">
              <a:rPr lang="en-US" smtClean="0"/>
              <a:t>38</a:t>
            </a:fld>
            <a:endParaRPr lang="en-US"/>
          </a:p>
        </p:txBody>
      </p:sp>
    </p:spTree>
    <p:extLst>
      <p:ext uri="{BB962C8B-B14F-4D97-AF65-F5344CB8AC3E}">
        <p14:creationId xmlns:p14="http://schemas.microsoft.com/office/powerpoint/2010/main" val="1505370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3C715-F1FB-40E0-89A2-9FF2A5BAD439}"/>
              </a:ext>
            </a:extLst>
          </p:cNvPr>
          <p:cNvSpPr>
            <a:spLocks noGrp="1"/>
          </p:cNvSpPr>
          <p:nvPr>
            <p:ph idx="1"/>
          </p:nvPr>
        </p:nvSpPr>
        <p:spPr/>
        <p:txBody>
          <a:bodyPr/>
          <a:lstStyle/>
          <a:p>
            <a:pPr marL="0" indent="0">
              <a:buNone/>
            </a:pPr>
            <a:r>
              <a:rPr lang="en-US" dirty="0"/>
              <a:t>Timeline: Can be extended with written notice to parties demonstrating “good cause,” such as:</a:t>
            </a:r>
          </a:p>
          <a:p>
            <a:r>
              <a:rPr lang="en-US" dirty="0"/>
              <a:t>Party (or advisor) absence</a:t>
            </a:r>
          </a:p>
          <a:p>
            <a:r>
              <a:rPr lang="en-US" dirty="0"/>
              <a:t>Witness absence</a:t>
            </a:r>
          </a:p>
          <a:p>
            <a:r>
              <a:rPr lang="en-US" dirty="0"/>
              <a:t>Concurrent law enforcement action</a:t>
            </a:r>
          </a:p>
          <a:p>
            <a:r>
              <a:rPr lang="en-US" dirty="0"/>
              <a:t>Disability/language accommodation</a:t>
            </a:r>
          </a:p>
          <a:p>
            <a:endParaRPr lang="en-US" dirty="0"/>
          </a:p>
        </p:txBody>
      </p:sp>
      <p:sp>
        <p:nvSpPr>
          <p:cNvPr id="4" name="Title 1">
            <a:extLst>
              <a:ext uri="{FF2B5EF4-FFF2-40B4-BE49-F238E27FC236}">
                <a16:creationId xmlns:a16="http://schemas.microsoft.com/office/drawing/2014/main" id="{ABAA0BA6-84E2-4613-92C9-40DFD1415309}"/>
              </a:ext>
            </a:extLst>
          </p:cNvPr>
          <p:cNvSpPr>
            <a:spLocks noGrp="1"/>
          </p:cNvSpPr>
          <p:nvPr>
            <p:ph type="title"/>
          </p:nvPr>
        </p:nvSpPr>
        <p:spPr>
          <a:xfrm>
            <a:off x="838200" y="348796"/>
            <a:ext cx="10515600" cy="1325563"/>
          </a:xfrm>
          <a:solidFill>
            <a:schemeClr val="accent4">
              <a:lumMod val="60000"/>
              <a:lumOff val="40000"/>
            </a:schemeClr>
          </a:solidFill>
        </p:spPr>
        <p:txBody>
          <a:bodyPr/>
          <a:lstStyle/>
          <a:p>
            <a:r>
              <a:rPr lang="en-US" dirty="0"/>
              <a:t>Grievance Process: Miscellaneous	</a:t>
            </a:r>
          </a:p>
        </p:txBody>
      </p:sp>
      <p:sp>
        <p:nvSpPr>
          <p:cNvPr id="2" name="Slide Number Placeholder 1">
            <a:extLst>
              <a:ext uri="{FF2B5EF4-FFF2-40B4-BE49-F238E27FC236}">
                <a16:creationId xmlns:a16="http://schemas.microsoft.com/office/drawing/2014/main" id="{8C87BD2C-FCE8-4EB2-A48F-374EB734C479}"/>
              </a:ext>
            </a:extLst>
          </p:cNvPr>
          <p:cNvSpPr>
            <a:spLocks noGrp="1"/>
          </p:cNvSpPr>
          <p:nvPr>
            <p:ph type="sldNum" sz="quarter" idx="12"/>
          </p:nvPr>
        </p:nvSpPr>
        <p:spPr/>
        <p:txBody>
          <a:bodyPr/>
          <a:lstStyle/>
          <a:p>
            <a:fld id="{9F83BD91-63F5-4FF2-A953-4CE1418A7A5B}" type="slidenum">
              <a:rPr lang="en-US" smtClean="0"/>
              <a:t>39</a:t>
            </a:fld>
            <a:endParaRPr lang="en-US"/>
          </a:p>
        </p:txBody>
      </p:sp>
    </p:spTree>
    <p:extLst>
      <p:ext uri="{BB962C8B-B14F-4D97-AF65-F5344CB8AC3E}">
        <p14:creationId xmlns:p14="http://schemas.microsoft.com/office/powerpoint/2010/main" val="343994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F165-EF3E-455F-BDF5-4B4C93BEF38B}"/>
              </a:ext>
            </a:extLst>
          </p:cNvPr>
          <p:cNvSpPr>
            <a:spLocks noGrp="1"/>
          </p:cNvSpPr>
          <p:nvPr>
            <p:ph type="title"/>
          </p:nvPr>
        </p:nvSpPr>
        <p:spPr>
          <a:solidFill>
            <a:schemeClr val="accent4">
              <a:lumMod val="60000"/>
              <a:lumOff val="40000"/>
            </a:schemeClr>
          </a:solidFill>
        </p:spPr>
        <p:txBody>
          <a:bodyPr/>
          <a:lstStyle/>
          <a:p>
            <a:r>
              <a:rPr lang="en-US" dirty="0"/>
              <a:t>Title IX Prohibits “Sexual Harassment” Within Educational Program</a:t>
            </a:r>
          </a:p>
        </p:txBody>
      </p:sp>
      <p:sp>
        <p:nvSpPr>
          <p:cNvPr id="3" name="Content Placeholder 2">
            <a:extLst>
              <a:ext uri="{FF2B5EF4-FFF2-40B4-BE49-F238E27FC236}">
                <a16:creationId xmlns:a16="http://schemas.microsoft.com/office/drawing/2014/main" id="{08288358-6551-4085-8B68-BD0576D7D2EF}"/>
              </a:ext>
            </a:extLst>
          </p:cNvPr>
          <p:cNvSpPr>
            <a:spLocks noGrp="1"/>
          </p:cNvSpPr>
          <p:nvPr>
            <p:ph idx="1"/>
          </p:nvPr>
        </p:nvSpPr>
        <p:spPr/>
        <p:txBody>
          <a:bodyPr>
            <a:normAutofit/>
          </a:bodyPr>
          <a:lstStyle/>
          <a:p>
            <a:pPr marL="0" indent="0">
              <a:buNone/>
            </a:pPr>
            <a:r>
              <a:rPr lang="en-US" u="sng" dirty="0"/>
              <a:t>Defined</a:t>
            </a:r>
            <a:r>
              <a:rPr lang="en-US" dirty="0"/>
              <a:t>:</a:t>
            </a:r>
          </a:p>
          <a:p>
            <a:r>
              <a:rPr lang="en-US" dirty="0"/>
              <a:t>District employee conditions the provision of an aid, benefit, or service on an individual’s participation in unwelcome sexual conduct (</a:t>
            </a:r>
            <a:r>
              <a:rPr lang="en-US" i="1" dirty="0"/>
              <a:t>quid pro quo</a:t>
            </a:r>
            <a:r>
              <a:rPr lang="en-US" dirty="0"/>
              <a:t>)</a:t>
            </a:r>
          </a:p>
          <a:p>
            <a:r>
              <a:rPr lang="en-US" dirty="0"/>
              <a:t>Unwelcome conduct determined by a reasonable person to be so severe, pervasive and objectively offensive that it effectively denies a person equal access to the District’s educational program or activity (hostile environment)</a:t>
            </a:r>
          </a:p>
          <a:p>
            <a:r>
              <a:rPr lang="en-US" dirty="0"/>
              <a:t>Sexual assault, dating violence, domestic violence, stalking as defined by federal statutes. </a:t>
            </a:r>
          </a:p>
        </p:txBody>
      </p:sp>
      <p:sp>
        <p:nvSpPr>
          <p:cNvPr id="4" name="Slide Number Placeholder 3">
            <a:extLst>
              <a:ext uri="{FF2B5EF4-FFF2-40B4-BE49-F238E27FC236}">
                <a16:creationId xmlns:a16="http://schemas.microsoft.com/office/drawing/2014/main" id="{53379B46-41D6-4B1C-9227-76C5C29FA74F}"/>
              </a:ext>
            </a:extLst>
          </p:cNvPr>
          <p:cNvSpPr>
            <a:spLocks noGrp="1"/>
          </p:cNvSpPr>
          <p:nvPr>
            <p:ph type="sldNum" sz="quarter" idx="12"/>
          </p:nvPr>
        </p:nvSpPr>
        <p:spPr/>
        <p:txBody>
          <a:bodyPr/>
          <a:lstStyle/>
          <a:p>
            <a:fld id="{9F83BD91-63F5-4FF2-A953-4CE1418A7A5B}" type="slidenum">
              <a:rPr lang="en-US" smtClean="0"/>
              <a:t>4</a:t>
            </a:fld>
            <a:endParaRPr lang="en-US"/>
          </a:p>
        </p:txBody>
      </p:sp>
    </p:spTree>
    <p:extLst>
      <p:ext uri="{BB962C8B-B14F-4D97-AF65-F5344CB8AC3E}">
        <p14:creationId xmlns:p14="http://schemas.microsoft.com/office/powerpoint/2010/main" val="292154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97" name="Google Shape;97;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98" name="Google Shape;98;p19"/>
          <p:cNvPicPr preferRelativeResize="0"/>
          <p:nvPr/>
        </p:nvPicPr>
        <p:blipFill>
          <a:blip r:embed="rId3">
            <a:alphaModFix/>
          </a:blip>
          <a:stretch>
            <a:fillRect/>
          </a:stretch>
        </p:blipFill>
        <p:spPr>
          <a:xfrm>
            <a:off x="7552968" y="-53234"/>
            <a:ext cx="4639033" cy="2885467"/>
          </a:xfrm>
          <a:prstGeom prst="rect">
            <a:avLst/>
          </a:prstGeom>
          <a:noFill/>
          <a:ln>
            <a:noFill/>
          </a:ln>
        </p:spPr>
      </p:pic>
      <p:pic>
        <p:nvPicPr>
          <p:cNvPr id="99" name="Google Shape;99;p19"/>
          <p:cNvPicPr preferRelativeResize="0"/>
          <p:nvPr/>
        </p:nvPicPr>
        <p:blipFill>
          <a:blip r:embed="rId4">
            <a:alphaModFix/>
          </a:blip>
          <a:stretch>
            <a:fillRect/>
          </a:stretch>
        </p:blipFill>
        <p:spPr>
          <a:xfrm>
            <a:off x="3492501" y="-53233"/>
            <a:ext cx="3900167" cy="2494140"/>
          </a:xfrm>
          <a:prstGeom prst="rect">
            <a:avLst/>
          </a:prstGeom>
          <a:noFill/>
          <a:ln>
            <a:noFill/>
          </a:ln>
        </p:spPr>
      </p:pic>
      <p:pic>
        <p:nvPicPr>
          <p:cNvPr id="100" name="Google Shape;100;p19"/>
          <p:cNvPicPr preferRelativeResize="0"/>
          <p:nvPr/>
        </p:nvPicPr>
        <p:blipFill>
          <a:blip r:embed="rId5">
            <a:alphaModFix/>
          </a:blip>
          <a:stretch>
            <a:fillRect/>
          </a:stretch>
        </p:blipFill>
        <p:spPr>
          <a:xfrm>
            <a:off x="6455367" y="2587297"/>
            <a:ext cx="2553167" cy="3606867"/>
          </a:xfrm>
          <a:prstGeom prst="rect">
            <a:avLst/>
          </a:prstGeom>
          <a:noFill/>
          <a:ln>
            <a:noFill/>
          </a:ln>
        </p:spPr>
      </p:pic>
      <p:pic>
        <p:nvPicPr>
          <p:cNvPr id="101" name="Google Shape;101;p19"/>
          <p:cNvPicPr preferRelativeResize="0"/>
          <p:nvPr/>
        </p:nvPicPr>
        <p:blipFill>
          <a:blip r:embed="rId6">
            <a:alphaModFix/>
          </a:blip>
          <a:stretch>
            <a:fillRect/>
          </a:stretch>
        </p:blipFill>
        <p:spPr>
          <a:xfrm>
            <a:off x="8640000" y="3428995"/>
            <a:ext cx="3552000" cy="3475900"/>
          </a:xfrm>
          <a:prstGeom prst="rect">
            <a:avLst/>
          </a:prstGeom>
          <a:noFill/>
          <a:ln>
            <a:noFill/>
          </a:ln>
        </p:spPr>
      </p:pic>
      <p:pic>
        <p:nvPicPr>
          <p:cNvPr id="102" name="Google Shape;102;p19"/>
          <p:cNvPicPr preferRelativeResize="0"/>
          <p:nvPr/>
        </p:nvPicPr>
        <p:blipFill>
          <a:blip r:embed="rId7">
            <a:alphaModFix/>
          </a:blip>
          <a:stretch>
            <a:fillRect/>
          </a:stretch>
        </p:blipFill>
        <p:spPr>
          <a:xfrm>
            <a:off x="-15" y="-15"/>
            <a:ext cx="3492500" cy="2324100"/>
          </a:xfrm>
          <a:prstGeom prst="rect">
            <a:avLst/>
          </a:prstGeom>
          <a:noFill/>
          <a:ln>
            <a:noFill/>
          </a:ln>
        </p:spPr>
      </p:pic>
      <p:pic>
        <p:nvPicPr>
          <p:cNvPr id="103" name="Google Shape;103;p19"/>
          <p:cNvPicPr preferRelativeResize="0"/>
          <p:nvPr/>
        </p:nvPicPr>
        <p:blipFill>
          <a:blip r:embed="rId8">
            <a:alphaModFix/>
          </a:blip>
          <a:stretch>
            <a:fillRect/>
          </a:stretch>
        </p:blipFill>
        <p:spPr>
          <a:xfrm>
            <a:off x="3001534" y="4310300"/>
            <a:ext cx="3707367" cy="2366667"/>
          </a:xfrm>
          <a:prstGeom prst="rect">
            <a:avLst/>
          </a:prstGeom>
          <a:noFill/>
          <a:ln>
            <a:noFill/>
          </a:ln>
        </p:spPr>
      </p:pic>
      <p:pic>
        <p:nvPicPr>
          <p:cNvPr id="104" name="Google Shape;104;p19"/>
          <p:cNvPicPr preferRelativeResize="0"/>
          <p:nvPr/>
        </p:nvPicPr>
        <p:blipFill>
          <a:blip r:embed="rId9">
            <a:alphaModFix/>
          </a:blip>
          <a:stretch>
            <a:fillRect/>
          </a:stretch>
        </p:blipFill>
        <p:spPr>
          <a:xfrm>
            <a:off x="-15" y="3737834"/>
            <a:ext cx="3900172" cy="3120167"/>
          </a:xfrm>
          <a:prstGeom prst="rect">
            <a:avLst/>
          </a:prstGeom>
          <a:noFill/>
          <a:ln>
            <a:noFill/>
          </a:ln>
        </p:spPr>
      </p:pic>
      <p:pic>
        <p:nvPicPr>
          <p:cNvPr id="105" name="Google Shape;105;p19"/>
          <p:cNvPicPr preferRelativeResize="0"/>
          <p:nvPr/>
        </p:nvPicPr>
        <p:blipFill>
          <a:blip r:embed="rId10">
            <a:alphaModFix/>
          </a:blip>
          <a:stretch>
            <a:fillRect/>
          </a:stretch>
        </p:blipFill>
        <p:spPr>
          <a:xfrm>
            <a:off x="4264762" y="2324095"/>
            <a:ext cx="2025533" cy="2025533"/>
          </a:xfrm>
          <a:prstGeom prst="rect">
            <a:avLst/>
          </a:prstGeom>
          <a:noFill/>
          <a:ln>
            <a:noFill/>
          </a:ln>
        </p:spPr>
      </p:pic>
      <p:pic>
        <p:nvPicPr>
          <p:cNvPr id="106" name="Google Shape;106;p19"/>
          <p:cNvPicPr preferRelativeResize="0"/>
          <p:nvPr/>
        </p:nvPicPr>
        <p:blipFill>
          <a:blip r:embed="rId11">
            <a:alphaModFix/>
          </a:blip>
          <a:stretch>
            <a:fillRect/>
          </a:stretch>
        </p:blipFill>
        <p:spPr>
          <a:xfrm>
            <a:off x="868399" y="1804699"/>
            <a:ext cx="3231300" cy="2150284"/>
          </a:xfrm>
          <a:prstGeom prst="rect">
            <a:avLst/>
          </a:prstGeom>
          <a:noFill/>
          <a:ln>
            <a:noFill/>
          </a:ln>
        </p:spPr>
      </p:pic>
      <p:sp>
        <p:nvSpPr>
          <p:cNvPr id="2" name="Slide Number Placeholder 1">
            <a:extLst>
              <a:ext uri="{FF2B5EF4-FFF2-40B4-BE49-F238E27FC236}">
                <a16:creationId xmlns:a16="http://schemas.microsoft.com/office/drawing/2014/main" id="{0EF2E037-70A9-4EA0-9FBA-D979E938A2D5}"/>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135570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BDCD07-8F20-4EA0-A91B-48B02285BCEE}"/>
              </a:ext>
            </a:extLst>
          </p:cNvPr>
          <p:cNvSpPr>
            <a:spLocks noGrp="1"/>
          </p:cNvSpPr>
          <p:nvPr>
            <p:ph idx="1"/>
          </p:nvPr>
        </p:nvSpPr>
        <p:spPr/>
        <p:txBody>
          <a:bodyPr>
            <a:normAutofit fontScale="85000" lnSpcReduction="10000"/>
          </a:bodyPr>
          <a:lstStyle/>
          <a:p>
            <a:pPr algn="just"/>
            <a:r>
              <a:rPr lang="en-US" sz="2800" b="0" i="1" u="none" strike="noStrike" baseline="0" dirty="0">
                <a:solidFill>
                  <a:srgbClr val="000000"/>
                </a:solidFill>
                <a:latin typeface="Times New Roman" panose="02020603050405020304" pitchFamily="18" charset="0"/>
              </a:rPr>
              <a:t>Sexual assault </a:t>
            </a:r>
            <a:r>
              <a:rPr lang="en-US" sz="2800" b="0" i="0" u="none" strike="noStrike" baseline="0" dirty="0">
                <a:solidFill>
                  <a:srgbClr val="000000"/>
                </a:solidFill>
                <a:latin typeface="Times New Roman" panose="02020603050405020304" pitchFamily="18" charset="0"/>
              </a:rPr>
              <a:t>means an offense classified as a forcible or nonforcible sex offense and includes rape, fondling, incest, and statutory rape. 20 U.S.C. §1092(f)(6)(A)(v); 34 C.F.R. Part 668, Appendix A to </a:t>
            </a:r>
            <a:r>
              <a:rPr lang="en-US" sz="2800" b="0" i="0" u="none" strike="noStrike" baseline="0" dirty="0" err="1">
                <a:solidFill>
                  <a:srgbClr val="000000"/>
                </a:solidFill>
                <a:latin typeface="Times New Roman" panose="02020603050405020304" pitchFamily="18" charset="0"/>
              </a:rPr>
              <a:t>Supbart</a:t>
            </a:r>
            <a:r>
              <a:rPr lang="en-US" sz="2800" b="0" i="0" u="none" strike="noStrike" baseline="0" dirty="0">
                <a:solidFill>
                  <a:srgbClr val="000000"/>
                </a:solidFill>
                <a:latin typeface="Times New Roman" panose="02020603050405020304" pitchFamily="18" charset="0"/>
              </a:rPr>
              <a:t> D. </a:t>
            </a:r>
          </a:p>
          <a:p>
            <a:pPr algn="just"/>
            <a:r>
              <a:rPr lang="en-US" sz="2800" b="0" i="1" u="none" strike="noStrike" baseline="0" dirty="0">
                <a:solidFill>
                  <a:srgbClr val="000000"/>
                </a:solidFill>
                <a:latin typeface="Times New Roman" panose="02020603050405020304" pitchFamily="18" charset="0"/>
              </a:rPr>
              <a:t>Dating violence </a:t>
            </a:r>
            <a:r>
              <a:rPr lang="en-US" sz="2800" b="0" i="0" u="none" strike="noStrike" baseline="0" dirty="0">
                <a:solidFill>
                  <a:srgbClr val="000000"/>
                </a:solidFill>
                <a:latin typeface="Times New Roman" panose="02020603050405020304" pitchFamily="18" charset="0"/>
              </a:rPr>
              <a:t>means violence committed by a person: (1) who is or has been in a social relationship of a romantic or intimate nature with the victim, and (2) where the existence of such a relationship shall be determined based on a consideration of the length of the relationship, the type of relationship, and the frequency of interaction between the persons involved in the relationship. 34 U.S.C. §12291(a)(10). </a:t>
            </a:r>
          </a:p>
          <a:p>
            <a:pPr algn="just"/>
            <a:r>
              <a:rPr lang="en-US" sz="2800" b="0" i="1" u="none" strike="noStrike" baseline="0" dirty="0">
                <a:solidFill>
                  <a:srgbClr val="000000"/>
                </a:solidFill>
                <a:latin typeface="Times New Roman" panose="02020603050405020304" pitchFamily="18" charset="0"/>
              </a:rPr>
              <a:t>Stalking </a:t>
            </a:r>
            <a:r>
              <a:rPr lang="en-US" sz="2800" b="0" i="0" u="none" strike="noStrike" baseline="0" dirty="0">
                <a:solidFill>
                  <a:srgbClr val="000000"/>
                </a:solidFill>
                <a:latin typeface="Times New Roman" panose="02020603050405020304" pitchFamily="18" charset="0"/>
              </a:rPr>
              <a:t>means engaging in a course of conduct directed at a specific person that would cause a reasonable person to: (1) fear for his or her safety or the safety of others, or (2) suffer substantial emotional distress. 34 U.S.C. §12291(a)(30).</a:t>
            </a:r>
          </a:p>
          <a:p>
            <a:pPr marL="0" indent="0" algn="just">
              <a:buNone/>
            </a:pPr>
            <a:r>
              <a:rPr lang="en-US" dirty="0">
                <a:solidFill>
                  <a:srgbClr val="000000"/>
                </a:solidFill>
                <a:latin typeface="Times New Roman" panose="02020603050405020304" pitchFamily="18" charset="0"/>
              </a:rPr>
              <a:t>See Policy 2:265-E </a:t>
            </a:r>
            <a:endParaRPr lang="en-US" sz="2800" b="0" i="0" u="none" strike="noStrike" baseline="0" dirty="0">
              <a:solidFill>
                <a:srgbClr val="000000"/>
              </a:solidFill>
              <a:latin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FD4BE077-EF60-4FF7-8D40-03ECE5E54E09}"/>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Title IX Prohibits “Sexual Harassment”: Relevant Federal Statutes</a:t>
            </a:r>
          </a:p>
        </p:txBody>
      </p:sp>
      <p:sp>
        <p:nvSpPr>
          <p:cNvPr id="2" name="Slide Number Placeholder 1">
            <a:extLst>
              <a:ext uri="{FF2B5EF4-FFF2-40B4-BE49-F238E27FC236}">
                <a16:creationId xmlns:a16="http://schemas.microsoft.com/office/drawing/2014/main" id="{3BF5DCD4-008A-4969-9692-F7F34899157E}"/>
              </a:ext>
            </a:extLst>
          </p:cNvPr>
          <p:cNvSpPr>
            <a:spLocks noGrp="1"/>
          </p:cNvSpPr>
          <p:nvPr>
            <p:ph type="sldNum" sz="quarter" idx="12"/>
          </p:nvPr>
        </p:nvSpPr>
        <p:spPr/>
        <p:txBody>
          <a:bodyPr/>
          <a:lstStyle/>
          <a:p>
            <a:fld id="{9F83BD91-63F5-4FF2-A953-4CE1418A7A5B}" type="slidenum">
              <a:rPr lang="en-US" smtClean="0"/>
              <a:t>6</a:t>
            </a:fld>
            <a:endParaRPr lang="en-US"/>
          </a:p>
        </p:txBody>
      </p:sp>
    </p:spTree>
    <p:extLst>
      <p:ext uri="{BB962C8B-B14F-4D97-AF65-F5344CB8AC3E}">
        <p14:creationId xmlns:p14="http://schemas.microsoft.com/office/powerpoint/2010/main" val="197511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68D6A-2F71-4E68-9409-A1C1C57F3194}"/>
              </a:ext>
            </a:extLst>
          </p:cNvPr>
          <p:cNvSpPr>
            <a:spLocks noGrp="1"/>
          </p:cNvSpPr>
          <p:nvPr>
            <p:ph idx="1"/>
          </p:nvPr>
        </p:nvSpPr>
        <p:spPr>
          <a:xfrm>
            <a:off x="838200" y="1344057"/>
            <a:ext cx="10515600" cy="5288095"/>
          </a:xfrm>
        </p:spPr>
        <p:txBody>
          <a:bodyPr>
            <a:normAutofit fontScale="40000" lnSpcReduction="20000"/>
          </a:bodyPr>
          <a:lstStyle/>
          <a:p>
            <a:pPr marL="0" indent="0">
              <a:buNone/>
            </a:pPr>
            <a:r>
              <a:rPr lang="en-US" sz="8000" b="0" i="0" u="none" strike="noStrike" baseline="0" dirty="0">
                <a:solidFill>
                  <a:srgbClr val="000000"/>
                </a:solidFill>
                <a:latin typeface="Times New Roman" panose="02020603050405020304" pitchFamily="18" charset="0"/>
              </a:rPr>
              <a:t>Knowing, voluntary, and clear permission by word or action, to engage in mutually agreed upon sexual activity. </a:t>
            </a:r>
          </a:p>
          <a:p>
            <a:r>
              <a:rPr lang="en-US" sz="8000" b="0" i="0" u="none" strike="noStrike" baseline="0" dirty="0">
                <a:solidFill>
                  <a:srgbClr val="000000"/>
                </a:solidFill>
                <a:latin typeface="Times New Roman" panose="02020603050405020304" pitchFamily="18" charset="0"/>
              </a:rPr>
              <a:t>May not be inferred from silence, passivity, or a lack of verbal or physical resistance. </a:t>
            </a:r>
          </a:p>
          <a:p>
            <a:r>
              <a:rPr lang="en-US" sz="8000" b="0" i="0" u="none" strike="noStrike" baseline="0" dirty="0">
                <a:solidFill>
                  <a:srgbClr val="000000"/>
                </a:solidFill>
                <a:latin typeface="Times New Roman" panose="02020603050405020304" pitchFamily="18" charset="0"/>
              </a:rPr>
              <a:t>A person’s manner of dress does not constitute consent. </a:t>
            </a:r>
          </a:p>
          <a:p>
            <a:r>
              <a:rPr lang="en-US" sz="8000" b="0" i="0" u="none" strike="noStrike" baseline="0" dirty="0">
                <a:solidFill>
                  <a:srgbClr val="000000"/>
                </a:solidFill>
                <a:latin typeface="Times New Roman" panose="02020603050405020304" pitchFamily="18" charset="0"/>
              </a:rPr>
              <a:t>Past consent to sexual activity or a dating relationship does not imply ongoing or future consent. </a:t>
            </a:r>
          </a:p>
          <a:p>
            <a:r>
              <a:rPr lang="en-US" sz="8000" b="0" i="0" u="none" strike="noStrike" baseline="0" dirty="0">
                <a:solidFill>
                  <a:srgbClr val="000000"/>
                </a:solidFill>
                <a:latin typeface="Times New Roman" panose="02020603050405020304" pitchFamily="18" charset="0"/>
              </a:rPr>
              <a:t>Consent to some sexual contact (kissing) does not presume consent for other (e.g., intercourse). </a:t>
            </a:r>
          </a:p>
          <a:p>
            <a:r>
              <a:rPr lang="en-US" sz="8000" b="0" i="0" u="none" strike="noStrike" baseline="0" dirty="0">
                <a:solidFill>
                  <a:srgbClr val="000000"/>
                </a:solidFill>
                <a:latin typeface="Times New Roman" panose="02020603050405020304" pitchFamily="18" charset="0"/>
              </a:rPr>
              <a:t>Consent to engage in sexual activity with one person does not constitute consent to engage in sexual activity with others. </a:t>
            </a:r>
          </a:p>
        </p:txBody>
      </p:sp>
      <p:sp>
        <p:nvSpPr>
          <p:cNvPr id="4" name="Title 1">
            <a:extLst>
              <a:ext uri="{FF2B5EF4-FFF2-40B4-BE49-F238E27FC236}">
                <a16:creationId xmlns:a16="http://schemas.microsoft.com/office/drawing/2014/main" id="{D6126B8D-CB9F-44D6-A90A-C27AD68B16EE}"/>
              </a:ext>
            </a:extLst>
          </p:cNvPr>
          <p:cNvSpPr>
            <a:spLocks noGrp="1"/>
          </p:cNvSpPr>
          <p:nvPr>
            <p:ph type="title"/>
          </p:nvPr>
        </p:nvSpPr>
        <p:spPr>
          <a:xfrm>
            <a:off x="838200" y="365126"/>
            <a:ext cx="10515600" cy="868764"/>
          </a:xfrm>
          <a:solidFill>
            <a:schemeClr val="accent4">
              <a:lumMod val="60000"/>
              <a:lumOff val="40000"/>
            </a:schemeClr>
          </a:solidFill>
        </p:spPr>
        <p:txBody>
          <a:bodyPr/>
          <a:lstStyle/>
          <a:p>
            <a:r>
              <a:rPr lang="en-US" dirty="0"/>
              <a:t>“Consent” Defined in 2:265E</a:t>
            </a:r>
          </a:p>
        </p:txBody>
      </p:sp>
      <p:sp>
        <p:nvSpPr>
          <p:cNvPr id="2" name="Slide Number Placeholder 1">
            <a:extLst>
              <a:ext uri="{FF2B5EF4-FFF2-40B4-BE49-F238E27FC236}">
                <a16:creationId xmlns:a16="http://schemas.microsoft.com/office/drawing/2014/main" id="{5E77E8EC-6672-46AE-8DCB-54D2E7DF3BEF}"/>
              </a:ext>
            </a:extLst>
          </p:cNvPr>
          <p:cNvSpPr>
            <a:spLocks noGrp="1"/>
          </p:cNvSpPr>
          <p:nvPr>
            <p:ph type="sldNum" sz="quarter" idx="12"/>
          </p:nvPr>
        </p:nvSpPr>
        <p:spPr/>
        <p:txBody>
          <a:bodyPr/>
          <a:lstStyle/>
          <a:p>
            <a:fld id="{9F83BD91-63F5-4FF2-A953-4CE1418A7A5B}" type="slidenum">
              <a:rPr lang="en-US" smtClean="0"/>
              <a:t>7</a:t>
            </a:fld>
            <a:endParaRPr lang="en-US"/>
          </a:p>
        </p:txBody>
      </p:sp>
    </p:spTree>
    <p:extLst>
      <p:ext uri="{BB962C8B-B14F-4D97-AF65-F5344CB8AC3E}">
        <p14:creationId xmlns:p14="http://schemas.microsoft.com/office/powerpoint/2010/main" val="157629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531AA-44AF-44D8-A966-7448C3730066}"/>
              </a:ext>
            </a:extLst>
          </p:cNvPr>
          <p:cNvSpPr>
            <a:spLocks noGrp="1"/>
          </p:cNvSpPr>
          <p:nvPr>
            <p:ph idx="1"/>
          </p:nvPr>
        </p:nvSpPr>
        <p:spPr/>
        <p:txBody>
          <a:bodyPr/>
          <a:lstStyle/>
          <a:p>
            <a:pPr marL="0" indent="0">
              <a:buNone/>
            </a:pPr>
            <a:r>
              <a:rPr lang="en-US" sz="2800" b="0" i="0" u="none" strike="noStrike" baseline="0" dirty="0">
                <a:solidFill>
                  <a:srgbClr val="000000"/>
                </a:solidFill>
                <a:latin typeface="Times New Roman" panose="02020603050405020304" pitchFamily="18" charset="0"/>
              </a:rPr>
              <a:t>Consent may be withdrawn at any time. </a:t>
            </a:r>
          </a:p>
          <a:p>
            <a:pPr marL="0" indent="0">
              <a:buNone/>
            </a:pPr>
            <a:r>
              <a:rPr lang="en-US" sz="2800" b="0" i="0" u="none" strike="noStrike" baseline="0" dirty="0">
                <a:solidFill>
                  <a:srgbClr val="000000"/>
                </a:solidFill>
                <a:latin typeface="Times New Roman" panose="02020603050405020304" pitchFamily="18" charset="0"/>
              </a:rPr>
              <a:t>A person cannot consent to sexual activity if that person is unable to understand the nature of the activity or give knowing consent, e.g.,: </a:t>
            </a:r>
          </a:p>
          <a:p>
            <a:r>
              <a:rPr lang="en-US" sz="2800" dirty="0">
                <a:solidFill>
                  <a:srgbClr val="000000"/>
                </a:solidFill>
                <a:latin typeface="Times New Roman" panose="02020603050405020304" pitchFamily="18" charset="0"/>
              </a:rPr>
              <a:t>Under the influence of alcohol or drugs;</a:t>
            </a:r>
          </a:p>
          <a:p>
            <a:r>
              <a:rPr lang="en-US" sz="2800" b="0" i="0" u="none" strike="noStrike" baseline="0" dirty="0">
                <a:solidFill>
                  <a:srgbClr val="000000"/>
                </a:solidFill>
                <a:latin typeface="Times New Roman" panose="02020603050405020304" pitchFamily="18" charset="0"/>
              </a:rPr>
              <a:t>Asleep or unconscious; </a:t>
            </a:r>
          </a:p>
          <a:p>
            <a:r>
              <a:rPr lang="en-US" sz="2800" b="0" i="0" u="none" strike="noStrike" baseline="0" dirty="0">
                <a:solidFill>
                  <a:srgbClr val="000000"/>
                </a:solidFill>
                <a:latin typeface="Times New Roman" panose="02020603050405020304" pitchFamily="18" charset="0"/>
              </a:rPr>
              <a:t>Under age; or </a:t>
            </a:r>
          </a:p>
          <a:p>
            <a:r>
              <a:rPr lang="en-US" sz="2800" b="0" i="0" u="none" strike="noStrike" baseline="0" dirty="0">
                <a:solidFill>
                  <a:srgbClr val="000000"/>
                </a:solidFill>
                <a:latin typeface="Times New Roman" panose="02020603050405020304" pitchFamily="18" charset="0"/>
              </a:rPr>
              <a:t>Incapacitated due to a mental disability. </a:t>
            </a:r>
          </a:p>
          <a:p>
            <a:pPr marL="0" indent="0">
              <a:buNone/>
            </a:pPr>
            <a:r>
              <a:rPr lang="en-US" sz="2800" b="0" i="0" u="none" strike="noStrike" baseline="0" dirty="0">
                <a:solidFill>
                  <a:srgbClr val="000000"/>
                </a:solidFill>
                <a:latin typeface="Times New Roman" panose="02020603050405020304" pitchFamily="18" charset="0"/>
              </a:rPr>
              <a:t>The existence of consent is based on the totality of the circumstances, including the context of the incident.</a:t>
            </a:r>
          </a:p>
          <a:p>
            <a:endParaRPr lang="en-US" dirty="0"/>
          </a:p>
        </p:txBody>
      </p:sp>
      <p:sp>
        <p:nvSpPr>
          <p:cNvPr id="4" name="Slide Number Placeholder 3">
            <a:extLst>
              <a:ext uri="{FF2B5EF4-FFF2-40B4-BE49-F238E27FC236}">
                <a16:creationId xmlns:a16="http://schemas.microsoft.com/office/drawing/2014/main" id="{1599E099-C41E-4500-A8F9-96F196E79B3D}"/>
              </a:ext>
            </a:extLst>
          </p:cNvPr>
          <p:cNvSpPr>
            <a:spLocks noGrp="1"/>
          </p:cNvSpPr>
          <p:nvPr>
            <p:ph type="sldNum" sz="quarter" idx="12"/>
          </p:nvPr>
        </p:nvSpPr>
        <p:spPr/>
        <p:txBody>
          <a:bodyPr/>
          <a:lstStyle/>
          <a:p>
            <a:fld id="{9F83BD91-63F5-4FF2-A953-4CE1418A7A5B}" type="slidenum">
              <a:rPr lang="en-US" smtClean="0"/>
              <a:t>8</a:t>
            </a:fld>
            <a:endParaRPr lang="en-US"/>
          </a:p>
        </p:txBody>
      </p:sp>
      <p:sp>
        <p:nvSpPr>
          <p:cNvPr id="5" name="Title 1">
            <a:extLst>
              <a:ext uri="{FF2B5EF4-FFF2-40B4-BE49-F238E27FC236}">
                <a16:creationId xmlns:a16="http://schemas.microsoft.com/office/drawing/2014/main" id="{B99BB987-905C-4190-B7F6-8506F8D09C92}"/>
              </a:ext>
            </a:extLst>
          </p:cNvPr>
          <p:cNvSpPr>
            <a:spLocks noGrp="1"/>
          </p:cNvSpPr>
          <p:nvPr>
            <p:ph type="title"/>
          </p:nvPr>
        </p:nvSpPr>
        <p:spPr>
          <a:xfrm>
            <a:off x="838200" y="365125"/>
            <a:ext cx="10515600" cy="1325563"/>
          </a:xfrm>
          <a:solidFill>
            <a:schemeClr val="accent4">
              <a:lumMod val="60000"/>
              <a:lumOff val="40000"/>
            </a:schemeClr>
          </a:solidFill>
        </p:spPr>
        <p:txBody>
          <a:bodyPr/>
          <a:lstStyle/>
          <a:p>
            <a:r>
              <a:rPr lang="en-US" dirty="0"/>
              <a:t>“Consent” Defined in 2:265E</a:t>
            </a:r>
          </a:p>
        </p:txBody>
      </p:sp>
    </p:spTree>
    <p:extLst>
      <p:ext uri="{BB962C8B-B14F-4D97-AF65-F5344CB8AC3E}">
        <p14:creationId xmlns:p14="http://schemas.microsoft.com/office/powerpoint/2010/main" val="7210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4DB8-F63D-47CA-A665-535CEEEB87C2}"/>
              </a:ext>
            </a:extLst>
          </p:cNvPr>
          <p:cNvSpPr>
            <a:spLocks noGrp="1"/>
          </p:cNvSpPr>
          <p:nvPr>
            <p:ph type="title"/>
          </p:nvPr>
        </p:nvSpPr>
        <p:spPr>
          <a:solidFill>
            <a:schemeClr val="accent4">
              <a:lumMod val="60000"/>
              <a:lumOff val="40000"/>
            </a:schemeClr>
          </a:solidFill>
        </p:spPr>
        <p:txBody>
          <a:bodyPr/>
          <a:lstStyle/>
          <a:p>
            <a:r>
              <a:rPr lang="en-US" dirty="0"/>
              <a:t>Investigation/Grievance Processing</a:t>
            </a:r>
          </a:p>
        </p:txBody>
      </p:sp>
      <p:sp>
        <p:nvSpPr>
          <p:cNvPr id="3" name="Content Placeholder 2">
            <a:extLst>
              <a:ext uri="{FF2B5EF4-FFF2-40B4-BE49-F238E27FC236}">
                <a16:creationId xmlns:a16="http://schemas.microsoft.com/office/drawing/2014/main" id="{6E700439-93AE-4E4D-A86E-706427C19896}"/>
              </a:ext>
            </a:extLst>
          </p:cNvPr>
          <p:cNvSpPr>
            <a:spLocks noGrp="1"/>
          </p:cNvSpPr>
          <p:nvPr>
            <p:ph idx="1"/>
          </p:nvPr>
        </p:nvSpPr>
        <p:spPr/>
        <p:txBody>
          <a:bodyPr/>
          <a:lstStyle/>
          <a:p>
            <a:pPr marL="0" indent="0">
              <a:buNone/>
            </a:pPr>
            <a:r>
              <a:rPr lang="en-US" dirty="0"/>
              <a:t>District must have a written policy defining the complaint and grievance process</a:t>
            </a:r>
          </a:p>
          <a:p>
            <a:pPr marL="0" indent="0">
              <a:buNone/>
            </a:pPr>
            <a:endParaRPr lang="en-US" dirty="0"/>
          </a:p>
          <a:p>
            <a:pPr marL="0" indent="0">
              <a:buNone/>
            </a:pPr>
            <a:r>
              <a:rPr lang="en-US" u="sng" dirty="0"/>
              <a:t>PRESS Policy 2:265 </a:t>
            </a:r>
            <a:r>
              <a:rPr lang="en-US" dirty="0"/>
              <a:t>(new): </a:t>
            </a:r>
          </a:p>
          <a:p>
            <a:pPr marL="0" indent="0">
              <a:buNone/>
            </a:pPr>
            <a:r>
              <a:rPr lang="en-US" dirty="0"/>
              <a:t>	“Title IX Sexual Harassment Grievance Procedure”</a:t>
            </a:r>
          </a:p>
          <a:p>
            <a:pPr marL="0" indent="0">
              <a:buNone/>
            </a:pPr>
            <a:endParaRPr lang="en-US" dirty="0"/>
          </a:p>
        </p:txBody>
      </p:sp>
      <p:sp>
        <p:nvSpPr>
          <p:cNvPr id="4" name="Slide Number Placeholder 3">
            <a:extLst>
              <a:ext uri="{FF2B5EF4-FFF2-40B4-BE49-F238E27FC236}">
                <a16:creationId xmlns:a16="http://schemas.microsoft.com/office/drawing/2014/main" id="{9FA6297D-D0A2-4440-BE38-0E4BF1DA484D}"/>
              </a:ext>
            </a:extLst>
          </p:cNvPr>
          <p:cNvSpPr>
            <a:spLocks noGrp="1"/>
          </p:cNvSpPr>
          <p:nvPr>
            <p:ph type="sldNum" sz="quarter" idx="12"/>
          </p:nvPr>
        </p:nvSpPr>
        <p:spPr/>
        <p:txBody>
          <a:bodyPr/>
          <a:lstStyle/>
          <a:p>
            <a:fld id="{9F83BD91-63F5-4FF2-A953-4CE1418A7A5B}" type="slidenum">
              <a:rPr lang="en-US" smtClean="0"/>
              <a:t>9</a:t>
            </a:fld>
            <a:endParaRPr lang="en-US"/>
          </a:p>
        </p:txBody>
      </p:sp>
    </p:spTree>
    <p:extLst>
      <p:ext uri="{BB962C8B-B14F-4D97-AF65-F5344CB8AC3E}">
        <p14:creationId xmlns:p14="http://schemas.microsoft.com/office/powerpoint/2010/main" val="764763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2223</TotalTime>
  <Words>3322</Words>
  <Application>Microsoft Office PowerPoint</Application>
  <PresentationFormat>Widescreen</PresentationFormat>
  <Paragraphs>328</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Calibri</vt:lpstr>
      <vt:lpstr>Calibri Light</vt:lpstr>
      <vt:lpstr>Times New Roman</vt:lpstr>
      <vt:lpstr>Office Theme</vt:lpstr>
      <vt:lpstr>    Title IX Investigation Training   September 24, 2020  </vt:lpstr>
      <vt:lpstr>Title IX: What is it?</vt:lpstr>
      <vt:lpstr>Title IX Regulations Effective August 14, 2020</vt:lpstr>
      <vt:lpstr>Title IX Prohibits “Sexual Harassment” Within Educational Program</vt:lpstr>
      <vt:lpstr>PowerPoint Presentation</vt:lpstr>
      <vt:lpstr>Title IX Prohibits “Sexual Harassment”: Relevant Federal Statutes</vt:lpstr>
      <vt:lpstr>“Consent” Defined in 2:265E</vt:lpstr>
      <vt:lpstr>“Consent” Defined in 2:265E</vt:lpstr>
      <vt:lpstr>Investigation/Grievance Processing</vt:lpstr>
      <vt:lpstr>Grievance Process: Investigators</vt:lpstr>
      <vt:lpstr>PowerPoint Presentation</vt:lpstr>
      <vt:lpstr>Formal Complaint </vt:lpstr>
      <vt:lpstr>After a Report is Filed: Intake Meeting </vt:lpstr>
      <vt:lpstr>After a Report is Filed: Supportive Measures for Both Parties</vt:lpstr>
      <vt:lpstr>After a Formal Complaint is Filed: Preliminary Considerations</vt:lpstr>
      <vt:lpstr>After a Formal Complaint is Filed: Jurisdiction</vt:lpstr>
      <vt:lpstr>After a Formal Complaint is Filed: Preliminary Considerations</vt:lpstr>
      <vt:lpstr>After a Formal Complaint is Filed: Preliminary Considerations</vt:lpstr>
      <vt:lpstr>Grievance Process: Notice to Parties</vt:lpstr>
      <vt:lpstr>Grievance Process: Informal Resolution</vt:lpstr>
      <vt:lpstr>Grievance Process: Informal Resolution</vt:lpstr>
      <vt:lpstr>Grievance Process: Hallmarks</vt:lpstr>
      <vt:lpstr>Grievance Process: Standard of Proof </vt:lpstr>
      <vt:lpstr>PowerPoint Presentation</vt:lpstr>
      <vt:lpstr>Investigation: Evidence</vt:lpstr>
      <vt:lpstr>Grievance Process: Evidence</vt:lpstr>
      <vt:lpstr>Grievance Process: Evidence</vt:lpstr>
      <vt:lpstr>Grievance Process: Optional Hearing</vt:lpstr>
      <vt:lpstr>Grievance Process: “Discovery” </vt:lpstr>
      <vt:lpstr>Grievance Process: Investigatory Report</vt:lpstr>
      <vt:lpstr>PowerPoint Presentation</vt:lpstr>
      <vt:lpstr>Grievance Process: Transition to Initial Decision-Maker</vt:lpstr>
      <vt:lpstr>Grievance Process: Mandatory Questions to the Initial Decision-Maker </vt:lpstr>
      <vt:lpstr>Written Decision and Notice </vt:lpstr>
      <vt:lpstr>Appeal Rights  </vt:lpstr>
      <vt:lpstr>Appeal Rights  </vt:lpstr>
      <vt:lpstr>District Liability for Improper Complaint Processing</vt:lpstr>
      <vt:lpstr>Recordkeeping/Transparency</vt:lpstr>
      <vt:lpstr>Grievance Process: Miscellaneous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dc:creator>
  <cp:lastModifiedBy>Francesca Hanson</cp:lastModifiedBy>
  <cp:revision>98</cp:revision>
  <cp:lastPrinted>2020-09-23T18:50:03Z</cp:lastPrinted>
  <dcterms:created xsi:type="dcterms:W3CDTF">2020-09-10T23:26:37Z</dcterms:created>
  <dcterms:modified xsi:type="dcterms:W3CDTF">2020-10-01T19:14:43Z</dcterms:modified>
</cp:coreProperties>
</file>