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256" r:id="rId2"/>
    <p:sldId id="257" r:id="rId3"/>
    <p:sldId id="258" r:id="rId4"/>
    <p:sldId id="259" r:id="rId5"/>
    <p:sldId id="273" r:id="rId6"/>
    <p:sldId id="272" r:id="rId7"/>
    <p:sldId id="274" r:id="rId8"/>
    <p:sldId id="275" r:id="rId9"/>
    <p:sldId id="276" r:id="rId10"/>
    <p:sldId id="271" r:id="rId11"/>
    <p:sldId id="260" r:id="rId12"/>
    <p:sldId id="262" r:id="rId13"/>
    <p:sldId id="277" r:id="rId14"/>
    <p:sldId id="263" r:id="rId15"/>
    <p:sldId id="264" r:id="rId16"/>
    <p:sldId id="265" r:id="rId17"/>
    <p:sldId id="266" r:id="rId18"/>
    <p:sldId id="267" r:id="rId19"/>
    <p:sldId id="278" r:id="rId20"/>
    <p:sldId id="268" r:id="rId21"/>
    <p:sldId id="269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61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75E857-4345-4303-8D9A-1EBDC8B6B273}" type="datetimeFigureOut">
              <a:rPr lang="en-US" smtClean="0"/>
              <a:pPr/>
              <a:t>9/20/2018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8D8FCF-E3A9-469B-B914-32663A94C14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6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40964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81E196AE-9602-47C9-A4BD-F7E746DEFA57}" type="slidenum">
              <a:rPr lang="en-US" sz="1200">
                <a:latin typeface="Arial" charset="0"/>
              </a:rPr>
              <a:pPr algn="r"/>
              <a:t>2</a:t>
            </a:fld>
            <a:endParaRPr lang="en-US" sz="120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5018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5E60470-BC58-428A-A439-FDAEAB7FE1D0}" type="slidenum">
              <a:rPr lang="en-US" smtClean="0"/>
              <a:pPr/>
              <a:t>18</a:t>
            </a:fld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F8D6A16-E3C9-4A6D-9DB0-C9CA0E044439}" type="slidenum">
              <a:rPr lang="en-US" smtClean="0"/>
              <a:pPr/>
              <a:t>20</a:t>
            </a:fld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5222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AAC6ACF-F414-4962-BDCB-DC0FF3DAE7A4}" type="slidenum">
              <a:rPr lang="en-US" smtClean="0"/>
              <a:pPr/>
              <a:t>21</a:t>
            </a:fld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41988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A00332CB-D5E8-4617-81C6-D56DD8BE7399}" type="slidenum">
              <a:rPr lang="en-US" sz="1200">
                <a:latin typeface="Arial" charset="0"/>
              </a:rPr>
              <a:pPr algn="r"/>
              <a:t>3</a:t>
            </a:fld>
            <a:endParaRPr lang="en-US" sz="120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301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43012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AB2CB970-C41D-42A9-BEE6-2FF2FBB425FC}" type="slidenum">
              <a:rPr lang="en-US" sz="1200">
                <a:latin typeface="Arial" charset="0"/>
              </a:rPr>
              <a:pPr algn="r"/>
              <a:t>4</a:t>
            </a:fld>
            <a:endParaRPr lang="en-US" sz="120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44036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6EE7ECF4-9B63-46AE-8707-91519E1C7224}" type="slidenum">
              <a:rPr lang="en-US" sz="1200">
                <a:latin typeface="Arial" charset="0"/>
              </a:rPr>
              <a:pPr algn="r"/>
              <a:t>11</a:t>
            </a:fld>
            <a:endParaRPr lang="en-US" sz="120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505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4506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F8F141E-8225-4A5B-A62D-ACFA59217C26}" type="slidenum">
              <a:rPr lang="en-US" smtClean="0"/>
              <a:pPr/>
              <a:t>12</a:t>
            </a:fld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460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DE4D0946-A1C0-4D6E-B31E-E56BD7229B74}" type="slidenum">
              <a:rPr lang="en-US" smtClean="0"/>
              <a:pPr/>
              <a:t>14</a:t>
            </a:fld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710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4710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863425C1-68BE-4B3C-9888-AB035BC42948}" type="slidenum">
              <a:rPr lang="en-US" smtClean="0"/>
              <a:pPr/>
              <a:t>15</a:t>
            </a:fld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4813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09B5E79-CD09-4E28-AA4B-04E8BDE97611}" type="slidenum">
              <a:rPr lang="en-US" smtClean="0"/>
              <a:pPr/>
              <a:t>16</a:t>
            </a:fld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915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491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DE685B9-4A4A-4446-80C2-5204AEC4FBF4}" type="slidenum">
              <a:rPr lang="en-US" smtClean="0"/>
              <a:pPr/>
              <a:t>17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3F1DB-4258-49DB-9F9E-7B7F13A527A2}" type="datetimeFigureOut">
              <a:rPr lang="en-US" smtClean="0"/>
              <a:pPr/>
              <a:t>9/20/2018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DBDE8-0FA0-4F77-8C24-B7C52CA53A3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3F1DB-4258-49DB-9F9E-7B7F13A527A2}" type="datetimeFigureOut">
              <a:rPr lang="en-US" smtClean="0"/>
              <a:pPr/>
              <a:t>9/20/2018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DBDE8-0FA0-4F77-8C24-B7C52CA53A3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3F1DB-4258-49DB-9F9E-7B7F13A527A2}" type="datetimeFigureOut">
              <a:rPr lang="en-US" smtClean="0"/>
              <a:pPr/>
              <a:t>9/20/2018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DBDE8-0FA0-4F77-8C24-B7C52CA53A3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3F1DB-4258-49DB-9F9E-7B7F13A527A2}" type="datetimeFigureOut">
              <a:rPr lang="en-US" smtClean="0"/>
              <a:pPr/>
              <a:t>9/20/2018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DBDE8-0FA0-4F77-8C24-B7C52CA53A3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3F1DB-4258-49DB-9F9E-7B7F13A527A2}" type="datetimeFigureOut">
              <a:rPr lang="en-US" smtClean="0"/>
              <a:pPr/>
              <a:t>9/20/2018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DBDE8-0FA0-4F77-8C24-B7C52CA53A3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3F1DB-4258-49DB-9F9E-7B7F13A527A2}" type="datetimeFigureOut">
              <a:rPr lang="en-US" smtClean="0"/>
              <a:pPr/>
              <a:t>9/20/2018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DBDE8-0FA0-4F77-8C24-B7C52CA53A3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3F1DB-4258-49DB-9F9E-7B7F13A527A2}" type="datetimeFigureOut">
              <a:rPr lang="en-US" smtClean="0"/>
              <a:pPr/>
              <a:t>9/20/2018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DBDE8-0FA0-4F77-8C24-B7C52CA53A3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3F1DB-4258-49DB-9F9E-7B7F13A527A2}" type="datetimeFigureOut">
              <a:rPr lang="en-US" smtClean="0"/>
              <a:pPr/>
              <a:t>9/20/2018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DBDE8-0FA0-4F77-8C24-B7C52CA53A3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3F1DB-4258-49DB-9F9E-7B7F13A527A2}" type="datetimeFigureOut">
              <a:rPr lang="en-US" smtClean="0"/>
              <a:pPr/>
              <a:t>9/20/2018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DBDE8-0FA0-4F77-8C24-B7C52CA53A3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3F1DB-4258-49DB-9F9E-7B7F13A527A2}" type="datetimeFigureOut">
              <a:rPr lang="en-US" smtClean="0"/>
              <a:pPr/>
              <a:t>9/20/2018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DBDE8-0FA0-4F77-8C24-B7C52CA53A3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3F1DB-4258-49DB-9F9E-7B7F13A527A2}" type="datetimeFigureOut">
              <a:rPr lang="en-US" smtClean="0"/>
              <a:pPr/>
              <a:t>9/20/2018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DBDE8-0FA0-4F77-8C24-B7C52CA53A3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83F1DB-4258-49DB-9F9E-7B7F13A527A2}" type="datetimeFigureOut">
              <a:rPr lang="en-US" smtClean="0"/>
              <a:pPr/>
              <a:t>9/20/2018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0DBDE8-0FA0-4F77-8C24-B7C52CA53A3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Ecosystems: Life &amp; Energy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Components of an Ecosystem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>
                <a:effectLst/>
              </a:rPr>
              <a:t>Species</a:t>
            </a:r>
          </a:p>
          <a:p>
            <a:pPr lvl="1"/>
            <a:r>
              <a:rPr lang="en-US" sz="2400" dirty="0" smtClean="0">
                <a:effectLst/>
              </a:rPr>
              <a:t>A group of organisms that are closely related</a:t>
            </a:r>
          </a:p>
          <a:p>
            <a:r>
              <a:rPr lang="en-US" sz="2800" dirty="0" smtClean="0">
                <a:effectLst/>
              </a:rPr>
              <a:t>Population</a:t>
            </a:r>
          </a:p>
          <a:p>
            <a:pPr lvl="1"/>
            <a:r>
              <a:rPr lang="en-US" sz="2400" dirty="0" smtClean="0">
                <a:effectLst/>
              </a:rPr>
              <a:t>All the members of the same species that live in the same place at the same time</a:t>
            </a:r>
          </a:p>
          <a:p>
            <a:pPr lvl="1"/>
            <a:r>
              <a:rPr lang="en-US" sz="2400" dirty="0" smtClean="0">
                <a:effectLst/>
              </a:rPr>
              <a:t>Organisms in a population breed with each other usually not with other populations</a:t>
            </a:r>
          </a:p>
          <a:p>
            <a:pPr lvl="1"/>
            <a:endParaRPr lang="en-US" sz="2400" dirty="0" smtClean="0">
              <a:effectLst/>
            </a:endParaRPr>
          </a:p>
          <a:p>
            <a:pPr lvl="1"/>
            <a:endParaRPr lang="en-US" sz="2400" dirty="0" smtClean="0">
              <a:effectLst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Components of an Ecosystem</a:t>
            </a:r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body" idx="4294967295"/>
          </p:nvPr>
        </p:nvSpPr>
        <p:spPr>
          <a:noFill/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>
                <a:effectLst/>
              </a:rPr>
              <a:t>Community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>
                <a:effectLst/>
              </a:rPr>
              <a:t>A group of various species (populations) that live in the same place and interact with each other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>
                <a:effectLst/>
              </a:rPr>
              <a:t>Example:  Pond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>
                <a:effectLst/>
              </a:rPr>
              <a:t>Ecosystem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>
                <a:effectLst/>
              </a:rPr>
              <a:t>All groups of communities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>
                <a:effectLst/>
              </a:rPr>
              <a:t>Biosphere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>
                <a:effectLst/>
              </a:rPr>
              <a:t>All ecosystems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39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39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8" dur="500"/>
                                        <p:tgtEl>
                                          <p:spTgt spid="839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3" dur="500"/>
                                        <p:tgtEl>
                                          <p:spTgt spid="839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839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839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4" dur="500"/>
                                        <p:tgtEl>
                                          <p:spTgt spid="839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839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839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5" dur="500"/>
                                        <p:tgtEl>
                                          <p:spTgt spid="839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Energy Flow in Ecosystems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The ultimate source of energy for all organisms is the sun.</a:t>
            </a:r>
          </a:p>
          <a:p>
            <a:pPr eaLnBrk="1" hangingPunct="1">
              <a:defRPr/>
            </a:pPr>
            <a:r>
              <a:rPr lang="en-US" dirty="0" smtClean="0"/>
              <a:t>Photosynthesis</a:t>
            </a:r>
          </a:p>
          <a:p>
            <a:pPr lvl="1" eaLnBrk="1" hangingPunct="1">
              <a:defRPr/>
            </a:pPr>
            <a:r>
              <a:rPr lang="en-US" dirty="0" smtClean="0"/>
              <a:t>When plants use sunlight to make food (sugar)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en-US" dirty="0" smtClean="0"/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dirty="0" smtClean="0"/>
              <a:t>CO</a:t>
            </a:r>
            <a:r>
              <a:rPr lang="en-US" baseline="-25000" dirty="0" smtClean="0"/>
              <a:t>2</a:t>
            </a:r>
            <a:r>
              <a:rPr lang="en-US" dirty="0" smtClean="0"/>
              <a:t>   +    H</a:t>
            </a:r>
            <a:r>
              <a:rPr lang="en-US" baseline="-25000" dirty="0" smtClean="0"/>
              <a:t>2</a:t>
            </a:r>
            <a:r>
              <a:rPr lang="en-US" dirty="0" smtClean="0"/>
              <a:t>O    →→     C</a:t>
            </a:r>
            <a:r>
              <a:rPr lang="en-US" baseline="-25000" dirty="0" smtClean="0"/>
              <a:t>6</a:t>
            </a:r>
            <a:r>
              <a:rPr lang="en-US" dirty="0" smtClean="0"/>
              <a:t>H</a:t>
            </a:r>
            <a:r>
              <a:rPr lang="en-US" baseline="-25000" dirty="0" smtClean="0"/>
              <a:t>12</a:t>
            </a:r>
            <a:r>
              <a:rPr lang="en-US" dirty="0" smtClean="0"/>
              <a:t>O</a:t>
            </a:r>
            <a:r>
              <a:rPr lang="en-US" baseline="-25000" dirty="0" smtClean="0"/>
              <a:t>6</a:t>
            </a:r>
            <a:r>
              <a:rPr lang="en-US" dirty="0" smtClean="0"/>
              <a:t>    +     O</a:t>
            </a:r>
            <a:r>
              <a:rPr lang="en-US" baseline="-25000" dirty="0" smtClean="0"/>
              <a:t>2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baseline="-25000" dirty="0" smtClean="0"/>
              <a:t>                                     </a:t>
            </a:r>
            <a:r>
              <a:rPr lang="en-US" dirty="0" smtClean="0"/>
              <a:t>Sunlight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Photosynthesis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Occurs in leaves of plants</a:t>
            </a:r>
          </a:p>
          <a:p>
            <a:pPr lvl="1"/>
            <a:r>
              <a:rPr lang="en-US" dirty="0" smtClean="0"/>
              <a:t>Chloroplast</a:t>
            </a:r>
          </a:p>
          <a:p>
            <a:pPr lvl="2"/>
            <a:r>
              <a:rPr lang="en-US" dirty="0" smtClean="0"/>
              <a:t>Specific place in leaf where photosynthesis occurs</a:t>
            </a:r>
          </a:p>
          <a:p>
            <a:pPr lvl="2"/>
            <a:r>
              <a:rPr lang="en-US" dirty="0" smtClean="0"/>
              <a:t>Looks like a little green football</a:t>
            </a:r>
          </a:p>
          <a:p>
            <a:pPr lvl="2"/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Energy Flow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Plants make food (sugar) which are carbohydrates.</a:t>
            </a:r>
          </a:p>
          <a:p>
            <a:pPr eaLnBrk="1" hangingPunct="1">
              <a:defRPr/>
            </a:pPr>
            <a:r>
              <a:rPr lang="en-US" dirty="0" smtClean="0"/>
              <a:t>Animals eat the plants, obtaining the energy from the plants.  </a:t>
            </a:r>
          </a:p>
          <a:p>
            <a:pPr eaLnBrk="1" hangingPunct="1">
              <a:defRPr/>
            </a:pPr>
            <a:r>
              <a:rPr lang="en-US" dirty="0" smtClean="0"/>
              <a:t>Animals use this energy to….</a:t>
            </a:r>
          </a:p>
          <a:p>
            <a:pPr lvl="1" eaLnBrk="1" hangingPunct="1">
              <a:defRPr/>
            </a:pPr>
            <a:r>
              <a:rPr lang="en-US" dirty="0" smtClean="0"/>
              <a:t>Move</a:t>
            </a:r>
          </a:p>
          <a:p>
            <a:pPr lvl="1" eaLnBrk="1" hangingPunct="1">
              <a:defRPr/>
            </a:pPr>
            <a:r>
              <a:rPr lang="en-US" dirty="0" smtClean="0"/>
              <a:t>Grow</a:t>
            </a:r>
          </a:p>
          <a:p>
            <a:pPr lvl="1" eaLnBrk="1" hangingPunct="1">
              <a:defRPr/>
            </a:pPr>
            <a:r>
              <a:rPr lang="en-US" dirty="0" smtClean="0"/>
              <a:t>Reproduce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Transfer of Energy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Producer</a:t>
            </a:r>
          </a:p>
          <a:p>
            <a:pPr lvl="1" eaLnBrk="1" hangingPunct="1">
              <a:defRPr/>
            </a:pPr>
            <a:r>
              <a:rPr lang="en-US" dirty="0" smtClean="0"/>
              <a:t>An organism that makes its own food</a:t>
            </a:r>
          </a:p>
          <a:p>
            <a:pPr lvl="1" eaLnBrk="1" hangingPunct="1">
              <a:defRPr/>
            </a:pPr>
            <a:r>
              <a:rPr lang="en-US" dirty="0" smtClean="0"/>
              <a:t>Also called </a:t>
            </a:r>
            <a:r>
              <a:rPr lang="en-US" dirty="0" err="1" smtClean="0"/>
              <a:t>autotrophs</a:t>
            </a:r>
            <a:r>
              <a:rPr lang="en-US" dirty="0" smtClean="0"/>
              <a:t> (self-feeders)</a:t>
            </a:r>
          </a:p>
          <a:p>
            <a:pPr eaLnBrk="1" hangingPunct="1">
              <a:defRPr/>
            </a:pPr>
            <a:r>
              <a:rPr lang="en-US" dirty="0" smtClean="0"/>
              <a:t>Consumer</a:t>
            </a:r>
          </a:p>
          <a:p>
            <a:pPr lvl="1" eaLnBrk="1" hangingPunct="1">
              <a:defRPr/>
            </a:pPr>
            <a:r>
              <a:rPr lang="en-US" dirty="0" smtClean="0"/>
              <a:t>An organism that gets its energy by eating other organisms.</a:t>
            </a:r>
          </a:p>
          <a:p>
            <a:pPr lvl="1" eaLnBrk="1" hangingPunct="1">
              <a:defRPr/>
            </a:pPr>
            <a:r>
              <a:rPr lang="en-US" dirty="0" smtClean="0"/>
              <a:t>Also called </a:t>
            </a:r>
            <a:r>
              <a:rPr lang="en-US" dirty="0" err="1" smtClean="0"/>
              <a:t>heterotrophs</a:t>
            </a:r>
            <a:r>
              <a:rPr lang="en-US" dirty="0" smtClean="0"/>
              <a:t> (other-feeders)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Exception to the Rule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Ecosystem deep in the ocean where no sunlight reaches</a:t>
            </a:r>
          </a:p>
          <a:p>
            <a:pPr lvl="1" eaLnBrk="1" hangingPunct="1">
              <a:defRPr/>
            </a:pPr>
            <a:r>
              <a:rPr lang="en-US" dirty="0" smtClean="0"/>
              <a:t>Worms, clams, crabs, mussels live here</a:t>
            </a:r>
          </a:p>
          <a:p>
            <a:pPr lvl="2" eaLnBrk="1" hangingPunct="1">
              <a:defRPr/>
            </a:pPr>
            <a:r>
              <a:rPr lang="en-US" dirty="0" smtClean="0"/>
              <a:t>Consumers</a:t>
            </a:r>
          </a:p>
          <a:p>
            <a:pPr lvl="1" eaLnBrk="1" hangingPunct="1">
              <a:defRPr/>
            </a:pPr>
            <a:r>
              <a:rPr lang="en-US" dirty="0" smtClean="0"/>
              <a:t>Bacteria living here used hydrogen sulfide to make its own food</a:t>
            </a:r>
          </a:p>
          <a:p>
            <a:pPr lvl="2" eaLnBrk="1" hangingPunct="1">
              <a:defRPr/>
            </a:pPr>
            <a:r>
              <a:rPr lang="en-US" dirty="0" smtClean="0"/>
              <a:t>Producers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What Eats What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eaLnBrk="1" hangingPunct="1">
              <a:defRPr/>
            </a:pPr>
            <a:r>
              <a:rPr lang="en-US" dirty="0" smtClean="0"/>
              <a:t>Producer</a:t>
            </a:r>
          </a:p>
          <a:p>
            <a:pPr eaLnBrk="1" hangingPunct="1">
              <a:defRPr/>
            </a:pPr>
            <a:r>
              <a:rPr lang="en-US" dirty="0" smtClean="0"/>
              <a:t>Consumer</a:t>
            </a:r>
          </a:p>
          <a:p>
            <a:pPr lvl="1" eaLnBrk="1" hangingPunct="1">
              <a:defRPr/>
            </a:pPr>
            <a:r>
              <a:rPr lang="en-US" dirty="0" smtClean="0"/>
              <a:t>Herbivore</a:t>
            </a:r>
          </a:p>
          <a:p>
            <a:pPr lvl="2" eaLnBrk="1" hangingPunct="1">
              <a:defRPr/>
            </a:pPr>
            <a:r>
              <a:rPr lang="en-US" dirty="0" smtClean="0"/>
              <a:t>Cows, sheep, deer, grasshoppers</a:t>
            </a:r>
          </a:p>
          <a:p>
            <a:pPr lvl="1" eaLnBrk="1" hangingPunct="1">
              <a:defRPr/>
            </a:pPr>
            <a:r>
              <a:rPr lang="en-US" dirty="0" smtClean="0"/>
              <a:t>Carnivore</a:t>
            </a:r>
          </a:p>
          <a:p>
            <a:pPr lvl="2" eaLnBrk="1" hangingPunct="1">
              <a:defRPr/>
            </a:pPr>
            <a:r>
              <a:rPr lang="en-US" dirty="0" smtClean="0"/>
              <a:t>Lions, hawks, snakes</a:t>
            </a:r>
          </a:p>
          <a:p>
            <a:pPr lvl="1" eaLnBrk="1" hangingPunct="1">
              <a:defRPr/>
            </a:pPr>
            <a:r>
              <a:rPr lang="en-US" dirty="0" smtClean="0"/>
              <a:t>Omnivore</a:t>
            </a:r>
          </a:p>
          <a:p>
            <a:pPr lvl="2" eaLnBrk="1" hangingPunct="1">
              <a:defRPr/>
            </a:pPr>
            <a:r>
              <a:rPr lang="en-US" dirty="0" smtClean="0"/>
              <a:t>Bears, pigs, cockroaches</a:t>
            </a:r>
          </a:p>
          <a:p>
            <a:pPr lvl="1" eaLnBrk="1" hangingPunct="1">
              <a:defRPr/>
            </a:pPr>
            <a:r>
              <a:rPr lang="en-US" dirty="0" smtClean="0"/>
              <a:t>Decomposer</a:t>
            </a:r>
          </a:p>
          <a:p>
            <a:pPr lvl="2" eaLnBrk="1" hangingPunct="1">
              <a:defRPr/>
            </a:pPr>
            <a:r>
              <a:rPr lang="en-US" dirty="0" smtClean="0"/>
              <a:t>Eats dead organisms  (fungi, bacteria)</a:t>
            </a:r>
          </a:p>
          <a:p>
            <a:pPr lvl="2" eaLnBrk="1" hangingPunct="1">
              <a:defRPr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9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4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9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Cellular Respiration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Breaking down food into energy</a:t>
            </a:r>
          </a:p>
          <a:p>
            <a:pPr eaLnBrk="1" hangingPunct="1">
              <a:defRPr/>
            </a:pPr>
            <a:r>
              <a:rPr lang="en-US" smtClean="0"/>
              <a:t>Cells absorb oxygen</a:t>
            </a:r>
          </a:p>
          <a:p>
            <a:pPr lvl="1" eaLnBrk="1" hangingPunct="1">
              <a:defRPr/>
            </a:pPr>
            <a:r>
              <a:rPr lang="en-US" smtClean="0"/>
              <a:t>Helps to release energy from food</a:t>
            </a:r>
          </a:p>
          <a:p>
            <a:pPr lvl="1" eaLnBrk="1" hangingPunct="1">
              <a:buFont typeface="Wingdings" pitchFamily="2" charset="2"/>
              <a:buNone/>
              <a:defRPr/>
            </a:pPr>
            <a:endParaRPr lang="en-US" smtClean="0"/>
          </a:p>
          <a:p>
            <a:pPr lvl="1" eaLnBrk="1" hangingPunct="1">
              <a:buFont typeface="Wingdings" pitchFamily="2" charset="2"/>
              <a:buNone/>
              <a:defRPr/>
            </a:pPr>
            <a:endParaRPr lang="en-US" smtClean="0"/>
          </a:p>
          <a:p>
            <a:pPr lvl="1" eaLnBrk="1" hangingPunct="1">
              <a:buFont typeface="Wingdings" pitchFamily="2" charset="2"/>
              <a:buNone/>
              <a:defRPr/>
            </a:pPr>
            <a:endParaRPr lang="en-US" smtClean="0"/>
          </a:p>
          <a:p>
            <a:pPr lvl="1" eaLnBrk="1" hangingPunct="1">
              <a:buFont typeface="Wingdings" pitchFamily="2" charset="2"/>
              <a:buNone/>
              <a:defRPr/>
            </a:pPr>
            <a:r>
              <a:rPr lang="en-US" smtClean="0"/>
              <a:t>The energy is used for daily activities in the organism’s body.</a:t>
            </a:r>
          </a:p>
        </p:txBody>
      </p:sp>
      <p:sp>
        <p:nvSpPr>
          <p:cNvPr id="14340" name="Text Box 6"/>
          <p:cNvSpPr txBox="1">
            <a:spLocks noChangeArrowheads="1"/>
          </p:cNvSpPr>
          <p:nvPr/>
        </p:nvSpPr>
        <p:spPr bwMode="auto">
          <a:xfrm>
            <a:off x="762000" y="3733800"/>
            <a:ext cx="2286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9223" name="Text Box 7"/>
          <p:cNvSpPr txBox="1">
            <a:spLocks noChangeArrowheads="1"/>
          </p:cNvSpPr>
          <p:nvPr/>
        </p:nvSpPr>
        <p:spPr bwMode="auto">
          <a:xfrm>
            <a:off x="914400" y="3581400"/>
            <a:ext cx="16160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/>
              <a:t>C</a:t>
            </a:r>
            <a:r>
              <a:rPr lang="en-US" sz="2800" baseline="-25000"/>
              <a:t>6</a:t>
            </a:r>
            <a:r>
              <a:rPr lang="en-US" sz="2800"/>
              <a:t>H</a:t>
            </a:r>
            <a:r>
              <a:rPr lang="en-US" sz="2800" baseline="-25000"/>
              <a:t>12</a:t>
            </a:r>
            <a:r>
              <a:rPr lang="en-US" sz="2800"/>
              <a:t>O</a:t>
            </a:r>
            <a:r>
              <a:rPr lang="en-US" sz="2800" baseline="-25000"/>
              <a:t>6</a:t>
            </a:r>
            <a:endParaRPr lang="en-US" sz="2800"/>
          </a:p>
        </p:txBody>
      </p:sp>
      <p:sp>
        <p:nvSpPr>
          <p:cNvPr id="9224" name="Text Box 8"/>
          <p:cNvSpPr txBox="1">
            <a:spLocks noChangeArrowheads="1"/>
          </p:cNvSpPr>
          <p:nvPr/>
        </p:nvSpPr>
        <p:spPr bwMode="auto">
          <a:xfrm>
            <a:off x="2971800" y="3581400"/>
            <a:ext cx="914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/>
              <a:t>O</a:t>
            </a:r>
            <a:r>
              <a:rPr lang="en-US" sz="2800" baseline="-25000"/>
              <a:t>2</a:t>
            </a:r>
            <a:endParaRPr lang="en-US" sz="2800"/>
          </a:p>
        </p:txBody>
      </p:sp>
      <p:sp>
        <p:nvSpPr>
          <p:cNvPr id="9225" name="Text Box 9"/>
          <p:cNvSpPr txBox="1">
            <a:spLocks noChangeArrowheads="1"/>
          </p:cNvSpPr>
          <p:nvPr/>
        </p:nvSpPr>
        <p:spPr bwMode="auto">
          <a:xfrm>
            <a:off x="4800600" y="3581400"/>
            <a:ext cx="914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/>
              <a:t>CO</a:t>
            </a:r>
            <a:r>
              <a:rPr lang="en-US" sz="2800" baseline="-25000"/>
              <a:t>2</a:t>
            </a:r>
            <a:endParaRPr lang="en-US" sz="2800"/>
          </a:p>
        </p:txBody>
      </p:sp>
      <p:sp>
        <p:nvSpPr>
          <p:cNvPr id="9226" name="Text Box 10"/>
          <p:cNvSpPr txBox="1">
            <a:spLocks noChangeArrowheads="1"/>
          </p:cNvSpPr>
          <p:nvPr/>
        </p:nvSpPr>
        <p:spPr bwMode="auto">
          <a:xfrm>
            <a:off x="6096000" y="3581400"/>
            <a:ext cx="990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/>
              <a:t>H</a:t>
            </a:r>
            <a:r>
              <a:rPr lang="en-US" sz="2800" baseline="-25000"/>
              <a:t>2</a:t>
            </a:r>
            <a:r>
              <a:rPr lang="en-US" sz="2800"/>
              <a:t>O</a:t>
            </a:r>
          </a:p>
        </p:txBody>
      </p:sp>
      <p:sp>
        <p:nvSpPr>
          <p:cNvPr id="9227" name="Text Box 11"/>
          <p:cNvSpPr txBox="1">
            <a:spLocks noChangeArrowheads="1"/>
          </p:cNvSpPr>
          <p:nvPr/>
        </p:nvSpPr>
        <p:spPr bwMode="auto">
          <a:xfrm>
            <a:off x="7527925" y="3581400"/>
            <a:ext cx="16160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/>
              <a:t>energy</a:t>
            </a:r>
          </a:p>
        </p:txBody>
      </p:sp>
      <p:sp>
        <p:nvSpPr>
          <p:cNvPr id="9228" name="Text Box 12"/>
          <p:cNvSpPr txBox="1">
            <a:spLocks noChangeArrowheads="1"/>
          </p:cNvSpPr>
          <p:nvPr/>
        </p:nvSpPr>
        <p:spPr bwMode="auto">
          <a:xfrm>
            <a:off x="2514600" y="3581400"/>
            <a:ext cx="533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/>
              <a:t>+</a:t>
            </a:r>
          </a:p>
        </p:txBody>
      </p:sp>
      <p:sp>
        <p:nvSpPr>
          <p:cNvPr id="9229" name="Text Box 13"/>
          <p:cNvSpPr txBox="1">
            <a:spLocks noChangeArrowheads="1"/>
          </p:cNvSpPr>
          <p:nvPr/>
        </p:nvSpPr>
        <p:spPr bwMode="auto">
          <a:xfrm>
            <a:off x="7010400" y="3581400"/>
            <a:ext cx="533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/>
              <a:t>+</a:t>
            </a:r>
          </a:p>
        </p:txBody>
      </p:sp>
      <p:sp>
        <p:nvSpPr>
          <p:cNvPr id="9230" name="Text Box 14"/>
          <p:cNvSpPr txBox="1">
            <a:spLocks noChangeArrowheads="1"/>
          </p:cNvSpPr>
          <p:nvPr/>
        </p:nvSpPr>
        <p:spPr bwMode="auto">
          <a:xfrm>
            <a:off x="5715000" y="3581400"/>
            <a:ext cx="533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/>
              <a:t>+</a:t>
            </a:r>
          </a:p>
        </p:txBody>
      </p:sp>
      <p:sp>
        <p:nvSpPr>
          <p:cNvPr id="9232" name="Text Box 16"/>
          <p:cNvSpPr txBox="1">
            <a:spLocks noChangeArrowheads="1"/>
          </p:cNvSpPr>
          <p:nvPr/>
        </p:nvSpPr>
        <p:spPr bwMode="auto">
          <a:xfrm>
            <a:off x="3733800" y="3581400"/>
            <a:ext cx="914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</a:rPr>
              <a:t>→→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9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9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500"/>
                                        <p:tgtEl>
                                          <p:spTgt spid="9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4" dur="500"/>
                                        <p:tgtEl>
                                          <p:spTgt spid="9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9" dur="500"/>
                                        <p:tgtEl>
                                          <p:spTgt spid="92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4" dur="500"/>
                                        <p:tgtEl>
                                          <p:spTgt spid="92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9" dur="500"/>
                                        <p:tgtEl>
                                          <p:spTgt spid="9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4" dur="500"/>
                                        <p:tgtEl>
                                          <p:spTgt spid="9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9" dur="500"/>
                                        <p:tgtEl>
                                          <p:spTgt spid="9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9223" grpId="0"/>
      <p:bldP spid="9224" grpId="0"/>
      <p:bldP spid="9226" grpId="0"/>
      <p:bldP spid="9227" grpId="0"/>
      <p:bldP spid="9228" grpId="0"/>
      <p:bldP spid="9229" grpId="0"/>
      <p:bldP spid="923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Cellular Respiration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Occurs in mitochondria</a:t>
            </a:r>
          </a:p>
          <a:p>
            <a:pPr lvl="1"/>
            <a:r>
              <a:rPr lang="en-US" dirty="0" smtClean="0"/>
              <a:t>Organelle in each cell</a:t>
            </a:r>
          </a:p>
          <a:p>
            <a:r>
              <a:rPr lang="en-US" dirty="0" smtClean="0"/>
              <a:t>Exception to the rule</a:t>
            </a:r>
          </a:p>
          <a:p>
            <a:pPr lvl="1"/>
            <a:r>
              <a:rPr lang="en-US" dirty="0" smtClean="0"/>
              <a:t>Cellular respiration does not occur in the mitochondria in organisms that go through fermentation</a:t>
            </a:r>
          </a:p>
          <a:p>
            <a:r>
              <a:rPr lang="en-US" dirty="0" smtClean="0"/>
              <a:t>Outcome of the process</a:t>
            </a:r>
          </a:p>
          <a:p>
            <a:pPr lvl="1"/>
            <a:r>
              <a:rPr lang="en-US" dirty="0" smtClean="0"/>
              <a:t>ATP</a:t>
            </a:r>
          </a:p>
          <a:p>
            <a:pPr lvl="2"/>
            <a:r>
              <a:rPr lang="en-US" dirty="0" smtClean="0"/>
              <a:t>Molecules of energy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Ecosystems</a:t>
            </a:r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2362200"/>
            <a:ext cx="8229600" cy="4495800"/>
          </a:xfrm>
          <a:noFill/>
        </p:spPr>
        <p:txBody>
          <a:bodyPr/>
          <a:lstStyle/>
          <a:p>
            <a:pPr eaLnBrk="1" hangingPunct="1"/>
            <a:r>
              <a:rPr lang="en-US" smtClean="0">
                <a:effectLst/>
              </a:rPr>
              <a:t>Everything is connected.</a:t>
            </a:r>
          </a:p>
          <a:p>
            <a:pPr eaLnBrk="1" hangingPunct="1"/>
            <a:r>
              <a:rPr lang="en-US" smtClean="0">
                <a:effectLst/>
              </a:rPr>
              <a:t>Ecosystem</a:t>
            </a:r>
          </a:p>
          <a:p>
            <a:pPr lvl="1" eaLnBrk="1" hangingPunct="1"/>
            <a:r>
              <a:rPr lang="en-US" smtClean="0">
                <a:effectLst/>
              </a:rPr>
              <a:t>All the organisms living in an area together with their physical environment</a:t>
            </a:r>
          </a:p>
          <a:p>
            <a:pPr lvl="2" eaLnBrk="1" hangingPunct="1"/>
            <a:r>
              <a:rPr lang="en-US" smtClean="0">
                <a:effectLst/>
              </a:rPr>
              <a:t>Examples:  coral reef, oak forest</a:t>
            </a:r>
          </a:p>
          <a:p>
            <a:pPr eaLnBrk="1" hangingPunct="1">
              <a:buFont typeface="Wingdings" pitchFamily="2" charset="2"/>
              <a:buNone/>
            </a:pPr>
            <a:endParaRPr lang="en-US" smtClean="0"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78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78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78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78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4" dur="500"/>
                                        <p:tgtEl>
                                          <p:spTgt spid="778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778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Energy Transfer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530725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Food Chain</a:t>
            </a:r>
          </a:p>
          <a:p>
            <a:pPr lvl="1" eaLnBrk="1" hangingPunct="1">
              <a:defRPr/>
            </a:pPr>
            <a:r>
              <a:rPr lang="en-US" dirty="0" smtClean="0"/>
              <a:t>Transferring energy when one organism eats another and so on</a:t>
            </a:r>
          </a:p>
          <a:p>
            <a:pPr eaLnBrk="1" hangingPunct="1">
              <a:defRPr/>
            </a:pPr>
            <a:r>
              <a:rPr lang="en-US" dirty="0" smtClean="0"/>
              <a:t>Food Web</a:t>
            </a:r>
          </a:p>
          <a:p>
            <a:pPr lvl="1" eaLnBrk="1" hangingPunct="1">
              <a:defRPr/>
            </a:pPr>
            <a:r>
              <a:rPr lang="en-US" dirty="0" smtClean="0"/>
              <a:t>Many food chains linked together</a:t>
            </a:r>
          </a:p>
          <a:p>
            <a:pPr eaLnBrk="1" hangingPunct="1">
              <a:defRPr/>
            </a:pPr>
            <a:endParaRPr lang="en-US" dirty="0" smtClean="0"/>
          </a:p>
          <a:p>
            <a:pPr eaLnBrk="1" hangingPunct="1">
              <a:buFont typeface="Wingdings" pitchFamily="2" charset="2"/>
              <a:buNone/>
              <a:defRPr/>
            </a:pPr>
            <a:endParaRPr 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Energy Transfer, cont. 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err="1" smtClean="0"/>
              <a:t>Trophic</a:t>
            </a:r>
            <a:r>
              <a:rPr lang="en-US" dirty="0" smtClean="0"/>
              <a:t> Levels</a:t>
            </a:r>
          </a:p>
          <a:p>
            <a:pPr lvl="1" eaLnBrk="1" hangingPunct="1">
              <a:defRPr/>
            </a:pPr>
            <a:r>
              <a:rPr lang="en-US" dirty="0" smtClean="0"/>
              <a:t>Every step when energy is transferred in a food chain or food web</a:t>
            </a:r>
          </a:p>
          <a:p>
            <a:pPr lvl="1" eaLnBrk="1" hangingPunct="1">
              <a:defRPr/>
            </a:pPr>
            <a:r>
              <a:rPr lang="en-US" dirty="0" smtClean="0"/>
              <a:t>Only 10% of energy is available to next </a:t>
            </a:r>
            <a:r>
              <a:rPr lang="en-US" dirty="0" err="1" smtClean="0"/>
              <a:t>trophic</a:t>
            </a:r>
            <a:r>
              <a:rPr lang="en-US" dirty="0" smtClean="0"/>
              <a:t> level</a:t>
            </a:r>
          </a:p>
          <a:p>
            <a:pPr lvl="1" eaLnBrk="1" hangingPunct="1">
              <a:defRPr/>
            </a:pPr>
            <a:r>
              <a:rPr lang="en-US" dirty="0" smtClean="0"/>
              <a:t>Energy affects the ecosystem in two ways</a:t>
            </a:r>
          </a:p>
          <a:p>
            <a:pPr marL="1371600" lvl="2" indent="-457200" eaLnBrk="1" hangingPunct="1">
              <a:buFont typeface="Wingdings" pitchFamily="2" charset="2"/>
              <a:buAutoNum type="arabicPeriod"/>
              <a:defRPr/>
            </a:pPr>
            <a:r>
              <a:rPr lang="en-US" dirty="0" smtClean="0"/>
              <a:t>Fewer organisms at higher </a:t>
            </a:r>
            <a:r>
              <a:rPr lang="en-US" dirty="0" err="1" smtClean="0"/>
              <a:t>trophic</a:t>
            </a:r>
            <a:r>
              <a:rPr lang="en-US" dirty="0" smtClean="0"/>
              <a:t> levels</a:t>
            </a:r>
          </a:p>
          <a:p>
            <a:pPr marL="1371600" lvl="2" indent="-457200" eaLnBrk="1" hangingPunct="1">
              <a:buFont typeface="Wingdings" pitchFamily="2" charset="2"/>
              <a:buAutoNum type="arabicPeriod"/>
              <a:defRPr/>
            </a:pPr>
            <a:r>
              <a:rPr lang="en-US" dirty="0" smtClean="0"/>
              <a:t>Limits the number of </a:t>
            </a:r>
            <a:r>
              <a:rPr lang="en-US" dirty="0" err="1" smtClean="0"/>
              <a:t>trophic</a:t>
            </a:r>
            <a:r>
              <a:rPr lang="en-US" dirty="0" smtClean="0"/>
              <a:t> levels in an ecosystem</a:t>
            </a:r>
          </a:p>
          <a:p>
            <a:pPr lvl="1" eaLnBrk="1" hangingPunct="1">
              <a:defRPr/>
            </a:pPr>
            <a:endParaRPr lang="en-US" dirty="0" smtClean="0"/>
          </a:p>
          <a:p>
            <a:pPr lvl="1" eaLnBrk="1" hangingPunct="1">
              <a:defRPr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Components of an Ecosystem</a:t>
            </a:r>
          </a:p>
        </p:txBody>
      </p:sp>
      <p:sp>
        <p:nvSpPr>
          <p:cNvPr id="7987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600200"/>
            <a:ext cx="8229600" cy="5029200"/>
          </a:xfrm>
          <a:noFill/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800" smtClean="0">
                <a:effectLst/>
              </a:rPr>
              <a:t>Biotic factors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smtClean="0">
                <a:effectLst/>
              </a:rPr>
              <a:t>Living and once living parts of an ecosystem</a:t>
            </a:r>
          </a:p>
          <a:p>
            <a:pPr lvl="2" eaLnBrk="1" hangingPunct="1">
              <a:lnSpc>
                <a:spcPct val="80000"/>
              </a:lnSpc>
            </a:pPr>
            <a:r>
              <a:rPr lang="en-US" sz="2000" smtClean="0">
                <a:effectLst/>
              </a:rPr>
              <a:t>Plants</a:t>
            </a:r>
          </a:p>
          <a:p>
            <a:pPr lvl="2" eaLnBrk="1" hangingPunct="1">
              <a:lnSpc>
                <a:spcPct val="80000"/>
              </a:lnSpc>
            </a:pPr>
            <a:r>
              <a:rPr lang="en-US" sz="2000" smtClean="0">
                <a:effectLst/>
              </a:rPr>
              <a:t>Animals</a:t>
            </a:r>
          </a:p>
          <a:p>
            <a:pPr lvl="2" eaLnBrk="1" hangingPunct="1">
              <a:lnSpc>
                <a:spcPct val="80000"/>
              </a:lnSpc>
            </a:pPr>
            <a:r>
              <a:rPr lang="en-US" sz="2000" smtClean="0">
                <a:effectLst/>
              </a:rPr>
              <a:t>Dead plants and animals</a:t>
            </a:r>
          </a:p>
          <a:p>
            <a:pPr lvl="2" eaLnBrk="1" hangingPunct="1">
              <a:lnSpc>
                <a:spcPct val="80000"/>
              </a:lnSpc>
            </a:pPr>
            <a:r>
              <a:rPr lang="en-US" sz="2000" smtClean="0">
                <a:effectLst/>
              </a:rPr>
              <a:t>Waste products from plants and animals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smtClean="0">
                <a:effectLst/>
              </a:rPr>
              <a:t>Abiotic factors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smtClean="0">
                <a:effectLst/>
              </a:rPr>
              <a:t>Nonliving parts of an ecosystem</a:t>
            </a:r>
          </a:p>
          <a:p>
            <a:pPr lvl="2" eaLnBrk="1" hangingPunct="1">
              <a:lnSpc>
                <a:spcPct val="80000"/>
              </a:lnSpc>
            </a:pPr>
            <a:r>
              <a:rPr lang="en-US" sz="2000" smtClean="0">
                <a:effectLst/>
              </a:rPr>
              <a:t>Air</a:t>
            </a:r>
          </a:p>
          <a:p>
            <a:pPr lvl="2" eaLnBrk="1" hangingPunct="1">
              <a:lnSpc>
                <a:spcPct val="80000"/>
              </a:lnSpc>
            </a:pPr>
            <a:r>
              <a:rPr lang="en-US" sz="2000" smtClean="0">
                <a:effectLst/>
              </a:rPr>
              <a:t>Water</a:t>
            </a:r>
          </a:p>
          <a:p>
            <a:pPr lvl="2" eaLnBrk="1" hangingPunct="1">
              <a:lnSpc>
                <a:spcPct val="80000"/>
              </a:lnSpc>
            </a:pPr>
            <a:r>
              <a:rPr lang="en-US" sz="2000" smtClean="0">
                <a:effectLst/>
              </a:rPr>
              <a:t>Rocks</a:t>
            </a:r>
          </a:p>
          <a:p>
            <a:pPr lvl="2" eaLnBrk="1" hangingPunct="1">
              <a:lnSpc>
                <a:spcPct val="80000"/>
              </a:lnSpc>
            </a:pPr>
            <a:r>
              <a:rPr lang="en-US" sz="2000" smtClean="0">
                <a:effectLst/>
              </a:rPr>
              <a:t>Sand</a:t>
            </a:r>
          </a:p>
          <a:p>
            <a:pPr lvl="2" eaLnBrk="1" hangingPunct="1">
              <a:lnSpc>
                <a:spcPct val="80000"/>
              </a:lnSpc>
            </a:pPr>
            <a:r>
              <a:rPr lang="en-US" sz="2000" smtClean="0">
                <a:effectLst/>
              </a:rPr>
              <a:t>Light </a:t>
            </a:r>
          </a:p>
          <a:p>
            <a:pPr lvl="2" eaLnBrk="1" hangingPunct="1">
              <a:lnSpc>
                <a:spcPct val="80000"/>
              </a:lnSpc>
            </a:pPr>
            <a:r>
              <a:rPr lang="en-US" sz="2000" smtClean="0">
                <a:effectLst/>
              </a:rPr>
              <a:t>Temperature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98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98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8" dur="500"/>
                                        <p:tgtEl>
                                          <p:spTgt spid="798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798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798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798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500"/>
                                        <p:tgtEl>
                                          <p:spTgt spid="798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98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98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9" dur="500"/>
                                        <p:tgtEl>
                                          <p:spTgt spid="798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4" dur="500"/>
                                        <p:tgtEl>
                                          <p:spTgt spid="798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9" dur="500"/>
                                        <p:tgtEl>
                                          <p:spTgt spid="798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4" dur="500"/>
                                        <p:tgtEl>
                                          <p:spTgt spid="7987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9" dur="500"/>
                                        <p:tgtEl>
                                          <p:spTgt spid="7987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4" dur="500"/>
                                        <p:tgtEl>
                                          <p:spTgt spid="7987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9" dur="500"/>
                                        <p:tgtEl>
                                          <p:spTgt spid="7987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Components of an Ecosystem</a:t>
            </a:r>
          </a:p>
        </p:txBody>
      </p:sp>
      <p:sp>
        <p:nvSpPr>
          <p:cNvPr id="81923" name="Rectangle 3"/>
          <p:cNvSpPr>
            <a:spLocks noGrp="1" noChangeArrowheads="1"/>
          </p:cNvSpPr>
          <p:nvPr>
            <p:ph type="body" idx="4294967295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sz="2800" dirty="0" smtClean="0">
                <a:effectLst/>
              </a:rPr>
              <a:t>Organism</a:t>
            </a:r>
          </a:p>
          <a:p>
            <a:pPr lvl="1" eaLnBrk="1" hangingPunct="1"/>
            <a:r>
              <a:rPr lang="en-US" sz="2400" dirty="0" smtClean="0">
                <a:effectLst/>
              </a:rPr>
              <a:t>An individual living thing</a:t>
            </a:r>
          </a:p>
          <a:p>
            <a:pPr lvl="1" eaLnBrk="1" hangingPunct="1"/>
            <a:r>
              <a:rPr lang="en-US" sz="2400" dirty="0" smtClean="0">
                <a:effectLst/>
              </a:rPr>
              <a:t>2 types of organisms</a:t>
            </a:r>
          </a:p>
          <a:p>
            <a:pPr lvl="2"/>
            <a:r>
              <a:rPr lang="en-US" sz="2000" dirty="0" smtClean="0"/>
              <a:t>Pro</a:t>
            </a:r>
            <a:r>
              <a:rPr lang="en-US" sz="2000" dirty="0" smtClean="0">
                <a:effectLst/>
              </a:rPr>
              <a:t>karyote</a:t>
            </a:r>
            <a:endParaRPr lang="en-US" sz="2000" dirty="0" smtClean="0">
              <a:effectLst/>
            </a:endParaRPr>
          </a:p>
          <a:p>
            <a:pPr lvl="3"/>
            <a:r>
              <a:rPr lang="en-US" sz="1600" dirty="0" smtClean="0"/>
              <a:t>Simple, smaller</a:t>
            </a:r>
          </a:p>
          <a:p>
            <a:pPr lvl="3"/>
            <a:r>
              <a:rPr lang="en-US" sz="1600" dirty="0" smtClean="0"/>
              <a:t>Has cytoplasm and cell membrane, but no nucleus</a:t>
            </a:r>
          </a:p>
          <a:p>
            <a:pPr lvl="2"/>
            <a:r>
              <a:rPr lang="en-US" sz="2000" smtClean="0"/>
              <a:t>Eukaryote</a:t>
            </a:r>
            <a:endParaRPr lang="en-US" sz="2000" dirty="0" smtClean="0"/>
          </a:p>
          <a:p>
            <a:pPr lvl="3"/>
            <a:r>
              <a:rPr lang="en-US" sz="1600" dirty="0" smtClean="0"/>
              <a:t>More complex, larger</a:t>
            </a:r>
          </a:p>
          <a:p>
            <a:pPr lvl="3"/>
            <a:r>
              <a:rPr lang="en-US" sz="1600" dirty="0" smtClean="0"/>
              <a:t>Has cytoplasm, cell membrane and nucleus</a:t>
            </a:r>
          </a:p>
          <a:p>
            <a:pPr lvl="2"/>
            <a:r>
              <a:rPr lang="en-US" dirty="0" smtClean="0"/>
              <a:t>Cell membrane </a:t>
            </a:r>
          </a:p>
          <a:p>
            <a:pPr lvl="3"/>
            <a:r>
              <a:rPr lang="en-US" dirty="0" smtClean="0"/>
              <a:t>Function – to allow things in and out of the cell</a:t>
            </a:r>
          </a:p>
          <a:p>
            <a:pPr lvl="3"/>
            <a:endParaRPr lang="en-US" sz="1600" dirty="0" smtClean="0"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19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19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8" dur="500"/>
                                        <p:tgtEl>
                                          <p:spTgt spid="819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3" dur="500"/>
                                        <p:tgtEl>
                                          <p:spTgt spid="819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8" dur="500"/>
                                        <p:tgtEl>
                                          <p:spTgt spid="819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3" dur="500"/>
                                        <p:tgtEl>
                                          <p:spTgt spid="819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8" dur="500"/>
                                        <p:tgtEl>
                                          <p:spTgt spid="819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3" dur="500"/>
                                        <p:tgtEl>
                                          <p:spTgt spid="819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8" dur="500"/>
                                        <p:tgtEl>
                                          <p:spTgt spid="819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3" dur="500"/>
                                        <p:tgtEl>
                                          <p:spTgt spid="819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8" dur="500"/>
                                        <p:tgtEl>
                                          <p:spTgt spid="8192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3" dur="500"/>
                                        <p:tgtEl>
                                          <p:spTgt spid="8192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7 Characteristics of Life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Must have all 7 characteristics to classify as a prokaryote or eukaryote</a:t>
            </a:r>
          </a:p>
          <a:p>
            <a:pPr lvl="1"/>
            <a:r>
              <a:rPr lang="en-US" dirty="0" smtClean="0"/>
              <a:t>1.  Reproduction</a:t>
            </a:r>
          </a:p>
          <a:p>
            <a:pPr lvl="1"/>
            <a:r>
              <a:rPr lang="en-US" dirty="0" smtClean="0"/>
              <a:t>2.  Growth</a:t>
            </a:r>
          </a:p>
          <a:p>
            <a:pPr lvl="1"/>
            <a:r>
              <a:rPr lang="en-US" dirty="0" smtClean="0"/>
              <a:t>3.  Definite Form/Limited Size (cells)</a:t>
            </a:r>
          </a:p>
          <a:p>
            <a:pPr lvl="1"/>
            <a:r>
              <a:rPr lang="en-US" dirty="0" smtClean="0"/>
              <a:t>4.  Respond to Stimuli</a:t>
            </a:r>
          </a:p>
          <a:p>
            <a:pPr lvl="1"/>
            <a:r>
              <a:rPr lang="en-US" dirty="0" smtClean="0"/>
              <a:t>5.  Change over time</a:t>
            </a:r>
          </a:p>
          <a:p>
            <a:pPr lvl="1"/>
            <a:r>
              <a:rPr lang="en-US" dirty="0" smtClean="0"/>
              <a:t>6.  Use energy</a:t>
            </a:r>
          </a:p>
          <a:p>
            <a:pPr lvl="1"/>
            <a:r>
              <a:rPr lang="en-US" dirty="0" smtClean="0"/>
              <a:t>7.  </a:t>
            </a:r>
            <a:r>
              <a:rPr lang="en-US" smtClean="0"/>
              <a:t>Limited lifespan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Homeostasis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“inner balance”</a:t>
            </a:r>
          </a:p>
          <a:p>
            <a:r>
              <a:rPr lang="en-US" dirty="0" smtClean="0"/>
              <a:t>Controls conditions inside the body</a:t>
            </a:r>
          </a:p>
          <a:p>
            <a:r>
              <a:rPr lang="en-US" dirty="0" smtClean="0"/>
              <a:t>Maintained by using feedback loops</a:t>
            </a:r>
          </a:p>
          <a:p>
            <a:pPr lvl="1"/>
            <a:r>
              <a:rPr lang="en-US" dirty="0" smtClean="0"/>
              <a:t>Ex. How a body responds to a stress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Structure of Organisms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Monomers</a:t>
            </a:r>
          </a:p>
          <a:p>
            <a:pPr lvl="1"/>
            <a:r>
              <a:rPr lang="en-US" dirty="0" smtClean="0"/>
              <a:t>Small building blocks</a:t>
            </a:r>
          </a:p>
          <a:p>
            <a:pPr lvl="1"/>
            <a:r>
              <a:rPr lang="en-US" dirty="0" smtClean="0"/>
              <a:t>Ex. </a:t>
            </a:r>
            <a:r>
              <a:rPr lang="en-US" dirty="0" err="1" smtClean="0"/>
              <a:t>Legos</a:t>
            </a:r>
            <a:endParaRPr lang="en-US" dirty="0"/>
          </a:p>
          <a:p>
            <a:r>
              <a:rPr lang="en-US" dirty="0" smtClean="0"/>
              <a:t>Polymers</a:t>
            </a:r>
          </a:p>
          <a:p>
            <a:pPr lvl="1"/>
            <a:r>
              <a:rPr lang="en-US" dirty="0" smtClean="0"/>
              <a:t>Large molecules with repeating parts</a:t>
            </a:r>
          </a:p>
          <a:p>
            <a:pPr lvl="1"/>
            <a:r>
              <a:rPr lang="en-US" dirty="0" smtClean="0"/>
              <a:t>Ex. Creation build from </a:t>
            </a:r>
            <a:r>
              <a:rPr lang="en-US" dirty="0" err="1" smtClean="0"/>
              <a:t>legos</a:t>
            </a:r>
            <a:endParaRPr lang="en-US" dirty="0" smtClean="0"/>
          </a:p>
          <a:p>
            <a:pPr lvl="1"/>
            <a:endParaRPr lang="en-US" dirty="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Organic Compounds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Contain carbon</a:t>
            </a:r>
          </a:p>
          <a:p>
            <a:r>
              <a:rPr lang="en-US" dirty="0" smtClean="0"/>
              <a:t>Associated to life</a:t>
            </a:r>
          </a:p>
          <a:p>
            <a:r>
              <a:rPr lang="en-US" dirty="0" smtClean="0"/>
              <a:t>4 types</a:t>
            </a:r>
          </a:p>
          <a:p>
            <a:pPr lvl="1"/>
            <a:r>
              <a:rPr lang="en-US" dirty="0" smtClean="0"/>
              <a:t>1. Carbohydrates (polymer)</a:t>
            </a:r>
          </a:p>
          <a:p>
            <a:pPr lvl="2"/>
            <a:r>
              <a:rPr lang="en-US" dirty="0" err="1" smtClean="0"/>
              <a:t>Monosaccharides</a:t>
            </a:r>
            <a:r>
              <a:rPr lang="en-US" dirty="0" smtClean="0"/>
              <a:t> (monomers)</a:t>
            </a:r>
          </a:p>
          <a:p>
            <a:pPr lvl="2"/>
            <a:r>
              <a:rPr lang="en-US" dirty="0" smtClean="0"/>
              <a:t>Examples - Sugars, starches</a:t>
            </a:r>
          </a:p>
          <a:p>
            <a:pPr lvl="1"/>
            <a:r>
              <a:rPr lang="en-US" dirty="0" smtClean="0"/>
              <a:t>2.  Proteins (polymer)</a:t>
            </a:r>
          </a:p>
          <a:p>
            <a:pPr lvl="2"/>
            <a:r>
              <a:rPr lang="en-US" dirty="0" smtClean="0"/>
              <a:t>Amino acids (monomers)</a:t>
            </a:r>
          </a:p>
          <a:p>
            <a:pPr lvl="2"/>
            <a:r>
              <a:rPr lang="en-US" dirty="0" smtClean="0"/>
              <a:t>Example -  Enzymes</a:t>
            </a:r>
          </a:p>
          <a:p>
            <a:pPr lvl="3"/>
            <a:r>
              <a:rPr lang="en-US" dirty="0" smtClean="0"/>
              <a:t>Make reactions happen in the body</a:t>
            </a:r>
          </a:p>
          <a:p>
            <a:pPr lvl="3"/>
            <a:r>
              <a:rPr lang="en-US" dirty="0" smtClean="0"/>
              <a:t>Life wouldn’t exist without them</a:t>
            </a:r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Organic Compounds, cont.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3.  Lipids (polymer)</a:t>
            </a:r>
          </a:p>
          <a:p>
            <a:pPr lvl="1"/>
            <a:r>
              <a:rPr lang="en-US" dirty="0" smtClean="0"/>
              <a:t>Fatty acids (monomers)</a:t>
            </a:r>
          </a:p>
          <a:p>
            <a:pPr lvl="1"/>
            <a:r>
              <a:rPr lang="en-US" dirty="0" smtClean="0"/>
              <a:t>Examples - Fats, oils</a:t>
            </a:r>
          </a:p>
          <a:p>
            <a:r>
              <a:rPr lang="en-US" dirty="0" smtClean="0"/>
              <a:t>4.  Nucleic Acids (polymer)</a:t>
            </a:r>
          </a:p>
          <a:p>
            <a:pPr lvl="1"/>
            <a:r>
              <a:rPr lang="en-US" dirty="0" smtClean="0"/>
              <a:t>Nucleotides (monomers)</a:t>
            </a:r>
          </a:p>
          <a:p>
            <a:pPr lvl="1"/>
            <a:r>
              <a:rPr lang="en-US" dirty="0" smtClean="0"/>
              <a:t>Examples – DNA, RNA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146</TotalTime>
  <Words>730</Words>
  <Application>Microsoft Office PowerPoint</Application>
  <PresentationFormat>On-screen Show (4:3)</PresentationFormat>
  <Paragraphs>181</Paragraphs>
  <Slides>21</Slides>
  <Notes>12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Office Theme</vt:lpstr>
      <vt:lpstr>Ecosystems: Life &amp; Energy</vt:lpstr>
      <vt:lpstr>Ecosystems</vt:lpstr>
      <vt:lpstr>Components of an Ecosystem</vt:lpstr>
      <vt:lpstr>Components of an Ecosystem</vt:lpstr>
      <vt:lpstr>7 Characteristics of Life</vt:lpstr>
      <vt:lpstr>Homeostasis</vt:lpstr>
      <vt:lpstr>Structure of Organisms</vt:lpstr>
      <vt:lpstr>Organic Compounds</vt:lpstr>
      <vt:lpstr>Organic Compounds, cont.</vt:lpstr>
      <vt:lpstr>Components of an Ecosystem</vt:lpstr>
      <vt:lpstr>Components of an Ecosystem</vt:lpstr>
      <vt:lpstr>Energy Flow in Ecosystems</vt:lpstr>
      <vt:lpstr>Photosynthesis</vt:lpstr>
      <vt:lpstr>Energy Flow</vt:lpstr>
      <vt:lpstr>Transfer of Energy</vt:lpstr>
      <vt:lpstr>Exception to the Rule</vt:lpstr>
      <vt:lpstr>What Eats What</vt:lpstr>
      <vt:lpstr>Cellular Respiration</vt:lpstr>
      <vt:lpstr>Cellular Respiration</vt:lpstr>
      <vt:lpstr>Energy Transfer</vt:lpstr>
      <vt:lpstr>Energy Transfer, cont.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Ecosystems: Life &amp; Energy</dc:title>
  <dc:creator>Victor</dc:creator>
  <cp:lastModifiedBy>Victor</cp:lastModifiedBy>
  <cp:revision>20</cp:revision>
  <dcterms:created xsi:type="dcterms:W3CDTF">2015-03-17T16:44:12Z</dcterms:created>
  <dcterms:modified xsi:type="dcterms:W3CDTF">2018-09-20T13:24:48Z</dcterms:modified>
</cp:coreProperties>
</file>