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7" r:id="rId5"/>
    <p:sldId id="259" r:id="rId6"/>
    <p:sldId id="260" r:id="rId7"/>
    <p:sldId id="278" r:id="rId8"/>
    <p:sldId id="261" r:id="rId9"/>
    <p:sldId id="262" r:id="rId10"/>
    <p:sldId id="279" r:id="rId11"/>
    <p:sldId id="280" r:id="rId12"/>
    <p:sldId id="263" r:id="rId13"/>
    <p:sldId id="264" r:id="rId14"/>
    <p:sldId id="265" r:id="rId15"/>
    <p:sldId id="266" r:id="rId16"/>
    <p:sldId id="281" r:id="rId17"/>
    <p:sldId id="267" r:id="rId18"/>
    <p:sldId id="268" r:id="rId19"/>
    <p:sldId id="282" r:id="rId20"/>
    <p:sldId id="269" r:id="rId21"/>
    <p:sldId id="270" r:id="rId22"/>
    <p:sldId id="271" r:id="rId23"/>
    <p:sldId id="272" r:id="rId24"/>
    <p:sldId id="273" r:id="rId25"/>
    <p:sldId id="274" r:id="rId26"/>
    <p:sldId id="283" r:id="rId27"/>
    <p:sldId id="275" r:id="rId28"/>
    <p:sldId id="276"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9B8A96-DEA9-4156-8D05-8871BBF5CB76}"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68FE9-9322-4503-B89D-A357C74D743D}"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B8A96-DEA9-4156-8D05-8871BBF5CB76}"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68FE9-9322-4503-B89D-A357C74D743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B8A96-DEA9-4156-8D05-8871BBF5CB76}"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68FE9-9322-4503-B89D-A357C74D743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9B8A96-DEA9-4156-8D05-8871BBF5CB76}"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68FE9-9322-4503-B89D-A357C74D743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9B8A96-DEA9-4156-8D05-8871BBF5CB76}" type="datetimeFigureOut">
              <a:rPr lang="en-US" smtClean="0"/>
              <a:t>11/15/2012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68FE9-9322-4503-B89D-A357C74D743D}"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9B8A96-DEA9-4156-8D05-8871BBF5CB76}" type="datetimeFigureOut">
              <a:rPr lang="en-US" smtClean="0"/>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68FE9-9322-4503-B89D-A357C74D743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9B8A96-DEA9-4156-8D05-8871BBF5CB76}" type="datetimeFigureOut">
              <a:rPr lang="en-US" smtClean="0"/>
              <a:t>11/15/2012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668FE9-9322-4503-B89D-A357C74D743D}"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9B8A96-DEA9-4156-8D05-8871BBF5CB76}" type="datetimeFigureOut">
              <a:rPr lang="en-US" smtClean="0"/>
              <a:t>11/15/2012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68FE9-9322-4503-B89D-A357C74D743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9B8A96-DEA9-4156-8D05-8871BBF5CB76}" type="datetimeFigureOut">
              <a:rPr lang="en-US" smtClean="0"/>
              <a:t>11/15/2012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668FE9-9322-4503-B89D-A357C74D743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B8A96-DEA9-4156-8D05-8871BBF5CB76}" type="datetimeFigureOut">
              <a:rPr lang="en-US" smtClean="0"/>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68FE9-9322-4503-B89D-A357C74D743D}"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9B8A96-DEA9-4156-8D05-8871BBF5CB76}" type="datetimeFigureOut">
              <a:rPr lang="en-US" smtClean="0"/>
              <a:t>11/15/2012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68FE9-9322-4503-B89D-A357C74D743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689B8A96-DEA9-4156-8D05-8871BBF5CB76}" type="datetimeFigureOut">
              <a:rPr lang="en-US" smtClean="0"/>
              <a:t>11/15/2012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74668FE9-9322-4503-B89D-A357C74D743D}"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gif"/><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Which Right Is It?</a:t>
            </a:r>
            <a:endParaRPr lang="en-US" dirty="0"/>
          </a:p>
        </p:txBody>
      </p:sp>
      <p:sp>
        <p:nvSpPr>
          <p:cNvPr id="3" name="Subtitle 2"/>
          <p:cNvSpPr>
            <a:spLocks noGrp="1"/>
          </p:cNvSpPr>
          <p:nvPr>
            <p:ph type="subTitle" idx="1"/>
          </p:nvPr>
        </p:nvSpPr>
        <p:spPr/>
        <p:txBody>
          <a:bodyPr/>
          <a:lstStyle/>
          <a:p>
            <a:r>
              <a:rPr lang="en-US" dirty="0" smtClean="0"/>
              <a:t>Number paper 1-10, write which amendment relates to each summary</a:t>
            </a:r>
            <a:endParaRPr lang="en-US" dirty="0"/>
          </a:p>
        </p:txBody>
      </p:sp>
    </p:spTree>
    <p:extLst>
      <p:ext uri="{BB962C8B-B14F-4D97-AF65-F5344CB8AC3E}">
        <p14:creationId xmlns:p14="http://schemas.microsoft.com/office/powerpoint/2010/main" val="2326406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a:t>
            </a:r>
            <a:r>
              <a:rPr lang="en-US" baseline="30000" dirty="0" smtClean="0"/>
              <a:t>st</a:t>
            </a:r>
            <a:r>
              <a:rPr lang="en-US" dirty="0" smtClean="0"/>
              <a:t> Amendment</a:t>
            </a:r>
            <a:endParaRPr lang="en-US" dirty="0"/>
          </a:p>
        </p:txBody>
      </p:sp>
      <p:sp>
        <p:nvSpPr>
          <p:cNvPr id="3" name="Content Placeholder 2"/>
          <p:cNvSpPr>
            <a:spLocks noGrp="1"/>
          </p:cNvSpPr>
          <p:nvPr>
            <p:ph idx="1"/>
          </p:nvPr>
        </p:nvSpPr>
        <p:spPr>
          <a:xfrm>
            <a:off x="762000" y="685800"/>
            <a:ext cx="7543800" cy="4495800"/>
          </a:xfrm>
        </p:spPr>
        <p:txBody>
          <a:bodyPr>
            <a:normAutofit fontScale="70000" lnSpcReduction="20000"/>
          </a:bodyPr>
          <a:lstStyle/>
          <a:p>
            <a:r>
              <a:rPr lang="en-US" sz="4600" dirty="0" smtClean="0"/>
              <a:t>The 1</a:t>
            </a:r>
            <a:r>
              <a:rPr lang="en-US" sz="4600" baseline="30000" dirty="0" smtClean="0"/>
              <a:t>st</a:t>
            </a:r>
            <a:r>
              <a:rPr lang="en-US" sz="4600" dirty="0" smtClean="0"/>
              <a:t> Amendments has limits</a:t>
            </a:r>
          </a:p>
          <a:p>
            <a:pPr lvl="1"/>
            <a:r>
              <a:rPr lang="en-US" sz="4000" dirty="0" smtClean="0"/>
              <a:t>Threats of violence, speech that endangers others lives are illegal</a:t>
            </a:r>
          </a:p>
          <a:p>
            <a:pPr lvl="1"/>
            <a:r>
              <a:rPr lang="en-US" sz="4000" dirty="0" smtClean="0"/>
              <a:t>The FCC regulates foul language on TV</a:t>
            </a:r>
          </a:p>
          <a:p>
            <a:pPr lvl="1"/>
            <a:r>
              <a:rPr lang="en-US" sz="4000" dirty="0" smtClean="0"/>
              <a:t>You can be sued for Libel (lying about someone)</a:t>
            </a:r>
          </a:p>
          <a:p>
            <a:pPr lvl="1"/>
            <a:r>
              <a:rPr lang="en-US" sz="4000" dirty="0" smtClean="0"/>
              <a:t>JUST BECAUSE YOU HAVE THE RIGHT TO SAY SOMETHING DOESN’T MEAN THAT THERE AREN’T CONSEQUENCES!!!</a:t>
            </a:r>
          </a:p>
          <a:p>
            <a:pPr marL="320040" lvl="1" indent="0">
              <a:buNone/>
            </a:pPr>
            <a:endParaRPr lang="en-US" dirty="0"/>
          </a:p>
          <a:p>
            <a:pPr marL="320040" lvl="1" indent="0">
              <a:buNone/>
            </a:pPr>
            <a:endParaRPr lang="en-US" dirty="0" smtClean="0"/>
          </a:p>
          <a:p>
            <a:pPr marL="320040" lvl="1" indent="0">
              <a:buNone/>
            </a:pPr>
            <a:endParaRPr lang="en-US" dirty="0"/>
          </a:p>
          <a:p>
            <a:pPr marL="320040" lvl="1" indent="0">
              <a:buNone/>
            </a:pPr>
            <a:r>
              <a:rPr lang="en-US" dirty="0" smtClean="0"/>
              <a:t> </a:t>
            </a:r>
            <a:endParaRPr lang="en-US" dirty="0"/>
          </a:p>
        </p:txBody>
      </p:sp>
    </p:spTree>
    <p:extLst>
      <p:ext uri="{BB962C8B-B14F-4D97-AF65-F5344CB8AC3E}">
        <p14:creationId xmlns:p14="http://schemas.microsoft.com/office/powerpoint/2010/main" val="2688446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a:t>
            </a:r>
            <a:r>
              <a:rPr lang="en-US" baseline="30000" dirty="0" smtClean="0"/>
              <a:t>st</a:t>
            </a:r>
            <a:r>
              <a:rPr lang="en-US" dirty="0" smtClean="0"/>
              <a:t> Amendment Controversy</a:t>
            </a:r>
            <a:endParaRPr lang="en-US" dirty="0"/>
          </a:p>
        </p:txBody>
      </p:sp>
      <p:sp>
        <p:nvSpPr>
          <p:cNvPr id="3" name="Content Placeholder 2"/>
          <p:cNvSpPr>
            <a:spLocks noGrp="1"/>
          </p:cNvSpPr>
          <p:nvPr>
            <p:ph idx="1"/>
          </p:nvPr>
        </p:nvSpPr>
        <p:spPr/>
        <p:txBody>
          <a:bodyPr>
            <a:normAutofit/>
          </a:bodyPr>
          <a:lstStyle/>
          <a:p>
            <a:r>
              <a:rPr lang="en-US" sz="3200" dirty="0" smtClean="0"/>
              <a:t>Hate groups such as </a:t>
            </a:r>
            <a:r>
              <a:rPr lang="en-US" sz="3200" dirty="0" err="1" smtClean="0"/>
              <a:t>neo-nazi’s</a:t>
            </a:r>
            <a:r>
              <a:rPr lang="en-US" sz="3200" dirty="0" smtClean="0"/>
              <a:t> and the KKK use protection of the 1</a:t>
            </a:r>
            <a:r>
              <a:rPr lang="en-US" sz="3200" baseline="30000" dirty="0" smtClean="0"/>
              <a:t>st</a:t>
            </a:r>
            <a:r>
              <a:rPr lang="en-US" sz="3200" dirty="0" smtClean="0"/>
              <a:t> Amendment to spread their hurtful message.  Why is there hurtful speech protected and what danger do we face if we begin censoring certain groups.</a:t>
            </a:r>
            <a:endParaRPr lang="en-US" sz="3200" dirty="0"/>
          </a:p>
        </p:txBody>
      </p:sp>
    </p:spTree>
    <p:extLst>
      <p:ext uri="{BB962C8B-B14F-4D97-AF65-F5344CB8AC3E}">
        <p14:creationId xmlns:p14="http://schemas.microsoft.com/office/powerpoint/2010/main" val="26706870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normAutofit/>
          </a:bodyPr>
          <a:lstStyle/>
          <a:p>
            <a:r>
              <a:rPr lang="en-US" sz="3200" dirty="0" smtClean="0"/>
              <a:t>If suspected of a crime citizens have the right to a speedy trial by jury.  They have the right to face their accusers in court.  A defense lawyer will be provided if you cannot afford one. </a:t>
            </a:r>
            <a:endParaRPr lang="en-US" sz="3200" dirty="0"/>
          </a:p>
        </p:txBody>
      </p:sp>
      <p:pic>
        <p:nvPicPr>
          <p:cNvPr id="5122" name="Picture 2" descr="http://teaareacomputerwiki.pbworks.com/f/fisher_art_400_20080625131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14800"/>
            <a:ext cx="25146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855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normAutofit/>
          </a:bodyPr>
          <a:lstStyle/>
          <a:p>
            <a:r>
              <a:rPr lang="en-US" sz="3600" dirty="0" smtClean="0"/>
              <a:t>6</a:t>
            </a:r>
            <a:r>
              <a:rPr lang="en-US" sz="3600" baseline="30000" dirty="0" smtClean="0"/>
              <a:t>th</a:t>
            </a:r>
            <a:r>
              <a:rPr lang="en-US" sz="3600" dirty="0" smtClean="0"/>
              <a:t> Amendment</a:t>
            </a:r>
            <a:endParaRPr lang="en-US" sz="3600" dirty="0"/>
          </a:p>
        </p:txBody>
      </p:sp>
      <p:pic>
        <p:nvPicPr>
          <p:cNvPr id="6146" name="Picture 2" descr="C:\Users\Christa\AppData\Local\Microsoft\Windows\Temporary Internet Files\Content.IE5\AUSDO42E\MC90028762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733800"/>
            <a:ext cx="3078178" cy="243085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2.bp.blogspot.com/_Sng8mKUVJLM/TFloxvC4Z3I/AAAAAAAACzs/B4Ul0tQ3xos/s1600/due+proc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8860"/>
            <a:ext cx="4800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orriginals.tripod.com/scales_notguilt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0"/>
            <a:ext cx="2514600"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81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r>
              <a:rPr lang="en-US" sz="3600" dirty="0"/>
              <a:t>Citizens have the right to own weapons in order to protect themselves and the nation</a:t>
            </a:r>
          </a:p>
          <a:p>
            <a:endParaRPr lang="en-US" dirty="0"/>
          </a:p>
        </p:txBody>
      </p:sp>
      <p:pic>
        <p:nvPicPr>
          <p:cNvPr id="4" name="Picture 2" descr="http://www.nrailasigns.org/images/nra_vo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373380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75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normAutofit/>
          </a:bodyPr>
          <a:lstStyle/>
          <a:p>
            <a:r>
              <a:rPr lang="en-US" sz="3600" dirty="0" smtClean="0"/>
              <a:t>The Second Amendment</a:t>
            </a:r>
            <a:endParaRPr lang="en-US" sz="3600" dirty="0"/>
          </a:p>
        </p:txBody>
      </p:sp>
      <p:pic>
        <p:nvPicPr>
          <p:cNvPr id="7170" name="Picture 2" descr="http://www.humanevents.com/wp-content/uploads/2012/08/gunweb-620x4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80314"/>
            <a:ext cx="2743200" cy="20596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njiat.com/pic/gu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1528" y="1905000"/>
            <a:ext cx="2939109" cy="46902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2.gstatic.com/images?q=tbn:ANd9GcSNaSYdVWizVR6cKufwXIWF1H0M9bKxq4q-QmESg_5g-lIvenqE5fjV13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4370" y="3200400"/>
            <a:ext cx="2295525"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6320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a:t>
            </a:r>
            <a:r>
              <a:rPr lang="en-US" baseline="30000" dirty="0" smtClean="0"/>
              <a:t>nd</a:t>
            </a:r>
            <a:r>
              <a:rPr lang="en-US" dirty="0" smtClean="0"/>
              <a:t> Amendment Controversy</a:t>
            </a:r>
            <a:endParaRPr lang="en-US" dirty="0"/>
          </a:p>
        </p:txBody>
      </p:sp>
      <p:sp>
        <p:nvSpPr>
          <p:cNvPr id="3" name="Content Placeholder 2"/>
          <p:cNvSpPr>
            <a:spLocks noGrp="1"/>
          </p:cNvSpPr>
          <p:nvPr>
            <p:ph idx="1"/>
          </p:nvPr>
        </p:nvSpPr>
        <p:spPr/>
        <p:txBody>
          <a:bodyPr>
            <a:noAutofit/>
          </a:bodyPr>
          <a:lstStyle/>
          <a:p>
            <a:r>
              <a:rPr lang="en-US" sz="3200" dirty="0" smtClean="0"/>
              <a:t>handguns kill more young males than most other causes, especially in minority populations.  Many propose new laws and regulations to stop the spread of handguns and assault rifles in urban areas.</a:t>
            </a:r>
          </a:p>
          <a:p>
            <a:r>
              <a:rPr lang="en-US" sz="3200" dirty="0" smtClean="0"/>
              <a:t>Would new gun laws to keep weapons out of criminals hands go against the bill of rights? </a:t>
            </a:r>
            <a:endParaRPr lang="en-US" sz="3200" dirty="0"/>
          </a:p>
        </p:txBody>
      </p:sp>
    </p:spTree>
    <p:extLst>
      <p:ext uri="{BB962C8B-B14F-4D97-AF65-F5344CB8AC3E}">
        <p14:creationId xmlns:p14="http://schemas.microsoft.com/office/powerpoint/2010/main" val="10992257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normAutofit/>
          </a:bodyPr>
          <a:lstStyle/>
          <a:p>
            <a:r>
              <a:rPr lang="en-US" sz="3600" dirty="0" smtClean="0"/>
              <a:t>Citizens have the right to sue others if injury or damage to personal property is involved</a:t>
            </a:r>
            <a:endParaRPr lang="en-US" sz="3600" dirty="0"/>
          </a:p>
        </p:txBody>
      </p:sp>
      <p:pic>
        <p:nvPicPr>
          <p:cNvPr id="9218" name="Picture 2" descr="C:\Users\Christa\AppData\Local\Microsoft\Windows\Temporary Internet Files\Content.IE5\VNERWSHZ\MM90028363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080556"/>
            <a:ext cx="1905000" cy="2701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016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normAutofit/>
          </a:bodyPr>
          <a:lstStyle/>
          <a:p>
            <a:r>
              <a:rPr lang="en-US" sz="3600" dirty="0" smtClean="0"/>
              <a:t>7</a:t>
            </a:r>
            <a:r>
              <a:rPr lang="en-US" sz="3600" baseline="30000" dirty="0" smtClean="0"/>
              <a:t>th</a:t>
            </a:r>
            <a:r>
              <a:rPr lang="en-US" sz="3600" dirty="0" smtClean="0"/>
              <a:t> Amendment</a:t>
            </a:r>
            <a:endParaRPr lang="en-US" sz="3600" dirty="0"/>
          </a:p>
        </p:txBody>
      </p:sp>
      <p:pic>
        <p:nvPicPr>
          <p:cNvPr id="10242" name="Picture 2" descr="http://t0.gstatic.com/images?q=tbn:ANd9GcQpzHvyD2NbAOUVzmgVgDbndO5iP9tzUIO2dS2cNGyInV04zspNP83S9k3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4703" y="2895600"/>
            <a:ext cx="4853141"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917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7</a:t>
            </a:r>
            <a:r>
              <a:rPr lang="en-US" baseline="30000" dirty="0" smtClean="0"/>
              <a:t>th</a:t>
            </a:r>
            <a:r>
              <a:rPr lang="en-US" dirty="0" smtClean="0"/>
              <a:t> Amendment in Action</a:t>
            </a:r>
            <a:endParaRPr lang="en-US" dirty="0"/>
          </a:p>
        </p:txBody>
      </p:sp>
      <p:sp>
        <p:nvSpPr>
          <p:cNvPr id="3" name="Content Placeholder 2"/>
          <p:cNvSpPr>
            <a:spLocks noGrp="1"/>
          </p:cNvSpPr>
          <p:nvPr>
            <p:ph idx="1"/>
          </p:nvPr>
        </p:nvSpPr>
        <p:spPr>
          <a:xfrm>
            <a:off x="762000" y="685800"/>
            <a:ext cx="7543800" cy="4419600"/>
          </a:xfrm>
        </p:spPr>
        <p:txBody>
          <a:bodyPr>
            <a:noAutofit/>
          </a:bodyPr>
          <a:lstStyle/>
          <a:p>
            <a:r>
              <a:rPr lang="en-US" sz="3200" dirty="0" smtClean="0"/>
              <a:t>In the late 1990’s Athlete/actor OJ Simpson was found </a:t>
            </a:r>
            <a:r>
              <a:rPr lang="en-US" sz="3200" b="1" i="1" u="sng" dirty="0" smtClean="0"/>
              <a:t>not guilty </a:t>
            </a:r>
            <a:r>
              <a:rPr lang="en-US" sz="3200" dirty="0" smtClean="0"/>
              <a:t>of the murder of his ex-wife and her boyfriend in criminal court.  He was later sued by the families of the victims and found </a:t>
            </a:r>
            <a:r>
              <a:rPr lang="en-US" sz="3200" b="1" i="1" u="sng" dirty="0" smtClean="0"/>
              <a:t>guilty</a:t>
            </a:r>
            <a:r>
              <a:rPr lang="en-US" sz="3200" dirty="0" smtClean="0"/>
              <a:t> in civil court.  He never had to serve jail time but was forced to pay the families millions of dollars in damages.</a:t>
            </a:r>
            <a:endParaRPr lang="en-US" sz="3200" dirty="0"/>
          </a:p>
        </p:txBody>
      </p:sp>
    </p:spTree>
    <p:extLst>
      <p:ext uri="{BB962C8B-B14F-4D97-AF65-F5344CB8AC3E}">
        <p14:creationId xmlns:p14="http://schemas.microsoft.com/office/powerpoint/2010/main" val="1712387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a:bodyPr>
          <a:lstStyle/>
          <a:p>
            <a:r>
              <a:rPr lang="en-US" sz="3200" dirty="0" smtClean="0"/>
              <a:t>Guarantees the right to privacy and protection from police searching your house or listening on your phone without a warrant.</a:t>
            </a:r>
            <a:endParaRPr lang="en-US" sz="3200" dirty="0"/>
          </a:p>
        </p:txBody>
      </p:sp>
      <p:pic>
        <p:nvPicPr>
          <p:cNvPr id="1026" name="Picture 2" descr="C:\Users\Christa\AppData\Local\Microsoft\Windows\Temporary Internet Files\Content.IE5\93VW8R7A\MP90031690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200400"/>
            <a:ext cx="3505200" cy="233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994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Content Placeholder 2"/>
          <p:cNvSpPr>
            <a:spLocks noGrp="1"/>
          </p:cNvSpPr>
          <p:nvPr>
            <p:ph idx="1"/>
          </p:nvPr>
        </p:nvSpPr>
        <p:spPr/>
        <p:txBody>
          <a:bodyPr>
            <a:normAutofit/>
          </a:bodyPr>
          <a:lstStyle/>
          <a:p>
            <a:r>
              <a:rPr lang="en-US" sz="3600" dirty="0" smtClean="0"/>
              <a:t>Citizens can not be forced to house and feed soldiers without consent</a:t>
            </a:r>
            <a:endParaRPr lang="en-US" sz="3600" dirty="0"/>
          </a:p>
        </p:txBody>
      </p:sp>
      <p:pic>
        <p:nvPicPr>
          <p:cNvPr id="11268" name="Picture 4" descr="http://score.rims.k12.ca.us/score_lessons/bill_of_rights/graphics/noquar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429000"/>
            <a:ext cx="4672516"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9167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Content Placeholder 2"/>
          <p:cNvSpPr>
            <a:spLocks noGrp="1"/>
          </p:cNvSpPr>
          <p:nvPr>
            <p:ph idx="1"/>
          </p:nvPr>
        </p:nvSpPr>
        <p:spPr/>
        <p:txBody>
          <a:bodyPr>
            <a:normAutofit/>
          </a:bodyPr>
          <a:lstStyle/>
          <a:p>
            <a:r>
              <a:rPr lang="en-US" sz="3600" dirty="0" smtClean="0"/>
              <a:t>3</a:t>
            </a:r>
            <a:r>
              <a:rPr lang="en-US" sz="3600" baseline="30000" dirty="0" smtClean="0"/>
              <a:t>rd</a:t>
            </a:r>
            <a:r>
              <a:rPr lang="en-US" sz="3600" dirty="0" smtClean="0"/>
              <a:t> Amendment</a:t>
            </a:r>
            <a:endParaRPr lang="en-US" sz="3600" dirty="0"/>
          </a:p>
        </p:txBody>
      </p:sp>
      <p:pic>
        <p:nvPicPr>
          <p:cNvPr id="15362" name="Picture 2" descr="http://im.glogster.com/media/7/44/88/51/448851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670" y="3505200"/>
            <a:ext cx="4605130" cy="264795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wearercenter.brown.edu/Literacy_Resources/baha/const%2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203" y="1158063"/>
            <a:ext cx="2195032" cy="1646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491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idx="1"/>
          </p:nvPr>
        </p:nvSpPr>
        <p:spPr/>
        <p:txBody>
          <a:bodyPr>
            <a:normAutofit/>
          </a:bodyPr>
          <a:lstStyle/>
          <a:p>
            <a:r>
              <a:rPr lang="en-US" sz="3600" dirty="0" smtClean="0"/>
              <a:t>Anything not in the constitution is for the states or the people to decide</a:t>
            </a:r>
            <a:endParaRPr lang="en-US" sz="3600" dirty="0"/>
          </a:p>
        </p:txBody>
      </p:sp>
      <p:pic>
        <p:nvPicPr>
          <p:cNvPr id="13314" name="Picture 2" descr="http://im.glogster.com/media/5/24/60/23/246023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505200"/>
            <a:ext cx="3027585" cy="302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06797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idx="1"/>
          </p:nvPr>
        </p:nvSpPr>
        <p:spPr/>
        <p:txBody>
          <a:bodyPr>
            <a:normAutofit/>
          </a:bodyPr>
          <a:lstStyle/>
          <a:p>
            <a:r>
              <a:rPr lang="en-US" sz="3600" dirty="0" smtClean="0"/>
              <a:t>The 10</a:t>
            </a:r>
            <a:r>
              <a:rPr lang="en-US" sz="3600" baseline="30000" dirty="0" smtClean="0"/>
              <a:t>th</a:t>
            </a:r>
            <a:r>
              <a:rPr lang="en-US" sz="3600" dirty="0" smtClean="0"/>
              <a:t> Amendment</a:t>
            </a:r>
            <a:endParaRPr lang="en-US" sz="3600" dirty="0"/>
          </a:p>
        </p:txBody>
      </p:sp>
      <p:pic>
        <p:nvPicPr>
          <p:cNvPr id="12290" name="Picture 2" descr="http://www.parcbench.com/wp-content/uploads/2010/05/tenth_amend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971800"/>
            <a:ext cx="4762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0492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a:t>
            </a:r>
            <a:endParaRPr lang="en-US" dirty="0"/>
          </a:p>
        </p:txBody>
      </p:sp>
      <p:sp>
        <p:nvSpPr>
          <p:cNvPr id="3" name="Content Placeholder 2"/>
          <p:cNvSpPr>
            <a:spLocks noGrp="1"/>
          </p:cNvSpPr>
          <p:nvPr>
            <p:ph idx="1"/>
          </p:nvPr>
        </p:nvSpPr>
        <p:spPr/>
        <p:txBody>
          <a:bodyPr>
            <a:noAutofit/>
          </a:bodyPr>
          <a:lstStyle/>
          <a:p>
            <a:r>
              <a:rPr lang="en-US" sz="3200" dirty="0" smtClean="0"/>
              <a:t>Citizens suspected of crimes have the right of a grand jury to decide if the criminal case is valid.  Citizens cannot be forced to testify against themselves.  No property can be taken without due process and compensation.  Also citizens found innocent cannot be retried again for the same crime.</a:t>
            </a:r>
            <a:endParaRPr lang="en-US" sz="3200" dirty="0"/>
          </a:p>
        </p:txBody>
      </p:sp>
      <p:pic>
        <p:nvPicPr>
          <p:cNvPr id="5" name="Picture 2" descr="http://www.stus.com/images/products/cpr015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058979"/>
            <a:ext cx="40005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235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a:t>
            </a:r>
            <a:endParaRPr lang="en-US" dirty="0"/>
          </a:p>
        </p:txBody>
      </p:sp>
      <p:sp>
        <p:nvSpPr>
          <p:cNvPr id="3" name="Content Placeholder 2"/>
          <p:cNvSpPr>
            <a:spLocks noGrp="1"/>
          </p:cNvSpPr>
          <p:nvPr>
            <p:ph idx="1"/>
          </p:nvPr>
        </p:nvSpPr>
        <p:spPr/>
        <p:txBody>
          <a:bodyPr>
            <a:normAutofit/>
          </a:bodyPr>
          <a:lstStyle/>
          <a:p>
            <a:r>
              <a:rPr lang="en-US" sz="3600" dirty="0" smtClean="0"/>
              <a:t>The Fifth Amendment</a:t>
            </a:r>
            <a:endParaRPr lang="en-US" sz="3600" dirty="0"/>
          </a:p>
        </p:txBody>
      </p:sp>
      <p:pic>
        <p:nvPicPr>
          <p:cNvPr id="2052" name="Picture 4" descr="http://irmka.scic.com/wp-content/uploads/2011/07/medicalvbubeni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017" y="58258"/>
            <a:ext cx="2837173" cy="15419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banklawyersblog.com/.a/6a00d8341c652b53ef016765b57fa8970b-800w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1908175" cy="17292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4.bp.blogspot.com/-xNBay2MAJLU/ToNBfgATNSI/AAAAAAAAAVs/uAkSyCHd8_I/s1600/Eminent-Dom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89138"/>
            <a:ext cx="16573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prawfsblawg.blogs.com/photos/uncategorized/grandjury1_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3401" y="1981200"/>
            <a:ext cx="2740099" cy="1517028"/>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im.glogster.com/media/5/25/92/57/2592575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849872"/>
            <a:ext cx="30099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02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a:t>
            </a:r>
            <a:r>
              <a:rPr lang="en-US" baseline="30000" dirty="0" smtClean="0"/>
              <a:t>th</a:t>
            </a:r>
            <a:r>
              <a:rPr lang="en-US" dirty="0" smtClean="0"/>
              <a:t> Amendment history</a:t>
            </a:r>
            <a:endParaRPr lang="en-US" dirty="0"/>
          </a:p>
        </p:txBody>
      </p:sp>
      <p:sp>
        <p:nvSpPr>
          <p:cNvPr id="3" name="Content Placeholder 2"/>
          <p:cNvSpPr>
            <a:spLocks noGrp="1"/>
          </p:cNvSpPr>
          <p:nvPr>
            <p:ph idx="1"/>
          </p:nvPr>
        </p:nvSpPr>
        <p:spPr/>
        <p:txBody>
          <a:bodyPr>
            <a:noAutofit/>
          </a:bodyPr>
          <a:lstStyle/>
          <a:p>
            <a:r>
              <a:rPr lang="en-US" sz="2800" dirty="0" smtClean="0"/>
              <a:t>In the old days police and judges would torture witnesses until they gave the </a:t>
            </a:r>
            <a:r>
              <a:rPr lang="en-US" sz="2800" b="1" dirty="0" smtClean="0"/>
              <a:t>correct</a:t>
            </a:r>
            <a:r>
              <a:rPr lang="en-US" sz="2800" dirty="0" smtClean="0"/>
              <a:t> response.  Examples include shoving bamboo wedges up a persons finger nail.</a:t>
            </a:r>
          </a:p>
          <a:p>
            <a:r>
              <a:rPr lang="en-US" sz="2800" dirty="0" smtClean="0"/>
              <a:t>Our founding fathers felt we would be better if the accused were found “innocent until proven guilty” and it is the police’s job to investigate and find the evidence- its better that some criminals get away with it than some innocent get accused and convicted of crimes.</a:t>
            </a:r>
            <a:endParaRPr lang="en-US" sz="2800" dirty="0"/>
          </a:p>
        </p:txBody>
      </p:sp>
    </p:spTree>
    <p:extLst>
      <p:ext uri="{BB962C8B-B14F-4D97-AF65-F5344CB8AC3E}">
        <p14:creationId xmlns:p14="http://schemas.microsoft.com/office/powerpoint/2010/main" val="2740483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10</a:t>
            </a:r>
            <a:endParaRPr lang="en-US" dirty="0"/>
          </a:p>
        </p:txBody>
      </p:sp>
      <p:sp>
        <p:nvSpPr>
          <p:cNvPr id="3" name="Content Placeholder 2"/>
          <p:cNvSpPr>
            <a:spLocks noGrp="1"/>
          </p:cNvSpPr>
          <p:nvPr>
            <p:ph idx="1"/>
          </p:nvPr>
        </p:nvSpPr>
        <p:spPr/>
        <p:txBody>
          <a:bodyPr>
            <a:normAutofit/>
          </a:bodyPr>
          <a:lstStyle/>
          <a:p>
            <a:r>
              <a:rPr lang="en-US" sz="3600" dirty="0" smtClean="0"/>
              <a:t>Accused criminals have a right to post bail.  Courts cannot sentence criminals to “cruel and unusual punishment”.</a:t>
            </a:r>
            <a:endParaRPr lang="en-US" sz="3600" dirty="0"/>
          </a:p>
        </p:txBody>
      </p:sp>
      <p:pic>
        <p:nvPicPr>
          <p:cNvPr id="5122" name="Picture 2" descr="http://thesolitudeblog.files.wordpress.com/2010/08/ts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352800"/>
            <a:ext cx="2182431" cy="3143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9409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10</a:t>
            </a:r>
            <a:endParaRPr lang="en-US" dirty="0"/>
          </a:p>
        </p:txBody>
      </p:sp>
      <p:sp>
        <p:nvSpPr>
          <p:cNvPr id="3" name="Content Placeholder 2"/>
          <p:cNvSpPr>
            <a:spLocks noGrp="1"/>
          </p:cNvSpPr>
          <p:nvPr>
            <p:ph idx="1"/>
          </p:nvPr>
        </p:nvSpPr>
        <p:spPr/>
        <p:txBody>
          <a:bodyPr>
            <a:normAutofit/>
          </a:bodyPr>
          <a:lstStyle/>
          <a:p>
            <a:r>
              <a:rPr lang="en-US" sz="4000" dirty="0" smtClean="0"/>
              <a:t>8</a:t>
            </a:r>
            <a:r>
              <a:rPr lang="en-US" sz="4000" baseline="30000" dirty="0" smtClean="0"/>
              <a:t>th</a:t>
            </a:r>
            <a:r>
              <a:rPr lang="en-US" sz="4000" dirty="0" smtClean="0"/>
              <a:t> Amendment</a:t>
            </a:r>
            <a:endParaRPr lang="en-US" sz="4000" dirty="0"/>
          </a:p>
        </p:txBody>
      </p:sp>
      <p:pic>
        <p:nvPicPr>
          <p:cNvPr id="4098" name="Picture 2" descr="http://images.cheezburger.com/completestore/2009/10/28/1290124494095769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3286125"/>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vistabailbonds.com/site/themes/vjtheme/images/bail_tt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152400"/>
            <a:ext cx="4702692" cy="2949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763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r>
              <a:rPr lang="en-US" baseline="30000" dirty="0" smtClean="0"/>
              <a:t>th</a:t>
            </a:r>
            <a:r>
              <a:rPr lang="en-US" dirty="0" smtClean="0"/>
              <a:t> amendment </a:t>
            </a:r>
            <a:endParaRPr lang="en-US" dirty="0"/>
          </a:p>
        </p:txBody>
      </p:sp>
      <p:sp>
        <p:nvSpPr>
          <p:cNvPr id="3" name="Content Placeholder 2"/>
          <p:cNvSpPr>
            <a:spLocks noGrp="1"/>
          </p:cNvSpPr>
          <p:nvPr>
            <p:ph idx="1"/>
          </p:nvPr>
        </p:nvSpPr>
        <p:spPr/>
        <p:txBody>
          <a:bodyPr>
            <a:noAutofit/>
          </a:bodyPr>
          <a:lstStyle/>
          <a:p>
            <a:r>
              <a:rPr lang="en-US" sz="3200" dirty="0" smtClean="0"/>
              <a:t>What constitutes cruel and unusual punishment?</a:t>
            </a:r>
          </a:p>
          <a:p>
            <a:pPr lvl="1"/>
            <a:r>
              <a:rPr lang="en-US" sz="2800" dirty="0" smtClean="0"/>
              <a:t>Solitary confinement?</a:t>
            </a:r>
          </a:p>
          <a:p>
            <a:pPr lvl="1"/>
            <a:r>
              <a:rPr lang="en-US" sz="2800" dirty="0" smtClean="0"/>
              <a:t>Death penalty?</a:t>
            </a:r>
          </a:p>
          <a:p>
            <a:pPr lvl="1"/>
            <a:r>
              <a:rPr lang="en-US" sz="2800" dirty="0" smtClean="0"/>
              <a:t>Overcrowding in prison?</a:t>
            </a:r>
          </a:p>
          <a:p>
            <a:pPr lvl="1"/>
            <a:r>
              <a:rPr lang="en-US" sz="2800" dirty="0" smtClean="0"/>
              <a:t>Lack of recreation?</a:t>
            </a:r>
          </a:p>
          <a:p>
            <a:pPr lvl="1"/>
            <a:r>
              <a:rPr lang="en-US" sz="2800" dirty="0" smtClean="0"/>
              <a:t>Chain gangs?</a:t>
            </a:r>
          </a:p>
          <a:p>
            <a:pPr lvl="1"/>
            <a:endParaRPr lang="en-US" sz="2800" dirty="0"/>
          </a:p>
          <a:p>
            <a:pPr marL="320040" lvl="1" indent="0">
              <a:buNone/>
            </a:pPr>
            <a:r>
              <a:rPr lang="en-US" sz="2800" dirty="0" smtClean="0"/>
              <a:t>The definition keeps evolving and changing</a:t>
            </a:r>
            <a:endParaRPr lang="en-US" sz="2800" dirty="0"/>
          </a:p>
        </p:txBody>
      </p:sp>
    </p:spTree>
    <p:extLst>
      <p:ext uri="{BB962C8B-B14F-4D97-AF65-F5344CB8AC3E}">
        <p14:creationId xmlns:p14="http://schemas.microsoft.com/office/powerpoint/2010/main" val="1503377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normAutofit/>
          </a:bodyPr>
          <a:lstStyle/>
          <a:p>
            <a:r>
              <a:rPr lang="en-US" sz="3200" dirty="0" smtClean="0"/>
              <a:t>The 4</a:t>
            </a:r>
            <a:r>
              <a:rPr lang="en-US" sz="3200" baseline="30000" dirty="0" smtClean="0"/>
              <a:t>th</a:t>
            </a:r>
            <a:r>
              <a:rPr lang="en-US" sz="3200" dirty="0" smtClean="0"/>
              <a:t> Amendment</a:t>
            </a:r>
            <a:endParaRPr lang="en-US" sz="3200" dirty="0"/>
          </a:p>
        </p:txBody>
      </p:sp>
      <p:pic>
        <p:nvPicPr>
          <p:cNvPr id="6146" name="Picture 2" descr="http://npinopunintended.files.wordpress.com/2010/01/fourth-amendme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653752"/>
            <a:ext cx="3743325" cy="282325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1.bp.blogspot.com/_a3ZWSDMT22k/TUrBHpZuWhI/AAAAAAAAE2Q/xSPZk_zeQpk/s1600/353408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93071"/>
            <a:ext cx="47625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0011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Supreme Court Cases- pages 68-71</a:t>
            </a:r>
            <a:endParaRPr lang="en-US" dirty="0"/>
          </a:p>
        </p:txBody>
      </p:sp>
      <p:sp>
        <p:nvSpPr>
          <p:cNvPr id="3" name="Content Placeholder 2"/>
          <p:cNvSpPr>
            <a:spLocks noGrp="1"/>
          </p:cNvSpPr>
          <p:nvPr>
            <p:ph idx="1"/>
          </p:nvPr>
        </p:nvSpPr>
        <p:spPr/>
        <p:txBody>
          <a:bodyPr>
            <a:noAutofit/>
          </a:bodyPr>
          <a:lstStyle/>
          <a:p>
            <a:r>
              <a:rPr lang="en-US" sz="2800" dirty="0" smtClean="0"/>
              <a:t>Read case information</a:t>
            </a:r>
          </a:p>
          <a:p>
            <a:r>
              <a:rPr lang="en-US" sz="2800" dirty="0" smtClean="0"/>
              <a:t>Discuss the merits of the case and there relation to the Bill of Rights</a:t>
            </a:r>
          </a:p>
          <a:p>
            <a:pPr lvl="1"/>
            <a:r>
              <a:rPr lang="en-US" sz="2400" dirty="0" smtClean="0"/>
              <a:t>Were rights being violated?  How?</a:t>
            </a:r>
          </a:p>
          <a:p>
            <a:r>
              <a:rPr lang="en-US" sz="2800" dirty="0" smtClean="0"/>
              <a:t>Write a group majority opinion and explain how the case stands up to the Bill of Rights</a:t>
            </a:r>
          </a:p>
          <a:p>
            <a:r>
              <a:rPr lang="en-US" sz="2800" dirty="0" smtClean="0"/>
              <a:t>If anyone disagrees with the majority opinion write their reasons under the minority opinion section.</a:t>
            </a:r>
            <a:endParaRPr lang="en-US" sz="2800" dirty="0"/>
          </a:p>
        </p:txBody>
      </p:sp>
    </p:spTree>
    <p:extLst>
      <p:ext uri="{BB962C8B-B14F-4D97-AF65-F5344CB8AC3E}">
        <p14:creationId xmlns:p14="http://schemas.microsoft.com/office/powerpoint/2010/main" val="2031803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Tinker Vs. Des Moines (1969)</a:t>
            </a:r>
            <a:endParaRPr lang="en-US" dirty="0"/>
          </a:p>
        </p:txBody>
      </p:sp>
      <p:sp>
        <p:nvSpPr>
          <p:cNvPr id="3" name="Content Placeholder 2"/>
          <p:cNvSpPr>
            <a:spLocks noGrp="1"/>
          </p:cNvSpPr>
          <p:nvPr>
            <p:ph idx="1"/>
          </p:nvPr>
        </p:nvSpPr>
        <p:spPr/>
        <p:txBody>
          <a:bodyPr>
            <a:normAutofit/>
          </a:bodyPr>
          <a:lstStyle/>
          <a:p>
            <a:r>
              <a:rPr lang="en-US" sz="3200" dirty="0" smtClean="0"/>
              <a:t>While the court stated that </a:t>
            </a:r>
            <a:r>
              <a:rPr lang="en-US" sz="3200" b="1" dirty="0" smtClean="0"/>
              <a:t>limitations</a:t>
            </a:r>
            <a:r>
              <a:rPr lang="en-US" sz="3200" dirty="0" smtClean="0"/>
              <a:t> of </a:t>
            </a:r>
            <a:r>
              <a:rPr lang="en-US" sz="3200" b="1" dirty="0" smtClean="0"/>
              <a:t>free speech </a:t>
            </a:r>
            <a:r>
              <a:rPr lang="en-US" sz="3200" dirty="0" smtClean="0"/>
              <a:t>for the better of the school community are OK, the school did not provide enough evidence that the student’s protest arm-bands were a threat to the safety of the school community.</a:t>
            </a:r>
          </a:p>
          <a:p>
            <a:r>
              <a:rPr lang="en-US" sz="3200" dirty="0" smtClean="0"/>
              <a:t>7-2 verdict</a:t>
            </a:r>
            <a:endParaRPr lang="en-US" sz="3200" dirty="0"/>
          </a:p>
        </p:txBody>
      </p:sp>
    </p:spTree>
    <p:extLst>
      <p:ext uri="{BB962C8B-B14F-4D97-AF65-F5344CB8AC3E}">
        <p14:creationId xmlns:p14="http://schemas.microsoft.com/office/powerpoint/2010/main" val="1788539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Hazelwood School District Vs. </a:t>
            </a:r>
            <a:r>
              <a:rPr lang="en-US" dirty="0" err="1" smtClean="0"/>
              <a:t>Kuhlmeier</a:t>
            </a:r>
            <a:r>
              <a:rPr lang="en-US" dirty="0" smtClean="0"/>
              <a:t> (1988)</a:t>
            </a:r>
            <a:endParaRPr lang="en-US" dirty="0"/>
          </a:p>
        </p:txBody>
      </p:sp>
      <p:sp>
        <p:nvSpPr>
          <p:cNvPr id="3" name="Content Placeholder 2"/>
          <p:cNvSpPr>
            <a:spLocks noGrp="1"/>
          </p:cNvSpPr>
          <p:nvPr>
            <p:ph idx="1"/>
          </p:nvPr>
        </p:nvSpPr>
        <p:spPr/>
        <p:txBody>
          <a:bodyPr>
            <a:normAutofit/>
          </a:bodyPr>
          <a:lstStyle/>
          <a:p>
            <a:r>
              <a:rPr lang="en-US" sz="3200" dirty="0" smtClean="0"/>
              <a:t>The court ruled in favor of the school district censoring the questionable materials.  Since the school paid for the production of the newspaper they had editorial rights to control its content.</a:t>
            </a:r>
          </a:p>
          <a:p>
            <a:r>
              <a:rPr lang="en-US" sz="3200" dirty="0" smtClean="0"/>
              <a:t>6-3 decision</a:t>
            </a:r>
          </a:p>
          <a:p>
            <a:endParaRPr lang="en-US" sz="3200" dirty="0"/>
          </a:p>
        </p:txBody>
      </p:sp>
    </p:spTree>
    <p:extLst>
      <p:ext uri="{BB962C8B-B14F-4D97-AF65-F5344CB8AC3E}">
        <p14:creationId xmlns:p14="http://schemas.microsoft.com/office/powerpoint/2010/main" val="16130089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Wallace v. </a:t>
            </a:r>
            <a:r>
              <a:rPr lang="en-US" dirty="0" err="1" smtClean="0"/>
              <a:t>Jafree</a:t>
            </a:r>
            <a:r>
              <a:rPr lang="en-US" dirty="0" smtClean="0"/>
              <a:t> (1985)</a:t>
            </a:r>
            <a:endParaRPr lang="en-US" dirty="0"/>
          </a:p>
        </p:txBody>
      </p:sp>
      <p:sp>
        <p:nvSpPr>
          <p:cNvPr id="3" name="Content Placeholder 2"/>
          <p:cNvSpPr>
            <a:spLocks noGrp="1"/>
          </p:cNvSpPr>
          <p:nvPr>
            <p:ph idx="1"/>
          </p:nvPr>
        </p:nvSpPr>
        <p:spPr/>
        <p:txBody>
          <a:bodyPr>
            <a:normAutofit/>
          </a:bodyPr>
          <a:lstStyle/>
          <a:p>
            <a:r>
              <a:rPr lang="en-US" sz="3200" dirty="0" smtClean="0"/>
              <a:t>The Supreme Court ruled that the school district violated the 1</a:t>
            </a:r>
            <a:r>
              <a:rPr lang="en-US" sz="3200" baseline="30000" dirty="0" smtClean="0"/>
              <a:t>st</a:t>
            </a:r>
            <a:r>
              <a:rPr lang="en-US" sz="3200" dirty="0" smtClean="0"/>
              <a:t> amendment rights of the students to worship freely when teachers mandated certain prayers during class.</a:t>
            </a:r>
          </a:p>
          <a:p>
            <a:r>
              <a:rPr lang="en-US" sz="3200" dirty="0" smtClean="0"/>
              <a:t>6-3 decision</a:t>
            </a:r>
            <a:endParaRPr lang="en-US" sz="3200" dirty="0"/>
          </a:p>
        </p:txBody>
      </p:sp>
    </p:spTree>
    <p:extLst>
      <p:ext uri="{BB962C8B-B14F-4D97-AF65-F5344CB8AC3E}">
        <p14:creationId xmlns:p14="http://schemas.microsoft.com/office/powerpoint/2010/main" val="3412916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Jersey vs. T.L.O.</a:t>
            </a:r>
            <a:endParaRPr lang="en-US" dirty="0"/>
          </a:p>
        </p:txBody>
      </p:sp>
      <p:sp>
        <p:nvSpPr>
          <p:cNvPr id="3" name="Content Placeholder 2"/>
          <p:cNvSpPr>
            <a:spLocks noGrp="1"/>
          </p:cNvSpPr>
          <p:nvPr>
            <p:ph idx="1"/>
          </p:nvPr>
        </p:nvSpPr>
        <p:spPr/>
        <p:txBody>
          <a:bodyPr>
            <a:noAutofit/>
          </a:bodyPr>
          <a:lstStyle/>
          <a:p>
            <a:r>
              <a:rPr lang="en-US" sz="3600" dirty="0" smtClean="0"/>
              <a:t>The Supreme Court ruled that school’s main function is to promote a safe learning environment and therefore DO NOT need probable cause to search a students lockers, book bags, and personal belongings.</a:t>
            </a:r>
          </a:p>
          <a:p>
            <a:r>
              <a:rPr lang="en-US" sz="3600" dirty="0" smtClean="0"/>
              <a:t>6-3 decision</a:t>
            </a:r>
            <a:endParaRPr lang="en-US" sz="3600" dirty="0"/>
          </a:p>
        </p:txBody>
      </p:sp>
    </p:spTree>
    <p:extLst>
      <p:ext uri="{BB962C8B-B14F-4D97-AF65-F5344CB8AC3E}">
        <p14:creationId xmlns:p14="http://schemas.microsoft.com/office/powerpoint/2010/main" val="7369935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a:t>
            </a:r>
            <a:r>
              <a:rPr lang="en-US" baseline="30000" dirty="0" smtClean="0"/>
              <a:t>th</a:t>
            </a:r>
            <a:r>
              <a:rPr lang="en-US" dirty="0" smtClean="0"/>
              <a:t> amendment controversy</a:t>
            </a:r>
            <a:endParaRPr lang="en-US" dirty="0"/>
          </a:p>
        </p:txBody>
      </p:sp>
      <p:sp>
        <p:nvSpPr>
          <p:cNvPr id="3" name="Content Placeholder 2"/>
          <p:cNvSpPr>
            <a:spLocks noGrp="1"/>
          </p:cNvSpPr>
          <p:nvPr>
            <p:ph idx="1"/>
          </p:nvPr>
        </p:nvSpPr>
        <p:spPr/>
        <p:txBody>
          <a:bodyPr>
            <a:noAutofit/>
          </a:bodyPr>
          <a:lstStyle/>
          <a:p>
            <a:r>
              <a:rPr lang="en-US" sz="3200" dirty="0" smtClean="0"/>
              <a:t>Since the Sept. 11</a:t>
            </a:r>
            <a:r>
              <a:rPr lang="en-US" sz="3200" baseline="30000" dirty="0" smtClean="0"/>
              <a:t>th</a:t>
            </a:r>
            <a:r>
              <a:rPr lang="en-US" sz="3200" dirty="0" smtClean="0"/>
              <a:t> attacks Congress has passed the Patriot Act which gives FBI more flexibility to listen in on phone calls, e-mail, and track purchase of terrorist related books in libraries </a:t>
            </a:r>
            <a:r>
              <a:rPr lang="en-US" sz="3200" i="1" dirty="0" smtClean="0"/>
              <a:t>without a warrant</a:t>
            </a:r>
            <a:r>
              <a:rPr lang="en-US" sz="3200" dirty="0" smtClean="0"/>
              <a:t>.  Is protection from terrorism worth giving up parts of our fourth amendment rights?</a:t>
            </a:r>
            <a:endParaRPr lang="en-US" sz="3200" dirty="0"/>
          </a:p>
        </p:txBody>
      </p:sp>
    </p:spTree>
    <p:extLst>
      <p:ext uri="{BB962C8B-B14F-4D97-AF65-F5344CB8AC3E}">
        <p14:creationId xmlns:p14="http://schemas.microsoft.com/office/powerpoint/2010/main" val="2485573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a:bodyPr>
          <a:lstStyle/>
          <a:p>
            <a:r>
              <a:rPr lang="en-US" sz="3200" dirty="0" smtClean="0"/>
              <a:t>States that Bill of Rights is not limited to just the rights mentioned- just because its not written does not mean it is not a right.</a:t>
            </a:r>
            <a:endParaRPr lang="en-US" sz="3200" dirty="0"/>
          </a:p>
        </p:txBody>
      </p:sp>
      <p:pic>
        <p:nvPicPr>
          <p:cNvPr id="2050" name="Picture 2" descr="http://t3.gstatic.com/images?q=tbn:ANd9GcTi2fxbq2LjGjbz-DccA7EZNCG36rnbN7iZ8X-EhuEsCra7j7ButU_8Jm0S4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505200"/>
            <a:ext cx="1914525" cy="133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112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normAutofit/>
          </a:bodyPr>
          <a:lstStyle/>
          <a:p>
            <a:r>
              <a:rPr lang="en-US" sz="3600" dirty="0" smtClean="0"/>
              <a:t>The 9</a:t>
            </a:r>
            <a:r>
              <a:rPr lang="en-US" sz="3600" baseline="30000" dirty="0" smtClean="0"/>
              <a:t>th</a:t>
            </a:r>
            <a:r>
              <a:rPr lang="en-US" sz="3600" dirty="0" smtClean="0"/>
              <a:t> amendment</a:t>
            </a:r>
            <a:endParaRPr lang="en-US" sz="3600" dirty="0"/>
          </a:p>
        </p:txBody>
      </p:sp>
      <p:pic>
        <p:nvPicPr>
          <p:cNvPr id="7170" name="Picture 2" descr="http://www.toondoo.com/public/g/u/i/guitarhero259/toons/cool-cartoon-3823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971800"/>
            <a:ext cx="5524500" cy="223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872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9</a:t>
            </a:r>
            <a:r>
              <a:rPr lang="en-US" baseline="30000" dirty="0" smtClean="0"/>
              <a:t>th</a:t>
            </a:r>
            <a:r>
              <a:rPr lang="en-US" dirty="0" smtClean="0"/>
              <a:t> Amendment in Action</a:t>
            </a:r>
            <a:endParaRPr lang="en-US" dirty="0"/>
          </a:p>
        </p:txBody>
      </p:sp>
      <p:sp>
        <p:nvSpPr>
          <p:cNvPr id="3" name="Content Placeholder 2"/>
          <p:cNvSpPr>
            <a:spLocks noGrp="1"/>
          </p:cNvSpPr>
          <p:nvPr>
            <p:ph idx="1"/>
          </p:nvPr>
        </p:nvSpPr>
        <p:spPr>
          <a:xfrm>
            <a:off x="152400" y="685800"/>
            <a:ext cx="8763000" cy="4724400"/>
          </a:xfrm>
        </p:spPr>
        <p:txBody>
          <a:bodyPr>
            <a:noAutofit/>
          </a:bodyPr>
          <a:lstStyle/>
          <a:p>
            <a:r>
              <a:rPr lang="en-US" sz="3200" dirty="0" smtClean="0"/>
              <a:t>Did you know that early in America’s history only white male land-owners had the right to vote?  After many years of fighting the poor, women, and African Americans were able to win the right to vote stating, among other laws, our ninth amendment right to participate in our democracy- its not stated directly in the constitution but covered by the 9</a:t>
            </a:r>
            <a:r>
              <a:rPr lang="en-US" sz="3200" baseline="30000" dirty="0" smtClean="0"/>
              <a:t>th</a:t>
            </a:r>
            <a:r>
              <a:rPr lang="en-US" sz="3200" dirty="0" smtClean="0"/>
              <a:t> amendment. </a:t>
            </a:r>
            <a:endParaRPr lang="en-US" sz="3200" dirty="0"/>
          </a:p>
        </p:txBody>
      </p:sp>
    </p:spTree>
    <p:extLst>
      <p:ext uri="{BB962C8B-B14F-4D97-AF65-F5344CB8AC3E}">
        <p14:creationId xmlns:p14="http://schemas.microsoft.com/office/powerpoint/2010/main" val="31345706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normAutofit/>
          </a:bodyPr>
          <a:lstStyle/>
          <a:p>
            <a:r>
              <a:rPr lang="en-US" sz="3600" dirty="0" smtClean="0"/>
              <a:t>Protects our liberties with the freedom of speech, press, and religion.  Also protects our rights to protest and petition our government</a:t>
            </a:r>
            <a:endParaRPr lang="en-US" sz="3600" dirty="0"/>
          </a:p>
        </p:txBody>
      </p:sp>
      <p:pic>
        <p:nvPicPr>
          <p:cNvPr id="3074" name="Picture 2" descr="http://www.martyduren.com/wp-content/uploads/2012/02/free-spee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67414"/>
            <a:ext cx="2105025" cy="2595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758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normAutofit/>
          </a:bodyPr>
          <a:lstStyle/>
          <a:p>
            <a:r>
              <a:rPr lang="en-US" sz="4000" dirty="0" smtClean="0"/>
              <a:t>1</a:t>
            </a:r>
            <a:r>
              <a:rPr lang="en-US" sz="4000" baseline="30000" dirty="0" smtClean="0"/>
              <a:t>st</a:t>
            </a:r>
            <a:r>
              <a:rPr lang="en-US" sz="4000" dirty="0" smtClean="0"/>
              <a:t> amendment</a:t>
            </a:r>
            <a:endParaRPr lang="en-US" sz="4000" dirty="0"/>
          </a:p>
        </p:txBody>
      </p:sp>
      <p:pic>
        <p:nvPicPr>
          <p:cNvPr id="4098" name="Picture 2" descr="http://www.northernsun.com/images/imagelarge/I-Heart-The-First-Amendment-Sticker-(50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03822"/>
            <a:ext cx="275272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cs-faculty.stanford.edu/~eroberts/cs201/projects/communism-computing-china/freespee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391"/>
            <a:ext cx="2057400" cy="181387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esertpeace.files.wordpress.com/2009/11/press-freedom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41391"/>
            <a:ext cx="2857500" cy="2447926"/>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bikyamasr.com/wp-content/uploads/2010/06/freedom-of-relig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175" y="3344270"/>
            <a:ext cx="2000250" cy="202882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im.glogster.com/media/2/2/92/38/292383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65579"/>
            <a:ext cx="1821980" cy="2131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25892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205</TotalTime>
  <Words>1015</Words>
  <Application>Microsoft Office PowerPoint</Application>
  <PresentationFormat>On-screen Show (4:3)</PresentationFormat>
  <Paragraphs>93</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NewsPrint</vt:lpstr>
      <vt:lpstr>Which Right Is It?</vt:lpstr>
      <vt:lpstr>Question 1</vt:lpstr>
      <vt:lpstr>Question 1</vt:lpstr>
      <vt:lpstr>4th amendment controversy</vt:lpstr>
      <vt:lpstr>Question 2</vt:lpstr>
      <vt:lpstr>Question 2</vt:lpstr>
      <vt:lpstr>9th Amendment in Action</vt:lpstr>
      <vt:lpstr>Question 3</vt:lpstr>
      <vt:lpstr>Question 3</vt:lpstr>
      <vt:lpstr>1st Amendment</vt:lpstr>
      <vt:lpstr>1st Amendment Controversy</vt:lpstr>
      <vt:lpstr>Question 4</vt:lpstr>
      <vt:lpstr>Question 4</vt:lpstr>
      <vt:lpstr>Question 5</vt:lpstr>
      <vt:lpstr>Question 5</vt:lpstr>
      <vt:lpstr>2nd Amendment Controversy</vt:lpstr>
      <vt:lpstr>Question 6</vt:lpstr>
      <vt:lpstr>Question 6</vt:lpstr>
      <vt:lpstr>7th Amendment in Action</vt:lpstr>
      <vt:lpstr>Question 7</vt:lpstr>
      <vt:lpstr>Question 7</vt:lpstr>
      <vt:lpstr>Question 8</vt:lpstr>
      <vt:lpstr>Question 8</vt:lpstr>
      <vt:lpstr>Question 9</vt:lpstr>
      <vt:lpstr>Question 9</vt:lpstr>
      <vt:lpstr>5th Amendment history</vt:lpstr>
      <vt:lpstr>Question 10</vt:lpstr>
      <vt:lpstr>Question 10</vt:lpstr>
      <vt:lpstr>8th amendment </vt:lpstr>
      <vt:lpstr>Supreme Court Cases- pages 68-71</vt:lpstr>
      <vt:lpstr>Tinker Vs. Des Moines (1969)</vt:lpstr>
      <vt:lpstr>Hazelwood School District Vs. Kuhlmeier (1988)</vt:lpstr>
      <vt:lpstr>Wallace v. Jafree (1985)</vt:lpstr>
      <vt:lpstr>New Jersey vs. T.L.O.</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Which Right Is It?</dc:title>
  <dc:creator>Christa Hoover</dc:creator>
  <cp:lastModifiedBy>Christa Hoover</cp:lastModifiedBy>
  <cp:revision>20</cp:revision>
  <dcterms:created xsi:type="dcterms:W3CDTF">2012-11-14T21:14:41Z</dcterms:created>
  <dcterms:modified xsi:type="dcterms:W3CDTF">2012-11-15T14:24:56Z</dcterms:modified>
</cp:coreProperties>
</file>