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2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7772400" cy="10054455"/>
          </a:xfrm>
          <a:prstGeom prst="rect">
            <a:avLst/>
          </a:prstGeom>
        </p:spPr>
      </p:pic>
      <p:sp>
        <p:nvSpPr>
          <p:cNvPr id="4" name="textbox 4"/>
          <p:cNvSpPr/>
          <p:nvPr/>
        </p:nvSpPr>
        <p:spPr>
          <a:xfrm>
            <a:off x="207201" y="765757"/>
            <a:ext cx="6310629" cy="84321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3000"/>
              </a:lnSpc>
            </a:pPr>
            <a:endParaRPr lang="en-US" altLang="en-US" sz="100" dirty="0"/>
          </a:p>
          <a:p>
            <a:pPr marL="1297305" algn="ctr" rtl="0" eaLnBrk="0">
              <a:lnSpc>
                <a:spcPct val="98000"/>
              </a:lnSpc>
            </a:pPr>
            <a:r>
              <a:rPr sz="3600" u="sng" kern="0" spc="210" dirty="0">
                <a:solidFill>
                  <a:srgbClr val="000000">
                    <a:alpha val="100000"/>
                  </a:srgbClr>
                </a:solidFill>
                <a:latin typeface="Candara" panose="020E0502030303020204" charset="0"/>
                <a:ea typeface="Arial" panose="020B0604020202020204"/>
                <a:cs typeface="Candara" panose="020E0502030303020204" charset="0"/>
              </a:rPr>
              <a:t>First Grade Su</a:t>
            </a:r>
            <a:r>
              <a:rPr sz="3600" u="sng" kern="0" spc="200" dirty="0">
                <a:solidFill>
                  <a:srgbClr val="000000">
                    <a:alpha val="100000"/>
                  </a:srgbClr>
                </a:solidFill>
                <a:latin typeface="Candara" panose="020E0502030303020204" charset="0"/>
                <a:ea typeface="Arial" panose="020B0604020202020204"/>
                <a:cs typeface="Candara" panose="020E0502030303020204" charset="0"/>
              </a:rPr>
              <a:t>pply</a:t>
            </a:r>
            <a:r>
              <a:rPr sz="3600" u="sng" kern="0" spc="240" dirty="0">
                <a:solidFill>
                  <a:srgbClr val="000000">
                    <a:alpha val="100000"/>
                  </a:srgbClr>
                </a:solidFill>
                <a:latin typeface="Candara" panose="020E0502030303020204" charset="0"/>
                <a:ea typeface="Arial" panose="020B0604020202020204"/>
                <a:cs typeface="Candara" panose="020E0502030303020204" charset="0"/>
              </a:rPr>
              <a:t> </a:t>
            </a:r>
            <a:r>
              <a:rPr sz="3600" u="sng" kern="0" spc="200" dirty="0">
                <a:solidFill>
                  <a:srgbClr val="000000">
                    <a:alpha val="100000"/>
                  </a:srgbClr>
                </a:solidFill>
                <a:latin typeface="Candara" panose="020E0502030303020204" charset="0"/>
                <a:ea typeface="Arial" panose="020B0604020202020204"/>
                <a:cs typeface="Candara" panose="020E0502030303020204" charset="0"/>
              </a:rPr>
              <a:t>List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washable markers (8-count)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crayons (24 count)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colored pencils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sharpend pencils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8 thin, black dry erase markers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2 highlighters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4 glue sticks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pair of scissors</a:t>
            </a:r>
          </a:p>
          <a:p>
            <a:pPr marL="1297305" indent="0" algn="ctr" rtl="0" eaLnBrk="0">
              <a:lnSpc>
                <a:spcPct val="98000"/>
              </a:lnSpc>
              <a:buFont typeface="Wingdings" panose="05000000000000000000" charset="0"/>
              <a:buNone/>
            </a:pPr>
            <a:endParaRPr lang="en-US" altLang="en-US" sz="2000" dirty="0">
              <a:latin typeface="Candara" panose="020E0502030303020204" charset="0"/>
              <a:cs typeface="Candara" panose="020E0502030303020204" charset="0"/>
            </a:endParaRP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4 sturdy, plain bottom pocket folders                    (1 green, 1 blue, 1 red, 1 any design)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3 (Norcom or Mead) Primary Grade 2 Composition books - 100 sheets</a:t>
            </a:r>
          </a:p>
          <a:p>
            <a:pPr marL="1297305" indent="0" algn="ctr" rtl="0" eaLnBrk="0">
              <a:lnSpc>
                <a:spcPct val="98000"/>
              </a:lnSpc>
              <a:buFont typeface="Wingdings" panose="05000000000000000000" charset="0"/>
              <a:buNone/>
            </a:pPr>
            <a:endParaRPr lang="en-US" altLang="en-US" sz="2000" dirty="0">
              <a:latin typeface="Candara" panose="020E0502030303020204" charset="0"/>
              <a:cs typeface="Candara" panose="020E0502030303020204" charset="0"/>
            </a:endParaRP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Headphones (NO EARBUDS, PLEASE)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2 boxes of tissues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roll of paper towels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quart Ziploc bags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gallon Ziploc bags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endParaRPr lang="en-US" altLang="en-US" sz="2000" dirty="0">
              <a:latin typeface="Candara" panose="020E0502030303020204" charset="0"/>
              <a:cs typeface="Candara" panose="020E0502030303020204" charset="0"/>
            </a:endParaRPr>
          </a:p>
          <a:p>
            <a:pPr marL="1297305" indent="0" algn="ctr" rtl="0" eaLnBrk="0">
              <a:lnSpc>
                <a:spcPct val="98000"/>
              </a:lnSpc>
              <a:buFont typeface="Wingdings" panose="05000000000000000000" charset="0"/>
              <a:buNone/>
            </a:pPr>
            <a:r>
              <a:rPr lang="en-US" altLang="en-US" sz="2000" b="1" dirty="0">
                <a:latin typeface="Candara" panose="020E0502030303020204" charset="0"/>
                <a:cs typeface="Candara" panose="020E0502030303020204" charset="0"/>
              </a:rPr>
              <a:t>OPTIONAL</a:t>
            </a:r>
          </a:p>
          <a:p>
            <a:pPr marL="1583055" indent="-28575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8 1/2 x 11 Colorful Cardstock</a:t>
            </a:r>
          </a:p>
          <a:p>
            <a:pPr marL="1583055" indent="-28575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r>
              <a:rPr lang="en-US" altLang="en-US" sz="2000" dirty="0">
                <a:latin typeface="Candara" panose="020E0502030303020204" charset="0"/>
                <a:cs typeface="Candara" panose="020E0502030303020204" charset="0"/>
              </a:rPr>
              <a:t>1 box of multicultural crayons/colored pencils</a:t>
            </a:r>
          </a:p>
          <a:p>
            <a:pPr marL="1640205" indent="-342900" algn="ctr" rtl="0" eaLnBrk="0">
              <a:lnSpc>
                <a:spcPct val="98000"/>
              </a:lnSpc>
              <a:buFont typeface="Wingdings" panose="05000000000000000000" charset="0"/>
              <a:buChar char="Ø"/>
            </a:pPr>
            <a:endParaRPr lang="en-US" altLang="en-US" sz="2000" dirty="0">
              <a:latin typeface="Candara" panose="020E0502030303020204" charset="0"/>
              <a:cs typeface="Candara" panose="020E05020303030202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81685" y="8576310"/>
            <a:ext cx="63112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Candara" panose="020E0502030303020204" charset="0"/>
                <a:cs typeface="Candara" panose="020E0502030303020204" charset="0"/>
              </a:rPr>
              <a:t>***Please label each item with your child’s name***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Candara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Petroski, Natalie</dc:creator>
  <cp:lastModifiedBy>Petroski, Natalie</cp:lastModifiedBy>
  <cp:revision>3</cp:revision>
  <dcterms:created xsi:type="dcterms:W3CDTF">2024-03-07T15:43:00Z</dcterms:created>
  <dcterms:modified xsi:type="dcterms:W3CDTF">2024-07-10T15:33:34Z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2024-03-06T23:35:19Z</vt:filetime>
  </property>
  <property fmtid="{D5CDD505-2E9C-101B-9397-08002B2CF9AE}" pid="4" name="ICV">
    <vt:lpwstr>923BB64A01C9423AB523F140008957FC_12</vt:lpwstr>
  </property>
  <property fmtid="{D5CDD505-2E9C-101B-9397-08002B2CF9AE}" pid="5" name="KSOProductBuildVer">
    <vt:lpwstr>1033-12.2.0.13489</vt:lpwstr>
  </property>
</Properties>
</file>