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2" r:id="rId5"/>
    <p:sldMasterId id="2147483684" r:id="rId6"/>
  </p:sldMasterIdLst>
  <p:notesMasterIdLst>
    <p:notesMasterId r:id="rId28"/>
  </p:notesMasterIdLst>
  <p:sldIdLst>
    <p:sldId id="5163" r:id="rId7"/>
    <p:sldId id="5161" r:id="rId8"/>
    <p:sldId id="257" r:id="rId9"/>
    <p:sldId id="259" r:id="rId10"/>
    <p:sldId id="258" r:id="rId11"/>
    <p:sldId id="260" r:id="rId12"/>
    <p:sldId id="261" r:id="rId13"/>
    <p:sldId id="262" r:id="rId14"/>
    <p:sldId id="263" r:id="rId15"/>
    <p:sldId id="264" r:id="rId16"/>
    <p:sldId id="1233" r:id="rId17"/>
    <p:sldId id="5148" r:id="rId18"/>
    <p:sldId id="5149" r:id="rId19"/>
    <p:sldId id="5150" r:id="rId20"/>
    <p:sldId id="5160" r:id="rId21"/>
    <p:sldId id="5159" r:id="rId22"/>
    <p:sldId id="5151" r:id="rId23"/>
    <p:sldId id="5164" r:id="rId24"/>
    <p:sldId id="5153" r:id="rId25"/>
    <p:sldId id="5154" r:id="rId26"/>
    <p:sldId id="5155"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ddard, Rebecca" initials="GR" lastIdx="1" clrIdx="0">
    <p:extLst>
      <p:ext uri="{19B8F6BF-5375-455C-9EA6-DF929625EA0E}">
        <p15:presenceInfo xmlns:p15="http://schemas.microsoft.com/office/powerpoint/2012/main" userId="S::GoddardR@fultonschools.org::e1798d91-a496-48c2-b24f-b3a3850334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1F33"/>
    <a:srgbClr val="203C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5390D-841A-4573-99B7-92BFF609859F}" v="11" dt="2024-09-03T01:05:31.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p:scale>
          <a:sx n="74" d="100"/>
          <a:sy n="74" d="100"/>
        </p:scale>
        <p:origin x="376" y="2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ell, Lachanda" userId="766708be-f16e-4790-9791-9d335e3ad723" providerId="ADAL" clId="{1A95390D-841A-4573-99B7-92BFF609859F}"/>
    <pc:docChg chg="undo custSel delSld modSld">
      <pc:chgData name="Harrell, Lachanda" userId="766708be-f16e-4790-9791-9d335e3ad723" providerId="ADAL" clId="{1A95390D-841A-4573-99B7-92BFF609859F}" dt="2024-09-03T01:26:22.699" v="147" actId="20577"/>
      <pc:docMkLst>
        <pc:docMk/>
      </pc:docMkLst>
      <pc:sldChg chg="modSp mod">
        <pc:chgData name="Harrell, Lachanda" userId="766708be-f16e-4790-9791-9d335e3ad723" providerId="ADAL" clId="{1A95390D-841A-4573-99B7-92BFF609859F}" dt="2024-09-03T00:34:35.453" v="40" actId="20577"/>
        <pc:sldMkLst>
          <pc:docMk/>
          <pc:sldMk cId="677586162" sldId="258"/>
        </pc:sldMkLst>
        <pc:spChg chg="mod">
          <ac:chgData name="Harrell, Lachanda" userId="766708be-f16e-4790-9791-9d335e3ad723" providerId="ADAL" clId="{1A95390D-841A-4573-99B7-92BFF609859F}" dt="2024-09-03T00:34:35.453" v="40" actId="20577"/>
          <ac:spMkLst>
            <pc:docMk/>
            <pc:sldMk cId="677586162" sldId="258"/>
            <ac:spMk id="7" creationId="{CBAF16C6-0CA7-49B3-887B-48B95B13409B}"/>
          </ac:spMkLst>
        </pc:spChg>
      </pc:sldChg>
      <pc:sldChg chg="modSp mod">
        <pc:chgData name="Harrell, Lachanda" userId="766708be-f16e-4790-9791-9d335e3ad723" providerId="ADAL" clId="{1A95390D-841A-4573-99B7-92BFF609859F}" dt="2024-09-03T00:58:23.891" v="74" actId="20577"/>
        <pc:sldMkLst>
          <pc:docMk/>
          <pc:sldMk cId="2757652261" sldId="262"/>
        </pc:sldMkLst>
        <pc:spChg chg="mod">
          <ac:chgData name="Harrell, Lachanda" userId="766708be-f16e-4790-9791-9d335e3ad723" providerId="ADAL" clId="{1A95390D-841A-4573-99B7-92BFF609859F}" dt="2024-09-03T00:58:23.891" v="74" actId="20577"/>
          <ac:spMkLst>
            <pc:docMk/>
            <pc:sldMk cId="2757652261" sldId="262"/>
            <ac:spMk id="6" creationId="{A7B9FD52-5F28-46A6-BCF7-742BC7DBFF91}"/>
          </ac:spMkLst>
        </pc:spChg>
      </pc:sldChg>
      <pc:sldChg chg="modSp del mod">
        <pc:chgData name="Harrell, Lachanda" userId="766708be-f16e-4790-9791-9d335e3ad723" providerId="ADAL" clId="{1A95390D-841A-4573-99B7-92BFF609859F}" dt="2024-09-03T00:48:15.655" v="65" actId="2696"/>
        <pc:sldMkLst>
          <pc:docMk/>
          <pc:sldMk cId="3445549405" sldId="5152"/>
        </pc:sldMkLst>
        <pc:spChg chg="mod">
          <ac:chgData name="Harrell, Lachanda" userId="766708be-f16e-4790-9791-9d335e3ad723" providerId="ADAL" clId="{1A95390D-841A-4573-99B7-92BFF609859F}" dt="2024-09-03T00:36:03.525" v="44" actId="20577"/>
          <ac:spMkLst>
            <pc:docMk/>
            <pc:sldMk cId="3445549405" sldId="5152"/>
            <ac:spMk id="3" creationId="{8048E1F4-1607-4E42-9935-E271013A1BBB}"/>
          </ac:spMkLst>
        </pc:spChg>
      </pc:sldChg>
      <pc:sldChg chg="delSp modSp mod">
        <pc:chgData name="Harrell, Lachanda" userId="766708be-f16e-4790-9791-9d335e3ad723" providerId="ADAL" clId="{1A95390D-841A-4573-99B7-92BFF609859F}" dt="2024-09-03T01:26:22.699" v="147" actId="20577"/>
        <pc:sldMkLst>
          <pc:docMk/>
          <pc:sldMk cId="2819280829" sldId="5153"/>
        </pc:sldMkLst>
        <pc:spChg chg="mod">
          <ac:chgData name="Harrell, Lachanda" userId="766708be-f16e-4790-9791-9d335e3ad723" providerId="ADAL" clId="{1A95390D-841A-4573-99B7-92BFF609859F}" dt="2024-09-03T01:06:37.983" v="111" actId="14100"/>
          <ac:spMkLst>
            <pc:docMk/>
            <pc:sldMk cId="2819280829" sldId="5153"/>
            <ac:spMk id="2" creationId="{5BDE3F4A-B6F6-4626-8F14-B242948C2208}"/>
          </ac:spMkLst>
        </pc:spChg>
        <pc:spChg chg="mod">
          <ac:chgData name="Harrell, Lachanda" userId="766708be-f16e-4790-9791-9d335e3ad723" providerId="ADAL" clId="{1A95390D-841A-4573-99B7-92BFF609859F}" dt="2024-09-03T01:26:22.699" v="147" actId="20577"/>
          <ac:spMkLst>
            <pc:docMk/>
            <pc:sldMk cId="2819280829" sldId="5153"/>
            <ac:spMk id="9" creationId="{3EA17919-C73A-4B1D-8937-BB416ABC54E5}"/>
          </ac:spMkLst>
        </pc:spChg>
        <pc:picChg chg="mod">
          <ac:chgData name="Harrell, Lachanda" userId="766708be-f16e-4790-9791-9d335e3ad723" providerId="ADAL" clId="{1A95390D-841A-4573-99B7-92BFF609859F}" dt="2024-09-03T01:06:25.499" v="110" actId="1076"/>
          <ac:picMkLst>
            <pc:docMk/>
            <pc:sldMk cId="2819280829" sldId="5153"/>
            <ac:picMk id="3" creationId="{31053800-53E8-45E9-8134-5CBF8AEB95C8}"/>
          </ac:picMkLst>
        </pc:picChg>
        <pc:picChg chg="del">
          <ac:chgData name="Harrell, Lachanda" userId="766708be-f16e-4790-9791-9d335e3ad723" providerId="ADAL" clId="{1A95390D-841A-4573-99B7-92BFF609859F}" dt="2024-09-03T01:03:59.973" v="75" actId="478"/>
          <ac:picMkLst>
            <pc:docMk/>
            <pc:sldMk cId="2819280829" sldId="5153"/>
            <ac:picMk id="7" creationId="{D5548E38-05B1-6E6D-34B4-705385DA9E45}"/>
          </ac:picMkLst>
        </pc:picChg>
      </pc:sldChg>
      <pc:sldChg chg="addSp delSp modSp mod">
        <pc:chgData name="Harrell, Lachanda" userId="766708be-f16e-4790-9791-9d335e3ad723" providerId="ADAL" clId="{1A95390D-841A-4573-99B7-92BFF609859F}" dt="2024-09-03T00:47:05.165" v="64" actId="478"/>
        <pc:sldMkLst>
          <pc:docMk/>
          <pc:sldMk cId="3410411608" sldId="5159"/>
        </pc:sldMkLst>
        <pc:spChg chg="del">
          <ac:chgData name="Harrell, Lachanda" userId="766708be-f16e-4790-9791-9d335e3ad723" providerId="ADAL" clId="{1A95390D-841A-4573-99B7-92BFF609859F}" dt="2024-09-03T00:42:40.015" v="45" actId="478"/>
          <ac:spMkLst>
            <pc:docMk/>
            <pc:sldMk cId="3410411608" sldId="5159"/>
            <ac:spMk id="2" creationId="{50F9A2CD-9DA4-44F9-ABBD-90303819F4C6}"/>
          </ac:spMkLst>
        </pc:spChg>
        <pc:spChg chg="del">
          <ac:chgData name="Harrell, Lachanda" userId="766708be-f16e-4790-9791-9d335e3ad723" providerId="ADAL" clId="{1A95390D-841A-4573-99B7-92BFF609859F}" dt="2024-09-03T00:42:45.206" v="46" actId="478"/>
          <ac:spMkLst>
            <pc:docMk/>
            <pc:sldMk cId="3410411608" sldId="5159"/>
            <ac:spMk id="4" creationId="{5EB8BE69-E70A-4967-B067-6C910E407FC2}"/>
          </ac:spMkLst>
        </pc:spChg>
        <pc:spChg chg="add mod">
          <ac:chgData name="Harrell, Lachanda" userId="766708be-f16e-4790-9791-9d335e3ad723" providerId="ADAL" clId="{1A95390D-841A-4573-99B7-92BFF609859F}" dt="2024-09-03T00:43:01.943" v="49" actId="20577"/>
          <ac:spMkLst>
            <pc:docMk/>
            <pc:sldMk cId="3410411608" sldId="5159"/>
            <ac:spMk id="8" creationId="{48D9DD41-7DC1-3815-9BA2-3DA41A9C0A71}"/>
          </ac:spMkLst>
        </pc:spChg>
        <pc:spChg chg="add mod">
          <ac:chgData name="Harrell, Lachanda" userId="766708be-f16e-4790-9791-9d335e3ad723" providerId="ADAL" clId="{1A95390D-841A-4573-99B7-92BFF609859F}" dt="2024-09-03T00:43:08.725" v="50" actId="1076"/>
          <ac:spMkLst>
            <pc:docMk/>
            <pc:sldMk cId="3410411608" sldId="5159"/>
            <ac:spMk id="9" creationId="{50F9A2CD-9DA4-44F9-ABBD-90303819F4C6}"/>
          </ac:spMkLst>
        </pc:spChg>
        <pc:spChg chg="add mod">
          <ac:chgData name="Harrell, Lachanda" userId="766708be-f16e-4790-9791-9d335e3ad723" providerId="ADAL" clId="{1A95390D-841A-4573-99B7-92BFF609859F}" dt="2024-09-03T00:46:49.488" v="62" actId="20577"/>
          <ac:spMkLst>
            <pc:docMk/>
            <pc:sldMk cId="3410411608" sldId="5159"/>
            <ac:spMk id="10" creationId="{5EB8BE69-E70A-4967-B067-6C910E407FC2}"/>
          </ac:spMkLst>
        </pc:spChg>
        <pc:spChg chg="add mod">
          <ac:chgData name="Harrell, Lachanda" userId="766708be-f16e-4790-9791-9d335e3ad723" providerId="ADAL" clId="{1A95390D-841A-4573-99B7-92BFF609859F}" dt="2024-09-03T00:46:42.774" v="60" actId="1076"/>
          <ac:spMkLst>
            <pc:docMk/>
            <pc:sldMk cId="3410411608" sldId="5159"/>
            <ac:spMk id="11" creationId="{ABC37C60-F097-0675-9748-E8BF91B44524}"/>
          </ac:spMkLst>
        </pc:spChg>
        <pc:spChg chg="add del mod">
          <ac:chgData name="Harrell, Lachanda" userId="766708be-f16e-4790-9791-9d335e3ad723" providerId="ADAL" clId="{1A95390D-841A-4573-99B7-92BFF609859F}" dt="2024-09-03T00:47:05.165" v="64" actId="478"/>
          <ac:spMkLst>
            <pc:docMk/>
            <pc:sldMk cId="3410411608" sldId="5159"/>
            <ac:spMk id="12" creationId="{A5DE249C-8460-2F17-C533-A2ACB1DF16A7}"/>
          </ac:spMkLst>
        </pc:spChg>
      </pc:sldChg>
      <pc:sldChg chg="addSp delSp modSp mod">
        <pc:chgData name="Harrell, Lachanda" userId="766708be-f16e-4790-9791-9d335e3ad723" providerId="ADAL" clId="{1A95390D-841A-4573-99B7-92BFF609859F}" dt="2024-09-03T00:33:56.396" v="24" actId="14100"/>
        <pc:sldMkLst>
          <pc:docMk/>
          <pc:sldMk cId="0" sldId="5163"/>
        </pc:sldMkLst>
        <pc:spChg chg="mod">
          <ac:chgData name="Harrell, Lachanda" userId="766708be-f16e-4790-9791-9d335e3ad723" providerId="ADAL" clId="{1A95390D-841A-4573-99B7-92BFF609859F}" dt="2024-09-03T00:32:31.309" v="3" actId="20577"/>
          <ac:spMkLst>
            <pc:docMk/>
            <pc:sldMk cId="0" sldId="5163"/>
            <ac:spMk id="28" creationId="{00000000-0000-0000-0000-000000000000}"/>
          </ac:spMkLst>
        </pc:spChg>
        <pc:spChg chg="mod">
          <ac:chgData name="Harrell, Lachanda" userId="766708be-f16e-4790-9791-9d335e3ad723" providerId="ADAL" clId="{1A95390D-841A-4573-99B7-92BFF609859F}" dt="2024-09-03T00:32:42.421" v="5" actId="1076"/>
          <ac:spMkLst>
            <pc:docMk/>
            <pc:sldMk cId="0" sldId="5163"/>
            <ac:spMk id="31" creationId="{00000000-0000-0000-0000-000000000000}"/>
          </ac:spMkLst>
        </pc:spChg>
        <pc:spChg chg="mod">
          <ac:chgData name="Harrell, Lachanda" userId="766708be-f16e-4790-9791-9d335e3ad723" providerId="ADAL" clId="{1A95390D-841A-4573-99B7-92BFF609859F}" dt="2024-09-03T00:32:49.186" v="6" actId="1076"/>
          <ac:spMkLst>
            <pc:docMk/>
            <pc:sldMk cId="0" sldId="5163"/>
            <ac:spMk id="32" creationId="{00000000-0000-0000-0000-000000000000}"/>
          </ac:spMkLst>
        </pc:spChg>
        <pc:spChg chg="mod">
          <ac:chgData name="Harrell, Lachanda" userId="766708be-f16e-4790-9791-9d335e3ad723" providerId="ADAL" clId="{1A95390D-841A-4573-99B7-92BFF609859F}" dt="2024-09-03T00:33:08.597" v="19" actId="20577"/>
          <ac:spMkLst>
            <pc:docMk/>
            <pc:sldMk cId="0" sldId="5163"/>
            <ac:spMk id="33" creationId="{00000000-0000-0000-0000-000000000000}"/>
          </ac:spMkLst>
        </pc:spChg>
        <pc:picChg chg="add mod">
          <ac:chgData name="Harrell, Lachanda" userId="766708be-f16e-4790-9791-9d335e3ad723" providerId="ADAL" clId="{1A95390D-841A-4573-99B7-92BFF609859F}" dt="2024-09-03T00:33:56.396" v="24" actId="14100"/>
          <ac:picMkLst>
            <pc:docMk/>
            <pc:sldMk cId="0" sldId="5163"/>
            <ac:picMk id="29" creationId="{1F8BD99D-2F47-551A-632A-8C9EC7AE23F4}"/>
          </ac:picMkLst>
        </pc:picChg>
        <pc:picChg chg="del">
          <ac:chgData name="Harrell, Lachanda" userId="766708be-f16e-4790-9791-9d335e3ad723" providerId="ADAL" clId="{1A95390D-841A-4573-99B7-92BFF609859F}" dt="2024-09-03T00:32:35.162" v="4" actId="478"/>
          <ac:picMkLst>
            <pc:docMk/>
            <pc:sldMk cId="0" sldId="5163"/>
            <ac:picMk id="36" creationId="{C5F4A6A7-94CF-6112-7625-FDF1726E877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562C03-801C-4FC0-A237-F35720AFE197}" type="datetimeFigureOut">
              <a:rPr lang="en-US" smtClean="0"/>
              <a:t>9/2/2024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E622963-B998-4948-B172-A88B0888DD38}" type="slidenum">
              <a:rPr lang="en-US" smtClean="0"/>
              <a:t>‹#›</a:t>
            </a:fld>
            <a:endParaRPr lang="en-US"/>
          </a:p>
        </p:txBody>
      </p:sp>
    </p:spTree>
    <p:extLst>
      <p:ext uri="{BB962C8B-B14F-4D97-AF65-F5344CB8AC3E}">
        <p14:creationId xmlns:p14="http://schemas.microsoft.com/office/powerpoint/2010/main" val="1380170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7927">
              <a:defRPr/>
            </a:pPr>
            <a:fld id="{C2C6B19A-3A28-445D-836D-154CF9667DB7}" type="slidenum">
              <a:rPr lang="en-US" sz="2500">
                <a:solidFill>
                  <a:prstClr val="black"/>
                </a:solidFill>
                <a:latin typeface="Calibri" panose="020F0502020204030204"/>
              </a:rPr>
              <a:pPr defTabSz="967927">
                <a:defRPr/>
              </a:pPr>
              <a:t>11</a:t>
            </a:fld>
            <a:endParaRPr lang="en-US" sz="2500">
              <a:solidFill>
                <a:prstClr val="black"/>
              </a:solidFill>
              <a:latin typeface="Calibri" panose="020F0502020204030204"/>
            </a:endParaRPr>
          </a:p>
        </p:txBody>
      </p:sp>
    </p:spTree>
    <p:extLst>
      <p:ext uri="{BB962C8B-B14F-4D97-AF65-F5344CB8AC3E}">
        <p14:creationId xmlns:p14="http://schemas.microsoft.com/office/powerpoint/2010/main" val="1568843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7927">
              <a:defRPr/>
            </a:pPr>
            <a:fld id="{C2C6B19A-3A28-445D-836D-154CF9667DB7}" type="slidenum">
              <a:rPr lang="en-US" sz="2500">
                <a:solidFill>
                  <a:prstClr val="black"/>
                </a:solidFill>
                <a:latin typeface="Calibri" panose="020F0502020204030204"/>
              </a:rPr>
              <a:pPr defTabSz="967927">
                <a:defRPr/>
              </a:pPr>
              <a:t>12</a:t>
            </a:fld>
            <a:endParaRPr lang="en-US" sz="2500">
              <a:solidFill>
                <a:prstClr val="black"/>
              </a:solidFill>
              <a:latin typeface="Calibri" panose="020F0502020204030204"/>
            </a:endParaRPr>
          </a:p>
        </p:txBody>
      </p:sp>
    </p:spTree>
    <p:extLst>
      <p:ext uri="{BB962C8B-B14F-4D97-AF65-F5344CB8AC3E}">
        <p14:creationId xmlns:p14="http://schemas.microsoft.com/office/powerpoint/2010/main" val="234048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22963-B998-4948-B172-A88B0888DD38}" type="slidenum">
              <a:rPr lang="en-US" smtClean="0"/>
              <a:t>19</a:t>
            </a:fld>
            <a:endParaRPr lang="en-US"/>
          </a:p>
        </p:txBody>
      </p:sp>
    </p:spTree>
    <p:extLst>
      <p:ext uri="{BB962C8B-B14F-4D97-AF65-F5344CB8AC3E}">
        <p14:creationId xmlns:p14="http://schemas.microsoft.com/office/powerpoint/2010/main" val="1314914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CF5A0438-9516-4A9A-AADC-314336422F71}" type="datetime1">
              <a:rPr lang="en-US" smtClean="0"/>
              <a:t>9/2/2024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0FFDE16-9A8A-416F-9B01-441176DD7433}" type="slidenum">
              <a:rPr lang="en-US" smtClean="0"/>
              <a:t>‹#›</a:t>
            </a:fld>
            <a:endParaRPr lang="en-US"/>
          </a:p>
        </p:txBody>
      </p:sp>
    </p:spTree>
    <p:extLst>
      <p:ext uri="{BB962C8B-B14F-4D97-AF65-F5344CB8AC3E}">
        <p14:creationId xmlns:p14="http://schemas.microsoft.com/office/powerpoint/2010/main" val="206456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479EEC-371E-47B1-96EC-675DEDBEFCA6}"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FFDE16-9A8A-416F-9B01-441176DD7433}" type="slidenum">
              <a:rPr lang="en-US" smtClean="0"/>
              <a:t>‹#›</a:t>
            </a:fld>
            <a:endParaRPr lang="en-US"/>
          </a:p>
        </p:txBody>
      </p:sp>
    </p:spTree>
    <p:extLst>
      <p:ext uri="{BB962C8B-B14F-4D97-AF65-F5344CB8AC3E}">
        <p14:creationId xmlns:p14="http://schemas.microsoft.com/office/powerpoint/2010/main" val="2863552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F5DCD27-5CF2-47B9-9E0A-5E2680A8E080}" type="datetime1">
              <a:rPr lang="en-US" smtClean="0"/>
              <a:t>9/2/2024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0FFDE16-9A8A-416F-9B01-441176DD7433}" type="slidenum">
              <a:rPr lang="en-US" smtClean="0"/>
              <a:t>‹#›</a:t>
            </a:fld>
            <a:endParaRPr lang="en-US"/>
          </a:p>
        </p:txBody>
      </p:sp>
    </p:spTree>
    <p:extLst>
      <p:ext uri="{BB962C8B-B14F-4D97-AF65-F5344CB8AC3E}">
        <p14:creationId xmlns:p14="http://schemas.microsoft.com/office/powerpoint/2010/main" val="2722105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6835B0-9B99-47D5-B45B-F17C72635BF7}"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3707980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2E852-DE54-4637-871E-62DB23C812FA}"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1502991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CF0CA5-97DC-49AA-AA1A-E3A326FE86AA}"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1836614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CB8A01-2E0A-4955-94B9-F511831B33A7}"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74307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D91007-C447-4702-A227-12D62FEE1960}" type="datetime1">
              <a:rPr lang="en-US" smtClean="0"/>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1970221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216BBD-55C4-42E2-8A36-405C62B7A640}" type="datetime1">
              <a:rPr lang="en-US" smtClean="0"/>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179772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7578A-7636-4F47-8F61-1BC3B440D377}" type="datetime1">
              <a:rPr lang="en-US" smtClean="0"/>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4104017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35B85C-2B4D-41FF-99F1-BF6FF445BD2B}"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378393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ADBA2-A7E5-4742-A584-482AE1BA507F}"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0FFDE16-9A8A-416F-9B01-441176DD7433}" type="slidenum">
              <a:rPr lang="en-US" smtClean="0"/>
              <a:t>‹#›</a:t>
            </a:fld>
            <a:endParaRPr lang="en-US"/>
          </a:p>
        </p:txBody>
      </p:sp>
    </p:spTree>
    <p:extLst>
      <p:ext uri="{BB962C8B-B14F-4D97-AF65-F5344CB8AC3E}">
        <p14:creationId xmlns:p14="http://schemas.microsoft.com/office/powerpoint/2010/main" val="287765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F3B9A9-F4B1-474D-9514-FEF69DAC4648}"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2128033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4EFF7-8D18-4340-B22C-E15E17688938}"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333914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F99EAC-90B6-4622-9E00-CB6C835CE449}"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9614F-1657-44C5-9A8C-9B02D4AE8E0A}" type="slidenum">
              <a:rPr lang="en-US" smtClean="0"/>
              <a:t>‹#›</a:t>
            </a:fld>
            <a:endParaRPr lang="en-US"/>
          </a:p>
        </p:txBody>
      </p:sp>
    </p:spTree>
    <p:extLst>
      <p:ext uri="{BB962C8B-B14F-4D97-AF65-F5344CB8AC3E}">
        <p14:creationId xmlns:p14="http://schemas.microsoft.com/office/powerpoint/2010/main" val="1269650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DDDE25-04CF-4D74-B244-C178BA6C920E}"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501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03F8D8-AD38-4CE8-90BA-F776BD434E4A}"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4396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EF357A-506C-47A1-B3A8-2F2FB76F53EB}"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618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A18C7A-AC50-4CFC-AA63-88D73DD9323A}"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1866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AA4059-321E-4AAA-8E4E-74EC84A4FBC4}" type="datetime1">
              <a:rPr lang="en-US" smtClean="0"/>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3129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3FE559-7FF6-420C-AA6E-030973A08EF8}" type="datetime1">
              <a:rPr lang="en-US" smtClean="0"/>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0282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D886A-BA02-448C-B382-323A743A7D9B}" type="datetime1">
              <a:rPr lang="en-US" smtClean="0"/>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152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2754E15-57C9-474C-B33B-1E26A8970AAC}" type="datetime1">
              <a:rPr lang="en-US" smtClean="0"/>
              <a:t>9/2/2024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0FFDE16-9A8A-416F-9B01-441176DD7433}" type="slidenum">
              <a:rPr lang="en-US" smtClean="0"/>
              <a:t>‹#›</a:t>
            </a:fld>
            <a:endParaRPr lang="en-US"/>
          </a:p>
        </p:txBody>
      </p:sp>
    </p:spTree>
    <p:extLst>
      <p:ext uri="{BB962C8B-B14F-4D97-AF65-F5344CB8AC3E}">
        <p14:creationId xmlns:p14="http://schemas.microsoft.com/office/powerpoint/2010/main" val="587703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3F8AC09E-DAD5-494C-A729-A5B667D88ADB}"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176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855F5874-6FC6-4E90-A937-96776C79E0AD}"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298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7CB5D-CE16-4D98-9DA7-B9C701B65654}"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4447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259F6-C5BE-4A5D-A899-690E389B69B2}" type="datetime1">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99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4F7BE8-A7C9-4012-A218-497A98F44A1F}"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FFDE16-9A8A-416F-9B01-441176DD7433}" type="slidenum">
              <a:rPr lang="en-US" smtClean="0"/>
              <a:t>‹#›</a:t>
            </a:fld>
            <a:endParaRPr lang="en-US"/>
          </a:p>
        </p:txBody>
      </p:sp>
    </p:spTree>
    <p:extLst>
      <p:ext uri="{BB962C8B-B14F-4D97-AF65-F5344CB8AC3E}">
        <p14:creationId xmlns:p14="http://schemas.microsoft.com/office/powerpoint/2010/main" val="1886559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9A9021-0C2F-47FB-92A8-80F4F3542363}" type="datetime1">
              <a:rPr lang="en-US" smtClean="0"/>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FFDE16-9A8A-416F-9B01-441176DD7433}" type="slidenum">
              <a:rPr lang="en-US" smtClean="0"/>
              <a:t>‹#›</a:t>
            </a:fld>
            <a:endParaRPr lang="en-US"/>
          </a:p>
        </p:txBody>
      </p:sp>
    </p:spTree>
    <p:extLst>
      <p:ext uri="{BB962C8B-B14F-4D97-AF65-F5344CB8AC3E}">
        <p14:creationId xmlns:p14="http://schemas.microsoft.com/office/powerpoint/2010/main" val="4191077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BE4161-BE8A-4D34-8E2F-B693C66AC0AD}" type="datetime1">
              <a:rPr lang="en-US" smtClean="0"/>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FFDE16-9A8A-416F-9B01-441176DD7433}" type="slidenum">
              <a:rPr lang="en-US" smtClean="0"/>
              <a:t>‹#›</a:t>
            </a:fld>
            <a:endParaRPr lang="en-US"/>
          </a:p>
        </p:txBody>
      </p:sp>
    </p:spTree>
    <p:extLst>
      <p:ext uri="{BB962C8B-B14F-4D97-AF65-F5344CB8AC3E}">
        <p14:creationId xmlns:p14="http://schemas.microsoft.com/office/powerpoint/2010/main" val="473277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F16D0-DCB4-4181-BBB7-5A87E2EF5010}" type="datetime1">
              <a:rPr lang="en-US" smtClean="0"/>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FFDE16-9A8A-416F-9B01-441176DD7433}" type="slidenum">
              <a:rPr lang="en-US" smtClean="0"/>
              <a:t>‹#›</a:t>
            </a:fld>
            <a:endParaRPr lang="en-US"/>
          </a:p>
        </p:txBody>
      </p:sp>
    </p:spTree>
    <p:extLst>
      <p:ext uri="{BB962C8B-B14F-4D97-AF65-F5344CB8AC3E}">
        <p14:creationId xmlns:p14="http://schemas.microsoft.com/office/powerpoint/2010/main" val="1339103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D8AABB3-F013-4B13-ADFB-093B2639B8B9}" type="datetime1">
              <a:rPr lang="en-US" smtClean="0"/>
              <a:t>9/2/2024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0FFDE16-9A8A-416F-9B01-441176DD7433}" type="slidenum">
              <a:rPr lang="en-US" smtClean="0"/>
              <a:t>‹#›</a:t>
            </a:fld>
            <a:endParaRPr lang="en-US"/>
          </a:p>
        </p:txBody>
      </p:sp>
    </p:spTree>
    <p:extLst>
      <p:ext uri="{BB962C8B-B14F-4D97-AF65-F5344CB8AC3E}">
        <p14:creationId xmlns:p14="http://schemas.microsoft.com/office/powerpoint/2010/main" val="1768461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C51E87-6D56-4004-97FE-3ABF05A85CDA}" type="datetime1">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FFDE16-9A8A-416F-9B01-441176DD7433}" type="slidenum">
              <a:rPr lang="en-US" smtClean="0"/>
              <a:t>‹#›</a:t>
            </a:fld>
            <a:endParaRPr lang="en-US"/>
          </a:p>
        </p:txBody>
      </p:sp>
    </p:spTree>
    <p:extLst>
      <p:ext uri="{BB962C8B-B14F-4D97-AF65-F5344CB8AC3E}">
        <p14:creationId xmlns:p14="http://schemas.microsoft.com/office/powerpoint/2010/main" val="231065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D5BFB8AF-04A4-4B91-BF8E-521CD8C59B7D}" type="datetime1">
              <a:rPr lang="en-US" smtClean="0"/>
              <a:t>9/2/2024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0FFDE16-9A8A-416F-9B01-441176DD7433}"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4667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96"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9E237-6A15-487C-B905-842013AECCA5}" type="datetime1">
              <a:rPr lang="en-US" smtClean="0"/>
              <a:t>9/2/2024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9614F-1657-44C5-9A8C-9B02D4AE8E0A}" type="slidenum">
              <a:rPr lang="en-US" smtClean="0"/>
              <a:t>‹#›</a:t>
            </a:fld>
            <a:endParaRPr lang="en-US"/>
          </a:p>
        </p:txBody>
      </p:sp>
    </p:spTree>
    <p:extLst>
      <p:ext uri="{BB962C8B-B14F-4D97-AF65-F5344CB8AC3E}">
        <p14:creationId xmlns:p14="http://schemas.microsoft.com/office/powerpoint/2010/main" val="10251933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08ACAA6E-795B-409C-8137-B0393CAD3151}" type="datetime1">
              <a:rPr lang="en-US" smtClean="0"/>
              <a:t>9/2/2024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667863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fultonschools.org/infinitecampu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fultonk12-my.sharepoint.com/:b:/g/personal/harrelll_fultonschools_org/EfwjKZ1qNb5JkNBQO9xGu4YBXa9zabPOJXc6LQsZ7s6QCA?e=qwoqUB" TargetMode="External"/><Relationship Id="rId5" Type="http://schemas.openxmlformats.org/officeDocument/2006/relationships/hyperlink" Target="https://bit.ly/District-PFEP_Spa" TargetMode="External"/><Relationship Id="rId4" Type="http://schemas.openxmlformats.org/officeDocument/2006/relationships/hyperlink" Target="https://bit.ly/District-PFEP_En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fultonschools.org/codeofconduct"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socialbrite.org/2011/11/22/free-tools-to-help-geo-target-your-socialsphere/"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fultonschools.org/heritagees"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mailto:harrelll@fultonschools.org" TargetMode="External"/><Relationship Id="rId4" Type="http://schemas.openxmlformats.org/officeDocument/2006/relationships/hyperlink" Target="mailto:parkerc@fultonschools.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hyperlink" Target="https://bit.ly/FCSEvaluation_Surve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gosa.georgia.gov/dashboards-data-report-card/georgia-school-grades-reports"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41032" y="-33530"/>
            <a:ext cx="2210461" cy="424184"/>
            <a:chOff x="3887" y="-38100"/>
            <a:chExt cx="1157125" cy="647700"/>
          </a:xfrm>
        </p:grpSpPr>
        <p:sp>
          <p:nvSpPr>
            <p:cNvPr id="3" name="Freeform 3"/>
            <p:cNvSpPr/>
            <p:nvPr/>
          </p:nvSpPr>
          <p:spPr>
            <a:xfrm>
              <a:off x="3887" y="-4327"/>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BC9A04"/>
            </a:solidFill>
          </p:spPr>
          <p:txBody>
            <a:bodyPr/>
            <a:lstStyle/>
            <a:p>
              <a:pPr defTabSz="609630"/>
              <a:endParaRPr lang="en-US" sz="1200" dirty="0">
                <a:solidFill>
                  <a:prstClr val="black"/>
                </a:solidFill>
                <a:latin typeface="Calibri"/>
              </a:endParaRPr>
            </a:p>
          </p:txBody>
        </p:sp>
        <p:sp>
          <p:nvSpPr>
            <p:cNvPr id="4" name="TextBox 4"/>
            <p:cNvSpPr txBox="1"/>
            <p:nvPr/>
          </p:nvSpPr>
          <p:spPr>
            <a:xfrm>
              <a:off x="101600" y="-38100"/>
              <a:ext cx="60960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10724397" y="0"/>
            <a:ext cx="851278" cy="146413"/>
            <a:chOff x="0" y="0"/>
            <a:chExt cx="483446" cy="221031"/>
          </a:xfrm>
        </p:grpSpPr>
        <p:sp>
          <p:nvSpPr>
            <p:cNvPr id="6" name="Freeform 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03C74"/>
            </a:solidFill>
          </p:spPr>
          <p:txBody>
            <a:bodyPr/>
            <a:lstStyle/>
            <a:p>
              <a:pPr defTabSz="609630"/>
              <a:endParaRPr lang="en-US" sz="1200">
                <a:solidFill>
                  <a:prstClr val="black"/>
                </a:solidFill>
                <a:latin typeface="Calibri"/>
              </a:endParaRPr>
            </a:p>
          </p:txBody>
        </p:sp>
        <p:sp>
          <p:nvSpPr>
            <p:cNvPr id="7" name="TextBox 7"/>
            <p:cNvSpPr txBox="1"/>
            <p:nvPr/>
          </p:nvSpPr>
          <p:spPr>
            <a:xfrm>
              <a:off x="101600" y="-38100"/>
              <a:ext cx="60960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1289827" y="0"/>
            <a:ext cx="902173" cy="152059"/>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6B1F33"/>
            </a:solidFill>
          </p:spPr>
          <p:txBody>
            <a:bodyPr/>
            <a:lstStyle/>
            <a:p>
              <a:pPr defTabSz="609630"/>
              <a:endParaRPr lang="en-US" sz="1200">
                <a:solidFill>
                  <a:prstClr val="black"/>
                </a:solidFill>
                <a:latin typeface="Calibri"/>
              </a:endParaRPr>
            </a:p>
          </p:txBody>
        </p:sp>
        <p:sp>
          <p:nvSpPr>
            <p:cNvPr id="10" name="TextBox 10"/>
            <p:cNvSpPr txBox="1"/>
            <p:nvPr/>
          </p:nvSpPr>
          <p:spPr>
            <a:xfrm>
              <a:off x="101600" y="-38100"/>
              <a:ext cx="60960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2"/>
          <p:cNvGrpSpPr/>
          <p:nvPr/>
        </p:nvGrpSpPr>
        <p:grpSpPr>
          <a:xfrm>
            <a:off x="-3476" y="6704626"/>
            <a:ext cx="2239797" cy="153374"/>
            <a:chOff x="0" y="0"/>
            <a:chExt cx="1157124" cy="60592"/>
          </a:xfrm>
        </p:grpSpPr>
        <p:sp>
          <p:nvSpPr>
            <p:cNvPr id="13" name="Freeform 13"/>
            <p:cNvSpPr/>
            <p:nvPr/>
          </p:nvSpPr>
          <p:spPr>
            <a:xfrm>
              <a:off x="0" y="0"/>
              <a:ext cx="1157125" cy="60592"/>
            </a:xfrm>
            <a:custGeom>
              <a:avLst/>
              <a:gdLst/>
              <a:ahLst/>
              <a:cxnLst/>
              <a:rect l="l" t="t" r="r" b="b"/>
              <a:pathLst>
                <a:path w="1157125" h="60592">
                  <a:moveTo>
                    <a:pt x="203200" y="0"/>
                  </a:moveTo>
                  <a:lnTo>
                    <a:pt x="1157125" y="0"/>
                  </a:lnTo>
                  <a:lnTo>
                    <a:pt x="953925" y="60592"/>
                  </a:lnTo>
                  <a:lnTo>
                    <a:pt x="0" y="60592"/>
                  </a:lnTo>
                  <a:lnTo>
                    <a:pt x="203200" y="0"/>
                  </a:lnTo>
                  <a:close/>
                </a:path>
              </a:pathLst>
            </a:custGeom>
            <a:solidFill>
              <a:srgbClr val="6B1F33"/>
            </a:solidFill>
          </p:spPr>
          <p:txBody>
            <a:bodyPr/>
            <a:lstStyle/>
            <a:p>
              <a:pPr defTabSz="609630"/>
              <a:endParaRPr lang="en-US" sz="1200">
                <a:solidFill>
                  <a:prstClr val="black"/>
                </a:solidFill>
                <a:latin typeface="Calibri"/>
              </a:endParaRPr>
            </a:p>
          </p:txBody>
        </p:sp>
        <p:sp>
          <p:nvSpPr>
            <p:cNvPr id="14" name="TextBox 14"/>
            <p:cNvSpPr txBox="1"/>
            <p:nvPr/>
          </p:nvSpPr>
          <p:spPr>
            <a:xfrm>
              <a:off x="101600" y="-38100"/>
              <a:ext cx="60960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5"/>
          <p:cNvGrpSpPr/>
          <p:nvPr/>
        </p:nvGrpSpPr>
        <p:grpSpPr>
          <a:xfrm>
            <a:off x="1888927" y="6676956"/>
            <a:ext cx="1350562" cy="197145"/>
            <a:chOff x="0" y="0"/>
            <a:chExt cx="483446" cy="76122"/>
          </a:xfrm>
        </p:grpSpPr>
        <p:sp>
          <p:nvSpPr>
            <p:cNvPr id="16" name="Freeform 16"/>
            <p:cNvSpPr/>
            <p:nvPr/>
          </p:nvSpPr>
          <p:spPr>
            <a:xfrm>
              <a:off x="0" y="0"/>
              <a:ext cx="483446" cy="76122"/>
            </a:xfrm>
            <a:custGeom>
              <a:avLst/>
              <a:gdLst/>
              <a:ahLst/>
              <a:cxnLst/>
              <a:rect l="l" t="t" r="r" b="b"/>
              <a:pathLst>
                <a:path w="483446" h="76122">
                  <a:moveTo>
                    <a:pt x="203200" y="0"/>
                  </a:moveTo>
                  <a:lnTo>
                    <a:pt x="483446" y="0"/>
                  </a:lnTo>
                  <a:lnTo>
                    <a:pt x="280246" y="76122"/>
                  </a:lnTo>
                  <a:lnTo>
                    <a:pt x="0" y="76122"/>
                  </a:lnTo>
                  <a:lnTo>
                    <a:pt x="203200" y="0"/>
                  </a:lnTo>
                  <a:close/>
                </a:path>
              </a:pathLst>
            </a:custGeom>
            <a:solidFill>
              <a:srgbClr val="203C74"/>
            </a:solidFill>
          </p:spPr>
          <p:txBody>
            <a:bodyPr/>
            <a:lstStyle/>
            <a:p>
              <a:pPr defTabSz="609630"/>
              <a:endParaRPr lang="en-US" sz="1200">
                <a:solidFill>
                  <a:prstClr val="black"/>
                </a:solidFill>
                <a:latin typeface="Calibri"/>
              </a:endParaRPr>
            </a:p>
          </p:txBody>
        </p:sp>
        <p:sp>
          <p:nvSpPr>
            <p:cNvPr id="17" name="TextBox 17"/>
            <p:cNvSpPr txBox="1"/>
            <p:nvPr/>
          </p:nvSpPr>
          <p:spPr>
            <a:xfrm>
              <a:off x="101600" y="-38100"/>
              <a:ext cx="60960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18"/>
          <p:cNvGrpSpPr/>
          <p:nvPr/>
        </p:nvGrpSpPr>
        <p:grpSpPr>
          <a:xfrm>
            <a:off x="2845750" y="6676956"/>
            <a:ext cx="1093862" cy="197145"/>
            <a:chOff x="0" y="0"/>
            <a:chExt cx="483446" cy="76122"/>
          </a:xfrm>
        </p:grpSpPr>
        <p:sp>
          <p:nvSpPr>
            <p:cNvPr id="19" name="Freeform 19"/>
            <p:cNvSpPr/>
            <p:nvPr/>
          </p:nvSpPr>
          <p:spPr>
            <a:xfrm>
              <a:off x="0" y="0"/>
              <a:ext cx="483446" cy="76122"/>
            </a:xfrm>
            <a:custGeom>
              <a:avLst/>
              <a:gdLst/>
              <a:ahLst/>
              <a:cxnLst/>
              <a:rect l="l" t="t" r="r" b="b"/>
              <a:pathLst>
                <a:path w="483446" h="76122">
                  <a:moveTo>
                    <a:pt x="203200" y="0"/>
                  </a:moveTo>
                  <a:lnTo>
                    <a:pt x="483446" y="0"/>
                  </a:lnTo>
                  <a:lnTo>
                    <a:pt x="280246" y="76122"/>
                  </a:lnTo>
                  <a:lnTo>
                    <a:pt x="0" y="76122"/>
                  </a:lnTo>
                  <a:lnTo>
                    <a:pt x="203200" y="0"/>
                  </a:lnTo>
                  <a:close/>
                </a:path>
              </a:pathLst>
            </a:custGeom>
            <a:solidFill>
              <a:srgbClr val="BC9A04"/>
            </a:solidFill>
          </p:spPr>
          <p:txBody>
            <a:bodyPr/>
            <a:lstStyle/>
            <a:p>
              <a:pPr defTabSz="609630"/>
              <a:endParaRPr lang="en-US" sz="1200">
                <a:solidFill>
                  <a:prstClr val="black"/>
                </a:solidFill>
                <a:latin typeface="Calibri"/>
              </a:endParaRPr>
            </a:p>
          </p:txBody>
        </p:sp>
        <p:sp>
          <p:nvSpPr>
            <p:cNvPr id="20" name="TextBox 20"/>
            <p:cNvSpPr txBox="1"/>
            <p:nvPr/>
          </p:nvSpPr>
          <p:spPr>
            <a:xfrm>
              <a:off x="101600" y="-38100"/>
              <a:ext cx="60960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Freeform 21"/>
          <p:cNvSpPr/>
          <p:nvPr/>
        </p:nvSpPr>
        <p:spPr>
          <a:xfrm>
            <a:off x="570935" y="3020884"/>
            <a:ext cx="11004741" cy="3218885"/>
          </a:xfrm>
          <a:custGeom>
            <a:avLst/>
            <a:gdLst/>
            <a:ahLst/>
            <a:cxnLst/>
            <a:rect l="l" t="t" r="r" b="b"/>
            <a:pathLst>
              <a:path w="16507111" h="4828327">
                <a:moveTo>
                  <a:pt x="0" y="0"/>
                </a:moveTo>
                <a:lnTo>
                  <a:pt x="16507111" y="0"/>
                </a:lnTo>
                <a:lnTo>
                  <a:pt x="16507111" y="4828327"/>
                </a:lnTo>
                <a:lnTo>
                  <a:pt x="0" y="4828327"/>
                </a:lnTo>
                <a:lnTo>
                  <a:pt x="0" y="0"/>
                </a:lnTo>
                <a:close/>
              </a:path>
            </a:pathLst>
          </a:custGeom>
          <a:blipFill>
            <a:blip r:embed="rId2"/>
            <a:stretch>
              <a:fillRect l="-5880" t="-167516" r="-534" b="-96295"/>
            </a:stretch>
          </a:blipFill>
        </p:spPr>
        <p:txBody>
          <a:bodyPr/>
          <a:lstStyle/>
          <a:p>
            <a:pPr defTabSz="609630"/>
            <a:endParaRPr lang="en-US" sz="1200">
              <a:solidFill>
                <a:prstClr val="black"/>
              </a:solidFill>
              <a:latin typeface="Calibri"/>
            </a:endParaRPr>
          </a:p>
        </p:txBody>
      </p:sp>
      <p:grpSp>
        <p:nvGrpSpPr>
          <p:cNvPr id="22" name="Group 22"/>
          <p:cNvGrpSpPr/>
          <p:nvPr/>
        </p:nvGrpSpPr>
        <p:grpSpPr>
          <a:xfrm>
            <a:off x="570934" y="3022923"/>
            <a:ext cx="11004741" cy="3415400"/>
            <a:chOff x="0" y="0"/>
            <a:chExt cx="4347552" cy="1271658"/>
          </a:xfrm>
        </p:grpSpPr>
        <p:sp>
          <p:nvSpPr>
            <p:cNvPr id="23" name="Freeform 23"/>
            <p:cNvSpPr/>
            <p:nvPr/>
          </p:nvSpPr>
          <p:spPr>
            <a:xfrm>
              <a:off x="0" y="0"/>
              <a:ext cx="4347552" cy="1271658"/>
            </a:xfrm>
            <a:custGeom>
              <a:avLst/>
              <a:gdLst/>
              <a:ahLst/>
              <a:cxnLst/>
              <a:rect l="l" t="t" r="r" b="b"/>
              <a:pathLst>
                <a:path w="4347552" h="1271658">
                  <a:moveTo>
                    <a:pt x="0" y="0"/>
                  </a:moveTo>
                  <a:lnTo>
                    <a:pt x="4347552" y="0"/>
                  </a:lnTo>
                  <a:lnTo>
                    <a:pt x="4347552" y="1271658"/>
                  </a:lnTo>
                  <a:lnTo>
                    <a:pt x="0" y="1271658"/>
                  </a:lnTo>
                  <a:close/>
                </a:path>
              </a:pathLst>
            </a:custGeom>
            <a:solidFill>
              <a:srgbClr val="203C74">
                <a:alpha val="94902"/>
              </a:srgbClr>
            </a:solidFill>
          </p:spPr>
          <p:txBody>
            <a:bodyPr/>
            <a:lstStyle/>
            <a:p>
              <a:pPr defTabSz="609630"/>
              <a:endParaRPr lang="en-US" sz="1200">
                <a:solidFill>
                  <a:prstClr val="black"/>
                </a:solidFill>
                <a:latin typeface="Calibri"/>
              </a:endParaRPr>
            </a:p>
          </p:txBody>
        </p:sp>
        <p:sp>
          <p:nvSpPr>
            <p:cNvPr id="24" name="TextBox 24"/>
            <p:cNvSpPr txBox="1"/>
            <p:nvPr/>
          </p:nvSpPr>
          <p:spPr>
            <a:xfrm>
              <a:off x="0" y="-19050"/>
              <a:ext cx="812800" cy="8318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a:p>
              <a:pPr algn="ctr" defTabSz="609630">
                <a:lnSpc>
                  <a:spcPts val="1906"/>
                </a:lnSpc>
              </a:pPr>
              <a:endParaRPr sz="1200">
                <a:solidFill>
                  <a:prstClr val="black"/>
                </a:solidFill>
                <a:latin typeface="Calibri"/>
              </a:endParaRPr>
            </a:p>
          </p:txBody>
        </p:sp>
      </p:grpSp>
      <p:sp>
        <p:nvSpPr>
          <p:cNvPr id="25" name="Freeform 25"/>
          <p:cNvSpPr/>
          <p:nvPr/>
        </p:nvSpPr>
        <p:spPr>
          <a:xfrm>
            <a:off x="7858540" y="3020884"/>
            <a:ext cx="3717136" cy="3415400"/>
          </a:xfrm>
          <a:custGeom>
            <a:avLst/>
            <a:gdLst/>
            <a:ahLst/>
            <a:cxnLst/>
            <a:rect l="l" t="t" r="r" b="b"/>
            <a:pathLst>
              <a:path w="5575704" h="4828327">
                <a:moveTo>
                  <a:pt x="0" y="0"/>
                </a:moveTo>
                <a:lnTo>
                  <a:pt x="5575703" y="0"/>
                </a:lnTo>
                <a:lnTo>
                  <a:pt x="5575703" y="4828327"/>
                </a:lnTo>
                <a:lnTo>
                  <a:pt x="0" y="4828327"/>
                </a:lnTo>
                <a:lnTo>
                  <a:pt x="0" y="0"/>
                </a:lnTo>
                <a:close/>
              </a:path>
            </a:pathLst>
          </a:custGeom>
          <a:blipFill>
            <a:blip r:embed="rId2"/>
            <a:stretch>
              <a:fillRect l="-10942" t="-16050" b="-12064"/>
            </a:stretch>
          </a:blipFill>
        </p:spPr>
        <p:txBody>
          <a:bodyPr/>
          <a:lstStyle/>
          <a:p>
            <a:pPr defTabSz="609630"/>
            <a:endParaRPr lang="en-US" sz="1200">
              <a:solidFill>
                <a:prstClr val="black"/>
              </a:solidFill>
              <a:latin typeface="Calibri"/>
            </a:endParaRPr>
          </a:p>
        </p:txBody>
      </p:sp>
      <p:sp>
        <p:nvSpPr>
          <p:cNvPr id="26" name="Freeform 26"/>
          <p:cNvSpPr/>
          <p:nvPr/>
        </p:nvSpPr>
        <p:spPr>
          <a:xfrm>
            <a:off x="7905321" y="2953316"/>
            <a:ext cx="3670355" cy="3218885"/>
          </a:xfrm>
          <a:custGeom>
            <a:avLst/>
            <a:gdLst/>
            <a:ahLst/>
            <a:cxnLst/>
            <a:rect l="l" t="t" r="r" b="b"/>
            <a:pathLst>
              <a:path w="5505533" h="4828327">
                <a:moveTo>
                  <a:pt x="0" y="0"/>
                </a:moveTo>
                <a:lnTo>
                  <a:pt x="5505532" y="0"/>
                </a:lnTo>
                <a:lnTo>
                  <a:pt x="5505532" y="4828327"/>
                </a:lnTo>
                <a:lnTo>
                  <a:pt x="0" y="4828327"/>
                </a:lnTo>
                <a:lnTo>
                  <a:pt x="0" y="0"/>
                </a:lnTo>
                <a:close/>
              </a:path>
            </a:pathLst>
          </a:custGeom>
          <a:blipFill>
            <a:blip r:embed="rId3"/>
            <a:stretch>
              <a:fillRect t="-4405" r="-4191" b="-10755"/>
            </a:stretch>
          </a:blipFill>
        </p:spPr>
        <p:txBody>
          <a:bodyPr/>
          <a:lstStyle/>
          <a:p>
            <a:pPr defTabSz="609630"/>
            <a:endParaRPr lang="en-US" sz="1200">
              <a:solidFill>
                <a:prstClr val="black"/>
              </a:solidFill>
              <a:latin typeface="Calibri"/>
            </a:endParaRPr>
          </a:p>
        </p:txBody>
      </p:sp>
      <p:sp>
        <p:nvSpPr>
          <p:cNvPr id="28" name="TextBox 28"/>
          <p:cNvSpPr txBox="1"/>
          <p:nvPr/>
        </p:nvSpPr>
        <p:spPr>
          <a:xfrm>
            <a:off x="921321" y="4343406"/>
            <a:ext cx="3414026" cy="827662"/>
          </a:xfrm>
          <a:prstGeom prst="rect">
            <a:avLst/>
          </a:prstGeom>
        </p:spPr>
        <p:txBody>
          <a:bodyPr wrap="square" lIns="0" tIns="0" rIns="0" bIns="0" rtlCol="0" anchor="t">
            <a:spAutoFit/>
          </a:bodyPr>
          <a:lstStyle/>
          <a:p>
            <a:pPr defTabSz="609630">
              <a:lnSpc>
                <a:spcPts val="7200"/>
              </a:lnSpc>
            </a:pPr>
            <a:r>
              <a:rPr lang="en-US" sz="4000" spc="160" dirty="0">
                <a:solidFill>
                  <a:srgbClr val="FFFFFF"/>
                </a:solidFill>
                <a:latin typeface="Avenir Next LT Pro Demi" panose="020B0704020202020204" pitchFamily="34" charset="0"/>
              </a:rPr>
              <a:t>2024-2025</a:t>
            </a:r>
          </a:p>
        </p:txBody>
      </p:sp>
      <p:sp>
        <p:nvSpPr>
          <p:cNvPr id="30" name="TextBox 30"/>
          <p:cNvSpPr txBox="1"/>
          <p:nvPr/>
        </p:nvSpPr>
        <p:spPr>
          <a:xfrm>
            <a:off x="919435" y="3979144"/>
            <a:ext cx="4772591" cy="549894"/>
          </a:xfrm>
          <a:prstGeom prst="rect">
            <a:avLst/>
          </a:prstGeom>
        </p:spPr>
        <p:txBody>
          <a:bodyPr wrap="square" lIns="0" tIns="0" rIns="0" bIns="0" rtlCol="0" anchor="t">
            <a:spAutoFit/>
          </a:bodyPr>
          <a:lstStyle/>
          <a:p>
            <a:pPr defTabSz="609630">
              <a:lnSpc>
                <a:spcPts val="4800"/>
              </a:lnSpc>
            </a:pPr>
            <a:r>
              <a:rPr lang="en-US" sz="2666" spc="106" dirty="0">
                <a:solidFill>
                  <a:srgbClr val="FFFFFF"/>
                </a:solidFill>
                <a:latin typeface="Open Sans"/>
              </a:rPr>
              <a:t>FULTON COUNTY SCHOOLS</a:t>
            </a:r>
          </a:p>
        </p:txBody>
      </p:sp>
      <p:sp>
        <p:nvSpPr>
          <p:cNvPr id="31" name="TextBox 31"/>
          <p:cNvSpPr txBox="1"/>
          <p:nvPr/>
        </p:nvSpPr>
        <p:spPr>
          <a:xfrm>
            <a:off x="3392681" y="502479"/>
            <a:ext cx="8670289" cy="915572"/>
          </a:xfrm>
          <a:prstGeom prst="rect">
            <a:avLst/>
          </a:prstGeom>
        </p:spPr>
        <p:txBody>
          <a:bodyPr wrap="square" lIns="0" tIns="0" rIns="0" bIns="0" rtlCol="0" anchor="t">
            <a:spAutoFit/>
          </a:bodyPr>
          <a:lstStyle/>
          <a:p>
            <a:pPr algn="ctr" defTabSz="609630">
              <a:lnSpc>
                <a:spcPts val="8213"/>
              </a:lnSpc>
            </a:pPr>
            <a:r>
              <a:rPr lang="en-US" sz="3800" dirty="0">
                <a:solidFill>
                  <a:srgbClr val="203C74"/>
                </a:solidFill>
                <a:latin typeface="Avenir Next LT Pro Demi" panose="020B0704020202020204" pitchFamily="34" charset="0"/>
              </a:rPr>
              <a:t>ANNUAL TITLE I PARENT MEETING</a:t>
            </a:r>
          </a:p>
        </p:txBody>
      </p:sp>
      <p:sp>
        <p:nvSpPr>
          <p:cNvPr id="32" name="TextBox 32"/>
          <p:cNvSpPr txBox="1"/>
          <p:nvPr/>
        </p:nvSpPr>
        <p:spPr>
          <a:xfrm>
            <a:off x="7905321" y="1581885"/>
            <a:ext cx="4874003" cy="384464"/>
          </a:xfrm>
          <a:prstGeom prst="rect">
            <a:avLst/>
          </a:prstGeom>
        </p:spPr>
        <p:txBody>
          <a:bodyPr wrap="square" lIns="0" tIns="0" rIns="0" bIns="0" rtlCol="0" anchor="t">
            <a:spAutoFit/>
          </a:bodyPr>
          <a:lstStyle/>
          <a:p>
            <a:pPr defTabSz="609630">
              <a:lnSpc>
                <a:spcPts val="3173"/>
              </a:lnSpc>
            </a:pPr>
            <a:r>
              <a:rPr lang="en-US" sz="2266" dirty="0">
                <a:solidFill>
                  <a:srgbClr val="6B1F33"/>
                </a:solidFill>
                <a:latin typeface="Canva Sans Bold"/>
              </a:rPr>
              <a:t>HERITAGE ELEMENTARY SCHOOL</a:t>
            </a:r>
          </a:p>
        </p:txBody>
      </p:sp>
      <p:sp>
        <p:nvSpPr>
          <p:cNvPr id="33" name="TextBox 33"/>
          <p:cNvSpPr txBox="1"/>
          <p:nvPr/>
        </p:nvSpPr>
        <p:spPr>
          <a:xfrm>
            <a:off x="7858540" y="2196096"/>
            <a:ext cx="3931478" cy="384464"/>
          </a:xfrm>
          <a:prstGeom prst="rect">
            <a:avLst/>
          </a:prstGeom>
        </p:spPr>
        <p:txBody>
          <a:bodyPr wrap="square" lIns="0" tIns="0" rIns="0" bIns="0" rtlCol="0" anchor="t">
            <a:spAutoFit/>
          </a:bodyPr>
          <a:lstStyle/>
          <a:p>
            <a:pPr algn="ctr" defTabSz="609630">
              <a:lnSpc>
                <a:spcPts val="3173"/>
              </a:lnSpc>
            </a:pPr>
            <a:r>
              <a:rPr lang="en-US" sz="2266" dirty="0">
                <a:solidFill>
                  <a:srgbClr val="6B1F33"/>
                </a:solidFill>
                <a:latin typeface="Canva Sans Bold"/>
              </a:rPr>
              <a:t>TUESDAY SEPTEMBER 3, 2024</a:t>
            </a:r>
          </a:p>
        </p:txBody>
      </p:sp>
      <p:sp>
        <p:nvSpPr>
          <p:cNvPr id="35" name="TextBox 34">
            <a:extLst>
              <a:ext uri="{FF2B5EF4-FFF2-40B4-BE49-F238E27FC236}">
                <a16:creationId xmlns:a16="http://schemas.microsoft.com/office/drawing/2014/main" id="{E1AB88D6-F133-0C98-1BBE-DFFE05FE03E7}"/>
              </a:ext>
            </a:extLst>
          </p:cNvPr>
          <p:cNvSpPr txBox="1"/>
          <p:nvPr/>
        </p:nvSpPr>
        <p:spPr>
          <a:xfrm>
            <a:off x="771837" y="3388209"/>
            <a:ext cx="6495454" cy="769441"/>
          </a:xfrm>
          <a:prstGeom prst="rect">
            <a:avLst/>
          </a:prstGeom>
          <a:noFill/>
        </p:spPr>
        <p:txBody>
          <a:bodyPr wrap="square" rtlCol="0">
            <a:spAutoFit/>
          </a:bodyPr>
          <a:lstStyle/>
          <a:p>
            <a:r>
              <a:rPr lang="en-US" sz="4400" dirty="0">
                <a:solidFill>
                  <a:schemeClr val="bg1"/>
                </a:solidFill>
                <a:latin typeface="Avenir Next LT Pro Demi" panose="020B0704020202020204" pitchFamily="34" charset="0"/>
                <a:cs typeface="LilyUPC" panose="020B0604020202020204" pitchFamily="34" charset="-34"/>
              </a:rPr>
              <a:t>FEDERAL PROGRAMS</a:t>
            </a:r>
          </a:p>
        </p:txBody>
      </p:sp>
      <p:sp>
        <p:nvSpPr>
          <p:cNvPr id="11" name="Slide Number Placeholder 10">
            <a:extLst>
              <a:ext uri="{FF2B5EF4-FFF2-40B4-BE49-F238E27FC236}">
                <a16:creationId xmlns:a16="http://schemas.microsoft.com/office/drawing/2014/main" id="{C03B2374-E8CB-CFCB-20C6-74EDA5F9D8AD}"/>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29" name="Picture 28" descr="A logo of a school mascot&#10;&#10;Description automatically generated">
            <a:extLst>
              <a:ext uri="{FF2B5EF4-FFF2-40B4-BE49-F238E27FC236}">
                <a16:creationId xmlns:a16="http://schemas.microsoft.com/office/drawing/2014/main" id="{1F8BD99D-2F47-551A-632A-8C9EC7AE2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198" y="-723487"/>
            <a:ext cx="4436328" cy="44363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3F4A-B6F6-4626-8F14-B242948C2208}"/>
              </a:ext>
            </a:extLst>
          </p:cNvPr>
          <p:cNvSpPr txBox="1">
            <a:spLocks/>
          </p:cNvSpPr>
          <p:nvPr/>
        </p:nvSpPr>
        <p:spPr>
          <a:xfrm>
            <a:off x="581192" y="702156"/>
            <a:ext cx="11029616" cy="1013800"/>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accent1"/>
                </a:solidFill>
                <a:latin typeface="Calibri" panose="020F0502020204030204" pitchFamily="34" charset="0"/>
                <a:cs typeface="Calibri" panose="020F0502020204030204" pitchFamily="34" charset="0"/>
              </a:rPr>
              <a:t>What curriculum does our school use?</a:t>
            </a:r>
          </a:p>
        </p:txBody>
      </p:sp>
      <p:pic>
        <p:nvPicPr>
          <p:cNvPr id="4" name="Picture 3" descr="A close up of a logo&#10;&#10;Description automatically generated">
            <a:extLst>
              <a:ext uri="{FF2B5EF4-FFF2-40B4-BE49-F238E27FC236}">
                <a16:creationId xmlns:a16="http://schemas.microsoft.com/office/drawing/2014/main" id="{CD67D1C4-8586-43C3-B8EA-1236302F0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sp>
        <p:nvSpPr>
          <p:cNvPr id="6" name="Content Placeholder 2">
            <a:extLst>
              <a:ext uri="{FF2B5EF4-FFF2-40B4-BE49-F238E27FC236}">
                <a16:creationId xmlns:a16="http://schemas.microsoft.com/office/drawing/2014/main" id="{D0B440E4-C6B7-4B27-BAA5-CFC7E9A06E4D}"/>
              </a:ext>
            </a:extLst>
          </p:cNvPr>
          <p:cNvSpPr txBox="1">
            <a:spLocks/>
          </p:cNvSpPr>
          <p:nvPr/>
        </p:nvSpPr>
        <p:spPr>
          <a:xfrm>
            <a:off x="5128867" y="1715956"/>
            <a:ext cx="5514808" cy="3678303"/>
          </a:xfrm>
          <a:prstGeom prst="rect">
            <a:avLst/>
          </a:prstGeom>
        </p:spPr>
        <p:txBody>
          <a:bodyP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buFont typeface="Courier New" panose="02070309020205020404" pitchFamily="49" charset="0"/>
              <a:buChar char="o"/>
            </a:pPr>
            <a:r>
              <a:rPr lang="en-US" sz="2800" dirty="0">
                <a:solidFill>
                  <a:schemeClr val="tx1"/>
                </a:solidFill>
                <a:latin typeface="Calibri" panose="020F0502020204030204" pitchFamily="34" charset="0"/>
                <a:cs typeface="Calibri" panose="020F0502020204030204" pitchFamily="34" charset="0"/>
              </a:rPr>
              <a:t>Fulton County uses the Standards Mastery Framework to ensure all students are meeting mastery of state standards</a:t>
            </a:r>
          </a:p>
          <a:p>
            <a:pPr>
              <a:lnSpc>
                <a:spcPct val="150000"/>
              </a:lnSpc>
              <a:buFont typeface="Courier New" panose="02070309020205020404" pitchFamily="49" charset="0"/>
              <a:buChar char="o"/>
            </a:pPr>
            <a:r>
              <a:rPr lang="en-US" sz="2800" dirty="0">
                <a:solidFill>
                  <a:schemeClr val="tx1"/>
                </a:solidFill>
                <a:latin typeface="Calibri" panose="020F0502020204030204" pitchFamily="34" charset="0"/>
                <a:cs typeface="Calibri" panose="020F0502020204030204" pitchFamily="34" charset="0"/>
              </a:rPr>
              <a:t>State standards are provided by Georgia Department of Education</a:t>
            </a:r>
          </a:p>
          <a:p>
            <a:pPr>
              <a:buFont typeface="Courier New" panose="02070309020205020404" pitchFamily="49" charset="0"/>
              <a:buChar char="o"/>
            </a:pPr>
            <a:endParaRPr lang="en-US" dirty="0">
              <a:solidFill>
                <a:schemeClr val="tx1"/>
              </a:solidFill>
              <a:latin typeface="Calibri" panose="020F0502020204030204" pitchFamily="34" charset="0"/>
              <a:cs typeface="Calibri" panose="020F0502020204030204" pitchFamily="34" charset="0"/>
            </a:endParaRPr>
          </a:p>
        </p:txBody>
      </p:sp>
      <p:pic>
        <p:nvPicPr>
          <p:cNvPr id="7" name="Picture 6" descr="A close up of a logo&#10;&#10;Description automatically generated">
            <a:extLst>
              <a:ext uri="{FF2B5EF4-FFF2-40B4-BE49-F238E27FC236}">
                <a16:creationId xmlns:a16="http://schemas.microsoft.com/office/drawing/2014/main" id="{B227ECA7-B550-43B5-8875-2F16C2DD2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92" y="702156"/>
            <a:ext cx="3678303" cy="3678303"/>
          </a:xfrm>
          <a:prstGeom prst="rect">
            <a:avLst/>
          </a:prstGeom>
        </p:spPr>
      </p:pic>
      <p:pic>
        <p:nvPicPr>
          <p:cNvPr id="3" name="Picture 2" descr="Curriculum and Standards / Georgia Standards of Excellence">
            <a:extLst>
              <a:ext uri="{FF2B5EF4-FFF2-40B4-BE49-F238E27FC236}">
                <a16:creationId xmlns:a16="http://schemas.microsoft.com/office/drawing/2014/main" id="{BCD8D7B3-4551-4AA1-A154-D119B5698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325" y="4438039"/>
            <a:ext cx="2388870" cy="183146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60F07DF-9B4A-6FBF-F9E5-5405AF019D2A}"/>
              </a:ext>
            </a:extLst>
          </p:cNvPr>
          <p:cNvSpPr>
            <a:spLocks noGrp="1"/>
          </p:cNvSpPr>
          <p:nvPr>
            <p:ph type="sldNum" sz="quarter" idx="12"/>
          </p:nvPr>
        </p:nvSpPr>
        <p:spPr/>
        <p:txBody>
          <a:bodyPr/>
          <a:lstStyle/>
          <a:p>
            <a:fld id="{D0FFDE16-9A8A-416F-9B01-441176DD7433}" type="slidenum">
              <a:rPr lang="en-US" smtClean="0"/>
              <a:t>10</a:t>
            </a:fld>
            <a:endParaRPr lang="en-US"/>
          </a:p>
        </p:txBody>
      </p:sp>
    </p:spTree>
    <p:extLst>
      <p:ext uri="{BB962C8B-B14F-4D97-AF65-F5344CB8AC3E}">
        <p14:creationId xmlns:p14="http://schemas.microsoft.com/office/powerpoint/2010/main" val="291256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0FBFA051-AD6E-4009-B4F6-75C80AC9F9BB}"/>
              </a:ext>
            </a:extLst>
          </p:cNvPr>
          <p:cNvCxnSpPr>
            <a:cxnSpLocks/>
          </p:cNvCxnSpPr>
          <p:nvPr/>
        </p:nvCxnSpPr>
        <p:spPr>
          <a:xfrm>
            <a:off x="403414" y="1272097"/>
            <a:ext cx="11382541" cy="203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A212FCD-4572-4D02-B149-481DFD8117F1}"/>
              </a:ext>
            </a:extLst>
          </p:cNvPr>
          <p:cNvSpPr/>
          <p:nvPr/>
        </p:nvSpPr>
        <p:spPr>
          <a:xfrm>
            <a:off x="697255" y="1421860"/>
            <a:ext cx="10797491" cy="1703864"/>
          </a:xfrm>
          <a:prstGeom prst="rect">
            <a:avLst/>
          </a:prstGeom>
        </p:spPr>
        <p:txBody>
          <a:bodyPr wrap="square" anchor="t">
            <a:spAutoFit/>
          </a:bodyPr>
          <a:lstStyle/>
          <a:p>
            <a:pPr algn="ctr" defTabSz="914269">
              <a:defRPr/>
            </a:pPr>
            <a:r>
              <a:rPr lang="en-US" sz="2667" b="1" dirty="0">
                <a:solidFill>
                  <a:prstClr val="black"/>
                </a:solidFill>
                <a:latin typeface="Calibri" panose="020F0502020204030204"/>
              </a:rPr>
              <a:t>Standards Mastery Framework in FCS</a:t>
            </a:r>
          </a:p>
          <a:p>
            <a:pPr algn="ctr" defTabSz="914269">
              <a:defRPr/>
            </a:pPr>
            <a:endParaRPr lang="en-US" sz="2605" kern="0" dirty="0">
              <a:solidFill>
                <a:srgbClr val="3A3E53"/>
              </a:solidFill>
              <a:latin typeface="Calibri" panose="020F0502020204030204"/>
              <a:cs typeface="Calibri" panose="020F0502020204030204"/>
            </a:endParaRPr>
          </a:p>
          <a:p>
            <a:pPr algn="ctr" defTabSz="914269">
              <a:defRPr/>
            </a:pPr>
            <a:endParaRPr lang="en-US" sz="2600" kern="0" dirty="0">
              <a:solidFill>
                <a:srgbClr val="3A3E53"/>
              </a:solidFill>
              <a:latin typeface="Calibri" panose="020F0502020204030204"/>
              <a:cs typeface="Calibri"/>
            </a:endParaRPr>
          </a:p>
          <a:p>
            <a:pPr algn="ctr" defTabSz="914269">
              <a:defRPr/>
            </a:pPr>
            <a:endParaRPr lang="en-US" sz="2600" kern="0" dirty="0">
              <a:solidFill>
                <a:srgbClr val="3A3E53"/>
              </a:solidFill>
              <a:latin typeface="Calibri" panose="020F0502020204030204"/>
              <a:cs typeface="Calibri"/>
            </a:endParaRPr>
          </a:p>
        </p:txBody>
      </p:sp>
      <p:pic>
        <p:nvPicPr>
          <p:cNvPr id="4" name="Picture 3">
            <a:extLst>
              <a:ext uri="{FF2B5EF4-FFF2-40B4-BE49-F238E27FC236}">
                <a16:creationId xmlns:a16="http://schemas.microsoft.com/office/drawing/2014/main" id="{573B52BF-BAA4-4307-AEBF-467461DEA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81" y="-491567"/>
            <a:ext cx="1981699" cy="1981699"/>
          </a:xfrm>
          <a:prstGeom prst="rect">
            <a:avLst/>
          </a:prstGeom>
        </p:spPr>
      </p:pic>
      <p:sp>
        <p:nvSpPr>
          <p:cNvPr id="14" name="Shape 210">
            <a:extLst>
              <a:ext uri="{FF2B5EF4-FFF2-40B4-BE49-F238E27FC236}">
                <a16:creationId xmlns:a16="http://schemas.microsoft.com/office/drawing/2014/main" id="{D5A67772-A0C3-4DB7-BF2A-48CE12E6E303}"/>
              </a:ext>
            </a:extLst>
          </p:cNvPr>
          <p:cNvSpPr txBox="1"/>
          <p:nvPr/>
        </p:nvSpPr>
        <p:spPr>
          <a:xfrm>
            <a:off x="537359" y="2173968"/>
            <a:ext cx="11334851" cy="2320000"/>
          </a:xfrm>
          <a:prstGeom prst="rect">
            <a:avLst/>
          </a:prstGeom>
          <a:noFill/>
          <a:ln>
            <a:noFill/>
          </a:ln>
        </p:spPr>
        <p:txBody>
          <a:bodyPr lIns="121900" tIns="121900" rIns="121900" bIns="121900" anchor="t" anchorCtr="0">
            <a:noAutofit/>
          </a:bodyPr>
          <a:lstStyle/>
          <a:p>
            <a:pPr defTabSz="609585">
              <a:lnSpc>
                <a:spcPct val="90000"/>
              </a:lnSpc>
            </a:pPr>
            <a:r>
              <a:rPr lang="en-US" sz="2133" dirty="0">
                <a:solidFill>
                  <a:srgbClr val="004E3A"/>
                </a:solidFill>
                <a:latin typeface="Calibri"/>
                <a:ea typeface="Calibri"/>
                <a:cs typeface="Calibri"/>
                <a:sym typeface="Calibri"/>
              </a:rPr>
              <a:t>The Standards Mastery Framework (SMF) is a set of tools designed to ensure a </a:t>
            </a:r>
            <a:r>
              <a:rPr lang="en-US" sz="2133" b="1" u="sng" dirty="0">
                <a:solidFill>
                  <a:srgbClr val="004E3A"/>
                </a:solidFill>
                <a:latin typeface="Calibri"/>
                <a:ea typeface="Calibri"/>
                <a:cs typeface="Calibri"/>
                <a:sym typeface="Calibri"/>
              </a:rPr>
              <a:t>guaranteed and viable curriculum</a:t>
            </a:r>
            <a:r>
              <a:rPr lang="en-US" sz="2133" dirty="0">
                <a:solidFill>
                  <a:srgbClr val="004E3A"/>
                </a:solidFill>
                <a:latin typeface="Calibri"/>
                <a:ea typeface="Calibri"/>
                <a:cs typeface="Calibri"/>
                <a:sym typeface="Calibri"/>
              </a:rPr>
              <a:t> and </a:t>
            </a:r>
            <a:r>
              <a:rPr lang="en-US" sz="2133" b="1" u="sng" dirty="0">
                <a:solidFill>
                  <a:srgbClr val="004E3A"/>
                </a:solidFill>
                <a:latin typeface="Calibri"/>
                <a:ea typeface="Calibri"/>
                <a:cs typeface="Calibri"/>
                <a:sym typeface="Calibri"/>
              </a:rPr>
              <a:t>deeper personalization</a:t>
            </a:r>
            <a:r>
              <a:rPr lang="en-US" sz="2133" dirty="0">
                <a:solidFill>
                  <a:srgbClr val="004E3A"/>
                </a:solidFill>
                <a:latin typeface="Calibri"/>
                <a:ea typeface="Calibri"/>
                <a:cs typeface="Calibri"/>
                <a:sym typeface="Calibri"/>
              </a:rPr>
              <a:t> of the learning experience for FCS students. </a:t>
            </a:r>
          </a:p>
        </p:txBody>
      </p:sp>
      <p:sp>
        <p:nvSpPr>
          <p:cNvPr id="15" name="Shape 211">
            <a:extLst>
              <a:ext uri="{FF2B5EF4-FFF2-40B4-BE49-F238E27FC236}">
                <a16:creationId xmlns:a16="http://schemas.microsoft.com/office/drawing/2014/main" id="{A761F8FA-2F88-4AB2-84F0-FF9A6DCDC4C4}"/>
              </a:ext>
            </a:extLst>
          </p:cNvPr>
          <p:cNvSpPr/>
          <p:nvPr/>
        </p:nvSpPr>
        <p:spPr>
          <a:xfrm>
            <a:off x="636499" y="3202007"/>
            <a:ext cx="5049771" cy="3285231"/>
          </a:xfrm>
          <a:prstGeom prst="rect">
            <a:avLst/>
          </a:prstGeom>
          <a:solidFill>
            <a:srgbClr val="EEECE1"/>
          </a:solidFill>
          <a:ln w="9525" cap="flat" cmpd="sng">
            <a:solidFill>
              <a:schemeClr val="dk2"/>
            </a:solidFill>
            <a:prstDash val="solid"/>
            <a:round/>
            <a:headEnd type="none" w="med" len="med"/>
            <a:tailEnd type="none" w="med" len="med"/>
          </a:ln>
        </p:spPr>
        <p:txBody>
          <a:bodyPr lIns="121900" tIns="121900" rIns="121900" bIns="121900" anchor="t" anchorCtr="0">
            <a:noAutofit/>
          </a:bodyPr>
          <a:lstStyle/>
          <a:p>
            <a:pPr defTabSz="609585">
              <a:lnSpc>
                <a:spcPct val="90000"/>
              </a:lnSpc>
            </a:pPr>
            <a:r>
              <a:rPr lang="en-US" sz="1867" dirty="0">
                <a:solidFill>
                  <a:prstClr val="black"/>
                </a:solidFill>
                <a:latin typeface="Calibri"/>
                <a:ea typeface="Calibri"/>
                <a:cs typeface="Calibri"/>
                <a:sym typeface="Calibri"/>
              </a:rPr>
              <a:t>The </a:t>
            </a:r>
            <a:r>
              <a:rPr lang="en-US" sz="1867" b="1" dirty="0">
                <a:solidFill>
                  <a:srgbClr val="004E3A"/>
                </a:solidFill>
                <a:latin typeface="Calibri"/>
                <a:ea typeface="Calibri"/>
                <a:cs typeface="Calibri"/>
                <a:sym typeface="Calibri"/>
              </a:rPr>
              <a:t>tools include:</a:t>
            </a:r>
          </a:p>
          <a:p>
            <a:pPr defTabSz="609585">
              <a:lnSpc>
                <a:spcPct val="90000"/>
              </a:lnSpc>
              <a:buClr>
                <a:prstClr val="black"/>
              </a:buClr>
            </a:pPr>
            <a:endParaRPr sz="1867" b="1" dirty="0">
              <a:solidFill>
                <a:prstClr val="black"/>
              </a:solidFill>
              <a:latin typeface="Calibri"/>
              <a:ea typeface="Calibri"/>
              <a:cs typeface="Calibri"/>
              <a:sym typeface="Calibri"/>
            </a:endParaRPr>
          </a:p>
          <a:p>
            <a:pPr marL="609585" indent="-440256" defTabSz="609585">
              <a:lnSpc>
                <a:spcPct val="115000"/>
              </a:lnSpc>
              <a:buClr>
                <a:prstClr val="black"/>
              </a:buClr>
              <a:buSzPct val="100000"/>
              <a:buFont typeface="Calibri"/>
              <a:buChar char="●"/>
            </a:pPr>
            <a:r>
              <a:rPr lang="en-US" sz="1867" b="1" dirty="0">
                <a:solidFill>
                  <a:prstClr val="black"/>
                </a:solidFill>
                <a:latin typeface="Calibri"/>
                <a:ea typeface="Calibri"/>
                <a:cs typeface="Calibri"/>
                <a:sym typeface="Calibri"/>
              </a:rPr>
              <a:t>Learning Maps</a:t>
            </a:r>
            <a:r>
              <a:rPr lang="en-US" sz="1867" dirty="0">
                <a:solidFill>
                  <a:prstClr val="black"/>
                </a:solidFill>
                <a:latin typeface="Calibri"/>
                <a:ea typeface="Calibri"/>
                <a:cs typeface="Calibri"/>
                <a:sym typeface="Calibri"/>
              </a:rPr>
              <a:t> that consist of</a:t>
            </a:r>
          </a:p>
          <a:p>
            <a:pPr marL="1219170" lvl="1" indent="-440256" defTabSz="609585">
              <a:lnSpc>
                <a:spcPct val="115000"/>
              </a:lnSpc>
              <a:buClr>
                <a:prstClr val="black"/>
              </a:buClr>
              <a:buSzPct val="100000"/>
              <a:buFont typeface="Calibri"/>
              <a:buChar char="○"/>
            </a:pPr>
            <a:r>
              <a:rPr lang="en-US" sz="1867" b="1" dirty="0">
                <a:solidFill>
                  <a:prstClr val="black"/>
                </a:solidFill>
                <a:latin typeface="Calibri"/>
                <a:ea typeface="Calibri"/>
                <a:cs typeface="Calibri"/>
                <a:sym typeface="Calibri"/>
              </a:rPr>
              <a:t>Prioritized Standards</a:t>
            </a:r>
          </a:p>
          <a:p>
            <a:pPr marL="1219170" lvl="1" indent="-440256" defTabSz="609585">
              <a:lnSpc>
                <a:spcPct val="115000"/>
              </a:lnSpc>
              <a:buClr>
                <a:prstClr val="black"/>
              </a:buClr>
              <a:buSzPct val="100000"/>
              <a:buFont typeface="Calibri"/>
              <a:buChar char="○"/>
            </a:pPr>
            <a:r>
              <a:rPr lang="en-US" sz="1867" b="1" dirty="0">
                <a:solidFill>
                  <a:prstClr val="black"/>
                </a:solidFill>
                <a:latin typeface="Calibri"/>
                <a:ea typeface="Calibri"/>
                <a:cs typeface="Calibri"/>
                <a:sym typeface="Calibri"/>
              </a:rPr>
              <a:t>Proficiency Scales</a:t>
            </a:r>
          </a:p>
          <a:p>
            <a:pPr marL="1219170" lvl="1" indent="-440256" defTabSz="609585">
              <a:lnSpc>
                <a:spcPct val="115000"/>
              </a:lnSpc>
              <a:buClr>
                <a:prstClr val="black"/>
              </a:buClr>
              <a:buSzPct val="100000"/>
              <a:buFont typeface="Calibri"/>
              <a:buChar char="○"/>
            </a:pPr>
            <a:r>
              <a:rPr lang="en-US" sz="1867" b="1" dirty="0">
                <a:solidFill>
                  <a:prstClr val="black"/>
                </a:solidFill>
                <a:latin typeface="Calibri"/>
                <a:ea typeface="Calibri"/>
                <a:cs typeface="Calibri"/>
                <a:sym typeface="Calibri"/>
              </a:rPr>
              <a:t>Evidence Blueprints</a:t>
            </a:r>
          </a:p>
          <a:p>
            <a:pPr marL="609585" indent="-440256" defTabSz="609585">
              <a:lnSpc>
                <a:spcPct val="115000"/>
              </a:lnSpc>
              <a:buClr>
                <a:prstClr val="black"/>
              </a:buClr>
              <a:buSzPct val="100000"/>
              <a:buFontTx/>
              <a:buChar char="●"/>
            </a:pPr>
            <a:r>
              <a:rPr lang="en-US" sz="1867" dirty="0">
                <a:solidFill>
                  <a:prstClr val="black"/>
                </a:solidFill>
                <a:latin typeface="Calibri"/>
                <a:ea typeface="Calibri"/>
                <a:cs typeface="Calibri"/>
                <a:sym typeface="Calibri"/>
              </a:rPr>
              <a:t>Assessment items and tasks</a:t>
            </a:r>
          </a:p>
          <a:p>
            <a:pPr marL="609585" indent="-440256" defTabSz="609585">
              <a:lnSpc>
                <a:spcPct val="115000"/>
              </a:lnSpc>
              <a:buClr>
                <a:prstClr val="black"/>
              </a:buClr>
              <a:buSzPct val="100000"/>
              <a:buFontTx/>
              <a:buChar char="●"/>
            </a:pPr>
            <a:r>
              <a:rPr lang="en-US" sz="1867" dirty="0">
                <a:solidFill>
                  <a:prstClr val="black"/>
                </a:solidFill>
                <a:latin typeface="Calibri"/>
                <a:ea typeface="Calibri"/>
                <a:cs typeface="Calibri"/>
                <a:sym typeface="Calibri"/>
              </a:rPr>
              <a:t>Scoring guides and student exemplars</a:t>
            </a:r>
          </a:p>
          <a:p>
            <a:pPr marL="609585" indent="-440256" defTabSz="609585">
              <a:lnSpc>
                <a:spcPct val="115000"/>
              </a:lnSpc>
              <a:buClr>
                <a:prstClr val="black"/>
              </a:buClr>
              <a:buSzPct val="100000"/>
              <a:buFontTx/>
              <a:buChar char="●"/>
            </a:pPr>
            <a:r>
              <a:rPr lang="en-US" sz="1867" dirty="0">
                <a:solidFill>
                  <a:prstClr val="black"/>
                </a:solidFill>
                <a:latin typeface="Calibri"/>
                <a:ea typeface="Calibri"/>
                <a:cs typeface="Calibri"/>
                <a:sym typeface="Calibri"/>
              </a:rPr>
              <a:t>Scales for reporting student success skills</a:t>
            </a:r>
          </a:p>
          <a:p>
            <a:pPr marL="609585" indent="-440256" defTabSz="609585">
              <a:lnSpc>
                <a:spcPct val="115000"/>
              </a:lnSpc>
              <a:buClr>
                <a:prstClr val="black"/>
              </a:buClr>
              <a:buSzPct val="100000"/>
              <a:buFontTx/>
              <a:buChar char="●"/>
            </a:pPr>
            <a:r>
              <a:rPr lang="en-US" sz="1867" dirty="0">
                <a:solidFill>
                  <a:prstClr val="black"/>
                </a:solidFill>
                <a:latin typeface="Calibri"/>
                <a:ea typeface="Calibri"/>
                <a:cs typeface="Calibri"/>
                <a:sym typeface="Calibri"/>
              </a:rPr>
              <a:t>Focus lessons</a:t>
            </a:r>
          </a:p>
          <a:p>
            <a:pPr marL="169329" defTabSz="609585">
              <a:lnSpc>
                <a:spcPct val="115000"/>
              </a:lnSpc>
              <a:buClr>
                <a:prstClr val="black"/>
              </a:buClr>
              <a:buSzPct val="100000"/>
            </a:pPr>
            <a:endParaRPr lang="en-US" sz="1867" dirty="0">
              <a:solidFill>
                <a:prstClr val="black"/>
              </a:solidFill>
              <a:latin typeface="Calibri"/>
              <a:ea typeface="Calibri"/>
              <a:cs typeface="Calibri"/>
              <a:sym typeface="Calibri"/>
            </a:endParaRPr>
          </a:p>
        </p:txBody>
      </p:sp>
      <p:sp>
        <p:nvSpPr>
          <p:cNvPr id="16" name="Shape 212">
            <a:extLst>
              <a:ext uri="{FF2B5EF4-FFF2-40B4-BE49-F238E27FC236}">
                <a16:creationId xmlns:a16="http://schemas.microsoft.com/office/drawing/2014/main" id="{21A5BDA0-168C-4306-8E92-505A48EA9880}"/>
              </a:ext>
            </a:extLst>
          </p:cNvPr>
          <p:cNvSpPr/>
          <p:nvPr/>
        </p:nvSpPr>
        <p:spPr>
          <a:xfrm>
            <a:off x="6206744" y="3198925"/>
            <a:ext cx="5460817" cy="3285231"/>
          </a:xfrm>
          <a:prstGeom prst="rect">
            <a:avLst/>
          </a:prstGeom>
          <a:solidFill>
            <a:srgbClr val="EEECE1"/>
          </a:solidFill>
          <a:ln w="9525" cap="flat" cmpd="sng">
            <a:solidFill>
              <a:schemeClr val="dk2"/>
            </a:solidFill>
            <a:prstDash val="solid"/>
            <a:round/>
            <a:headEnd type="none" w="med" len="med"/>
            <a:tailEnd type="none" w="med" len="med"/>
          </a:ln>
        </p:spPr>
        <p:txBody>
          <a:bodyPr lIns="121900" tIns="121900" rIns="121900" bIns="121900" anchor="t" anchorCtr="0">
            <a:noAutofit/>
          </a:bodyPr>
          <a:lstStyle/>
          <a:p>
            <a:pPr defTabSz="609585">
              <a:lnSpc>
                <a:spcPct val="90000"/>
              </a:lnSpc>
              <a:buClr>
                <a:srgbClr val="000000"/>
              </a:buClr>
              <a:buSzPct val="61111"/>
            </a:pPr>
            <a:r>
              <a:rPr lang="en-US" sz="1867">
                <a:solidFill>
                  <a:prstClr val="black"/>
                </a:solidFill>
                <a:latin typeface="Calibri"/>
                <a:ea typeface="Calibri"/>
                <a:cs typeface="Calibri"/>
                <a:sym typeface="Calibri"/>
              </a:rPr>
              <a:t>With the Standards Mastery Framework, teachers may </a:t>
            </a:r>
            <a:r>
              <a:rPr lang="en-US" sz="1867" b="1">
                <a:solidFill>
                  <a:srgbClr val="004E3A"/>
                </a:solidFill>
                <a:latin typeface="Calibri"/>
                <a:ea typeface="Calibri"/>
                <a:cs typeface="Calibri"/>
                <a:sym typeface="Calibri"/>
              </a:rPr>
              <a:t>enable each student to advance within and between courses upon demonstrated mastery</a:t>
            </a:r>
            <a:r>
              <a:rPr lang="en-US" sz="1867">
                <a:solidFill>
                  <a:prstClr val="black"/>
                </a:solidFill>
                <a:latin typeface="Calibri"/>
                <a:ea typeface="Calibri"/>
                <a:cs typeface="Calibri"/>
                <a:sym typeface="Calibri"/>
              </a:rPr>
              <a:t> and plan their instruction by </a:t>
            </a:r>
            <a:r>
              <a:rPr lang="en-US" sz="1867" b="1">
                <a:solidFill>
                  <a:srgbClr val="004E3A"/>
                </a:solidFill>
                <a:latin typeface="Calibri"/>
                <a:ea typeface="Calibri"/>
                <a:cs typeface="Calibri"/>
                <a:sym typeface="Calibri"/>
              </a:rPr>
              <a:t>considering 5 essential questions:</a:t>
            </a:r>
          </a:p>
          <a:p>
            <a:pPr defTabSz="609585">
              <a:lnSpc>
                <a:spcPct val="90000"/>
              </a:lnSpc>
              <a:buClr>
                <a:srgbClr val="000000"/>
              </a:buClr>
              <a:buSzPct val="61111"/>
            </a:pPr>
            <a:endParaRPr lang="en-US" sz="1867" b="1">
              <a:solidFill>
                <a:srgbClr val="004E3A"/>
              </a:solidFill>
              <a:latin typeface="Calibri"/>
              <a:ea typeface="Calibri"/>
              <a:cs typeface="Calibri"/>
              <a:sym typeface="Calibri"/>
            </a:endParaRPr>
          </a:p>
          <a:p>
            <a:pPr marL="609585" indent="-457189" defTabSz="609585">
              <a:lnSpc>
                <a:spcPct val="90000"/>
              </a:lnSpc>
              <a:buClr>
                <a:prstClr val="black"/>
              </a:buClr>
              <a:buSzPct val="100000"/>
              <a:buFont typeface="Calibri"/>
              <a:buChar char="●"/>
            </a:pPr>
            <a:r>
              <a:rPr lang="en-US" sz="1867">
                <a:solidFill>
                  <a:prstClr val="black"/>
                </a:solidFill>
                <a:latin typeface="Calibri"/>
                <a:ea typeface="Calibri"/>
                <a:cs typeface="Calibri"/>
                <a:sym typeface="Calibri"/>
              </a:rPr>
              <a:t>What do students need to know?</a:t>
            </a:r>
          </a:p>
          <a:p>
            <a:pPr marL="609585" indent="-457189" defTabSz="609585">
              <a:lnSpc>
                <a:spcPct val="90000"/>
              </a:lnSpc>
              <a:buClr>
                <a:prstClr val="black"/>
              </a:buClr>
              <a:buSzPct val="100000"/>
              <a:buFont typeface="Calibri"/>
              <a:buChar char="●"/>
            </a:pPr>
            <a:r>
              <a:rPr lang="en-US" sz="1867">
                <a:solidFill>
                  <a:prstClr val="black"/>
                </a:solidFill>
                <a:latin typeface="Calibri"/>
                <a:ea typeface="Calibri"/>
                <a:cs typeface="Calibri"/>
                <a:sym typeface="Calibri"/>
              </a:rPr>
              <a:t>How do we know that they know it?</a:t>
            </a:r>
          </a:p>
          <a:p>
            <a:pPr marL="609585" indent="-457189" defTabSz="609585">
              <a:lnSpc>
                <a:spcPct val="90000"/>
              </a:lnSpc>
              <a:buClr>
                <a:prstClr val="black"/>
              </a:buClr>
              <a:buSzPct val="100000"/>
              <a:buFont typeface="Calibri"/>
              <a:buChar char="●"/>
            </a:pPr>
            <a:r>
              <a:rPr lang="en-US" sz="1867">
                <a:solidFill>
                  <a:prstClr val="black"/>
                </a:solidFill>
                <a:latin typeface="Calibri"/>
                <a:ea typeface="Calibri"/>
                <a:cs typeface="Calibri"/>
                <a:sym typeface="Calibri"/>
              </a:rPr>
              <a:t>What is the plan for initial learning?</a:t>
            </a:r>
          </a:p>
          <a:p>
            <a:pPr marL="609585" indent="-457189" defTabSz="609585">
              <a:lnSpc>
                <a:spcPct val="90000"/>
              </a:lnSpc>
              <a:buClr>
                <a:prstClr val="black"/>
              </a:buClr>
              <a:buSzPct val="100000"/>
              <a:buFont typeface="Calibri"/>
              <a:buChar char="●"/>
            </a:pPr>
            <a:r>
              <a:rPr lang="en-US" sz="1867">
                <a:solidFill>
                  <a:prstClr val="black"/>
                </a:solidFill>
                <a:latin typeface="Calibri"/>
                <a:ea typeface="Calibri"/>
                <a:cs typeface="Calibri"/>
                <a:sym typeface="Calibri"/>
              </a:rPr>
              <a:t>What do we do if they don’t know it?</a:t>
            </a:r>
          </a:p>
          <a:p>
            <a:pPr marL="609585" indent="-457189" defTabSz="609585">
              <a:lnSpc>
                <a:spcPct val="90000"/>
              </a:lnSpc>
              <a:buClr>
                <a:prstClr val="black"/>
              </a:buClr>
              <a:buSzPct val="100000"/>
              <a:buFont typeface="Calibri"/>
              <a:buChar char="●"/>
            </a:pPr>
            <a:r>
              <a:rPr lang="en-US" sz="1867">
                <a:solidFill>
                  <a:prstClr val="black"/>
                </a:solidFill>
                <a:latin typeface="Calibri"/>
                <a:ea typeface="Calibri"/>
                <a:cs typeface="Calibri"/>
                <a:sym typeface="Calibri"/>
              </a:rPr>
              <a:t>What do we do if they already know it?</a:t>
            </a:r>
          </a:p>
        </p:txBody>
      </p:sp>
      <p:sp>
        <p:nvSpPr>
          <p:cNvPr id="17" name="Rectangle 16">
            <a:extLst>
              <a:ext uri="{FF2B5EF4-FFF2-40B4-BE49-F238E27FC236}">
                <a16:creationId xmlns:a16="http://schemas.microsoft.com/office/drawing/2014/main" id="{357D9C60-0B96-4214-A88E-5D02A9B3A4E5}"/>
              </a:ext>
            </a:extLst>
          </p:cNvPr>
          <p:cNvSpPr/>
          <p:nvPr/>
        </p:nvSpPr>
        <p:spPr>
          <a:xfrm>
            <a:off x="2471367" y="371141"/>
            <a:ext cx="9400843" cy="584775"/>
          </a:xfrm>
          <a:prstGeom prst="rect">
            <a:avLst/>
          </a:prstGeom>
        </p:spPr>
        <p:txBody>
          <a:bodyPr wrap="square" anchor="t">
            <a:spAutoFit/>
          </a:bodyPr>
          <a:lstStyle/>
          <a:p>
            <a:pPr algn="ctr" defTabSz="914269"/>
            <a:r>
              <a:rPr lang="en-US" sz="3200" b="1" kern="0" dirty="0">
                <a:solidFill>
                  <a:srgbClr val="3A3E53"/>
                </a:solidFill>
                <a:latin typeface="Calibri" panose="020F0502020204030204"/>
              </a:rPr>
              <a:t>What is the Standards Mastery Framework?</a:t>
            </a:r>
            <a:endParaRPr lang="en-US" sz="3200" b="1" kern="0" dirty="0">
              <a:solidFill>
                <a:srgbClr val="3A3E53"/>
              </a:solidFill>
              <a:latin typeface="Calibri" panose="020F0502020204030204"/>
              <a:cs typeface="Calibri"/>
            </a:endParaRPr>
          </a:p>
        </p:txBody>
      </p:sp>
      <p:cxnSp>
        <p:nvCxnSpPr>
          <p:cNvPr id="5" name="Straight Arrow Connector 4">
            <a:extLst>
              <a:ext uri="{FF2B5EF4-FFF2-40B4-BE49-F238E27FC236}">
                <a16:creationId xmlns:a16="http://schemas.microsoft.com/office/drawing/2014/main" id="{F53196BA-BD8D-437C-917F-D1600A24665E}"/>
              </a:ext>
            </a:extLst>
          </p:cNvPr>
          <p:cNvCxnSpPr>
            <a:cxnSpLocks/>
          </p:cNvCxnSpPr>
          <p:nvPr/>
        </p:nvCxnSpPr>
        <p:spPr>
          <a:xfrm flipH="1">
            <a:off x="9029017" y="10835991"/>
            <a:ext cx="3383792" cy="8619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0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0FBFA051-AD6E-4009-B4F6-75C80AC9F9BB}"/>
              </a:ext>
            </a:extLst>
          </p:cNvPr>
          <p:cNvCxnSpPr>
            <a:cxnSpLocks/>
          </p:cNvCxnSpPr>
          <p:nvPr/>
        </p:nvCxnSpPr>
        <p:spPr>
          <a:xfrm>
            <a:off x="403414" y="1272097"/>
            <a:ext cx="11382541" cy="203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73B52BF-BAA4-4307-AEBF-467461DEA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81" y="-491567"/>
            <a:ext cx="1981699" cy="1981699"/>
          </a:xfrm>
          <a:prstGeom prst="rect">
            <a:avLst/>
          </a:prstGeom>
        </p:spPr>
      </p:pic>
      <p:sp>
        <p:nvSpPr>
          <p:cNvPr id="17" name="Rectangle 16">
            <a:extLst>
              <a:ext uri="{FF2B5EF4-FFF2-40B4-BE49-F238E27FC236}">
                <a16:creationId xmlns:a16="http://schemas.microsoft.com/office/drawing/2014/main" id="{357D9C60-0B96-4214-A88E-5D02A9B3A4E5}"/>
              </a:ext>
            </a:extLst>
          </p:cNvPr>
          <p:cNvSpPr/>
          <p:nvPr/>
        </p:nvSpPr>
        <p:spPr>
          <a:xfrm>
            <a:off x="2253003" y="401538"/>
            <a:ext cx="9400843" cy="666786"/>
          </a:xfrm>
          <a:prstGeom prst="rect">
            <a:avLst/>
          </a:prstGeom>
        </p:spPr>
        <p:txBody>
          <a:bodyPr wrap="square" anchor="t">
            <a:spAutoFit/>
          </a:bodyPr>
          <a:lstStyle/>
          <a:p>
            <a:pPr algn="ctr" defTabSz="914269"/>
            <a:r>
              <a:rPr lang="en-US" sz="3733" b="1" kern="0" dirty="0">
                <a:solidFill>
                  <a:srgbClr val="3A3E53"/>
                </a:solidFill>
                <a:latin typeface="Calibri" panose="020F0502020204030204"/>
              </a:rPr>
              <a:t>What is a Guaranteed and Viable Curriculum?</a:t>
            </a:r>
            <a:endParaRPr lang="en-US" sz="3733" b="1" kern="0" dirty="0">
              <a:solidFill>
                <a:srgbClr val="3A3E53"/>
              </a:solidFill>
              <a:latin typeface="Calibri" panose="020F0502020204030204"/>
              <a:cs typeface="Calibri"/>
            </a:endParaRPr>
          </a:p>
        </p:txBody>
      </p:sp>
      <p:cxnSp>
        <p:nvCxnSpPr>
          <p:cNvPr id="5" name="Straight Arrow Connector 4">
            <a:extLst>
              <a:ext uri="{FF2B5EF4-FFF2-40B4-BE49-F238E27FC236}">
                <a16:creationId xmlns:a16="http://schemas.microsoft.com/office/drawing/2014/main" id="{F53196BA-BD8D-437C-917F-D1600A24665E}"/>
              </a:ext>
            </a:extLst>
          </p:cNvPr>
          <p:cNvCxnSpPr>
            <a:cxnSpLocks/>
          </p:cNvCxnSpPr>
          <p:nvPr/>
        </p:nvCxnSpPr>
        <p:spPr>
          <a:xfrm flipH="1">
            <a:off x="9029017" y="10835991"/>
            <a:ext cx="3383792" cy="8619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28A45915-24F3-4555-A470-C422FBAA3874}"/>
              </a:ext>
            </a:extLst>
          </p:cNvPr>
          <p:cNvSpPr>
            <a:spLocks noGrp="1"/>
          </p:cNvSpPr>
          <p:nvPr>
            <p:ph type="ctrTitle"/>
          </p:nvPr>
        </p:nvSpPr>
        <p:spPr bwMode="auto">
          <a:xfrm>
            <a:off x="643151" y="1552289"/>
            <a:ext cx="10581564" cy="459825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nSpc>
                <a:spcPct val="150000"/>
              </a:lnSpc>
            </a:pPr>
            <a:r>
              <a:rPr lang="en-US" sz="5333" i="1" dirty="0">
                <a:latin typeface="Calibri" panose="020F0502020204030204" pitchFamily="34" charset="0"/>
                <a:cs typeface="Calibri" panose="020F0502020204030204" pitchFamily="34" charset="0"/>
              </a:rPr>
              <a:t>Essentially, a </a:t>
            </a:r>
            <a:r>
              <a:rPr lang="en-US" sz="5333" i="1" dirty="0">
                <a:solidFill>
                  <a:srgbClr val="6B1F33"/>
                </a:solidFill>
                <a:latin typeface="Calibri" panose="020F0502020204030204" pitchFamily="34" charset="0"/>
                <a:cs typeface="Calibri" panose="020F0502020204030204" pitchFamily="34" charset="0"/>
              </a:rPr>
              <a:t>guaranteed </a:t>
            </a:r>
            <a:r>
              <a:rPr lang="en-US" sz="5333" i="1" dirty="0">
                <a:latin typeface="Calibri" panose="020F0502020204030204" pitchFamily="34" charset="0"/>
                <a:cs typeface="Calibri" panose="020F0502020204030204" pitchFamily="34" charset="0"/>
              </a:rPr>
              <a:t>and </a:t>
            </a:r>
            <a:r>
              <a:rPr lang="en-US" sz="5333" i="1" dirty="0">
                <a:solidFill>
                  <a:srgbClr val="00593C"/>
                </a:solidFill>
                <a:latin typeface="Calibri" panose="020F0502020204030204" pitchFamily="34" charset="0"/>
                <a:cs typeface="Calibri" panose="020F0502020204030204" pitchFamily="34" charset="0"/>
              </a:rPr>
              <a:t>viable</a:t>
            </a:r>
            <a:r>
              <a:rPr lang="en-US" sz="5333" i="1" dirty="0">
                <a:latin typeface="Calibri" panose="020F0502020204030204" pitchFamily="34" charset="0"/>
                <a:cs typeface="Calibri" panose="020F0502020204030204" pitchFamily="34" charset="0"/>
              </a:rPr>
              <a:t> curriculum is one that is </a:t>
            </a:r>
            <a:r>
              <a:rPr lang="en-US" sz="5333" i="1" dirty="0">
                <a:solidFill>
                  <a:srgbClr val="6B1F33"/>
                </a:solidFill>
                <a:latin typeface="Calibri" panose="020F0502020204030204" pitchFamily="34" charset="0"/>
                <a:cs typeface="Calibri" panose="020F0502020204030204" pitchFamily="34" charset="0"/>
              </a:rPr>
              <a:t>being taught in every classroom </a:t>
            </a:r>
            <a:r>
              <a:rPr lang="en-US" sz="5333" i="1" dirty="0">
                <a:latin typeface="Calibri" panose="020F0502020204030204" pitchFamily="34" charset="0"/>
                <a:cs typeface="Calibri" panose="020F0502020204030204" pitchFamily="34" charset="0"/>
              </a:rPr>
              <a:t>and </a:t>
            </a:r>
            <a:r>
              <a:rPr lang="en-US" sz="5333" i="1" dirty="0">
                <a:solidFill>
                  <a:srgbClr val="00593C"/>
                </a:solidFill>
                <a:latin typeface="Calibri" panose="020F0502020204030204" pitchFamily="34" charset="0"/>
                <a:cs typeface="Calibri" panose="020F0502020204030204" pitchFamily="34" charset="0"/>
              </a:rPr>
              <a:t>can be taught in the time available</a:t>
            </a:r>
            <a:r>
              <a:rPr lang="en-US" sz="5333" i="1" dirty="0">
                <a:latin typeface="Calibri" panose="020F0502020204030204" pitchFamily="34" charset="0"/>
                <a:cs typeface="Calibri" panose="020F0502020204030204" pitchFamily="34" charset="0"/>
              </a:rPr>
              <a:t>.</a:t>
            </a:r>
            <a:endParaRPr lang="en-US" sz="533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619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3F4A-B6F6-4626-8F14-B242948C2208}"/>
              </a:ext>
            </a:extLst>
          </p:cNvPr>
          <p:cNvSpPr txBox="1">
            <a:spLocks/>
          </p:cNvSpPr>
          <p:nvPr/>
        </p:nvSpPr>
        <p:spPr>
          <a:xfrm>
            <a:off x="581192" y="542765"/>
            <a:ext cx="11029616" cy="505859"/>
          </a:xfrm>
          <a:prstGeom prst="rect">
            <a:avLst/>
          </a:prstGeom>
        </p:spPr>
        <p:txBody>
          <a:bodyPr>
            <a:normAutofit fontScale="92500"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203C74"/>
                </a:solidFill>
                <a:effectLst/>
                <a:uLnTx/>
                <a:uFillTx/>
                <a:latin typeface="Calibri" panose="020F0502020204030204" pitchFamily="34" charset="0"/>
                <a:ea typeface="+mj-ea"/>
                <a:cs typeface="Calibri" panose="020F0502020204030204" pitchFamily="34" charset="0"/>
              </a:rPr>
              <a:t>What tests will my child be taking?</a:t>
            </a:r>
          </a:p>
        </p:txBody>
      </p:sp>
      <p:pic>
        <p:nvPicPr>
          <p:cNvPr id="4" name="Picture 3" descr="A close up of a logo&#10;&#10;Description automatically generated">
            <a:extLst>
              <a:ext uri="{FF2B5EF4-FFF2-40B4-BE49-F238E27FC236}">
                <a16:creationId xmlns:a16="http://schemas.microsoft.com/office/drawing/2014/main" id="{CD67D1C4-8586-43C3-B8EA-1236302F0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479" y="5844200"/>
            <a:ext cx="1043521" cy="1013800"/>
          </a:xfrm>
          <a:prstGeom prst="rect">
            <a:avLst/>
          </a:prstGeom>
        </p:spPr>
      </p:pic>
      <p:pic>
        <p:nvPicPr>
          <p:cNvPr id="4098" name="Picture 2" descr="3d Man In Classroom, Exam Test Stock Illustration - Illustration of pencil,  check: 33025806">
            <a:extLst>
              <a:ext uri="{FF2B5EF4-FFF2-40B4-BE49-F238E27FC236}">
                <a16:creationId xmlns:a16="http://schemas.microsoft.com/office/drawing/2014/main" id="{F35313FE-1240-44A9-A468-558AA1D7D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93" y="1221533"/>
            <a:ext cx="2737217" cy="18236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E2920C-3BCA-BDB1-D581-719266E1B781}"/>
              </a:ext>
            </a:extLst>
          </p:cNvPr>
          <p:cNvSpPr txBox="1"/>
          <p:nvPr/>
        </p:nvSpPr>
        <p:spPr>
          <a:xfrm>
            <a:off x="3107177" y="1221533"/>
            <a:ext cx="8192794" cy="5693866"/>
          </a:xfrm>
          <a:prstGeom prst="rect">
            <a:avLst/>
          </a:prstGeom>
          <a:noFill/>
        </p:spPr>
        <p:txBody>
          <a:bodyPr wrap="square">
            <a:spAutoFit/>
          </a:bodyPr>
          <a:lstStyle/>
          <a:p>
            <a:pPr marL="0" marR="0">
              <a:spcBef>
                <a:spcPts val="0"/>
              </a:spcBef>
              <a:spcAft>
                <a:spcPts val="0"/>
              </a:spcAft>
            </a:pPr>
            <a:r>
              <a:rPr lang="en-US" sz="1300" b="1" kern="1200" dirty="0">
                <a:effectLst/>
                <a:latin typeface="Calibri" panose="020F0502020204030204" pitchFamily="34" charset="0"/>
                <a:ea typeface="Calibri" panose="020F0502020204030204" pitchFamily="34" charset="0"/>
              </a:rPr>
              <a:t>i-Ready and MAP Diagnostics</a:t>
            </a:r>
            <a:endParaRPr lang="en-US" sz="13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tabLst>
                <a:tab pos="457200" algn="l"/>
              </a:tabLst>
            </a:pPr>
            <a:r>
              <a:rPr lang="en-US" sz="1300" kern="1200" dirty="0">
                <a:effectLst/>
                <a:latin typeface="Calibri" panose="020F0502020204030204" pitchFamily="34" charset="0"/>
                <a:ea typeface="Times New Roman" panose="02020603050405020304" pitchFamily="18" charset="0"/>
                <a:cs typeface="Times New Roman" panose="02020603050405020304" pitchFamily="18" charset="0"/>
              </a:rPr>
              <a:t>An Adaptive Diagnostic Assessment showing what students know and what they are ready to learn. An Adaptive Diagnostic means the questions change based on answers to earlier questions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b="1" kern="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300" b="1" kern="1200" dirty="0" err="1">
                <a:effectLst/>
                <a:latin typeface="Calibri" panose="020F0502020204030204" pitchFamily="34" charset="0"/>
                <a:ea typeface="Calibri" panose="020F0502020204030204" pitchFamily="34" charset="0"/>
              </a:rPr>
              <a:t>WriteScore</a:t>
            </a:r>
            <a:endParaRPr lang="en-US" sz="13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tabLst>
                <a:tab pos="457200" algn="l"/>
              </a:tabLst>
            </a:pPr>
            <a:r>
              <a:rPr lang="en-US" sz="1300" kern="1200" dirty="0">
                <a:effectLst/>
                <a:latin typeface="Calibri" panose="020F0502020204030204" pitchFamily="34" charset="0"/>
                <a:ea typeface="Times New Roman" panose="02020603050405020304" pitchFamily="18" charset="0"/>
                <a:cs typeface="Times New Roman" panose="02020603050405020304" pitchFamily="18" charset="0"/>
              </a:rPr>
              <a:t>A standards-based, Georgia Milestones-aligned writing assessment given to students in grades 3-8 that offers data analysis, reporting, and resources for teachers to use throughout the year to improve their student’s writing</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b="1" kern="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300" b="1" kern="1200" dirty="0">
                <a:effectLst/>
                <a:latin typeface="Calibri" panose="020F0502020204030204" pitchFamily="34" charset="0"/>
                <a:ea typeface="Calibri" panose="020F0502020204030204" pitchFamily="34" charset="0"/>
              </a:rPr>
              <a:t>WIDAW-APT</a:t>
            </a:r>
            <a:r>
              <a:rPr lang="en-US" sz="1300" kern="1200" dirty="0">
                <a:effectLst/>
                <a:latin typeface="Calibri" panose="020F0502020204030204" pitchFamily="34" charset="0"/>
                <a:ea typeface="Calibri" panose="020F0502020204030204" pitchFamily="34" charset="0"/>
              </a:rPr>
              <a:t>  </a:t>
            </a:r>
            <a:endParaRPr lang="en-US" sz="13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tabLst>
                <a:tab pos="457200" algn="l"/>
              </a:tabLst>
            </a:pPr>
            <a:r>
              <a:rPr lang="en-US" sz="1300" kern="1200" dirty="0">
                <a:effectLst/>
                <a:latin typeface="Calibri" panose="020F0502020204030204" pitchFamily="34" charset="0"/>
                <a:ea typeface="Times New Roman" panose="02020603050405020304" pitchFamily="18" charset="0"/>
                <a:cs typeface="Times New Roman" panose="02020603050405020304" pitchFamily="18" charset="0"/>
              </a:rPr>
              <a:t>WIDA ​ACCESS is administered annually to all English learners in Georgia. ​​​​​​​​​​​​​​​​​​​​​​​​​​​​​​​​​​​​​​​​​​​​​​​​​​​​​​​​​​WIDA ​ACCESS is a standards-based, criterion-referenced English language proficiency test designed to measure English learners’ social and academic proficiency in English. It assesses social and instructional English as well as the language associated with language arts, mathematics, science, and social studies within the school context across the four language domains. ​​​​​​​​​​​​​​​​​​​​​​​​​​​​​​​​​​​​​​​​​​​​​​​​​​​​​​​​​​</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b="1" kern="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300" b="1" kern="1200" dirty="0">
                <a:effectLst/>
                <a:latin typeface="Calibri" panose="020F0502020204030204" pitchFamily="34" charset="0"/>
                <a:ea typeface="Calibri" panose="020F0502020204030204" pitchFamily="34" charset="0"/>
              </a:rPr>
              <a:t>GKIDS</a:t>
            </a:r>
            <a:endParaRPr lang="en-US" sz="13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tabLst>
                <a:tab pos="457200" algn="l"/>
              </a:tabLst>
            </a:pPr>
            <a:r>
              <a:rPr lang="en-US" sz="1300" kern="1200" dirty="0">
                <a:effectLst/>
                <a:latin typeface="Calibri" panose="020F0502020204030204" pitchFamily="34" charset="0"/>
                <a:ea typeface="Cambria Math" panose="02040503050406030204" pitchFamily="18" charset="0"/>
                <a:cs typeface="Times New Roman" panose="02020603050405020304" pitchFamily="18" charset="0"/>
              </a:rPr>
              <a:t>GKIDS 2.0 is designed to be "invisible" to students, occurring through routine instruction and classroom activities. Results from GKIDS 2.0 will help identify what your child already knows and needs to learn next. GKIDS 2.0 also provides teachers a way to monitor your child’s growth in kindergarten that is developmentally appropriate.</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b="1" kern="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300" b="1" kern="1200" dirty="0">
                <a:effectLst/>
                <a:latin typeface="Calibri" panose="020F0502020204030204" pitchFamily="34" charset="0"/>
                <a:ea typeface="Calibri" panose="020F0502020204030204" pitchFamily="34" charset="0"/>
              </a:rPr>
              <a:t>Georgia Milestones Assessment System (GMAS)</a:t>
            </a:r>
            <a:endParaRPr lang="en-US" sz="13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tabLst>
                <a:tab pos="457200" algn="l"/>
              </a:tabLst>
            </a:pPr>
            <a:r>
              <a:rPr lang="en-US" sz="1300" kern="1200" dirty="0">
                <a:effectLst/>
                <a:latin typeface="Calibri" panose="020F0502020204030204" pitchFamily="34" charset="0"/>
                <a:ea typeface="Times New Roman" panose="02020603050405020304" pitchFamily="18" charset="0"/>
                <a:cs typeface="Times New Roman" panose="02020603050405020304" pitchFamily="18" charset="0"/>
              </a:rPr>
              <a:t>Georgia Milestones is administered to students in grades 3 – 8. GMAS measures how well students have learned the knowledge and skills outlined in the state-adopted content standards in English language arts, mathematics, science, and social studies.  </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b="1" kern="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300" b="1" kern="1200" dirty="0">
                <a:effectLst/>
                <a:latin typeface="Calibri" panose="020F0502020204030204" pitchFamily="34" charset="0"/>
                <a:ea typeface="Calibri" panose="020F0502020204030204" pitchFamily="34" charset="0"/>
              </a:rPr>
              <a:t>ACCESS for ELLs</a:t>
            </a:r>
            <a:endParaRPr lang="en-US" sz="13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tabLst>
                <a:tab pos="457200" algn="l"/>
              </a:tabLst>
            </a:pPr>
            <a:r>
              <a:rPr lang="en-US" sz="1300" kern="1200" dirty="0">
                <a:effectLst/>
                <a:latin typeface="Calibri" panose="020F0502020204030204" pitchFamily="34" charset="0"/>
                <a:ea typeface="Calibri" panose="020F0502020204030204" pitchFamily="34" charset="0"/>
                <a:cs typeface="Times New Roman" panose="02020603050405020304" pitchFamily="18" charset="0"/>
              </a:rPr>
              <a:t>ACCESS for ELLs is an English language proficiency assessment administered annually to kindergarten through 12th grade</a:t>
            </a:r>
            <a:endParaRPr lang="en-US" sz="1300" b="1" dirty="0">
              <a:latin typeface="Calibri" panose="020F0502020204030204" pitchFamily="34" charset="0"/>
              <a:cs typeface="Calibri" panose="020F0502020204030204" pitchFamily="34" charset="0"/>
            </a:endParaRPr>
          </a:p>
          <a:p>
            <a:pPr marR="0" lvl="0">
              <a:spcBef>
                <a:spcPts val="0"/>
              </a:spcBef>
              <a:spcAft>
                <a:spcPts val="0"/>
              </a:spcAft>
              <a:tabLst>
                <a:tab pos="457200" algn="l"/>
              </a:tabLs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583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 calcmode="lin" valueType="num">
                                      <p:cBhvr additive="base">
                                        <p:cTn id="4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anim calcmode="lin" valueType="num">
                                      <p:cBhvr additive="base">
                                        <p:cTn id="49"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anim calcmode="lin" valueType="num">
                                      <p:cBhvr additive="base">
                                        <p:cTn id="55"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xEl>
                                              <p:pRg st="13" end="13"/>
                                            </p:txEl>
                                          </p:spTgt>
                                        </p:tgtEl>
                                        <p:attrNameLst>
                                          <p:attrName>style.visibility</p:attrName>
                                        </p:attrNameLst>
                                      </p:cBhvr>
                                      <p:to>
                                        <p:strVal val="visible"/>
                                      </p:to>
                                    </p:set>
                                    <p:anim calcmode="lin" valueType="num">
                                      <p:cBhvr additive="base">
                                        <p:cTn id="61"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15" end="15"/>
                                            </p:txEl>
                                          </p:spTgt>
                                        </p:tgtEl>
                                        <p:attrNameLst>
                                          <p:attrName>style.visibility</p:attrName>
                                        </p:attrNameLst>
                                      </p:cBhvr>
                                      <p:to>
                                        <p:strVal val="visible"/>
                                      </p:to>
                                    </p:set>
                                    <p:anim calcmode="lin" valueType="num">
                                      <p:cBhvr additive="base">
                                        <p:cTn id="67"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
                                            <p:txEl>
                                              <p:pRg st="16" end="16"/>
                                            </p:txEl>
                                          </p:spTgt>
                                        </p:tgtEl>
                                        <p:attrNameLst>
                                          <p:attrName>style.visibility</p:attrName>
                                        </p:attrNameLst>
                                      </p:cBhvr>
                                      <p:to>
                                        <p:strVal val="visible"/>
                                      </p:to>
                                    </p:set>
                                    <p:anim calcmode="lin" valueType="num">
                                      <p:cBhvr additive="base">
                                        <p:cTn id="73" dur="500" fill="hold"/>
                                        <p:tgtEl>
                                          <p:spTgt spid="6">
                                            <p:txEl>
                                              <p:pRg st="16" end="1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A2CD-9DA4-44F9-ABBD-90303819F4C6}"/>
              </a:ext>
            </a:extLst>
          </p:cNvPr>
          <p:cNvSpPr>
            <a:spLocks noGrp="1"/>
          </p:cNvSpPr>
          <p:nvPr>
            <p:ph type="title"/>
          </p:nvPr>
        </p:nvSpPr>
        <p:spPr/>
        <p:txBody>
          <a:bodyPr>
            <a:noAutofit/>
          </a:bodyPr>
          <a:lstStyle/>
          <a:p>
            <a:r>
              <a:rPr lang="en-US" sz="3200" dirty="0">
                <a:latin typeface="Calibri" panose="020F0502020204030204" pitchFamily="34" charset="0"/>
                <a:cs typeface="Calibri" panose="020F0502020204030204" pitchFamily="34" charset="0"/>
              </a:rPr>
              <a:t>Infinite Campus</a:t>
            </a:r>
          </a:p>
        </p:txBody>
      </p:sp>
      <p:pic>
        <p:nvPicPr>
          <p:cNvPr id="5" name="Picture 4" descr="A close up of a logo&#10;&#10;Description automatically generated">
            <a:extLst>
              <a:ext uri="{FF2B5EF4-FFF2-40B4-BE49-F238E27FC236}">
                <a16:creationId xmlns:a16="http://schemas.microsoft.com/office/drawing/2014/main" id="{A9A7D593-7E2F-4081-8C00-5D075187D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sp>
        <p:nvSpPr>
          <p:cNvPr id="6" name="TextBox 5">
            <a:extLst>
              <a:ext uri="{FF2B5EF4-FFF2-40B4-BE49-F238E27FC236}">
                <a16:creationId xmlns:a16="http://schemas.microsoft.com/office/drawing/2014/main" id="{D7CDA625-23B0-4927-BF56-A54F8A8FD4C4}"/>
              </a:ext>
            </a:extLst>
          </p:cNvPr>
          <p:cNvSpPr txBox="1"/>
          <p:nvPr/>
        </p:nvSpPr>
        <p:spPr>
          <a:xfrm>
            <a:off x="650730" y="1818656"/>
            <a:ext cx="5475750" cy="5186035"/>
          </a:xfrm>
          <a:prstGeom prst="rect">
            <a:avLst/>
          </a:prstGeom>
          <a:noFill/>
        </p:spPr>
        <p:txBody>
          <a:bodyPr wrap="square" rtlCol="0">
            <a:spAutoFit/>
          </a:bodyPr>
          <a:lstStyle/>
          <a:p>
            <a:endParaRPr lang="en-US" sz="19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Infinite Campus – Parent Portal is the Fulton County Schools system to connect parents and students to student information. All parents must register to begin accessing Campus Parent</a:t>
            </a:r>
          </a:p>
          <a:p>
            <a:endParaRPr lang="en-US" dirty="0">
              <a:latin typeface="Calibri" panose="020F0502020204030204" pitchFamily="34" charset="0"/>
              <a:cs typeface="Calibri" panose="020F0502020204030204" pitchFamily="34" charset="0"/>
            </a:endParaRPr>
          </a:p>
          <a:p>
            <a:pPr marL="285750" lvl="0" indent="-285750">
              <a:buFont typeface="Courier New" panose="02070309020205020404" pitchFamily="49" charset="0"/>
              <a:buChar char="o"/>
            </a:pPr>
            <a:r>
              <a:rPr lang="en-US" dirty="0">
                <a:latin typeface="Calibri" panose="020F0502020204030204" pitchFamily="34" charset="0"/>
                <a:cs typeface="Calibri" panose="020F0502020204030204" pitchFamily="34" charset="0"/>
              </a:rPr>
              <a:t>All current parents will receive an email to register</a:t>
            </a:r>
          </a:p>
          <a:p>
            <a:pPr marL="285750" lvl="0" indent="-285750">
              <a:buFont typeface="Courier New" panose="02070309020205020404" pitchFamily="49" charset="0"/>
              <a:buChar char="o"/>
            </a:pPr>
            <a:r>
              <a:rPr lang="en-US" dirty="0">
                <a:latin typeface="Calibri" panose="020F0502020204030204" pitchFamily="34" charset="0"/>
                <a:cs typeface="Calibri" panose="020F0502020204030204" pitchFamily="34" charset="0"/>
              </a:rPr>
              <a:t>All parents new to Fulton will receive an email within 24 hours of enrollment </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To register you must provide the following information</a:t>
            </a:r>
          </a:p>
          <a:p>
            <a:endParaRPr lang="en-US" dirty="0">
              <a:latin typeface="Calibri" panose="020F0502020204030204" pitchFamily="34" charset="0"/>
              <a:cs typeface="Calibri" panose="020F0502020204030204" pitchFamily="34" charset="0"/>
            </a:endParaRPr>
          </a:p>
          <a:p>
            <a:pPr marL="285750" lvl="0" indent="-285750">
              <a:buFont typeface="Courier New" panose="02070309020205020404" pitchFamily="49" charset="0"/>
              <a:buChar char="o"/>
            </a:pPr>
            <a:r>
              <a:rPr lang="en-US" dirty="0">
                <a:latin typeface="Calibri" panose="020F0502020204030204" pitchFamily="34" charset="0"/>
                <a:cs typeface="Calibri" panose="020F0502020204030204" pitchFamily="34" charset="0"/>
              </a:rPr>
              <a:t>Student First Name, Last Name </a:t>
            </a:r>
          </a:p>
          <a:p>
            <a:pPr marL="285750" lvl="0" indent="-285750">
              <a:buFont typeface="Courier New" panose="02070309020205020404" pitchFamily="49" charset="0"/>
              <a:buChar char="o"/>
            </a:pPr>
            <a:r>
              <a:rPr lang="en-US" dirty="0">
                <a:latin typeface="Calibri" panose="020F0502020204030204" pitchFamily="34" charset="0"/>
                <a:cs typeface="Calibri" panose="020F0502020204030204" pitchFamily="34" charset="0"/>
              </a:rPr>
              <a:t>Student Birthdate </a:t>
            </a:r>
          </a:p>
          <a:p>
            <a:pPr marL="285750" lvl="0" indent="-285750">
              <a:buFont typeface="Courier New" panose="02070309020205020404" pitchFamily="49" charset="0"/>
              <a:buChar char="o"/>
            </a:pPr>
            <a:r>
              <a:rPr lang="en-US" dirty="0">
                <a:latin typeface="Calibri" panose="020F0502020204030204" pitchFamily="34" charset="0"/>
                <a:cs typeface="Calibri" panose="020F0502020204030204" pitchFamily="34" charset="0"/>
              </a:rPr>
              <a:t>FCS Student ID Number</a:t>
            </a:r>
          </a:p>
          <a:p>
            <a:pPr marL="285750" lvl="0" indent="-285750">
              <a:buFont typeface="Courier New" panose="02070309020205020404" pitchFamily="49" charset="0"/>
              <a:buChar char="o"/>
            </a:pPr>
            <a:r>
              <a:rPr lang="en-US" dirty="0">
                <a:latin typeface="Calibri" panose="020F0502020204030204" pitchFamily="34" charset="0"/>
                <a:cs typeface="Calibri" panose="020F0502020204030204" pitchFamily="34" charset="0"/>
              </a:rPr>
              <a:t>Grade Level</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935834C-F305-477F-9F53-8FC450C4DD0E}"/>
              </a:ext>
            </a:extLst>
          </p:cNvPr>
          <p:cNvPicPr/>
          <p:nvPr/>
        </p:nvPicPr>
        <p:blipFill>
          <a:blip r:embed="rId3">
            <a:extLst>
              <a:ext uri="{28A0092B-C50C-407E-A947-70E740481C1C}">
                <a14:useLocalDpi xmlns:a14="http://schemas.microsoft.com/office/drawing/2010/main" val="0"/>
              </a:ext>
            </a:extLst>
          </a:blip>
          <a:stretch>
            <a:fillRect/>
          </a:stretch>
        </p:blipFill>
        <p:spPr>
          <a:xfrm>
            <a:off x="6792977" y="2849879"/>
            <a:ext cx="3702361" cy="371588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377EAD0-E3CD-4C46-8129-DC0F9D1615AA}"/>
              </a:ext>
            </a:extLst>
          </p:cNvPr>
          <p:cNvSpPr txBox="1"/>
          <p:nvPr/>
        </p:nvSpPr>
        <p:spPr>
          <a:xfrm>
            <a:off x="6453407" y="2387084"/>
            <a:ext cx="4381500" cy="646331"/>
          </a:xfrm>
          <a:prstGeom prst="rect">
            <a:avLst/>
          </a:prstGeom>
          <a:noFill/>
        </p:spPr>
        <p:txBody>
          <a:bodyPr wrap="square">
            <a:spAutoFit/>
          </a:bodyPr>
          <a:lstStyle/>
          <a:p>
            <a:r>
              <a:rPr lang="en-US" dirty="0">
                <a:hlinkClick r:id="rId4">
                  <a:extLst>
                    <a:ext uri="{A12FA001-AC4F-418D-AE19-62706E023703}">
                      <ahyp:hlinkClr xmlns:ahyp="http://schemas.microsoft.com/office/drawing/2018/hyperlinkcolor" val="tx"/>
                    </a:ext>
                  </a:extLst>
                </a:hlinkClick>
              </a:rPr>
              <a:t>https://www.fultonschools.org/infinitecampus</a:t>
            </a:r>
            <a:endParaRPr lang="en-US" dirty="0"/>
          </a:p>
          <a:p>
            <a:endParaRPr lang="en-US" dirty="0"/>
          </a:p>
        </p:txBody>
      </p:sp>
      <p:sp>
        <p:nvSpPr>
          <p:cNvPr id="4" name="Slide Number Placeholder 3">
            <a:extLst>
              <a:ext uri="{FF2B5EF4-FFF2-40B4-BE49-F238E27FC236}">
                <a16:creationId xmlns:a16="http://schemas.microsoft.com/office/drawing/2014/main" id="{C2D35F5F-89F8-F0D8-6B06-D8A1576DA446}"/>
              </a:ext>
            </a:extLst>
          </p:cNvPr>
          <p:cNvSpPr>
            <a:spLocks noGrp="1"/>
          </p:cNvSpPr>
          <p:nvPr>
            <p:ph type="sldNum" sz="quarter" idx="12"/>
          </p:nvPr>
        </p:nvSpPr>
        <p:spPr/>
        <p:txBody>
          <a:bodyPr/>
          <a:lstStyle/>
          <a:p>
            <a:fld id="{D0FFDE16-9A8A-416F-9B01-441176DD7433}" type="slidenum">
              <a:rPr lang="en-US" smtClean="0"/>
              <a:t>14</a:t>
            </a:fld>
            <a:endParaRPr lang="en-US"/>
          </a:p>
        </p:txBody>
      </p:sp>
    </p:spTree>
    <p:extLst>
      <p:ext uri="{BB962C8B-B14F-4D97-AF65-F5344CB8AC3E}">
        <p14:creationId xmlns:p14="http://schemas.microsoft.com/office/powerpoint/2010/main" val="85116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3F4A-B6F6-4626-8F14-B242948C2208}"/>
              </a:ext>
            </a:extLst>
          </p:cNvPr>
          <p:cNvSpPr txBox="1">
            <a:spLocks/>
          </p:cNvSpPr>
          <p:nvPr/>
        </p:nvSpPr>
        <p:spPr>
          <a:xfrm>
            <a:off x="581192" y="702156"/>
            <a:ext cx="11029616" cy="1013800"/>
          </a:xfrm>
          <a:prstGeom prst="rect">
            <a:avLst/>
          </a:prstGeom>
        </p:spPr>
        <p:txBody>
          <a:bodyPr>
            <a:normAutofit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200" dirty="0">
                <a:solidFill>
                  <a:schemeClr val="accent1"/>
                </a:solidFill>
                <a:latin typeface="Calibri" panose="020F0502020204030204" pitchFamily="34" charset="0"/>
                <a:cs typeface="Calibri" panose="020F0502020204030204" pitchFamily="34" charset="0"/>
              </a:rPr>
              <a:t>What is required by law for parent and family engagement?</a:t>
            </a:r>
            <a:endParaRPr kumimoji="0" lang="en-US" sz="3200" b="0" i="0" u="none" strike="noStrike" kern="1200" cap="all" spc="0" normalizeH="0" baseline="0" noProof="0" dirty="0">
              <a:ln>
                <a:noFill/>
              </a:ln>
              <a:solidFill>
                <a:schemeClr val="accent1"/>
              </a:solidFill>
              <a:effectLst/>
              <a:uLnTx/>
              <a:uFillTx/>
              <a:latin typeface="Calibri" panose="020F0502020204030204" pitchFamily="34" charset="0"/>
              <a:cs typeface="Calibri" panose="020F0502020204030204" pitchFamily="34" charset="0"/>
            </a:endParaRPr>
          </a:p>
        </p:txBody>
      </p:sp>
      <p:pic>
        <p:nvPicPr>
          <p:cNvPr id="4" name="Picture 3" descr="A close up of a logo&#10;&#10;Description automatically generated">
            <a:extLst>
              <a:ext uri="{FF2B5EF4-FFF2-40B4-BE49-F238E27FC236}">
                <a16:creationId xmlns:a16="http://schemas.microsoft.com/office/drawing/2014/main" id="{CD67D1C4-8586-43C3-B8EA-1236302F0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grpSp>
        <p:nvGrpSpPr>
          <p:cNvPr id="7" name="Group 6">
            <a:extLst>
              <a:ext uri="{FF2B5EF4-FFF2-40B4-BE49-F238E27FC236}">
                <a16:creationId xmlns:a16="http://schemas.microsoft.com/office/drawing/2014/main" id="{78263138-F632-4F1F-A553-946D68079F89}"/>
              </a:ext>
            </a:extLst>
          </p:cNvPr>
          <p:cNvGrpSpPr/>
          <p:nvPr/>
        </p:nvGrpSpPr>
        <p:grpSpPr>
          <a:xfrm>
            <a:off x="3691746" y="702156"/>
            <a:ext cx="9144000" cy="6858000"/>
            <a:chOff x="3775566" y="988233"/>
            <a:chExt cx="9144000" cy="6858000"/>
          </a:xfrm>
        </p:grpSpPr>
        <p:pic>
          <p:nvPicPr>
            <p:cNvPr id="8" name="Picture 7" descr="A picture containing drawing&#10;&#10;Description automatically generated">
              <a:extLst>
                <a:ext uri="{FF2B5EF4-FFF2-40B4-BE49-F238E27FC236}">
                  <a16:creationId xmlns:a16="http://schemas.microsoft.com/office/drawing/2014/main" id="{D3594459-A5E3-4BC3-AC72-C44024F8A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566" y="988233"/>
              <a:ext cx="9144000" cy="6858000"/>
            </a:xfrm>
            <a:prstGeom prst="rect">
              <a:avLst/>
            </a:prstGeom>
          </p:spPr>
        </p:pic>
        <p:sp>
          <p:nvSpPr>
            <p:cNvPr id="9" name="TextBox 8">
              <a:extLst>
                <a:ext uri="{FF2B5EF4-FFF2-40B4-BE49-F238E27FC236}">
                  <a16:creationId xmlns:a16="http://schemas.microsoft.com/office/drawing/2014/main" id="{2AD6AEDA-A164-419F-B6CB-A375841DBE89}"/>
                </a:ext>
              </a:extLst>
            </p:cNvPr>
            <p:cNvSpPr txBox="1"/>
            <p:nvPr/>
          </p:nvSpPr>
          <p:spPr>
            <a:xfrm>
              <a:off x="7402094" y="2565368"/>
              <a:ext cx="18909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HelloEtchASketch" panose="02000603000000000000" pitchFamily="2" charset="0"/>
                  <a:cs typeface="Calibri" panose="020F0502020204030204" pitchFamily="34" charset="0"/>
                </a:rPr>
                <a:t>Parents &amp;</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HelloEtchASketch" panose="02000603000000000000" pitchFamily="2" charset="0"/>
                  <a:cs typeface="Calibri" panose="020F0502020204030204" pitchFamily="34" charset="0"/>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HelloEtchASketch" panose="02000603000000000000" pitchFamily="2" charset="0"/>
                  <a:cs typeface="Calibri" panose="020F0502020204030204" pitchFamily="34" charset="0"/>
                </a:rPr>
                <a:t>Families</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HelloEtchASketch" panose="02000603000000000000" pitchFamily="2" charset="0"/>
                  <a:cs typeface="Calibri" panose="020F0502020204030204" pitchFamily="34" charset="0"/>
                </a:rPr>
                <a:t> </a:t>
              </a:r>
            </a:p>
          </p:txBody>
        </p:sp>
        <p:sp>
          <p:nvSpPr>
            <p:cNvPr id="10" name="TextBox 9">
              <a:extLst>
                <a:ext uri="{FF2B5EF4-FFF2-40B4-BE49-F238E27FC236}">
                  <a16:creationId xmlns:a16="http://schemas.microsoft.com/office/drawing/2014/main" id="{25EA7045-67A8-4B67-AC9D-AF95FB021318}"/>
                </a:ext>
              </a:extLst>
            </p:cNvPr>
            <p:cNvSpPr txBox="1"/>
            <p:nvPr/>
          </p:nvSpPr>
          <p:spPr>
            <a:xfrm>
              <a:off x="8752731" y="5067300"/>
              <a:ext cx="18909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HelloEtchASketch" panose="02000603000000000000" pitchFamily="2" charset="0"/>
                  <a:cs typeface="Calibri" panose="020F0502020204030204" pitchFamily="34" charset="0"/>
                </a:rPr>
                <a:t>Staff</a:t>
              </a:r>
            </a:p>
          </p:txBody>
        </p:sp>
        <p:sp>
          <p:nvSpPr>
            <p:cNvPr id="11" name="TextBox 10">
              <a:extLst>
                <a:ext uri="{FF2B5EF4-FFF2-40B4-BE49-F238E27FC236}">
                  <a16:creationId xmlns:a16="http://schemas.microsoft.com/office/drawing/2014/main" id="{4097519A-5795-493E-B57F-BF5C7FC9D451}"/>
                </a:ext>
              </a:extLst>
            </p:cNvPr>
            <p:cNvSpPr txBox="1"/>
            <p:nvPr/>
          </p:nvSpPr>
          <p:spPr>
            <a:xfrm>
              <a:off x="6023186" y="5064145"/>
              <a:ext cx="18909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HelloEtchASketch" panose="02000603000000000000" pitchFamily="2" charset="0"/>
                  <a:cs typeface="Calibri" panose="020F0502020204030204" pitchFamily="34" charset="0"/>
                </a:rPr>
                <a:t>Students</a:t>
              </a:r>
            </a:p>
          </p:txBody>
        </p:sp>
      </p:grpSp>
      <p:sp>
        <p:nvSpPr>
          <p:cNvPr id="12" name="TextBox 11">
            <a:extLst>
              <a:ext uri="{FF2B5EF4-FFF2-40B4-BE49-F238E27FC236}">
                <a16:creationId xmlns:a16="http://schemas.microsoft.com/office/drawing/2014/main" id="{6413CCF1-0392-4C9A-8F73-4FB882FECA62}"/>
              </a:ext>
            </a:extLst>
          </p:cNvPr>
          <p:cNvSpPr txBox="1"/>
          <p:nvPr/>
        </p:nvSpPr>
        <p:spPr>
          <a:xfrm>
            <a:off x="581192" y="1737700"/>
            <a:ext cx="5277631"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rPr>
              <a:t>Title I requires that all Title I schools ensure that </a:t>
            </a:r>
            <a:r>
              <a:rPr kumimoji="0" lang="en-US" sz="2400" b="1" i="1" u="none" strike="noStrike" kern="1200" cap="none" spc="0" normalizeH="0" baseline="0" noProof="0" dirty="0">
                <a:ln>
                  <a:noFill/>
                </a:ln>
                <a:effectLst/>
                <a:uLnTx/>
                <a:uFillTx/>
                <a:latin typeface="Calibri" panose="020F0502020204030204"/>
                <a:ea typeface="+mn-ea"/>
              </a:rPr>
              <a:t>all</a:t>
            </a:r>
            <a:r>
              <a:rPr kumimoji="0" lang="en-US" sz="2400" b="0" i="1" u="none" strike="noStrike" kern="1200" cap="none" spc="0" normalizeH="0" baseline="0" noProof="0" dirty="0">
                <a:ln>
                  <a:noFill/>
                </a:ln>
                <a:effectLst/>
                <a:uLnTx/>
                <a:uFillTx/>
                <a:latin typeface="Calibri" panose="020F0502020204030204"/>
                <a:ea typeface="+mn-ea"/>
              </a:rPr>
              <a:t> parents and families </a:t>
            </a:r>
            <a:r>
              <a:rPr kumimoji="0" lang="en-US" sz="2400" b="0" i="0" u="none" strike="noStrike" kern="1200" cap="none" spc="0" normalizeH="0" baseline="0" noProof="0" dirty="0">
                <a:ln>
                  <a:noFill/>
                </a:ln>
                <a:effectLst/>
                <a:uLnTx/>
                <a:uFillTx/>
                <a:latin typeface="Calibri" panose="020F0502020204030204"/>
                <a:ea typeface="+mn-ea"/>
              </a:rPr>
              <a:t>are given the opportunity for meaningful consultation in</a:t>
            </a:r>
            <a:r>
              <a:rPr kumimoji="0" lang="en-US" sz="2400" b="0" i="0" u="none" strike="noStrike" kern="1200" cap="none" spc="0" normalizeH="0" noProof="0" dirty="0">
                <a:ln>
                  <a:noFill/>
                </a:ln>
                <a:effectLst/>
                <a:uLnTx/>
                <a:uFillTx/>
                <a:latin typeface="Calibri" panose="020F0502020204030204"/>
                <a:ea typeface="+mn-ea"/>
              </a:rPr>
              <a:t> their child’s education</a:t>
            </a:r>
            <a:r>
              <a:rPr kumimoji="0" lang="en-US" sz="2400" b="0" i="0" u="none" strike="noStrike" kern="1200" cap="none" spc="0" normalizeH="0" baseline="0" noProof="0" dirty="0">
                <a:ln>
                  <a:noFill/>
                </a:ln>
                <a:effectLst/>
                <a:uLnTx/>
                <a:uFillTx/>
                <a:latin typeface="Calibri" panose="020F0502020204030204"/>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alibri" panose="020F0502020204030204"/>
              <a:ea typeface="+mn-ea"/>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Calibri" panose="020F0502020204030204"/>
                <a:ea typeface="+mn-ea"/>
              </a:rPr>
              <a:t>School-Family </a:t>
            </a:r>
            <a:r>
              <a:rPr lang="en-US" sz="2400" dirty="0">
                <a:latin typeface="Calibri" panose="020F0502020204030204"/>
              </a:rPr>
              <a:t>C</a:t>
            </a:r>
            <a:r>
              <a:rPr kumimoji="0" lang="en-US" sz="2400" b="0" i="0" u="none" strike="noStrike" kern="1200" cap="none" spc="0" normalizeH="0" baseline="0" noProof="0" dirty="0" err="1">
                <a:ln>
                  <a:noFill/>
                </a:ln>
                <a:effectLst/>
                <a:uLnTx/>
                <a:uFillTx/>
                <a:latin typeface="Calibri" panose="020F0502020204030204"/>
                <a:ea typeface="+mn-ea"/>
              </a:rPr>
              <a:t>ompact</a:t>
            </a:r>
            <a:endParaRPr kumimoji="0" lang="en-US" sz="2400" b="0" i="0" u="none" strike="noStrike" kern="1200" cap="none" spc="0" normalizeH="0" baseline="0" noProof="0" dirty="0">
              <a:ln>
                <a:noFill/>
              </a:ln>
              <a:effectLst/>
              <a:uLnTx/>
              <a:uFillTx/>
              <a:latin typeface="Calibri" panose="020F0502020204030204"/>
              <a:ea typeface="+mn-ea"/>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Calibri" panose="020F0502020204030204"/>
                <a:ea typeface="+mn-ea"/>
              </a:rPr>
              <a:t>Parent and Family Engagement Plan (PFEP)</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Calibri" panose="020F0502020204030204"/>
                <a:ea typeface="+mn-ea"/>
              </a:rPr>
              <a:t>District Parent and Family Engagement Plan</a:t>
            </a:r>
            <a:endParaRPr kumimoji="0" lang="en-US" sz="2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Title I also requires staff, families,</a:t>
            </a:r>
            <a:r>
              <a:rPr kumimoji="0" lang="en-US" sz="2400" b="0" i="0" u="none" strike="noStrike" kern="1200" cap="none" spc="0" normalizeH="0" noProof="0" dirty="0">
                <a:ln>
                  <a:noFill/>
                </a:ln>
                <a:effectLst/>
                <a:uLnTx/>
                <a:uFillTx/>
                <a:latin typeface="Calibri" panose="020F0502020204030204" pitchFamily="34" charset="0"/>
                <a:ea typeface="+mn-ea"/>
                <a:cs typeface="Calibri" panose="020F0502020204030204" pitchFamily="34" charset="0"/>
              </a:rPr>
              <a:t> and students </a:t>
            </a:r>
            <a:r>
              <a:rPr kumimoji="0" lang="en-US" sz="2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must jointly develop the school compact</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3C0F3252-9CE5-0847-4B7E-2C285016AA13}"/>
              </a:ext>
            </a:extLst>
          </p:cNvPr>
          <p:cNvSpPr>
            <a:spLocks noGrp="1"/>
          </p:cNvSpPr>
          <p:nvPr>
            <p:ph type="sldNum" sz="quarter" idx="12"/>
          </p:nvPr>
        </p:nvSpPr>
        <p:spPr/>
        <p:txBody>
          <a:bodyPr/>
          <a:lstStyle/>
          <a:p>
            <a:fld id="{D0FFDE16-9A8A-416F-9B01-441176DD7433}" type="slidenum">
              <a:rPr lang="en-US" smtClean="0"/>
              <a:t>15</a:t>
            </a:fld>
            <a:endParaRPr lang="en-US"/>
          </a:p>
        </p:txBody>
      </p:sp>
    </p:spTree>
    <p:extLst>
      <p:ext uri="{BB962C8B-B14F-4D97-AF65-F5344CB8AC3E}">
        <p14:creationId xmlns:p14="http://schemas.microsoft.com/office/powerpoint/2010/main" val="5494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A9A7D593-7E2F-4081-8C00-5D075187D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pic>
        <p:nvPicPr>
          <p:cNvPr id="3" name="Picture 2">
            <a:extLst>
              <a:ext uri="{FF2B5EF4-FFF2-40B4-BE49-F238E27FC236}">
                <a16:creationId xmlns:a16="http://schemas.microsoft.com/office/drawing/2014/main" id="{F80EAC12-6EA6-4A39-BEDF-A69798659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34" y="2145781"/>
            <a:ext cx="4014695" cy="379258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7577555-2983-7EEF-F899-AFCBB64E588B}"/>
              </a:ext>
            </a:extLst>
          </p:cNvPr>
          <p:cNvSpPr>
            <a:spLocks noGrp="1"/>
          </p:cNvSpPr>
          <p:nvPr>
            <p:ph type="sldNum" sz="quarter" idx="12"/>
          </p:nvPr>
        </p:nvSpPr>
        <p:spPr/>
        <p:txBody>
          <a:bodyPr/>
          <a:lstStyle/>
          <a:p>
            <a:fld id="{D0FFDE16-9A8A-416F-9B01-441176DD7433}" type="slidenum">
              <a:rPr lang="en-US" smtClean="0"/>
              <a:t>16</a:t>
            </a:fld>
            <a:endParaRPr lang="en-US"/>
          </a:p>
        </p:txBody>
      </p:sp>
      <p:sp>
        <p:nvSpPr>
          <p:cNvPr id="8" name="Title 7">
            <a:extLst>
              <a:ext uri="{FF2B5EF4-FFF2-40B4-BE49-F238E27FC236}">
                <a16:creationId xmlns:a16="http://schemas.microsoft.com/office/drawing/2014/main" id="{48D9DD41-7DC1-3815-9BA2-3DA41A9C0A71}"/>
              </a:ext>
            </a:extLst>
          </p:cNvPr>
          <p:cNvSpPr>
            <a:spLocks noGrp="1"/>
          </p:cNvSpPr>
          <p:nvPr>
            <p:ph type="title"/>
          </p:nvPr>
        </p:nvSpPr>
        <p:spPr/>
        <p:txBody>
          <a:bodyPr/>
          <a:lstStyle/>
          <a:p>
            <a:r>
              <a:rPr lang="en-US" dirty="0"/>
              <a:t> </a:t>
            </a:r>
          </a:p>
        </p:txBody>
      </p:sp>
      <p:sp>
        <p:nvSpPr>
          <p:cNvPr id="9" name="Title 1">
            <a:extLst>
              <a:ext uri="{FF2B5EF4-FFF2-40B4-BE49-F238E27FC236}">
                <a16:creationId xmlns:a16="http://schemas.microsoft.com/office/drawing/2014/main" id="{50F9A2CD-9DA4-44F9-ABBD-90303819F4C6}"/>
              </a:ext>
            </a:extLst>
          </p:cNvPr>
          <p:cNvSpPr>
            <a:spLocks noGrp="1"/>
          </p:cNvSpPr>
          <p:nvPr/>
        </p:nvSpPr>
        <p:spPr>
          <a:xfrm>
            <a:off x="715334" y="702767"/>
            <a:ext cx="11029616" cy="1013800"/>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dirty="0">
                <a:ln>
                  <a:noFill/>
                </a:ln>
                <a:effectLst/>
                <a:uLnTx/>
                <a:uFillTx/>
                <a:latin typeface="Calibri" panose="020F0502020204030204" pitchFamily="34" charset="0"/>
                <a:ea typeface="+mj-ea"/>
                <a:cs typeface="Calibri" panose="020F0502020204030204" pitchFamily="34" charset="0"/>
              </a:rPr>
              <a:t>What is the district’s and school’s Parent and family engagement plan?</a:t>
            </a:r>
          </a:p>
        </p:txBody>
      </p:sp>
      <p:sp>
        <p:nvSpPr>
          <p:cNvPr id="10" name="Content Placeholder 2">
            <a:extLst>
              <a:ext uri="{FF2B5EF4-FFF2-40B4-BE49-F238E27FC236}">
                <a16:creationId xmlns:a16="http://schemas.microsoft.com/office/drawing/2014/main" id="{5EB8BE69-E70A-4967-B067-6C910E407FC2}"/>
              </a:ext>
            </a:extLst>
          </p:cNvPr>
          <p:cNvSpPr txBox="1">
            <a:spLocks/>
          </p:cNvSpPr>
          <p:nvPr/>
        </p:nvSpPr>
        <p:spPr>
          <a:xfrm>
            <a:off x="5147046" y="2202920"/>
            <a:ext cx="6661345" cy="36783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1">
              <a:buClr>
                <a:srgbClr val="6B1F33"/>
              </a:buClr>
              <a:buFont typeface="Courier New" panose="02070309020205020404" pitchFamily="49" charset="0"/>
              <a:buChar char="o"/>
              <a:defRPr/>
            </a:pPr>
            <a:r>
              <a:rPr lang="en-US" sz="2600" dirty="0">
                <a:solidFill>
                  <a:srgbClr val="203C74"/>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https://bit.ly/District-PFEP_Eng</a:t>
            </a:r>
            <a:endParaRPr lang="en-US" sz="2600" dirty="0">
              <a:solidFill>
                <a:srgbClr val="203C74"/>
              </a:solidFill>
              <a:latin typeface="Calibri" panose="020F0502020204030204" pitchFamily="34" charset="0"/>
              <a:cs typeface="Calibri" panose="020F0502020204030204" pitchFamily="34" charset="0"/>
            </a:endParaRPr>
          </a:p>
          <a:p>
            <a:pPr lvl="1">
              <a:buClr>
                <a:srgbClr val="6B1F33"/>
              </a:buClr>
              <a:buFont typeface="Courier New" panose="02070309020205020404" pitchFamily="49" charset="0"/>
              <a:buChar char="o"/>
              <a:defRPr/>
            </a:pPr>
            <a:r>
              <a:rPr lang="en-US" sz="2600" dirty="0">
                <a:solidFill>
                  <a:srgbClr val="203C74"/>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https://bit.ly/District-PFEP_Spa</a:t>
            </a:r>
            <a:endParaRPr lang="en-US" sz="2600" dirty="0">
              <a:solidFill>
                <a:srgbClr val="203C74"/>
              </a:solidFill>
              <a:latin typeface="Calibri" panose="020F0502020204030204" pitchFamily="34" charset="0"/>
              <a:cs typeface="Calibri" panose="020F0502020204030204" pitchFamily="34" charset="0"/>
            </a:endParaRPr>
          </a:p>
          <a:p>
            <a:pPr lvl="1">
              <a:buClr>
                <a:srgbClr val="6B1F33"/>
              </a:buClr>
              <a:buFont typeface="Courier New" panose="02070309020205020404" pitchFamily="49" charset="0"/>
              <a:buChar char="o"/>
              <a:defRPr/>
            </a:pPr>
            <a:r>
              <a:rPr lang="en-US" sz="2600" dirty="0">
                <a:solidFill>
                  <a:srgbClr val="203C74"/>
                </a:solidFill>
                <a:latin typeface="Calibri" panose="020F0502020204030204" pitchFamily="34" charset="0"/>
                <a:cs typeface="Calibri" panose="020F0502020204030204" pitchFamily="34" charset="0"/>
              </a:rPr>
              <a:t> </a:t>
            </a:r>
          </a:p>
          <a:p>
            <a:pPr lvl="1">
              <a:buClr>
                <a:srgbClr val="6B1F33"/>
              </a:buClr>
              <a:buFont typeface="Courier New" panose="02070309020205020404" pitchFamily="49" charset="0"/>
              <a:buChar char="o"/>
              <a:defRPr/>
            </a:pPr>
            <a:endParaRPr lang="en-US" dirty="0">
              <a:solidFill>
                <a:srgbClr val="6B1F33"/>
              </a:solidFill>
              <a:latin typeface="Calibri" panose="020F0502020204030204" pitchFamily="34" charset="0"/>
              <a:cs typeface="Calibri" panose="020F0502020204030204" pitchFamily="34" charset="0"/>
            </a:endParaRPr>
          </a:p>
          <a:p>
            <a:pPr lvl="1">
              <a:buClr>
                <a:srgbClr val="6B1F33"/>
              </a:buClr>
              <a:buFont typeface="Courier New" panose="02070309020205020404" pitchFamily="49" charset="0"/>
              <a:buChar char="o"/>
              <a:defRPr/>
            </a:pPr>
            <a:endParaRPr lang="en-US" sz="2600" dirty="0">
              <a:solidFill>
                <a:srgbClr val="203C74"/>
              </a:solidFill>
              <a:latin typeface="Calibri" panose="020F0502020204030204" pitchFamily="34" charset="0"/>
              <a:cs typeface="Calibri" panose="020F0502020204030204" pitchFamily="34" charset="0"/>
            </a:endParaRPr>
          </a:p>
        </p:txBody>
      </p:sp>
      <p:sp>
        <p:nvSpPr>
          <p:cNvPr id="11" name="Rectangle 1">
            <a:extLst>
              <a:ext uri="{FF2B5EF4-FFF2-40B4-BE49-F238E27FC236}">
                <a16:creationId xmlns:a16="http://schemas.microsoft.com/office/drawing/2014/main" id="{ABC37C60-F097-0675-9748-E8BF91B44524}"/>
              </a:ext>
            </a:extLst>
          </p:cNvPr>
          <p:cNvSpPr>
            <a:spLocks noChangeArrowheads="1"/>
          </p:cNvSpPr>
          <p:nvPr/>
        </p:nvSpPr>
        <p:spPr bwMode="auto">
          <a:xfrm>
            <a:off x="5845786" y="3278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6"/>
              </a:rPr>
              <a:t>Heritage ES PFEP FY25 English.pdf</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1041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3F4A-B6F6-4626-8F14-B242948C2208}"/>
              </a:ext>
            </a:extLst>
          </p:cNvPr>
          <p:cNvSpPr txBox="1">
            <a:spLocks/>
          </p:cNvSpPr>
          <p:nvPr/>
        </p:nvSpPr>
        <p:spPr>
          <a:xfrm>
            <a:off x="581192" y="702156"/>
            <a:ext cx="11029616" cy="1013800"/>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200" dirty="0">
                <a:solidFill>
                  <a:schemeClr val="accent1"/>
                </a:solidFill>
                <a:latin typeface="Calibri" panose="020F0502020204030204" pitchFamily="34" charset="0"/>
                <a:cs typeface="Calibri" panose="020F0502020204030204" pitchFamily="34" charset="0"/>
              </a:rPr>
              <a:t>What is a school-family compact?</a:t>
            </a:r>
            <a:endParaRPr kumimoji="0" lang="en-US" sz="3200" b="0" i="0" u="none" strike="noStrike" kern="1200" cap="all" spc="0" normalizeH="0" baseline="0" noProof="0" dirty="0">
              <a:ln>
                <a:noFill/>
              </a:ln>
              <a:solidFill>
                <a:schemeClr val="accent1"/>
              </a:solidFill>
              <a:effectLst/>
              <a:uLnTx/>
              <a:uFillTx/>
              <a:latin typeface="Calibri" panose="020F0502020204030204" pitchFamily="34" charset="0"/>
              <a:cs typeface="Calibri" panose="020F0502020204030204" pitchFamily="34" charset="0"/>
            </a:endParaRPr>
          </a:p>
        </p:txBody>
      </p:sp>
      <p:pic>
        <p:nvPicPr>
          <p:cNvPr id="4" name="Picture 3" descr="A close up of a logo&#10;&#10;Description automatically generated">
            <a:extLst>
              <a:ext uri="{FF2B5EF4-FFF2-40B4-BE49-F238E27FC236}">
                <a16:creationId xmlns:a16="http://schemas.microsoft.com/office/drawing/2014/main" id="{CD67D1C4-8586-43C3-B8EA-1236302F0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grpSp>
        <p:nvGrpSpPr>
          <p:cNvPr id="6" name="Group 5">
            <a:extLst>
              <a:ext uri="{FF2B5EF4-FFF2-40B4-BE49-F238E27FC236}">
                <a16:creationId xmlns:a16="http://schemas.microsoft.com/office/drawing/2014/main" id="{4455D00D-D455-485C-BF5A-938A19BB7531}"/>
              </a:ext>
            </a:extLst>
          </p:cNvPr>
          <p:cNvGrpSpPr/>
          <p:nvPr/>
        </p:nvGrpSpPr>
        <p:grpSpPr>
          <a:xfrm>
            <a:off x="524830" y="1209056"/>
            <a:ext cx="11142340" cy="5257597"/>
            <a:chOff x="211460" y="1600403"/>
            <a:chExt cx="11142340" cy="5257597"/>
          </a:xfrm>
        </p:grpSpPr>
        <p:pic>
          <p:nvPicPr>
            <p:cNvPr id="7" name="Picture 6" descr="A picture containing clock, light&#10;&#10;Description automatically generated">
              <a:extLst>
                <a:ext uri="{FF2B5EF4-FFF2-40B4-BE49-F238E27FC236}">
                  <a16:creationId xmlns:a16="http://schemas.microsoft.com/office/drawing/2014/main" id="{CF21AA85-6AC0-44FC-BF6F-FCE43565F66A}"/>
                </a:ext>
              </a:extLst>
            </p:cNvPr>
            <p:cNvPicPr>
              <a:picLocks noChangeAspect="1"/>
            </p:cNvPicPr>
            <p:nvPr/>
          </p:nvPicPr>
          <p:blipFill rotWithShape="1">
            <a:blip r:embed="rId3">
              <a:extLst>
                <a:ext uri="{28A0092B-C50C-407E-A947-70E740481C1C}">
                  <a14:useLocalDpi xmlns:a14="http://schemas.microsoft.com/office/drawing/2010/main" val="0"/>
                </a:ext>
              </a:extLst>
            </a:blip>
            <a:srcRect l="23708" t="17439" r="23124" b="28349"/>
            <a:stretch/>
          </p:blipFill>
          <p:spPr>
            <a:xfrm>
              <a:off x="2100157" y="1600403"/>
              <a:ext cx="7325986" cy="5257597"/>
            </a:xfrm>
            <a:prstGeom prst="rect">
              <a:avLst/>
            </a:prstGeom>
          </p:spPr>
        </p:pic>
        <p:grpSp>
          <p:nvGrpSpPr>
            <p:cNvPr id="8" name="Group 7">
              <a:extLst>
                <a:ext uri="{FF2B5EF4-FFF2-40B4-BE49-F238E27FC236}">
                  <a16:creationId xmlns:a16="http://schemas.microsoft.com/office/drawing/2014/main" id="{B6AACFC2-0853-4832-95BC-5CBD0D9E5CFA}"/>
                </a:ext>
              </a:extLst>
            </p:cNvPr>
            <p:cNvGrpSpPr/>
            <p:nvPr/>
          </p:nvGrpSpPr>
          <p:grpSpPr>
            <a:xfrm>
              <a:off x="211460" y="4106282"/>
              <a:ext cx="2881746" cy="743609"/>
              <a:chOff x="211460" y="4106282"/>
              <a:chExt cx="2881746" cy="743609"/>
            </a:xfrm>
          </p:grpSpPr>
          <p:sp>
            <p:nvSpPr>
              <p:cNvPr id="18" name="TextBox 17">
                <a:extLst>
                  <a:ext uri="{FF2B5EF4-FFF2-40B4-BE49-F238E27FC236}">
                    <a16:creationId xmlns:a16="http://schemas.microsoft.com/office/drawing/2014/main" id="{C7845073-5094-4242-8ECC-C8602D1801D2}"/>
                  </a:ext>
                </a:extLst>
              </p:cNvPr>
              <p:cNvSpPr txBox="1"/>
              <p:nvPr/>
            </p:nvSpPr>
            <p:spPr>
              <a:xfrm>
                <a:off x="211460" y="4224245"/>
                <a:ext cx="2881746" cy="400110"/>
              </a:xfrm>
              <a:prstGeom prst="rect">
                <a:avLst/>
              </a:prstGeom>
              <a:noFill/>
            </p:spPr>
            <p:txBody>
              <a:bodyPr wrap="square" rtlCol="0">
                <a:spAutoFit/>
              </a:bodyPr>
              <a:lstStyle/>
              <a:p>
                <a:pPr algn="r"/>
                <a:r>
                  <a:rPr lang="en-US" sz="2000" b="1" dirty="0">
                    <a:solidFill>
                      <a:srgbClr val="00593C"/>
                    </a:solidFill>
                    <a:latin typeface="Calibri" panose="020F0502020204030204" pitchFamily="34" charset="0"/>
                    <a:cs typeface="Calibri" panose="020F0502020204030204" pitchFamily="34" charset="0"/>
                  </a:rPr>
                  <a:t>Jointly Developed</a:t>
                </a:r>
              </a:p>
            </p:txBody>
          </p:sp>
          <p:pic>
            <p:nvPicPr>
              <p:cNvPr id="19" name="Graphic 18" descr="Cheers">
                <a:extLst>
                  <a:ext uri="{FF2B5EF4-FFF2-40B4-BE49-F238E27FC236}">
                    <a16:creationId xmlns:a16="http://schemas.microsoft.com/office/drawing/2014/main" id="{8CF783C0-C4B5-4FFB-8141-DB7B6A861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3414" y="4106282"/>
                <a:ext cx="743609" cy="743609"/>
              </a:xfrm>
              <a:prstGeom prst="rect">
                <a:avLst/>
              </a:prstGeom>
            </p:spPr>
          </p:pic>
        </p:grpSp>
        <p:grpSp>
          <p:nvGrpSpPr>
            <p:cNvPr id="9" name="Group 8">
              <a:extLst>
                <a:ext uri="{FF2B5EF4-FFF2-40B4-BE49-F238E27FC236}">
                  <a16:creationId xmlns:a16="http://schemas.microsoft.com/office/drawing/2014/main" id="{9067A115-ABBF-4925-8CB6-B7A84B204B5F}"/>
                </a:ext>
              </a:extLst>
            </p:cNvPr>
            <p:cNvGrpSpPr/>
            <p:nvPr/>
          </p:nvGrpSpPr>
          <p:grpSpPr>
            <a:xfrm>
              <a:off x="1147023" y="2207798"/>
              <a:ext cx="3057077" cy="668117"/>
              <a:chOff x="1147023" y="2207798"/>
              <a:chExt cx="3057077" cy="668117"/>
            </a:xfrm>
          </p:grpSpPr>
          <p:sp>
            <p:nvSpPr>
              <p:cNvPr id="16" name="TextBox 15">
                <a:extLst>
                  <a:ext uri="{FF2B5EF4-FFF2-40B4-BE49-F238E27FC236}">
                    <a16:creationId xmlns:a16="http://schemas.microsoft.com/office/drawing/2014/main" id="{5FA2564E-EEDC-4DDA-9BEE-DD2A3C5FD82B}"/>
                  </a:ext>
                </a:extLst>
              </p:cNvPr>
              <p:cNvSpPr txBox="1"/>
              <p:nvPr/>
            </p:nvSpPr>
            <p:spPr>
              <a:xfrm>
                <a:off x="1322354" y="2329764"/>
                <a:ext cx="2881746" cy="400110"/>
              </a:xfrm>
              <a:prstGeom prst="rect">
                <a:avLst/>
              </a:prstGeom>
              <a:noFill/>
            </p:spPr>
            <p:txBody>
              <a:bodyPr wrap="square" rtlCol="0">
                <a:spAutoFit/>
              </a:bodyPr>
              <a:lstStyle/>
              <a:p>
                <a:pPr algn="r"/>
                <a:r>
                  <a:rPr lang="en-US" sz="2000" b="1" dirty="0">
                    <a:solidFill>
                      <a:srgbClr val="00593C"/>
                    </a:solidFill>
                    <a:latin typeface="Calibri" panose="020F0502020204030204" pitchFamily="34" charset="0"/>
                    <a:cs typeface="Calibri" panose="020F0502020204030204" pitchFamily="34" charset="0"/>
                  </a:rPr>
                  <a:t>Shared Responsibility</a:t>
                </a:r>
              </a:p>
            </p:txBody>
          </p:sp>
          <p:pic>
            <p:nvPicPr>
              <p:cNvPr id="17" name="Graphic 16" descr="Handshake">
                <a:extLst>
                  <a:ext uri="{FF2B5EF4-FFF2-40B4-BE49-F238E27FC236}">
                    <a16:creationId xmlns:a16="http://schemas.microsoft.com/office/drawing/2014/main" id="{56DFC5F2-9433-4072-884F-CD08787E4C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7023" y="2207798"/>
                <a:ext cx="668117" cy="668117"/>
              </a:xfrm>
              <a:prstGeom prst="rect">
                <a:avLst/>
              </a:prstGeom>
            </p:spPr>
          </p:pic>
        </p:grpSp>
        <p:grpSp>
          <p:nvGrpSpPr>
            <p:cNvPr id="10" name="Group 9">
              <a:extLst>
                <a:ext uri="{FF2B5EF4-FFF2-40B4-BE49-F238E27FC236}">
                  <a16:creationId xmlns:a16="http://schemas.microsoft.com/office/drawing/2014/main" id="{FA2E123C-8AC1-43AA-A809-296F1F7F607A}"/>
                </a:ext>
              </a:extLst>
            </p:cNvPr>
            <p:cNvGrpSpPr/>
            <p:nvPr/>
          </p:nvGrpSpPr>
          <p:grpSpPr>
            <a:xfrm>
              <a:off x="7247259" y="2023717"/>
              <a:ext cx="2881746" cy="706157"/>
              <a:chOff x="7247259" y="2023717"/>
              <a:chExt cx="2881746" cy="706157"/>
            </a:xfrm>
          </p:grpSpPr>
          <p:sp>
            <p:nvSpPr>
              <p:cNvPr id="14" name="TextBox 13">
                <a:extLst>
                  <a:ext uri="{FF2B5EF4-FFF2-40B4-BE49-F238E27FC236}">
                    <a16:creationId xmlns:a16="http://schemas.microsoft.com/office/drawing/2014/main" id="{72FB7F81-AD7E-4663-A0E0-5D0386525AFC}"/>
                  </a:ext>
                </a:extLst>
              </p:cNvPr>
              <p:cNvSpPr txBox="1"/>
              <p:nvPr/>
            </p:nvSpPr>
            <p:spPr>
              <a:xfrm>
                <a:off x="7247259" y="2329764"/>
                <a:ext cx="2881746" cy="400110"/>
              </a:xfrm>
              <a:prstGeom prst="rect">
                <a:avLst/>
              </a:prstGeom>
              <a:noFill/>
            </p:spPr>
            <p:txBody>
              <a:bodyPr wrap="square" rtlCol="0">
                <a:spAutoFit/>
              </a:bodyPr>
              <a:lstStyle/>
              <a:p>
                <a:r>
                  <a:rPr lang="en-US" sz="2000" b="1" dirty="0">
                    <a:solidFill>
                      <a:srgbClr val="00593C"/>
                    </a:solidFill>
                    <a:latin typeface="Calibri" panose="020F0502020204030204" pitchFamily="34" charset="0"/>
                    <a:cs typeface="Calibri" panose="020F0502020204030204" pitchFamily="34" charset="0"/>
                  </a:rPr>
                  <a:t>Linked to Learning</a:t>
                </a:r>
              </a:p>
            </p:txBody>
          </p:sp>
          <p:pic>
            <p:nvPicPr>
              <p:cNvPr id="15" name="Graphic 14" descr="Classroom">
                <a:extLst>
                  <a:ext uri="{FF2B5EF4-FFF2-40B4-BE49-F238E27FC236}">
                    <a16:creationId xmlns:a16="http://schemas.microsoft.com/office/drawing/2014/main" id="{02829EFD-DB17-4A2E-83FC-D90593191E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04464" y="2023717"/>
                <a:ext cx="669292" cy="669292"/>
              </a:xfrm>
              <a:prstGeom prst="rect">
                <a:avLst/>
              </a:prstGeom>
            </p:spPr>
          </p:pic>
        </p:grpSp>
        <p:grpSp>
          <p:nvGrpSpPr>
            <p:cNvPr id="11" name="Group 10">
              <a:extLst>
                <a:ext uri="{FF2B5EF4-FFF2-40B4-BE49-F238E27FC236}">
                  <a16:creationId xmlns:a16="http://schemas.microsoft.com/office/drawing/2014/main" id="{75AFC339-203B-47CD-BD22-22E8B66F4B52}"/>
                </a:ext>
              </a:extLst>
            </p:cNvPr>
            <p:cNvGrpSpPr/>
            <p:nvPr/>
          </p:nvGrpSpPr>
          <p:grpSpPr>
            <a:xfrm>
              <a:off x="8264659" y="3985611"/>
              <a:ext cx="3089141" cy="952693"/>
              <a:chOff x="8264659" y="3985611"/>
              <a:chExt cx="3089141" cy="952693"/>
            </a:xfrm>
          </p:grpSpPr>
          <p:sp>
            <p:nvSpPr>
              <p:cNvPr id="12" name="TextBox 11">
                <a:extLst>
                  <a:ext uri="{FF2B5EF4-FFF2-40B4-BE49-F238E27FC236}">
                    <a16:creationId xmlns:a16="http://schemas.microsoft.com/office/drawing/2014/main" id="{AF61D34A-BE68-43F8-A815-41734AF1356E}"/>
                  </a:ext>
                </a:extLst>
              </p:cNvPr>
              <p:cNvSpPr txBox="1"/>
              <p:nvPr/>
            </p:nvSpPr>
            <p:spPr>
              <a:xfrm>
                <a:off x="8264659" y="4230418"/>
                <a:ext cx="3089141" cy="707886"/>
              </a:xfrm>
              <a:prstGeom prst="rect">
                <a:avLst/>
              </a:prstGeom>
              <a:noFill/>
            </p:spPr>
            <p:txBody>
              <a:bodyPr wrap="square" rtlCol="0">
                <a:spAutoFit/>
              </a:bodyPr>
              <a:lstStyle/>
              <a:p>
                <a:r>
                  <a:rPr lang="en-US" sz="2000" b="1" dirty="0">
                    <a:solidFill>
                      <a:srgbClr val="00593C"/>
                    </a:solidFill>
                    <a:latin typeface="Calibri" panose="020F0502020204030204" pitchFamily="34" charset="0"/>
                    <a:cs typeface="Calibri" panose="020F0502020204030204" pitchFamily="34" charset="0"/>
                  </a:rPr>
                  <a:t>Increased Student Academic Achievement</a:t>
                </a:r>
              </a:p>
            </p:txBody>
          </p:sp>
          <p:pic>
            <p:nvPicPr>
              <p:cNvPr id="13" name="Graphic 12" descr="Bar graph with upward trend">
                <a:extLst>
                  <a:ext uri="{FF2B5EF4-FFF2-40B4-BE49-F238E27FC236}">
                    <a16:creationId xmlns:a16="http://schemas.microsoft.com/office/drawing/2014/main" id="{17358B2E-11C2-4538-97C4-3F6B82CE03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86677" y="3985611"/>
                <a:ext cx="638744" cy="638744"/>
              </a:xfrm>
              <a:prstGeom prst="rect">
                <a:avLst/>
              </a:prstGeom>
            </p:spPr>
          </p:pic>
        </p:grpSp>
      </p:grpSp>
      <p:sp>
        <p:nvSpPr>
          <p:cNvPr id="3" name="Slide Number Placeholder 2">
            <a:extLst>
              <a:ext uri="{FF2B5EF4-FFF2-40B4-BE49-F238E27FC236}">
                <a16:creationId xmlns:a16="http://schemas.microsoft.com/office/drawing/2014/main" id="{3400B3B7-82C8-B721-A85C-A56A7AD003F3}"/>
              </a:ext>
            </a:extLst>
          </p:cNvPr>
          <p:cNvSpPr>
            <a:spLocks noGrp="1"/>
          </p:cNvSpPr>
          <p:nvPr>
            <p:ph type="sldNum" sz="quarter" idx="12"/>
          </p:nvPr>
        </p:nvSpPr>
        <p:spPr/>
        <p:txBody>
          <a:bodyPr/>
          <a:lstStyle/>
          <a:p>
            <a:fld id="{D0FFDE16-9A8A-416F-9B01-441176DD7433}" type="slidenum">
              <a:rPr lang="en-US" smtClean="0"/>
              <a:t>17</a:t>
            </a:fld>
            <a:endParaRPr lang="en-US"/>
          </a:p>
        </p:txBody>
      </p:sp>
    </p:spTree>
    <p:extLst>
      <p:ext uri="{BB962C8B-B14F-4D97-AF65-F5344CB8AC3E}">
        <p14:creationId xmlns:p14="http://schemas.microsoft.com/office/powerpoint/2010/main" val="3542682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A2CD-9DA4-44F9-ABBD-90303819F4C6}"/>
              </a:ext>
            </a:extLst>
          </p:cNvPr>
          <p:cNvSpPr>
            <a:spLocks noGrp="1"/>
          </p:cNvSpPr>
          <p:nvPr>
            <p:ph type="title"/>
          </p:nvPr>
        </p:nvSpPr>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dirty="0">
                <a:ln>
                  <a:noFill/>
                </a:ln>
                <a:effectLst/>
                <a:uLnTx/>
                <a:uFillTx/>
                <a:latin typeface="Calibri" panose="020F0502020204030204" pitchFamily="34" charset="0"/>
                <a:ea typeface="+mj-ea"/>
                <a:cs typeface="Calibri" panose="020F0502020204030204" pitchFamily="34" charset="0"/>
              </a:rPr>
              <a:t>Does my child’s teacher meet professional qualifications?</a:t>
            </a:r>
          </a:p>
        </p:txBody>
      </p:sp>
      <p:sp>
        <p:nvSpPr>
          <p:cNvPr id="3" name="Content Placeholder 2">
            <a:extLst>
              <a:ext uri="{FF2B5EF4-FFF2-40B4-BE49-F238E27FC236}">
                <a16:creationId xmlns:a16="http://schemas.microsoft.com/office/drawing/2014/main" id="{8048E1F4-1607-4E42-9935-E271013A1BBB}"/>
              </a:ext>
            </a:extLst>
          </p:cNvPr>
          <p:cNvSpPr txBox="1">
            <a:spLocks/>
          </p:cNvSpPr>
          <p:nvPr/>
        </p:nvSpPr>
        <p:spPr>
          <a:xfrm>
            <a:off x="302404" y="2057975"/>
            <a:ext cx="7548396" cy="367830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50000"/>
              </a:lnSpc>
              <a:spcBef>
                <a:spcPct val="20000"/>
              </a:spcBef>
              <a:spcAft>
                <a:spcPts val="600"/>
              </a:spcAft>
              <a:buClr>
                <a:srgbClr val="6B1F33"/>
              </a:buClr>
              <a:buSzPct val="92000"/>
              <a:buFont typeface="Courier New" panose="02070309020205020404" pitchFamily="49" charset="0"/>
              <a:buChar char="o"/>
              <a:tabLst/>
              <a:defRPr/>
            </a:pPr>
            <a:r>
              <a:rPr kumimoji="0" lang="en-US" sz="2400" b="0" i="0" u="none" strike="noStrike" kern="1200" cap="none" spc="0" normalizeH="0" baseline="0" noProof="0" dirty="0">
                <a:ln>
                  <a:noFill/>
                </a:ln>
                <a:solidFill>
                  <a:srgbClr val="6B1F33"/>
                </a:solidFill>
                <a:effectLst/>
                <a:uLnTx/>
                <a:uFillTx/>
                <a:latin typeface="Calibri" panose="020F0502020204030204" pitchFamily="34" charset="0"/>
                <a:ea typeface="+mn-ea"/>
                <a:cs typeface="Calibri" panose="020F0502020204030204" pitchFamily="34" charset="0"/>
              </a:rPr>
              <a:t>Parent</a:t>
            </a:r>
            <a:r>
              <a:rPr lang="en-US" sz="2400" dirty="0">
                <a:solidFill>
                  <a:srgbClr val="6B1F33"/>
                </a:solidFill>
                <a:latin typeface="Calibri" panose="020F0502020204030204" pitchFamily="34" charset="0"/>
                <a:cs typeface="Calibri" panose="020F0502020204030204" pitchFamily="34" charset="0"/>
              </a:rPr>
              <a:t>’s right to know (pg.51)</a:t>
            </a:r>
          </a:p>
          <a:p>
            <a:pPr marL="306000" marR="0" lvl="0" indent="-306000" algn="l" defTabSz="457200" rtl="0" eaLnBrk="1" fontAlgn="auto" latinLnBrk="0" hangingPunct="1">
              <a:lnSpc>
                <a:spcPct val="150000"/>
              </a:lnSpc>
              <a:spcBef>
                <a:spcPct val="20000"/>
              </a:spcBef>
              <a:spcAft>
                <a:spcPts val="600"/>
              </a:spcAft>
              <a:buClr>
                <a:srgbClr val="6B1F33"/>
              </a:buClr>
              <a:buSzPct val="92000"/>
              <a:buFont typeface="Courier New" panose="02070309020205020404" pitchFamily="49" charset="0"/>
              <a:buChar char="o"/>
              <a:tabLst/>
              <a:defRPr/>
            </a:pPr>
            <a:r>
              <a:rPr kumimoji="0" lang="en-US" sz="2400" b="0" i="0" u="none" strike="noStrike" kern="1200" cap="none" spc="0" normalizeH="0" baseline="0" noProof="0" dirty="0">
                <a:ln>
                  <a:noFill/>
                </a:ln>
                <a:solidFill>
                  <a:srgbClr val="6B1F33"/>
                </a:solidFill>
                <a:effectLst/>
                <a:uLnTx/>
                <a:uFillTx/>
                <a:latin typeface="Calibri" panose="020F0502020204030204" pitchFamily="34" charset="0"/>
                <a:ea typeface="+mn-ea"/>
                <a:cs typeface="Calibri" panose="020F0502020204030204" pitchFamily="34" charset="0"/>
              </a:rPr>
              <a:t>In the 2024-2025 FCS Code of Conduct and Discipline Handbook</a:t>
            </a:r>
          </a:p>
          <a:p>
            <a:pPr marL="306000" marR="0" lvl="0" indent="-306000" algn="l" defTabSz="457200" rtl="0" eaLnBrk="1" fontAlgn="auto" latinLnBrk="0" hangingPunct="1">
              <a:lnSpc>
                <a:spcPct val="150000"/>
              </a:lnSpc>
              <a:spcBef>
                <a:spcPct val="20000"/>
              </a:spcBef>
              <a:spcAft>
                <a:spcPts val="600"/>
              </a:spcAft>
              <a:buClr>
                <a:srgbClr val="6B1F33"/>
              </a:buClr>
              <a:buSzPct val="92000"/>
              <a:buFont typeface="Courier New" panose="02070309020205020404" pitchFamily="49" charset="0"/>
              <a:buChar char="o"/>
              <a:tabLst/>
              <a:defRPr/>
            </a:pPr>
            <a:r>
              <a:rPr kumimoji="0" lang="en-US" sz="2400" b="0" i="0" u="none" strike="noStrike" kern="1200" cap="none" spc="0" normalizeH="0" baseline="0" noProof="0" dirty="0">
                <a:ln>
                  <a:noFill/>
                </a:ln>
                <a:solidFill>
                  <a:srgbClr val="6B1F33"/>
                </a:solidFill>
                <a:effectLst/>
                <a:uLnTx/>
                <a:uFillTx/>
                <a:latin typeface="Calibri" panose="020F0502020204030204" pitchFamily="34" charset="0"/>
                <a:ea typeface="+mn-ea"/>
                <a:cs typeface="Calibri" panose="020F0502020204030204" pitchFamily="34" charset="0"/>
              </a:rPr>
              <a:t>Electronic signature for</a:t>
            </a:r>
            <a:r>
              <a:rPr lang="en-US" sz="2400" dirty="0">
                <a:solidFill>
                  <a:srgbClr val="6B1F33"/>
                </a:solidFill>
                <a:latin typeface="Calibri" panose="020F0502020204030204" pitchFamily="34" charset="0"/>
                <a:cs typeface="Calibri" panose="020F0502020204030204" pitchFamily="34" charset="0"/>
              </a:rPr>
              <a:t> acknowledgment of receipt form for handbook:</a:t>
            </a:r>
            <a:endParaRPr lang="en-US" sz="2400" dirty="0">
              <a:solidFill>
                <a:schemeClr val="accent2"/>
              </a:solidFill>
              <a:highlight>
                <a:srgbClr val="C0C0C0"/>
              </a:highlight>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6B1F33"/>
              </a:buClr>
              <a:buSzPct val="92000"/>
              <a:buNone/>
              <a:tabLst/>
              <a:defRPr/>
            </a:pPr>
            <a:r>
              <a:rPr lang="en-US" sz="2400" dirty="0">
                <a:solidFill>
                  <a:srgbClr val="6B1F33"/>
                </a:solidFill>
                <a:latin typeface="Calibri" panose="020F0502020204030204" pitchFamily="34" charset="0"/>
                <a:cs typeface="Calibri" panose="020F0502020204030204" pitchFamily="34" charset="0"/>
              </a:rPr>
              <a:t> </a:t>
            </a:r>
            <a:r>
              <a:rPr lang="en-US" sz="2400" dirty="0">
                <a:solidFill>
                  <a:srgbClr val="203C74"/>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https://www.fultonschools.org/codeofconduct</a:t>
            </a:r>
            <a:endParaRPr lang="en-US" sz="2400" dirty="0">
              <a:solidFill>
                <a:srgbClr val="203C74"/>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600"/>
              </a:spcAft>
              <a:buClr>
                <a:srgbClr val="6B1F33"/>
              </a:buClr>
              <a:buSzPct val="92000"/>
              <a:buNone/>
              <a:tabLst/>
              <a:defRPr/>
            </a:pPr>
            <a:endParaRPr kumimoji="0" lang="en-US" sz="2800" b="0" i="0" u="none" strike="noStrike" kern="1200" cap="none" spc="0" normalizeH="0" baseline="0" noProof="0" dirty="0">
              <a:ln>
                <a:noFill/>
              </a:ln>
              <a:solidFill>
                <a:srgbClr val="6B1F33"/>
              </a:solidFill>
              <a:effectLst/>
              <a:uLnTx/>
              <a:uFillTx/>
              <a:latin typeface="Calibri" panose="020F0502020204030204" pitchFamily="34" charset="0"/>
              <a:ea typeface="+mn-ea"/>
              <a:cs typeface="Calibri" panose="020F0502020204030204" pitchFamily="34" charset="0"/>
            </a:endParaRPr>
          </a:p>
          <a:p>
            <a:pPr marL="306000" marR="0" lvl="0" indent="-306000" algn="l" defTabSz="457200" rtl="0" eaLnBrk="1" fontAlgn="auto" latinLnBrk="0" hangingPunct="1">
              <a:lnSpc>
                <a:spcPct val="100000"/>
              </a:lnSpc>
              <a:spcBef>
                <a:spcPct val="20000"/>
              </a:spcBef>
              <a:spcAft>
                <a:spcPts val="600"/>
              </a:spcAft>
              <a:buClr>
                <a:srgbClr val="6B1F33"/>
              </a:buClr>
              <a:buSzPct val="92000"/>
              <a:buFont typeface="Courier New" panose="02070309020205020404" pitchFamily="49" charset="0"/>
              <a:buChar char="o"/>
              <a:tabLst/>
              <a:defRPr/>
            </a:pPr>
            <a:endParaRPr kumimoji="0" lang="en-US" sz="2800" b="0" i="0" u="none" strike="noStrike" kern="1200" cap="none" spc="0" normalizeH="0" baseline="0" noProof="0" dirty="0">
              <a:ln>
                <a:noFill/>
              </a:ln>
              <a:solidFill>
                <a:srgbClr val="6B1F33"/>
              </a:solidFill>
              <a:effectLst/>
              <a:uLnTx/>
              <a:uFillTx/>
              <a:latin typeface="Calibri" panose="020F0502020204030204" pitchFamily="34" charset="0"/>
              <a:ea typeface="+mn-ea"/>
              <a:cs typeface="Calibri" panose="020F0502020204030204" pitchFamily="34" charset="0"/>
            </a:endParaRPr>
          </a:p>
          <a:p>
            <a:pPr marL="306000" marR="0" lvl="0" indent="-306000" algn="l" defTabSz="457200" rtl="0" eaLnBrk="1" fontAlgn="auto" latinLnBrk="0" hangingPunct="1">
              <a:lnSpc>
                <a:spcPct val="100000"/>
              </a:lnSpc>
              <a:spcBef>
                <a:spcPct val="20000"/>
              </a:spcBef>
              <a:spcAft>
                <a:spcPts val="600"/>
              </a:spcAft>
              <a:buClr>
                <a:srgbClr val="6B1F33"/>
              </a:buClr>
              <a:buSzPct val="92000"/>
              <a:buFont typeface="Courier New" panose="02070309020205020404" pitchFamily="49" charset="0"/>
              <a:buChar char="o"/>
              <a:tabLst/>
              <a:defRPr/>
            </a:pPr>
            <a:endParaRPr kumimoji="0" lang="en-US" sz="1800" b="0" i="0" u="none" strike="noStrike" kern="1200" cap="none" spc="0" normalizeH="0" baseline="0" noProof="0" dirty="0">
              <a:ln>
                <a:noFill/>
              </a:ln>
              <a:solidFill>
                <a:srgbClr val="6B1F33"/>
              </a:solidFill>
              <a:effectLst/>
              <a:uLnTx/>
              <a:uFillTx/>
              <a:latin typeface="Calibri" panose="020F0502020204030204" pitchFamily="34" charset="0"/>
              <a:ea typeface="+mn-ea"/>
              <a:cs typeface="Calibri" panose="020F0502020204030204" pitchFamily="34" charset="0"/>
            </a:endParaRPr>
          </a:p>
        </p:txBody>
      </p:sp>
      <p:sp>
        <p:nvSpPr>
          <p:cNvPr id="8" name="Slide Number Placeholder 7">
            <a:extLst>
              <a:ext uri="{FF2B5EF4-FFF2-40B4-BE49-F238E27FC236}">
                <a16:creationId xmlns:a16="http://schemas.microsoft.com/office/drawing/2014/main" id="{2DD8DD70-0A38-4A7E-4FF9-7F53B2A8C5F8}"/>
              </a:ext>
            </a:extLst>
          </p:cNvPr>
          <p:cNvSpPr>
            <a:spLocks noGrp="1"/>
          </p:cNvSpPr>
          <p:nvPr>
            <p:ph type="sldNum" sz="quarter" idx="12"/>
          </p:nvPr>
        </p:nvSpPr>
        <p:spPr>
          <a:xfrm>
            <a:off x="10991715" y="6426551"/>
            <a:ext cx="1052508" cy="365125"/>
          </a:xfrm>
        </p:spPr>
        <p:txBody>
          <a:bodyPr/>
          <a:lstStyle/>
          <a:p>
            <a:fld id="{D0FFDE16-9A8A-416F-9B01-441176DD7433}" type="slidenum">
              <a:rPr lang="en-US" smtClean="0"/>
              <a:t>18</a:t>
            </a:fld>
            <a:endParaRPr lang="en-US" dirty="0"/>
          </a:p>
        </p:txBody>
      </p:sp>
      <p:pic>
        <p:nvPicPr>
          <p:cNvPr id="4" name="Picture 3" descr="A logo with colorful circles and dots&#10;&#10;Description automatically generated">
            <a:extLst>
              <a:ext uri="{FF2B5EF4-FFF2-40B4-BE49-F238E27FC236}">
                <a16:creationId xmlns:a16="http://schemas.microsoft.com/office/drawing/2014/main" id="{2AC377A6-E43F-F462-0CB8-315C16397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950" y="5478576"/>
            <a:ext cx="1220465" cy="1013800"/>
          </a:xfrm>
          <a:prstGeom prst="rect">
            <a:avLst/>
          </a:prstGeom>
        </p:spPr>
      </p:pic>
      <p:pic>
        <p:nvPicPr>
          <p:cNvPr id="10" name="Picture 9">
            <a:extLst>
              <a:ext uri="{FF2B5EF4-FFF2-40B4-BE49-F238E27FC236}">
                <a16:creationId xmlns:a16="http://schemas.microsoft.com/office/drawing/2014/main" id="{5ACB840E-976D-86FB-EDBF-81F5E6B715AD}"/>
              </a:ext>
            </a:extLst>
          </p:cNvPr>
          <p:cNvPicPr>
            <a:picLocks noChangeAspect="1"/>
          </p:cNvPicPr>
          <p:nvPr/>
        </p:nvPicPr>
        <p:blipFill>
          <a:blip r:embed="rId4"/>
          <a:stretch>
            <a:fillRect/>
          </a:stretch>
        </p:blipFill>
        <p:spPr>
          <a:xfrm>
            <a:off x="7850800" y="2111492"/>
            <a:ext cx="3025267" cy="3966805"/>
          </a:xfrm>
          <a:prstGeom prst="rect">
            <a:avLst/>
          </a:prstGeom>
        </p:spPr>
      </p:pic>
    </p:spTree>
    <p:extLst>
      <p:ext uri="{BB962C8B-B14F-4D97-AF65-F5344CB8AC3E}">
        <p14:creationId xmlns:p14="http://schemas.microsoft.com/office/powerpoint/2010/main" val="2624666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3F4A-B6F6-4626-8F14-B242948C2208}"/>
              </a:ext>
            </a:extLst>
          </p:cNvPr>
          <p:cNvSpPr txBox="1">
            <a:spLocks/>
          </p:cNvSpPr>
          <p:nvPr/>
        </p:nvSpPr>
        <p:spPr>
          <a:xfrm>
            <a:off x="311557" y="702156"/>
            <a:ext cx="11299251" cy="1013800"/>
          </a:xfrm>
          <a:prstGeom prst="rect">
            <a:avLst/>
          </a:prstGeom>
        </p:spPr>
        <p:txBody>
          <a:bodyPr>
            <a:normAutofit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200" dirty="0">
                <a:solidFill>
                  <a:schemeClr val="accent1"/>
                </a:solidFill>
                <a:latin typeface="Calibri" panose="020F0502020204030204" pitchFamily="34" charset="0"/>
                <a:cs typeface="Calibri" panose="020F0502020204030204" pitchFamily="34" charset="0"/>
              </a:rPr>
              <a:t>What opportunities does the school provide for family engagement?</a:t>
            </a:r>
            <a:endParaRPr kumimoji="0" lang="en-US" sz="3200" b="0" i="0" u="none" strike="noStrike" kern="1200" cap="all" spc="0" normalizeH="0" baseline="0" noProof="0" dirty="0">
              <a:ln>
                <a:noFill/>
              </a:ln>
              <a:solidFill>
                <a:schemeClr val="accent1"/>
              </a:solidFill>
              <a:effectLst/>
              <a:uLnTx/>
              <a:uFillTx/>
              <a:latin typeface="Calibri" panose="020F0502020204030204" pitchFamily="34" charset="0"/>
              <a:cs typeface="Calibri" panose="020F0502020204030204" pitchFamily="34" charset="0"/>
            </a:endParaRPr>
          </a:p>
        </p:txBody>
      </p:sp>
      <p:pic>
        <p:nvPicPr>
          <p:cNvPr id="4" name="Picture 3" descr="A close up of a logo&#10;&#10;Description automatically generated">
            <a:extLst>
              <a:ext uri="{FF2B5EF4-FFF2-40B4-BE49-F238E27FC236}">
                <a16:creationId xmlns:a16="http://schemas.microsoft.com/office/drawing/2014/main" id="{CD67D1C4-8586-43C3-B8EA-1236302F0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pic>
        <p:nvPicPr>
          <p:cNvPr id="3" name="Graphic 2" descr="Handshake">
            <a:extLst>
              <a:ext uri="{FF2B5EF4-FFF2-40B4-BE49-F238E27FC236}">
                <a16:creationId xmlns:a16="http://schemas.microsoft.com/office/drawing/2014/main" id="{31053800-53E8-45E9-8134-5CBF8AEB95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91309" y="2360383"/>
            <a:ext cx="2819499" cy="2819499"/>
          </a:xfrm>
          <a:prstGeom prst="rect">
            <a:avLst/>
          </a:prstGeom>
        </p:spPr>
      </p:pic>
      <p:sp>
        <p:nvSpPr>
          <p:cNvPr id="9" name="TextBox 8">
            <a:extLst>
              <a:ext uri="{FF2B5EF4-FFF2-40B4-BE49-F238E27FC236}">
                <a16:creationId xmlns:a16="http://schemas.microsoft.com/office/drawing/2014/main" id="{3EA17919-C73A-4B1D-8937-BB416ABC54E5}"/>
              </a:ext>
            </a:extLst>
          </p:cNvPr>
          <p:cNvSpPr txBox="1"/>
          <p:nvPr/>
        </p:nvSpPr>
        <p:spPr>
          <a:xfrm>
            <a:off x="311557" y="1610650"/>
            <a:ext cx="11568885" cy="5270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rPr>
              <a:t>Heritage Elementary </a:t>
            </a:r>
            <a:r>
              <a:rPr kumimoji="0" lang="en-US" sz="2400" b="0" i="0" u="none" strike="noStrike" kern="1200" cap="none" spc="0" normalizeH="0" noProof="0" dirty="0">
                <a:ln>
                  <a:noFill/>
                </a:ln>
                <a:effectLst/>
                <a:uLnTx/>
                <a:uFillTx/>
                <a:latin typeface="Calibri" panose="020F0502020204030204"/>
                <a:ea typeface="+mn-ea"/>
              </a:rPr>
              <a:t>opportunities for family engagement, volunteer opportunities and parent decision making meetings are as listed:</a:t>
            </a: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Open House August 1, 2024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Curriculum Fair September 3, 2024</a:t>
            </a:r>
          </a:p>
          <a:p>
            <a:pPr marL="342900" marR="0" lvl="0" indent="-342900">
              <a:lnSpc>
                <a:spcPct val="115000"/>
              </a:lnSpc>
              <a:spcBef>
                <a:spcPts val="0"/>
              </a:spcBef>
              <a:spcAft>
                <a:spcPts val="0"/>
              </a:spcAft>
              <a:buFont typeface="Symbol" panose="05050102010706020507" pitchFamily="18" charset="2"/>
              <a:buChar char=""/>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Annual Title I Parent Meeting September 3, 2024</a:t>
            </a:r>
            <a:r>
              <a:rPr lang="en-US" sz="18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endParaRPr lang="en-US"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b="1" dirty="0">
                <a:solidFill>
                  <a:srgbClr val="0000FF"/>
                </a:solidFill>
                <a:latin typeface="Arial" panose="020B0604020202020204" pitchFamily="34" charset="0"/>
                <a:ea typeface="Calibri" panose="020F0502020204030204" pitchFamily="34" charset="0"/>
                <a:cs typeface="Times New Roman" panose="02020603050405020304" pitchFamily="18" charset="0"/>
              </a:rPr>
              <a:t>ESOL Welcome to SY25 August 22, 2024</a:t>
            </a:r>
          </a:p>
          <a:p>
            <a:pPr marL="342900" marR="0" lvl="0" indent="-342900">
              <a:lnSpc>
                <a:spcPct val="115000"/>
              </a:lnSpc>
              <a:spcBef>
                <a:spcPts val="0"/>
              </a:spcBef>
              <a:spcAft>
                <a:spcPts val="0"/>
              </a:spcAft>
              <a:buFont typeface="Symbol" panose="05050102010706020507" pitchFamily="18" charset="2"/>
              <a:buChar char=""/>
            </a:pPr>
            <a:endParaRPr lang="en-US" sz="800" b="1" dirty="0">
              <a:solidFill>
                <a:srgbClr val="0000FF"/>
              </a:solidFill>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b="1" dirty="0">
                <a:solidFill>
                  <a:srgbClr val="0000FF"/>
                </a:solidFill>
                <a:latin typeface="Arial" panose="020B0604020202020204" pitchFamily="34" charset="0"/>
                <a:ea typeface="Calibri" panose="020F0502020204030204" pitchFamily="34" charset="0"/>
                <a:cs typeface="Times New Roman" panose="02020603050405020304" pitchFamily="18" charset="0"/>
              </a:rPr>
              <a:t>Literacy </a:t>
            </a:r>
            <a:r>
              <a:rPr lang="en-US" sz="1800" b="1"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Night October 31, 2024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Digital Citizen Workshop November 14, 2024</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8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Math Workshop December 13, 2024, </a:t>
            </a:r>
            <a:r>
              <a:rPr lang="en-US" sz="1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OR </a:t>
            </a:r>
            <a:r>
              <a:rPr lang="en-US" sz="1800" b="1"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January 16, 2025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Assessments Workshop February 27, 2025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Input Meeting March 20, 2025</a:t>
            </a:r>
          </a:p>
          <a:p>
            <a:pPr marL="342900" marR="0" lvl="0" indent="-342900" algn="just">
              <a:lnSpc>
                <a:spcPct val="115000"/>
              </a:lnSpc>
              <a:spcBef>
                <a:spcPts val="0"/>
              </a:spcBef>
              <a:spcAft>
                <a:spcPts val="0"/>
              </a:spcAft>
              <a:buFont typeface="Symbol" panose="05050102010706020507" pitchFamily="18" charset="2"/>
              <a:buChar char=""/>
            </a:pPr>
            <a:endParaRPr lang="en-US" sz="800" b="1" dirty="0">
              <a:solidFill>
                <a:srgbClr val="0000FF"/>
              </a:solidFill>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800" b="1" dirty="0">
                <a:solidFill>
                  <a:srgbClr val="0000FF"/>
                </a:solidFill>
                <a:effectLst/>
                <a:latin typeface="Arial" panose="020B0604020202020204" pitchFamily="34" charset="0"/>
                <a:ea typeface="Calibri" panose="020F0502020204030204" pitchFamily="34" charset="0"/>
              </a:rPr>
              <a:t>Pre- K Transition Workshop April 24, 2025</a:t>
            </a:r>
            <a:endParaRPr kumimoji="0" lang="en-US" sz="2400" b="0" i="0" u="none" strike="noStrike" kern="1200" cap="none" spc="0" normalizeH="0" baseline="0" noProof="0" dirty="0">
              <a:ln>
                <a:noFill/>
              </a:ln>
              <a:effectLst/>
              <a:uLnTx/>
              <a:uFillTx/>
              <a:latin typeface="Calibri" panose="020F0502020204030204"/>
              <a:ea typeface="+mn-ea"/>
            </a:endParaRPr>
          </a:p>
        </p:txBody>
      </p:sp>
      <p:sp>
        <p:nvSpPr>
          <p:cNvPr id="5" name="Slide Number Placeholder 4">
            <a:extLst>
              <a:ext uri="{FF2B5EF4-FFF2-40B4-BE49-F238E27FC236}">
                <a16:creationId xmlns:a16="http://schemas.microsoft.com/office/drawing/2014/main" id="{6BF6F9F6-6CF2-8C27-34AF-213D6F97015B}"/>
              </a:ext>
            </a:extLst>
          </p:cNvPr>
          <p:cNvSpPr>
            <a:spLocks noGrp="1"/>
          </p:cNvSpPr>
          <p:nvPr>
            <p:ph type="sldNum" sz="quarter" idx="12"/>
          </p:nvPr>
        </p:nvSpPr>
        <p:spPr/>
        <p:txBody>
          <a:bodyPr/>
          <a:lstStyle/>
          <a:p>
            <a:fld id="{D0FFDE16-9A8A-416F-9B01-441176DD7433}" type="slidenum">
              <a:rPr lang="en-US" smtClean="0"/>
              <a:t>19</a:t>
            </a:fld>
            <a:endParaRPr lang="en-US"/>
          </a:p>
        </p:txBody>
      </p:sp>
    </p:spTree>
    <p:extLst>
      <p:ext uri="{BB962C8B-B14F-4D97-AF65-F5344CB8AC3E}">
        <p14:creationId xmlns:p14="http://schemas.microsoft.com/office/powerpoint/2010/main" val="2819280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3F4A-B6F6-4626-8F14-B242948C2208}"/>
              </a:ext>
            </a:extLst>
          </p:cNvPr>
          <p:cNvSpPr txBox="1">
            <a:spLocks/>
          </p:cNvSpPr>
          <p:nvPr/>
        </p:nvSpPr>
        <p:spPr>
          <a:xfrm>
            <a:off x="581192" y="702156"/>
            <a:ext cx="11029616" cy="1013800"/>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accent1"/>
                </a:solidFill>
                <a:latin typeface="Calibri" panose="020F0502020204030204" pitchFamily="34" charset="0"/>
                <a:cs typeface="Calibri" panose="020F0502020204030204" pitchFamily="34" charset="0"/>
              </a:rPr>
              <a:t>Objectives</a:t>
            </a:r>
          </a:p>
        </p:txBody>
      </p:sp>
      <p:pic>
        <p:nvPicPr>
          <p:cNvPr id="6" name="Picture 5" descr="A close up of a logo&#10;&#10;Description automatically generated">
            <a:extLst>
              <a:ext uri="{FF2B5EF4-FFF2-40B4-BE49-F238E27FC236}">
                <a16:creationId xmlns:a16="http://schemas.microsoft.com/office/drawing/2014/main" id="{EF88BC58-B4C2-424D-9B3D-7E7364B08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sp>
        <p:nvSpPr>
          <p:cNvPr id="7" name="Content Placeholder 2">
            <a:extLst>
              <a:ext uri="{FF2B5EF4-FFF2-40B4-BE49-F238E27FC236}">
                <a16:creationId xmlns:a16="http://schemas.microsoft.com/office/drawing/2014/main" id="{6E3E7A6D-985E-4D4E-81D5-C81AC527FBC4}"/>
              </a:ext>
            </a:extLst>
          </p:cNvPr>
          <p:cNvSpPr txBox="1">
            <a:spLocks/>
          </p:cNvSpPr>
          <p:nvPr/>
        </p:nvSpPr>
        <p:spPr>
          <a:xfrm>
            <a:off x="3482340" y="1801762"/>
            <a:ext cx="8382000" cy="4464144"/>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Understand what makes our school a Title I school including requirements, funding, and associated programs</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Understand school provided resources such as curriculum, assessment, parent resources, and staff contact information</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Understand Family Engagement at our school</a:t>
            </a:r>
          </a:p>
        </p:txBody>
      </p:sp>
      <p:pic>
        <p:nvPicPr>
          <p:cNvPr id="3" name="Picture 2" descr="A picture containing object&#10;&#10;Description generated with high confidence">
            <a:extLst>
              <a:ext uri="{FF2B5EF4-FFF2-40B4-BE49-F238E27FC236}">
                <a16:creationId xmlns:a16="http://schemas.microsoft.com/office/drawing/2014/main" id="{A26E21AB-582B-4B73-9029-2355A714809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581192" y="1801762"/>
            <a:ext cx="2152013" cy="2127418"/>
          </a:xfrm>
          <a:prstGeom prst="rect">
            <a:avLst/>
          </a:prstGeom>
        </p:spPr>
      </p:pic>
      <p:sp>
        <p:nvSpPr>
          <p:cNvPr id="4" name="Slide Number Placeholder 3">
            <a:extLst>
              <a:ext uri="{FF2B5EF4-FFF2-40B4-BE49-F238E27FC236}">
                <a16:creationId xmlns:a16="http://schemas.microsoft.com/office/drawing/2014/main" id="{75B02CD2-1A76-848D-A82D-BD47D2363F38}"/>
              </a:ext>
            </a:extLst>
          </p:cNvPr>
          <p:cNvSpPr>
            <a:spLocks noGrp="1"/>
          </p:cNvSpPr>
          <p:nvPr>
            <p:ph type="sldNum" sz="quarter" idx="12"/>
          </p:nvPr>
        </p:nvSpPr>
        <p:spPr/>
        <p:txBody>
          <a:bodyPr/>
          <a:lstStyle/>
          <a:p>
            <a:fld id="{D0FFDE16-9A8A-416F-9B01-441176DD7433}" type="slidenum">
              <a:rPr lang="en-US" smtClean="0"/>
              <a:t>2</a:t>
            </a:fld>
            <a:endParaRPr lang="en-US"/>
          </a:p>
        </p:txBody>
      </p:sp>
    </p:spTree>
    <p:extLst>
      <p:ext uri="{BB962C8B-B14F-4D97-AF65-F5344CB8AC3E}">
        <p14:creationId xmlns:p14="http://schemas.microsoft.com/office/powerpoint/2010/main" val="4251838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A2CD-9DA4-44F9-ABBD-90303819F4C6}"/>
              </a:ext>
            </a:extLst>
          </p:cNvPr>
          <p:cNvSpPr>
            <a:spLocks noGrp="1"/>
          </p:cNvSpPr>
          <p:nvPr>
            <p:ph type="title"/>
          </p:nvPr>
        </p:nvSpPr>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dirty="0">
                <a:ln>
                  <a:noFill/>
                </a:ln>
                <a:effectLst/>
                <a:uLnTx/>
                <a:uFillTx/>
                <a:latin typeface="Calibri" panose="020F0502020204030204" pitchFamily="34" charset="0"/>
                <a:ea typeface="+mj-ea"/>
                <a:cs typeface="Calibri" panose="020F0502020204030204" pitchFamily="34" charset="0"/>
              </a:rPr>
              <a:t>How responsive will the school be to my questions when staff is contacted?</a:t>
            </a:r>
          </a:p>
        </p:txBody>
      </p:sp>
      <p:pic>
        <p:nvPicPr>
          <p:cNvPr id="5" name="Picture 4" descr="A close up of a logo&#10;&#10;Description automatically generated">
            <a:extLst>
              <a:ext uri="{FF2B5EF4-FFF2-40B4-BE49-F238E27FC236}">
                <a16:creationId xmlns:a16="http://schemas.microsoft.com/office/drawing/2014/main" id="{A9A7D593-7E2F-4081-8C00-5D075187D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sp>
        <p:nvSpPr>
          <p:cNvPr id="3" name="Content Placeholder 2">
            <a:extLst>
              <a:ext uri="{FF2B5EF4-FFF2-40B4-BE49-F238E27FC236}">
                <a16:creationId xmlns:a16="http://schemas.microsoft.com/office/drawing/2014/main" id="{6CCA1973-BB51-47E9-87B8-AC77C56A3985}"/>
              </a:ext>
            </a:extLst>
          </p:cNvPr>
          <p:cNvSpPr txBox="1">
            <a:spLocks/>
          </p:cNvSpPr>
          <p:nvPr/>
        </p:nvSpPr>
        <p:spPr>
          <a:xfrm>
            <a:off x="423288" y="1715956"/>
            <a:ext cx="7105526" cy="367830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6B1F33"/>
              </a:buClr>
              <a:buSzPct val="92000"/>
              <a:buNone/>
              <a:tabLst/>
              <a:defRPr/>
            </a:pPr>
            <a:r>
              <a:rPr lang="en-US" sz="2800" b="1" dirty="0">
                <a:solidFill>
                  <a:srgbClr val="6B1F33"/>
                </a:solidFill>
                <a:latin typeface="Calibri" panose="020F0502020204030204" pitchFamily="34" charset="0"/>
                <a:cs typeface="Calibri" panose="020F0502020204030204" pitchFamily="34" charset="0"/>
              </a:rPr>
              <a:t>Heritage Elementary School</a:t>
            </a:r>
          </a:p>
          <a:p>
            <a:pPr marL="324000" lvl="1" indent="0">
              <a:spcBef>
                <a:spcPts val="0"/>
              </a:spcBef>
              <a:spcAft>
                <a:spcPts val="0"/>
              </a:spcAft>
              <a:buClr>
                <a:srgbClr val="6B1F33"/>
              </a:buClr>
              <a:buNone/>
              <a:defRPr/>
            </a:pPr>
            <a:r>
              <a:rPr lang="en-US" sz="2600" dirty="0">
                <a:solidFill>
                  <a:srgbClr val="6B1F33"/>
                </a:solidFill>
                <a:latin typeface="Calibri" panose="020F0502020204030204" pitchFamily="34" charset="0"/>
                <a:cs typeface="Calibri" panose="020F0502020204030204" pitchFamily="34" charset="0"/>
              </a:rPr>
              <a:t>					2600 Jolly RD.</a:t>
            </a:r>
          </a:p>
          <a:p>
            <a:pPr marL="324000" lvl="1" indent="0">
              <a:spcBef>
                <a:spcPts val="0"/>
              </a:spcBef>
              <a:spcAft>
                <a:spcPts val="0"/>
              </a:spcAft>
              <a:buClr>
                <a:srgbClr val="6B1F33"/>
              </a:buClr>
              <a:buNone/>
              <a:defRPr/>
            </a:pPr>
            <a:r>
              <a:rPr lang="en-US" sz="2600" dirty="0">
                <a:solidFill>
                  <a:srgbClr val="6B1F33"/>
                </a:solidFill>
                <a:latin typeface="Calibri" panose="020F0502020204030204" pitchFamily="34" charset="0"/>
                <a:cs typeface="Calibri" panose="020F0502020204030204" pitchFamily="34" charset="0"/>
              </a:rPr>
              <a:t>	    		  College Park, GA. 30349</a:t>
            </a:r>
          </a:p>
          <a:p>
            <a:pPr marL="324000" lvl="1" indent="0">
              <a:spcBef>
                <a:spcPts val="0"/>
              </a:spcBef>
              <a:spcAft>
                <a:spcPts val="0"/>
              </a:spcAft>
              <a:buClr>
                <a:srgbClr val="6B1F33"/>
              </a:buClr>
              <a:buNone/>
              <a:defRPr/>
            </a:pPr>
            <a:r>
              <a:rPr lang="en-US" sz="2600" dirty="0">
                <a:solidFill>
                  <a:srgbClr val="6B1F33"/>
                </a:solidFill>
                <a:latin typeface="Calibri" panose="020F0502020204030204" pitchFamily="34" charset="0"/>
                <a:cs typeface="Calibri" panose="020F0502020204030204" pitchFamily="34" charset="0"/>
              </a:rPr>
              <a:t>				     (470)254-8144</a:t>
            </a:r>
          </a:p>
          <a:p>
            <a:pPr marL="0" indent="0" algn="ctr">
              <a:buClr>
                <a:srgbClr val="6B1F33"/>
              </a:buClr>
              <a:buNone/>
              <a:defRPr/>
            </a:pPr>
            <a:r>
              <a:rPr lang="en-US" sz="2800" dirty="0">
                <a:solidFill>
                  <a:srgbClr val="6B1F33"/>
                </a:solidFill>
                <a:latin typeface="Calibri" panose="020F0502020204030204" pitchFamily="34" charset="0"/>
                <a:cs typeface="Calibri" panose="020F0502020204030204" pitchFamily="34" charset="0"/>
                <a:hlinkClick r:id="rId3"/>
              </a:rPr>
              <a:t>https://www.fultonschools.org/heritagees</a:t>
            </a:r>
            <a:r>
              <a:rPr lang="en-US" sz="2800" dirty="0">
                <a:solidFill>
                  <a:srgbClr val="6B1F33"/>
                </a:solidFill>
                <a:latin typeface="Calibri" panose="020F0502020204030204" pitchFamily="34" charset="0"/>
                <a:cs typeface="Calibri" panose="020F0502020204030204" pitchFamily="34" charset="0"/>
              </a:rPr>
              <a:t> </a:t>
            </a:r>
          </a:p>
          <a:p>
            <a:pPr marL="306000" marR="0" lvl="0" indent="-306000" algn="l" defTabSz="457200" rtl="0" eaLnBrk="1" fontAlgn="auto" latinLnBrk="0" hangingPunct="1">
              <a:lnSpc>
                <a:spcPct val="100000"/>
              </a:lnSpc>
              <a:spcBef>
                <a:spcPts val="0"/>
              </a:spcBef>
              <a:spcAft>
                <a:spcPts val="0"/>
              </a:spcAft>
              <a:buClr>
                <a:srgbClr val="6B1F33"/>
              </a:buClr>
              <a:buSzPct val="92000"/>
              <a:buFont typeface="Courier New" panose="02070309020205020404" pitchFamily="49" charset="0"/>
              <a:buChar char="o"/>
              <a:tabLst/>
              <a:defRPr/>
            </a:pPr>
            <a:endParaRPr lang="en-US" sz="800" dirty="0">
              <a:solidFill>
                <a:srgbClr val="6B1F33"/>
              </a:solidFill>
              <a:latin typeface="Calibri" panose="020F0502020204030204"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
                <a:srgbClr val="6B1F33"/>
              </a:buClr>
              <a:buSzPct val="92000"/>
              <a:buNone/>
              <a:tabLst/>
              <a:defRPr/>
            </a:pPr>
            <a:r>
              <a:rPr kumimoji="0" lang="en-US" sz="2800" b="1" i="0" u="none" strike="noStrike" kern="1200" cap="none" spc="0" normalizeH="0" baseline="0" noProof="0" dirty="0">
                <a:ln>
                  <a:noFill/>
                </a:ln>
                <a:solidFill>
                  <a:srgbClr val="6B1F33"/>
                </a:solidFill>
                <a:effectLst/>
                <a:uLnTx/>
                <a:uFillTx/>
                <a:latin typeface="Calibri" panose="020F0502020204030204" pitchFamily="34" charset="0"/>
                <a:ea typeface="+mn-ea"/>
                <a:cs typeface="Calibri" panose="020F0502020204030204" pitchFamily="34" charset="0"/>
              </a:rPr>
              <a:t>Principal</a:t>
            </a:r>
          </a:p>
          <a:p>
            <a:pPr marL="0" marR="0" lvl="0" indent="0" algn="ctr" defTabSz="457200" rtl="0" eaLnBrk="1" fontAlgn="auto" latinLnBrk="0" hangingPunct="1">
              <a:lnSpc>
                <a:spcPct val="100000"/>
              </a:lnSpc>
              <a:spcBef>
                <a:spcPts val="0"/>
              </a:spcBef>
              <a:spcAft>
                <a:spcPts val="0"/>
              </a:spcAft>
              <a:buClr>
                <a:srgbClr val="6B1F33"/>
              </a:buClr>
              <a:buSzPct val="92000"/>
              <a:buNone/>
              <a:tabLst/>
              <a:defRPr/>
            </a:pPr>
            <a:r>
              <a:rPr lang="en-US" sz="2800" dirty="0">
                <a:solidFill>
                  <a:srgbClr val="6B1F33"/>
                </a:solidFill>
                <a:latin typeface="Calibri" panose="020F0502020204030204" pitchFamily="34" charset="0"/>
                <a:cs typeface="Calibri" panose="020F0502020204030204" pitchFamily="34" charset="0"/>
              </a:rPr>
              <a:t>Cheryl Parker</a:t>
            </a:r>
          </a:p>
          <a:p>
            <a:pPr marL="0" marR="0" lvl="0" indent="0" algn="ctr" defTabSz="457200" rtl="0" eaLnBrk="1" fontAlgn="auto" latinLnBrk="0" hangingPunct="1">
              <a:lnSpc>
                <a:spcPct val="100000"/>
              </a:lnSpc>
              <a:spcBef>
                <a:spcPts val="0"/>
              </a:spcBef>
              <a:spcAft>
                <a:spcPts val="0"/>
              </a:spcAft>
              <a:buClr>
                <a:srgbClr val="6B1F33"/>
              </a:buClr>
              <a:buSzPct val="92000"/>
              <a:buNone/>
              <a:tabLst/>
              <a:defRPr/>
            </a:pPr>
            <a:r>
              <a:rPr lang="en-US" sz="2800" dirty="0">
                <a:solidFill>
                  <a:srgbClr val="6B1F33"/>
                </a:solidFill>
                <a:latin typeface="Calibri" panose="020F0502020204030204" pitchFamily="34" charset="0"/>
                <a:cs typeface="Calibri" panose="020F0502020204030204" pitchFamily="34" charset="0"/>
                <a:hlinkClick r:id="rId4"/>
              </a:rPr>
              <a:t>parkerc@fultonschools.org</a:t>
            </a:r>
            <a:r>
              <a:rPr lang="en-US" sz="2800" dirty="0">
                <a:solidFill>
                  <a:srgbClr val="6B1F33"/>
                </a:solidFill>
                <a:latin typeface="Calibri" panose="020F0502020204030204" pitchFamily="34"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
                <a:srgbClr val="6B1F33"/>
              </a:buClr>
              <a:buSzPct val="92000"/>
              <a:buNone/>
              <a:tabLst/>
              <a:defRPr/>
            </a:pPr>
            <a:endParaRPr lang="en-US" sz="800" dirty="0">
              <a:solidFill>
                <a:srgbClr val="6B1F33"/>
              </a:solidFill>
              <a:latin typeface="Calibri" panose="020F0502020204030204"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
                <a:srgbClr val="6B1F33"/>
              </a:buClr>
              <a:buSzPct val="92000"/>
              <a:buNone/>
              <a:tabLst/>
              <a:defRPr/>
            </a:pPr>
            <a:r>
              <a:rPr kumimoji="0" lang="en-US" sz="2800" b="1" i="0" u="none" strike="noStrike" kern="1200" cap="none" spc="0" normalizeH="0" baseline="0" noProof="0" dirty="0">
                <a:ln>
                  <a:noFill/>
                </a:ln>
                <a:solidFill>
                  <a:srgbClr val="6B1F33"/>
                </a:solidFill>
                <a:effectLst/>
                <a:uLnTx/>
                <a:uFillTx/>
                <a:latin typeface="Calibri" panose="020F0502020204030204" pitchFamily="34" charset="0"/>
                <a:ea typeface="+mn-ea"/>
                <a:cs typeface="Calibri" panose="020F0502020204030204" pitchFamily="34" charset="0"/>
              </a:rPr>
              <a:t>Parent and Family Engagement Coordinator</a:t>
            </a:r>
          </a:p>
          <a:p>
            <a:pPr marL="0" marR="0" lvl="0" indent="0" algn="ctr" defTabSz="457200" rtl="0" eaLnBrk="1" fontAlgn="auto" latinLnBrk="0" hangingPunct="1">
              <a:lnSpc>
                <a:spcPct val="100000"/>
              </a:lnSpc>
              <a:spcBef>
                <a:spcPts val="0"/>
              </a:spcBef>
              <a:spcAft>
                <a:spcPts val="0"/>
              </a:spcAft>
              <a:buClr>
                <a:srgbClr val="6B1F33"/>
              </a:buClr>
              <a:buSzPct val="92000"/>
              <a:buNone/>
              <a:tabLst/>
              <a:defRPr/>
            </a:pPr>
            <a:r>
              <a:rPr lang="en-US" sz="2800" dirty="0">
                <a:solidFill>
                  <a:srgbClr val="6B1F33"/>
                </a:solidFill>
                <a:latin typeface="Calibri" panose="020F0502020204030204" pitchFamily="34" charset="0"/>
                <a:cs typeface="Calibri" panose="020F0502020204030204" pitchFamily="34" charset="0"/>
              </a:rPr>
              <a:t>Ms. Harrell</a:t>
            </a:r>
            <a:endParaRPr kumimoji="0" lang="en-US" sz="2800" b="0" i="0" u="none" strike="noStrike" kern="1200" cap="none" spc="0" normalizeH="0" baseline="0" noProof="0" dirty="0">
              <a:ln>
                <a:noFill/>
              </a:ln>
              <a:solidFill>
                <a:srgbClr val="6B1F33"/>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
                <a:srgbClr val="6B1F33"/>
              </a:buClr>
              <a:buSzPct val="92000"/>
              <a:buNone/>
              <a:tabLst/>
              <a:defRPr/>
            </a:pPr>
            <a:r>
              <a:rPr lang="en-US" sz="2800" dirty="0">
                <a:solidFill>
                  <a:srgbClr val="6B1F33"/>
                </a:solidFill>
                <a:latin typeface="Calibri" panose="020F0502020204030204" pitchFamily="34" charset="0"/>
                <a:cs typeface="Calibri" panose="020F0502020204030204" pitchFamily="34" charset="0"/>
                <a:hlinkClick r:id="rId5"/>
              </a:rPr>
              <a:t>harrelll@fultonschools.org</a:t>
            </a:r>
            <a:r>
              <a:rPr lang="en-US" sz="2800" dirty="0">
                <a:solidFill>
                  <a:srgbClr val="6B1F33"/>
                </a:solidFill>
                <a:latin typeface="Calibri" panose="020F0502020204030204" pitchFamily="34" charset="0"/>
                <a:cs typeface="Calibri" panose="020F0502020204030204" pitchFamily="34" charset="0"/>
              </a:rPr>
              <a:t> </a:t>
            </a:r>
          </a:p>
          <a:p>
            <a:pPr marL="306000" marR="0" lvl="0" indent="-306000" algn="l" defTabSz="457200" rtl="0" eaLnBrk="1" fontAlgn="auto" latinLnBrk="0" hangingPunct="1">
              <a:lnSpc>
                <a:spcPct val="100000"/>
              </a:lnSpc>
              <a:spcBef>
                <a:spcPct val="20000"/>
              </a:spcBef>
              <a:spcAft>
                <a:spcPts val="600"/>
              </a:spcAft>
              <a:buClr>
                <a:srgbClr val="6B1F33"/>
              </a:buClr>
              <a:buSzPct val="92000"/>
              <a:buFont typeface="Courier New" panose="02070309020205020404" pitchFamily="49" charset="0"/>
              <a:buChar char="o"/>
              <a:tabLst/>
              <a:defRPr/>
            </a:pPr>
            <a:endParaRPr kumimoji="0" lang="en-US" sz="1800" b="0" i="0" u="none" strike="noStrike" kern="1200" cap="none" spc="0" normalizeH="0" baseline="0" noProof="0" dirty="0">
              <a:ln>
                <a:noFill/>
              </a:ln>
              <a:solidFill>
                <a:srgbClr val="6B1F33"/>
              </a:solidFill>
              <a:effectLst/>
              <a:uLnTx/>
              <a:uFillTx/>
              <a:latin typeface="Calibri" panose="020F0502020204030204" pitchFamily="34" charset="0"/>
              <a:ea typeface="+mn-ea"/>
              <a:cs typeface="Calibri" panose="020F0502020204030204" pitchFamily="34" charset="0"/>
            </a:endParaRPr>
          </a:p>
        </p:txBody>
      </p:sp>
      <p:pic>
        <p:nvPicPr>
          <p:cNvPr id="7" name="Picture 2" descr="Call Clipart and Stock Illustrations. 191,103 Call vector EPS illustrations  and drawings available to search from thousands of royalty free clip art  graphic designers.">
            <a:extLst>
              <a:ext uri="{FF2B5EF4-FFF2-40B4-BE49-F238E27FC236}">
                <a16:creationId xmlns:a16="http://schemas.microsoft.com/office/drawing/2014/main" id="{DB4DDB66-C180-4026-94D2-7891BF735A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616"/>
          <a:stretch/>
        </p:blipFill>
        <p:spPr bwMode="auto">
          <a:xfrm>
            <a:off x="7254241" y="2392687"/>
            <a:ext cx="3909060" cy="26350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668919F-CED4-BEFA-890C-9971C1629100}"/>
              </a:ext>
            </a:extLst>
          </p:cNvPr>
          <p:cNvSpPr>
            <a:spLocks noGrp="1"/>
          </p:cNvSpPr>
          <p:nvPr>
            <p:ph type="sldNum" sz="quarter" idx="12"/>
          </p:nvPr>
        </p:nvSpPr>
        <p:spPr/>
        <p:txBody>
          <a:bodyPr/>
          <a:lstStyle/>
          <a:p>
            <a:fld id="{D0FFDE16-9A8A-416F-9B01-441176DD7433}" type="slidenum">
              <a:rPr lang="en-US" smtClean="0"/>
              <a:t>20</a:t>
            </a:fld>
            <a:endParaRPr lang="en-US"/>
          </a:p>
        </p:txBody>
      </p:sp>
    </p:spTree>
    <p:extLst>
      <p:ext uri="{BB962C8B-B14F-4D97-AF65-F5344CB8AC3E}">
        <p14:creationId xmlns:p14="http://schemas.microsoft.com/office/powerpoint/2010/main" val="575594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3F4A-B6F6-4626-8F14-B242948C2208}"/>
              </a:ext>
            </a:extLst>
          </p:cNvPr>
          <p:cNvSpPr txBox="1">
            <a:spLocks/>
          </p:cNvSpPr>
          <p:nvPr/>
        </p:nvSpPr>
        <p:spPr>
          <a:xfrm>
            <a:off x="581192" y="536739"/>
            <a:ext cx="11029616" cy="3652452"/>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3200" dirty="0">
                <a:solidFill>
                  <a:schemeClr val="accent1"/>
                </a:solidFill>
                <a:latin typeface="Calibri" panose="020F0502020204030204" pitchFamily="34" charset="0"/>
                <a:cs typeface="Calibri" panose="020F0502020204030204" pitchFamily="34" charset="0"/>
              </a:rPr>
              <a:t>Closing and evaluation Link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Franklin Gothic Book"/>
                <a:ea typeface="+mn-ea"/>
                <a:cs typeface="+mn-cs"/>
              </a:rPr>
              <a:t>Please click the link or type in your browser or scan the QR code below to access and complete our brief evaluation survey about this meeting/event. Your feedback helps us improve the services and events we offer to build your confidence and ability to academically support your child(ren) at home and partner with the school in their education.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Franklin Gothic Book"/>
              <a:ea typeface="+mn-ea"/>
              <a:cs typeface="+mn-cs"/>
            </a:endParaRPr>
          </a:p>
          <a:p>
            <a:pPr marL="2743200" marR="0" lvl="6"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Franklin Gothic Book"/>
                <a:ea typeface="+mn-ea"/>
                <a:cs typeface="+mn-cs"/>
              </a:rPr>
              <a:t>When you open the survey:</a:t>
            </a:r>
          </a:p>
          <a:p>
            <a:pPr marL="3086100" marR="0" lvl="6"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70C0"/>
                </a:solidFill>
                <a:effectLst/>
                <a:uLnTx/>
                <a:uFillTx/>
                <a:latin typeface="Franklin Gothic Book"/>
                <a:ea typeface="+mn-ea"/>
                <a:cs typeface="+mn-cs"/>
              </a:rPr>
              <a:t>Select: </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Elementary School</a:t>
            </a:r>
          </a:p>
          <a:p>
            <a:pPr marL="3086100" marR="0" lvl="6"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70C0"/>
                </a:solidFill>
                <a:effectLst/>
                <a:uLnTx/>
                <a:uFillTx/>
                <a:latin typeface="Franklin Gothic Book"/>
                <a:ea typeface="+mn-ea"/>
                <a:cs typeface="+mn-cs"/>
              </a:rPr>
              <a:t>Select our school: </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Heritage Elementary School</a:t>
            </a:r>
          </a:p>
          <a:p>
            <a:pPr marL="3086100" marR="0" lvl="6"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70C0"/>
                </a:solidFill>
                <a:effectLst/>
                <a:uLnTx/>
                <a:uFillTx/>
                <a:latin typeface="Franklin Gothic Book"/>
                <a:ea typeface="+mn-ea"/>
                <a:cs typeface="+mn-cs"/>
              </a:rPr>
              <a:t>Choose your role: student, </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parent</a:t>
            </a:r>
            <a:r>
              <a:rPr kumimoji="0" lang="en-US" sz="1800" b="0" i="0" u="none" strike="noStrike" kern="1200" cap="none" spc="0" normalizeH="0" baseline="0" noProof="0" dirty="0">
                <a:ln>
                  <a:noFill/>
                </a:ln>
                <a:solidFill>
                  <a:srgbClr val="0070C0"/>
                </a:solidFill>
                <a:effectLst/>
                <a:uLnTx/>
                <a:uFillTx/>
                <a:latin typeface="Franklin Gothic Book"/>
                <a:ea typeface="+mn-ea"/>
                <a:cs typeface="+mn-cs"/>
              </a:rPr>
              <a:t>, staff</a:t>
            </a:r>
          </a:p>
          <a:p>
            <a:pPr marL="3086100" marR="0" lvl="6"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70C0"/>
                </a:solidFill>
                <a:effectLst/>
                <a:uLnTx/>
                <a:uFillTx/>
                <a:latin typeface="Franklin Gothic Book"/>
                <a:ea typeface="+mn-ea"/>
                <a:cs typeface="+mn-cs"/>
              </a:rPr>
              <a:t>Select </a:t>
            </a: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Annual Title 1 Meeting </a:t>
            </a:r>
            <a:r>
              <a:rPr kumimoji="0" lang="en-US" sz="1800" b="0" i="0" u="none" strike="noStrike" kern="1200" cap="none" spc="0" normalizeH="0" baseline="0" noProof="0" dirty="0">
                <a:ln>
                  <a:noFill/>
                </a:ln>
                <a:solidFill>
                  <a:srgbClr val="0070C0"/>
                </a:solidFill>
                <a:effectLst/>
                <a:uLnTx/>
                <a:uFillTx/>
                <a:latin typeface="Franklin Gothic Book"/>
                <a:ea typeface="+mn-ea"/>
                <a:cs typeface="+mn-cs"/>
              </a:rPr>
              <a:t>as the meeting you attended</a:t>
            </a:r>
          </a:p>
          <a:p>
            <a:pPr marL="3086100" marR="0" lvl="6"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70C0"/>
                </a:solidFill>
                <a:effectLst/>
                <a:uLnTx/>
                <a:uFillTx/>
                <a:latin typeface="Franklin Gothic Book"/>
                <a:ea typeface="+mn-ea"/>
                <a:cs typeface="+mn-cs"/>
              </a:rPr>
              <a:t>Complete the remainder of the survey.</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all" spc="0" normalizeH="0" baseline="0" noProof="0" dirty="0">
              <a:ln>
                <a:noFill/>
              </a:ln>
              <a:solidFill>
                <a:schemeClr val="accent1"/>
              </a:solidFill>
              <a:effectLst/>
              <a:uLnTx/>
              <a:uFillTx/>
              <a:latin typeface="Calibri" panose="020F0502020204030204" pitchFamily="34" charset="0"/>
              <a:cs typeface="Calibri" panose="020F0502020204030204" pitchFamily="34" charset="0"/>
            </a:endParaRPr>
          </a:p>
        </p:txBody>
      </p:sp>
      <p:pic>
        <p:nvPicPr>
          <p:cNvPr id="4" name="Picture 3" descr="A close up of a logo&#10;&#10;Description automatically generated">
            <a:extLst>
              <a:ext uri="{FF2B5EF4-FFF2-40B4-BE49-F238E27FC236}">
                <a16:creationId xmlns:a16="http://schemas.microsoft.com/office/drawing/2014/main" id="{CD67D1C4-8586-43C3-B8EA-1236302F0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pic>
        <p:nvPicPr>
          <p:cNvPr id="3" name="Picture 2" descr="See the source image">
            <a:extLst>
              <a:ext uri="{FF2B5EF4-FFF2-40B4-BE49-F238E27FC236}">
                <a16:creationId xmlns:a16="http://schemas.microsoft.com/office/drawing/2014/main" id="{92937D23-441B-4901-870E-A2331F28B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77" y="4441121"/>
            <a:ext cx="3096566" cy="232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062E08-E2A0-4F11-905D-F979D721D8AB}"/>
              </a:ext>
            </a:extLst>
          </p:cNvPr>
          <p:cNvSpPr txBox="1"/>
          <p:nvPr/>
        </p:nvSpPr>
        <p:spPr>
          <a:xfrm>
            <a:off x="3280841" y="4298500"/>
            <a:ext cx="7232113" cy="215443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Calibri" panose="020F0502020204030204"/>
                <a:ea typeface="+mn-ea"/>
              </a:rPr>
              <a:t>This</a:t>
            </a:r>
            <a:r>
              <a:rPr kumimoji="0" lang="en-US" sz="2000" b="0" i="0" u="none" strike="noStrike" kern="1200" cap="none" spc="0" normalizeH="0" noProof="0" dirty="0">
                <a:ln>
                  <a:noFill/>
                </a:ln>
                <a:effectLst/>
                <a:uLnTx/>
                <a:uFillTx/>
                <a:latin typeface="Calibri" panose="020F0502020204030204"/>
                <a:ea typeface="+mn-ea"/>
              </a:rPr>
              <a:t> survey is to evaluate the effectiveness of the meeting.</a:t>
            </a:r>
            <a:endParaRPr kumimoji="0" lang="en-US" sz="2400" b="0" i="0" u="none" strike="noStrike" kern="1200" cap="none" spc="0" normalizeH="0" noProof="0" dirty="0">
              <a:ln>
                <a:noFill/>
              </a:ln>
              <a:effectLst/>
              <a:uLnTx/>
              <a:uFillTx/>
              <a:latin typeface="Calibri" panose="020F0502020204030204"/>
              <a:ea typeface="+mn-ea"/>
            </a:endParaRPr>
          </a:p>
          <a:p>
            <a:pPr marL="285750" indent="-285750" defTabSz="914400">
              <a:buFont typeface="Courier New" panose="02070309020205020404" pitchFamily="49" charset="0"/>
              <a:buChar char="o"/>
              <a:defRPr/>
            </a:pPr>
            <a:r>
              <a:rPr lang="en-US" sz="2400" u="sng"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https://bit.ly/FCSEvaluation_Survey</a:t>
            </a:r>
            <a:endParaRPr lang="en-US" sz="2400" u="sng" dirty="0">
              <a:solidFill>
                <a:srgbClr val="0070C0"/>
              </a:solidFill>
              <a:latin typeface="Calibri" panose="020F0502020204030204" pitchFamily="34" charset="0"/>
              <a:cs typeface="Calibri" panose="020F0502020204030204" pitchFamily="34" charset="0"/>
            </a:endParaRPr>
          </a:p>
          <a:p>
            <a:pPr defTabSz="914400">
              <a:defRPr/>
            </a:pPr>
            <a:endParaRPr lang="en-US" sz="2400" dirty="0">
              <a:solidFill>
                <a:srgbClr val="6B1F33"/>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noProof="0" dirty="0">
              <a:ln>
                <a:noFill/>
              </a:ln>
              <a:effectLst/>
              <a:uLnTx/>
              <a:uFillTx/>
              <a:latin typeface="Calibri" panose="020F0502020204030204"/>
              <a:ea typeface="+mn-ea"/>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2400" dirty="0">
              <a:solidFill>
                <a:srgbClr val="BC9A04"/>
              </a:solidFill>
              <a:latin typeface="Calibri" panose="020F0502020204030204"/>
              <a:hlinkClick r:id="rId4">
                <a:extLst>
                  <a:ext uri="{A12FA001-AC4F-418D-AE19-62706E023703}">
                    <ahyp:hlinkClr xmlns:ahyp="http://schemas.microsoft.com/office/drawing/2018/hyperlinkcolor" val="tx"/>
                  </a:ext>
                </a:extLst>
              </a:hlinkClick>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Arrow: Curved Right 11">
            <a:extLst>
              <a:ext uri="{FF2B5EF4-FFF2-40B4-BE49-F238E27FC236}">
                <a16:creationId xmlns:a16="http://schemas.microsoft.com/office/drawing/2014/main" id="{3ADE06ED-4708-41AD-8D9E-4ECA3E55309F}"/>
              </a:ext>
            </a:extLst>
          </p:cNvPr>
          <p:cNvSpPr/>
          <p:nvPr/>
        </p:nvSpPr>
        <p:spPr>
          <a:xfrm>
            <a:off x="7189417" y="5549626"/>
            <a:ext cx="868680" cy="1112520"/>
          </a:xfrm>
          <a:prstGeom prst="curved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80073BC0-9C5F-4853-B199-079E624959E5}"/>
              </a:ext>
            </a:extLst>
          </p:cNvPr>
          <p:cNvSpPr txBox="1"/>
          <p:nvPr/>
        </p:nvSpPr>
        <p:spPr>
          <a:xfrm>
            <a:off x="6732194" y="5020827"/>
            <a:ext cx="1650901" cy="523220"/>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Scan Me</a:t>
            </a:r>
          </a:p>
        </p:txBody>
      </p:sp>
      <p:sp>
        <p:nvSpPr>
          <p:cNvPr id="5" name="Slide Number Placeholder 4">
            <a:extLst>
              <a:ext uri="{FF2B5EF4-FFF2-40B4-BE49-F238E27FC236}">
                <a16:creationId xmlns:a16="http://schemas.microsoft.com/office/drawing/2014/main" id="{86E17600-AEEF-7041-2CEE-1BBAF6429FF5}"/>
              </a:ext>
            </a:extLst>
          </p:cNvPr>
          <p:cNvSpPr>
            <a:spLocks noGrp="1"/>
          </p:cNvSpPr>
          <p:nvPr>
            <p:ph type="sldNum" sz="quarter" idx="12"/>
          </p:nvPr>
        </p:nvSpPr>
        <p:spPr/>
        <p:txBody>
          <a:bodyPr/>
          <a:lstStyle/>
          <a:p>
            <a:fld id="{D0FFDE16-9A8A-416F-9B01-441176DD7433}" type="slidenum">
              <a:rPr lang="en-US" smtClean="0"/>
              <a:t>21</a:t>
            </a:fld>
            <a:endParaRPr lang="en-US"/>
          </a:p>
        </p:txBody>
      </p:sp>
      <p:pic>
        <p:nvPicPr>
          <p:cNvPr id="6" name="Picture 5" descr="Qr code&#10;&#10;Description automatically generated">
            <a:extLst>
              <a:ext uri="{FF2B5EF4-FFF2-40B4-BE49-F238E27FC236}">
                <a16:creationId xmlns:a16="http://schemas.microsoft.com/office/drawing/2014/main" id="{E00F427A-07C3-0AC6-EF33-6CA1B57F3C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8818" y="4939862"/>
            <a:ext cx="1823684" cy="1823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691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9846-EB8D-40FC-BDDE-1BD3A98BB211}"/>
              </a:ext>
            </a:extLst>
          </p:cNvPr>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What is a title I school?</a:t>
            </a:r>
          </a:p>
        </p:txBody>
      </p:sp>
      <p:sp>
        <p:nvSpPr>
          <p:cNvPr id="3" name="Content Placeholder 2">
            <a:extLst>
              <a:ext uri="{FF2B5EF4-FFF2-40B4-BE49-F238E27FC236}">
                <a16:creationId xmlns:a16="http://schemas.microsoft.com/office/drawing/2014/main" id="{044C78DB-A9B4-4580-B488-D76958C3B408}"/>
              </a:ext>
            </a:extLst>
          </p:cNvPr>
          <p:cNvSpPr>
            <a:spLocks noGrp="1"/>
          </p:cNvSpPr>
          <p:nvPr>
            <p:ph idx="1"/>
          </p:nvPr>
        </p:nvSpPr>
        <p:spPr>
          <a:xfrm>
            <a:off x="480877" y="2000250"/>
            <a:ext cx="6528267" cy="4464144"/>
          </a:xfrm>
        </p:spPr>
        <p:txBody>
          <a:bodyPr>
            <a:normAutofit fontScale="77500" lnSpcReduction="20000"/>
          </a:bodyPr>
          <a:lstStyle/>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The largest federally funded educational program</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Provides supplemental funds to districts to assist schools with the highest student concentrations of economic hardship</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Provides supplemental funds to districts to assist schools with concentrations of economic hardship to meet school educational goals</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A school receiving federal funds for Title I students</a:t>
            </a:r>
          </a:p>
          <a:p>
            <a:pPr>
              <a:lnSpc>
                <a:spcPct val="150000"/>
              </a:lnSpc>
              <a:buFont typeface="Courier New" panose="02070309020205020404" pitchFamily="49" charset="0"/>
              <a:buChar char="o"/>
            </a:pPr>
            <a:r>
              <a:rPr lang="en-US" sz="2400" b="0" i="0" dirty="0">
                <a:solidFill>
                  <a:schemeClr val="tx1"/>
                </a:solidFill>
                <a:effectLst/>
                <a:latin typeface="Calibri" panose="020F0502020204030204" pitchFamily="34" charset="0"/>
                <a:cs typeface="Calibri" panose="020F0502020204030204" pitchFamily="34" charset="0"/>
              </a:rPr>
              <a:t>Every Student Succeeds Act (ESSA) includes provisions that will help to ensure success for students and schools</a:t>
            </a:r>
            <a:endParaRPr lang="en-US" sz="2400" dirty="0">
              <a:solidFill>
                <a:schemeClr val="tx1"/>
              </a:solidFill>
              <a:latin typeface="Calibri" panose="020F0502020204030204" pitchFamily="34" charset="0"/>
              <a:cs typeface="Calibri" panose="020F0502020204030204" pitchFamily="34" charset="0"/>
            </a:endParaRPr>
          </a:p>
        </p:txBody>
      </p:sp>
      <p:pic>
        <p:nvPicPr>
          <p:cNvPr id="5" name="Picture 4" descr="School girls enjoying a science experiment">
            <a:extLst>
              <a:ext uri="{FF2B5EF4-FFF2-40B4-BE49-F238E27FC236}">
                <a16:creationId xmlns:a16="http://schemas.microsoft.com/office/drawing/2014/main" id="{ABCC5CA9-8808-4983-B368-11927A5FA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144" y="2000250"/>
            <a:ext cx="4287297" cy="2857500"/>
          </a:xfrm>
          <a:prstGeom prst="rect">
            <a:avLst/>
          </a:prstGeom>
          <a:ln>
            <a:noFill/>
          </a:ln>
          <a:effectLst>
            <a:outerShdw blurRad="292100" dist="139700" dir="2700000" algn="tl" rotWithShape="0">
              <a:srgbClr val="333333">
                <a:alpha val="65000"/>
              </a:srgbClr>
            </a:outerShdw>
          </a:effectLst>
        </p:spPr>
      </p:pic>
      <p:pic>
        <p:nvPicPr>
          <p:cNvPr id="7" name="Picture 6" descr="Working with tablet computers in a classroom">
            <a:extLst>
              <a:ext uri="{FF2B5EF4-FFF2-40B4-BE49-F238E27FC236}">
                <a16:creationId xmlns:a16="http://schemas.microsoft.com/office/drawing/2014/main" id="{A9087587-675F-4E44-B44F-9122CA6E2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005" y="4282440"/>
            <a:ext cx="3166199" cy="2113094"/>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EF2AF328-D951-0B4B-90A7-B0763B96617C}"/>
              </a:ext>
            </a:extLst>
          </p:cNvPr>
          <p:cNvSpPr>
            <a:spLocks noGrp="1"/>
          </p:cNvSpPr>
          <p:nvPr>
            <p:ph type="sldNum" sz="quarter" idx="12"/>
          </p:nvPr>
        </p:nvSpPr>
        <p:spPr/>
        <p:txBody>
          <a:bodyPr/>
          <a:lstStyle/>
          <a:p>
            <a:fld id="{D0FFDE16-9A8A-416F-9B01-441176DD7433}" type="slidenum">
              <a:rPr lang="en-US" smtClean="0"/>
              <a:t>3</a:t>
            </a:fld>
            <a:endParaRPr lang="en-US"/>
          </a:p>
        </p:txBody>
      </p:sp>
    </p:spTree>
    <p:extLst>
      <p:ext uri="{BB962C8B-B14F-4D97-AF65-F5344CB8AC3E}">
        <p14:creationId xmlns:p14="http://schemas.microsoft.com/office/powerpoint/2010/main" val="423583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3F4A-B6F6-4626-8F14-B242948C2208}"/>
              </a:ext>
            </a:extLst>
          </p:cNvPr>
          <p:cNvSpPr txBox="1">
            <a:spLocks/>
          </p:cNvSpPr>
          <p:nvPr/>
        </p:nvSpPr>
        <p:spPr>
          <a:xfrm>
            <a:off x="581192" y="702156"/>
            <a:ext cx="11029616" cy="1013800"/>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rgbClr val="203C74"/>
                </a:solidFill>
                <a:latin typeface="Calibri" panose="020F0502020204030204" pitchFamily="34" charset="0"/>
                <a:cs typeface="Calibri" panose="020F0502020204030204" pitchFamily="34" charset="0"/>
              </a:rPr>
              <a:t>How </a:t>
            </a:r>
            <a:r>
              <a:rPr lang="en-US" sz="3200" dirty="0">
                <a:solidFill>
                  <a:schemeClr val="accent1"/>
                </a:solidFill>
                <a:latin typeface="Calibri" panose="020F0502020204030204" pitchFamily="34" charset="0"/>
                <a:cs typeface="Calibri" panose="020F0502020204030204" pitchFamily="34" charset="0"/>
              </a:rPr>
              <a:t>does our school spend title I money?</a:t>
            </a:r>
          </a:p>
        </p:txBody>
      </p:sp>
      <p:pic>
        <p:nvPicPr>
          <p:cNvPr id="6" name="Picture 5" descr="A close up of a logo&#10;&#10;Description automatically generated">
            <a:extLst>
              <a:ext uri="{FF2B5EF4-FFF2-40B4-BE49-F238E27FC236}">
                <a16:creationId xmlns:a16="http://schemas.microsoft.com/office/drawing/2014/main" id="{EF88BC58-B4C2-424D-9B3D-7E7364B08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sp>
        <p:nvSpPr>
          <p:cNvPr id="7" name="Content Placeholder 2">
            <a:extLst>
              <a:ext uri="{FF2B5EF4-FFF2-40B4-BE49-F238E27FC236}">
                <a16:creationId xmlns:a16="http://schemas.microsoft.com/office/drawing/2014/main" id="{6E3E7A6D-985E-4D4E-81D5-C81AC527FBC4}"/>
              </a:ext>
            </a:extLst>
          </p:cNvPr>
          <p:cNvSpPr txBox="1">
            <a:spLocks/>
          </p:cNvSpPr>
          <p:nvPr/>
        </p:nvSpPr>
        <p:spPr>
          <a:xfrm>
            <a:off x="654589" y="1302793"/>
            <a:ext cx="6528267" cy="4464144"/>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Personnel</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Parent Resource Center</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Instructional Materials </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Professional Learning</a:t>
            </a:r>
          </a:p>
        </p:txBody>
      </p:sp>
      <p:pic>
        <p:nvPicPr>
          <p:cNvPr id="15" name="Picture 14">
            <a:extLst>
              <a:ext uri="{FF2B5EF4-FFF2-40B4-BE49-F238E27FC236}">
                <a16:creationId xmlns:a16="http://schemas.microsoft.com/office/drawing/2014/main" id="{64446E18-D0F0-2925-0BA2-31C0A2943FE3}"/>
              </a:ext>
            </a:extLst>
          </p:cNvPr>
          <p:cNvPicPr>
            <a:picLocks noChangeAspect="1"/>
          </p:cNvPicPr>
          <p:nvPr/>
        </p:nvPicPr>
        <p:blipFill>
          <a:blip r:embed="rId3"/>
          <a:stretch>
            <a:fillRect/>
          </a:stretch>
        </p:blipFill>
        <p:spPr>
          <a:xfrm>
            <a:off x="5863426" y="1439118"/>
            <a:ext cx="5747382" cy="3839251"/>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241C6CC8-367F-D276-0607-4D3AA7C14BF7}"/>
              </a:ext>
            </a:extLst>
          </p:cNvPr>
          <p:cNvSpPr>
            <a:spLocks noGrp="1"/>
          </p:cNvSpPr>
          <p:nvPr>
            <p:ph type="sldNum" sz="quarter" idx="12"/>
          </p:nvPr>
        </p:nvSpPr>
        <p:spPr/>
        <p:txBody>
          <a:bodyPr/>
          <a:lstStyle/>
          <a:p>
            <a:fld id="{D0FFDE16-9A8A-416F-9B01-441176DD7433}" type="slidenum">
              <a:rPr lang="en-US" smtClean="0"/>
              <a:t>4</a:t>
            </a:fld>
            <a:endParaRPr lang="en-US"/>
          </a:p>
        </p:txBody>
      </p:sp>
    </p:spTree>
    <p:extLst>
      <p:ext uri="{BB962C8B-B14F-4D97-AF65-F5344CB8AC3E}">
        <p14:creationId xmlns:p14="http://schemas.microsoft.com/office/powerpoint/2010/main" val="34721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A2CD-9DA4-44F9-ABBD-90303819F4C6}"/>
              </a:ext>
            </a:extLst>
          </p:cNvPr>
          <p:cNvSpPr>
            <a:spLocks noGrp="1"/>
          </p:cNvSpPr>
          <p:nvPr>
            <p:ph type="title"/>
          </p:nvPr>
        </p:nvSpPr>
        <p:spPr/>
        <p:txBody>
          <a:bodyPr>
            <a:noAutofit/>
          </a:bodyPr>
          <a:lstStyle/>
          <a:p>
            <a:r>
              <a:rPr lang="en-US" sz="3200" dirty="0">
                <a:latin typeface="Calibri" panose="020F0502020204030204" pitchFamily="34" charset="0"/>
                <a:cs typeface="Calibri" panose="020F0502020204030204" pitchFamily="34" charset="0"/>
              </a:rPr>
              <a:t>How is title I parent and family engagement money spent?</a:t>
            </a:r>
          </a:p>
        </p:txBody>
      </p:sp>
      <p:pic>
        <p:nvPicPr>
          <p:cNvPr id="5" name="Picture 4" descr="A close up of a logo&#10;&#10;Description automatically generated">
            <a:extLst>
              <a:ext uri="{FF2B5EF4-FFF2-40B4-BE49-F238E27FC236}">
                <a16:creationId xmlns:a16="http://schemas.microsoft.com/office/drawing/2014/main" id="{217BD76D-F500-48A2-B326-2FC8C9807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sp>
        <p:nvSpPr>
          <p:cNvPr id="7" name="Content Placeholder 2">
            <a:extLst>
              <a:ext uri="{FF2B5EF4-FFF2-40B4-BE49-F238E27FC236}">
                <a16:creationId xmlns:a16="http://schemas.microsoft.com/office/drawing/2014/main" id="{CBAF16C6-0CA7-49B3-887B-48B95B13409B}"/>
              </a:ext>
            </a:extLst>
          </p:cNvPr>
          <p:cNvSpPr txBox="1">
            <a:spLocks/>
          </p:cNvSpPr>
          <p:nvPr/>
        </p:nvSpPr>
        <p:spPr>
          <a:xfrm>
            <a:off x="5663733" y="2076774"/>
            <a:ext cx="6528267" cy="4464144"/>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Parent Resource Center Materials</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Parent Workshops (academic, technology, etc.)</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Literacy Extravaganza</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Technology Tea</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Math Night</a:t>
            </a:r>
          </a:p>
        </p:txBody>
      </p:sp>
      <p:pic>
        <p:nvPicPr>
          <p:cNvPr id="6" name="Picture 5">
            <a:extLst>
              <a:ext uri="{FF2B5EF4-FFF2-40B4-BE49-F238E27FC236}">
                <a16:creationId xmlns:a16="http://schemas.microsoft.com/office/drawing/2014/main" id="{AA6190E8-38C0-F742-3DBE-01926491F980}"/>
              </a:ext>
            </a:extLst>
          </p:cNvPr>
          <p:cNvPicPr>
            <a:picLocks noChangeAspect="1"/>
          </p:cNvPicPr>
          <p:nvPr/>
        </p:nvPicPr>
        <p:blipFill>
          <a:blip r:embed="rId3"/>
          <a:stretch>
            <a:fillRect/>
          </a:stretch>
        </p:blipFill>
        <p:spPr>
          <a:xfrm rot="21280715">
            <a:off x="503340" y="2100377"/>
            <a:ext cx="3985868" cy="2657245"/>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995E885E-C852-25A7-3076-EB892D8C39C9}"/>
              </a:ext>
            </a:extLst>
          </p:cNvPr>
          <p:cNvPicPr>
            <a:picLocks noChangeAspect="1"/>
          </p:cNvPicPr>
          <p:nvPr/>
        </p:nvPicPr>
        <p:blipFill>
          <a:blip r:embed="rId4"/>
          <a:stretch>
            <a:fillRect/>
          </a:stretch>
        </p:blipFill>
        <p:spPr>
          <a:xfrm>
            <a:off x="2168341" y="4562990"/>
            <a:ext cx="2965445" cy="1977928"/>
          </a:xfrm>
          <a:prstGeom prst="rect">
            <a:avLst/>
          </a:prstGeom>
          <a:ln>
            <a:noFill/>
          </a:ln>
          <a:effectLst>
            <a:outerShdw blurRad="190500" algn="tl" rotWithShape="0">
              <a:srgbClr val="000000">
                <a:alpha val="70000"/>
              </a:srgbClr>
            </a:outerShdw>
          </a:effectLst>
        </p:spPr>
      </p:pic>
      <p:sp>
        <p:nvSpPr>
          <p:cNvPr id="8" name="Slide Number Placeholder 7">
            <a:extLst>
              <a:ext uri="{FF2B5EF4-FFF2-40B4-BE49-F238E27FC236}">
                <a16:creationId xmlns:a16="http://schemas.microsoft.com/office/drawing/2014/main" id="{BC7349C5-C00F-95D6-5525-F0609D015483}"/>
              </a:ext>
            </a:extLst>
          </p:cNvPr>
          <p:cNvSpPr>
            <a:spLocks noGrp="1"/>
          </p:cNvSpPr>
          <p:nvPr>
            <p:ph type="sldNum" sz="quarter" idx="12"/>
          </p:nvPr>
        </p:nvSpPr>
        <p:spPr/>
        <p:txBody>
          <a:bodyPr/>
          <a:lstStyle/>
          <a:p>
            <a:fld id="{D0FFDE16-9A8A-416F-9B01-441176DD7433}" type="slidenum">
              <a:rPr lang="en-US" smtClean="0"/>
              <a:t>5</a:t>
            </a:fld>
            <a:endParaRPr lang="en-US"/>
          </a:p>
        </p:txBody>
      </p:sp>
    </p:spTree>
    <p:extLst>
      <p:ext uri="{BB962C8B-B14F-4D97-AF65-F5344CB8AC3E}">
        <p14:creationId xmlns:p14="http://schemas.microsoft.com/office/powerpoint/2010/main" val="677586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3F4A-B6F6-4626-8F14-B242948C2208}"/>
              </a:ext>
            </a:extLst>
          </p:cNvPr>
          <p:cNvSpPr txBox="1">
            <a:spLocks/>
          </p:cNvSpPr>
          <p:nvPr/>
        </p:nvSpPr>
        <p:spPr>
          <a:xfrm>
            <a:off x="581192" y="702156"/>
            <a:ext cx="11029616" cy="2102004"/>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accent1"/>
                </a:solidFill>
                <a:latin typeface="Calibri" panose="020F0502020204030204" pitchFamily="34" charset="0"/>
                <a:cs typeface="Calibri" panose="020F0502020204030204" pitchFamily="34" charset="0"/>
              </a:rPr>
              <a:t>How does our school participate in the title I program?</a:t>
            </a:r>
          </a:p>
          <a:p>
            <a:r>
              <a:rPr lang="en-US" sz="3200" dirty="0">
                <a:solidFill>
                  <a:schemeClr val="accent1"/>
                </a:solidFill>
                <a:latin typeface="Calibri" panose="020F0502020204030204" pitchFamily="34" charset="0"/>
                <a:cs typeface="Calibri" panose="020F0502020204030204" pitchFamily="34" charset="0"/>
              </a:rPr>
              <a:t>Title I Schoolwide Program</a:t>
            </a:r>
          </a:p>
        </p:txBody>
      </p:sp>
      <p:pic>
        <p:nvPicPr>
          <p:cNvPr id="4" name="Picture 3" descr="A close up of a logo&#10;&#10;Description automatically generated">
            <a:extLst>
              <a:ext uri="{FF2B5EF4-FFF2-40B4-BE49-F238E27FC236}">
                <a16:creationId xmlns:a16="http://schemas.microsoft.com/office/drawing/2014/main" id="{29508653-6ADA-48AA-92E2-C7481DB20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sp>
        <p:nvSpPr>
          <p:cNvPr id="6" name="Content Placeholder 2">
            <a:extLst>
              <a:ext uri="{FF2B5EF4-FFF2-40B4-BE49-F238E27FC236}">
                <a16:creationId xmlns:a16="http://schemas.microsoft.com/office/drawing/2014/main" id="{F0076B1A-08D5-4929-B962-06D27061DFBA}"/>
              </a:ext>
            </a:extLst>
          </p:cNvPr>
          <p:cNvSpPr txBox="1">
            <a:spLocks/>
          </p:cNvSpPr>
          <p:nvPr/>
        </p:nvSpPr>
        <p:spPr>
          <a:xfrm>
            <a:off x="581192" y="1952430"/>
            <a:ext cx="6490727" cy="4464144"/>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buFont typeface="Courier New" panose="02070309020205020404" pitchFamily="49" charset="0"/>
              <a:buChar char="o"/>
            </a:pPr>
            <a:r>
              <a:rPr lang="en-US" sz="2000" b="0" i="0" dirty="0">
                <a:solidFill>
                  <a:schemeClr val="tx1"/>
                </a:solidFill>
                <a:effectLst/>
                <a:latin typeface="Calibri" panose="020F0502020204030204" pitchFamily="34" charset="0"/>
                <a:cs typeface="Calibri" panose="020F0502020204030204" pitchFamily="34" charset="0"/>
              </a:rPr>
              <a:t>A Title I schoolwide program is a comprehensive reform strategy designed to upgrade the entire educational program in a Title I school</a:t>
            </a:r>
          </a:p>
          <a:p>
            <a:pPr>
              <a:lnSpc>
                <a:spcPct val="150000"/>
              </a:lnSpc>
              <a:buFont typeface="Courier New" panose="02070309020205020404" pitchFamily="49" charset="0"/>
              <a:buChar char="o"/>
            </a:pPr>
            <a:r>
              <a:rPr lang="en-US" sz="2000" dirty="0">
                <a:solidFill>
                  <a:schemeClr val="tx1"/>
                </a:solidFill>
                <a:latin typeface="Calibri" panose="020F0502020204030204" pitchFamily="34" charset="0"/>
                <a:cs typeface="Calibri" panose="020F0502020204030204" pitchFamily="34" charset="0"/>
              </a:rPr>
              <a:t>P</a:t>
            </a:r>
            <a:r>
              <a:rPr lang="en-US" sz="2000" b="0" i="0" dirty="0">
                <a:solidFill>
                  <a:schemeClr val="tx1"/>
                </a:solidFill>
                <a:effectLst/>
                <a:latin typeface="Calibri" panose="020F0502020204030204" pitchFamily="34" charset="0"/>
                <a:cs typeface="Calibri" panose="020F0502020204030204" pitchFamily="34" charset="0"/>
              </a:rPr>
              <a:t>rimary goal is to ensure that all students, particularly those who are low-achieving, demonstrate proficient and advanced levels of achievement on state academic standards</a:t>
            </a:r>
            <a:r>
              <a:rPr lang="en-US" sz="2000" dirty="0">
                <a:solidFill>
                  <a:schemeClr val="tx1"/>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CECFDE99-53CB-6FC4-9926-6B0F90A84EED}"/>
              </a:ext>
            </a:extLst>
          </p:cNvPr>
          <p:cNvPicPr>
            <a:picLocks noChangeAspect="1"/>
          </p:cNvPicPr>
          <p:nvPr/>
        </p:nvPicPr>
        <p:blipFill>
          <a:blip r:embed="rId3"/>
          <a:stretch>
            <a:fillRect/>
          </a:stretch>
        </p:blipFill>
        <p:spPr>
          <a:xfrm>
            <a:off x="7158830" y="1982982"/>
            <a:ext cx="4518645" cy="30124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4">
            <a:extLst>
              <a:ext uri="{FF2B5EF4-FFF2-40B4-BE49-F238E27FC236}">
                <a16:creationId xmlns:a16="http://schemas.microsoft.com/office/drawing/2014/main" id="{28799576-CD38-7918-4767-B8B96FC508D1}"/>
              </a:ext>
            </a:extLst>
          </p:cNvPr>
          <p:cNvSpPr>
            <a:spLocks noGrp="1"/>
          </p:cNvSpPr>
          <p:nvPr>
            <p:ph type="sldNum" sz="quarter" idx="12"/>
          </p:nvPr>
        </p:nvSpPr>
        <p:spPr/>
        <p:txBody>
          <a:bodyPr/>
          <a:lstStyle/>
          <a:p>
            <a:fld id="{D0FFDE16-9A8A-416F-9B01-441176DD7433}" type="slidenum">
              <a:rPr lang="en-US" smtClean="0"/>
              <a:t>6</a:t>
            </a:fld>
            <a:endParaRPr lang="en-US"/>
          </a:p>
        </p:txBody>
      </p:sp>
    </p:spTree>
    <p:extLst>
      <p:ext uri="{BB962C8B-B14F-4D97-AF65-F5344CB8AC3E}">
        <p14:creationId xmlns:p14="http://schemas.microsoft.com/office/powerpoint/2010/main" val="3237611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A2CD-9DA4-44F9-ABBD-90303819F4C6}"/>
              </a:ext>
            </a:extLst>
          </p:cNvPr>
          <p:cNvSpPr>
            <a:spLocks noGrp="1"/>
          </p:cNvSpPr>
          <p:nvPr>
            <p:ph type="title"/>
          </p:nvPr>
        </p:nvSpPr>
        <p:spPr/>
        <p:txBody>
          <a:bodyPr>
            <a:noAutofit/>
          </a:bodyPr>
          <a:lstStyle/>
          <a:p>
            <a:r>
              <a:rPr lang="en-US" sz="3200" dirty="0">
                <a:latin typeface="Calibri" panose="020F0502020204030204" pitchFamily="34" charset="0"/>
                <a:cs typeface="Calibri" panose="020F0502020204030204" pitchFamily="34" charset="0"/>
              </a:rPr>
              <a:t>What are our school’s title I schoolwide requirements?</a:t>
            </a:r>
          </a:p>
        </p:txBody>
      </p:sp>
      <p:pic>
        <p:nvPicPr>
          <p:cNvPr id="5" name="Picture 4" descr="A close up of a logo&#10;&#10;Description automatically generated">
            <a:extLst>
              <a:ext uri="{FF2B5EF4-FFF2-40B4-BE49-F238E27FC236}">
                <a16:creationId xmlns:a16="http://schemas.microsoft.com/office/drawing/2014/main" id="{A9A7D593-7E2F-4081-8C00-5D075187D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sp>
        <p:nvSpPr>
          <p:cNvPr id="7" name="Content Placeholder 2">
            <a:extLst>
              <a:ext uri="{FF2B5EF4-FFF2-40B4-BE49-F238E27FC236}">
                <a16:creationId xmlns:a16="http://schemas.microsoft.com/office/drawing/2014/main" id="{C11D537B-85C8-4FFB-B5E0-A35189ABC57F}"/>
              </a:ext>
            </a:extLst>
          </p:cNvPr>
          <p:cNvSpPr txBox="1">
            <a:spLocks/>
          </p:cNvSpPr>
          <p:nvPr/>
        </p:nvSpPr>
        <p:spPr>
          <a:xfrm>
            <a:off x="497372" y="1954162"/>
            <a:ext cx="6528267" cy="4464144"/>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Provide high-quality curriculum and instruction</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Required to hold an Annual Title I Meeting</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Family Engagement </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Professional Development</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Parent’s right to know</a:t>
            </a:r>
          </a:p>
          <a:p>
            <a:pPr>
              <a:lnSpc>
                <a:spcPct val="150000"/>
              </a:lnSpc>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Annual Evaluations</a:t>
            </a:r>
          </a:p>
          <a:p>
            <a:pPr>
              <a:lnSpc>
                <a:spcPct val="150000"/>
              </a:lnSpc>
              <a:buFont typeface="Courier New" panose="02070309020205020404" pitchFamily="49" charset="0"/>
              <a:buChar char="o"/>
            </a:pPr>
            <a:endParaRPr lang="en-US" sz="2400" dirty="0">
              <a:solidFill>
                <a:schemeClr val="tx1"/>
              </a:solidFill>
              <a:latin typeface="Calibri" panose="020F0502020204030204" pitchFamily="34" charset="0"/>
              <a:cs typeface="Calibri" panose="020F0502020204030204" pitchFamily="34" charset="0"/>
            </a:endParaRPr>
          </a:p>
        </p:txBody>
      </p:sp>
      <p:pic>
        <p:nvPicPr>
          <p:cNvPr id="3074" name="Picture 2" descr="Required Stock Illustrations – 6,263 Required Stock Illustrations, Vectors  &amp; Clipart - Dreamstime">
            <a:extLst>
              <a:ext uri="{FF2B5EF4-FFF2-40B4-BE49-F238E27FC236}">
                <a16:creationId xmlns:a16="http://schemas.microsoft.com/office/drawing/2014/main" id="{126EF1BF-63F5-4543-8717-9143E5632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761" y="2827250"/>
            <a:ext cx="5278582" cy="2151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7D652D8-A8D8-CA78-1D8B-A8F5CBD3326E}"/>
              </a:ext>
            </a:extLst>
          </p:cNvPr>
          <p:cNvSpPr>
            <a:spLocks noGrp="1"/>
          </p:cNvSpPr>
          <p:nvPr>
            <p:ph type="sldNum" sz="quarter" idx="12"/>
          </p:nvPr>
        </p:nvSpPr>
        <p:spPr/>
        <p:txBody>
          <a:bodyPr/>
          <a:lstStyle/>
          <a:p>
            <a:fld id="{D0FFDE16-9A8A-416F-9B01-441176DD7433}" type="slidenum">
              <a:rPr lang="en-US" smtClean="0"/>
              <a:t>7</a:t>
            </a:fld>
            <a:endParaRPr lang="en-US"/>
          </a:p>
        </p:txBody>
      </p:sp>
    </p:spTree>
    <p:extLst>
      <p:ext uri="{BB962C8B-B14F-4D97-AF65-F5344CB8AC3E}">
        <p14:creationId xmlns:p14="http://schemas.microsoft.com/office/powerpoint/2010/main" val="243511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3F4A-B6F6-4626-8F14-B242948C2208}"/>
              </a:ext>
            </a:extLst>
          </p:cNvPr>
          <p:cNvSpPr txBox="1">
            <a:spLocks/>
          </p:cNvSpPr>
          <p:nvPr/>
        </p:nvSpPr>
        <p:spPr>
          <a:xfrm>
            <a:off x="581192" y="702156"/>
            <a:ext cx="11029616" cy="1013800"/>
          </a:xfrm>
          <a:prstGeom prst="rect">
            <a:avLst/>
          </a:prstGeom>
        </p:spPr>
        <p:txBody>
          <a:bodyPr>
            <a:normAutofit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accent1"/>
                </a:solidFill>
                <a:latin typeface="Calibri" panose="020F0502020204030204" pitchFamily="34" charset="0"/>
                <a:cs typeface="Calibri" panose="020F0502020204030204" pitchFamily="34" charset="0"/>
              </a:rPr>
              <a:t>Heritage elementary school </a:t>
            </a:r>
          </a:p>
          <a:p>
            <a:r>
              <a:rPr lang="en-US" sz="3200" dirty="0">
                <a:solidFill>
                  <a:schemeClr val="accent1"/>
                </a:solidFill>
                <a:latin typeface="Calibri" panose="020F0502020204030204" pitchFamily="34" charset="0"/>
                <a:cs typeface="Calibri" panose="020F0502020204030204" pitchFamily="34" charset="0"/>
              </a:rPr>
              <a:t>Schoolwide program – past and present</a:t>
            </a:r>
          </a:p>
        </p:txBody>
      </p:sp>
      <p:pic>
        <p:nvPicPr>
          <p:cNvPr id="4" name="Picture 3" descr="A close up of a logo&#10;&#10;Description automatically generated">
            <a:extLst>
              <a:ext uri="{FF2B5EF4-FFF2-40B4-BE49-F238E27FC236}">
                <a16:creationId xmlns:a16="http://schemas.microsoft.com/office/drawing/2014/main" id="{CD67D1C4-8586-43C3-B8EA-1236302F0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6813" y="5781043"/>
            <a:ext cx="1213104" cy="1178553"/>
          </a:xfrm>
          <a:prstGeom prst="rect">
            <a:avLst/>
          </a:prstGeom>
        </p:spPr>
      </p:pic>
      <p:pic>
        <p:nvPicPr>
          <p:cNvPr id="3" name="Picture 6" descr="Cambridge Curling Club">
            <a:extLst>
              <a:ext uri="{FF2B5EF4-FFF2-40B4-BE49-F238E27FC236}">
                <a16:creationId xmlns:a16="http://schemas.microsoft.com/office/drawing/2014/main" id="{DDB3EEEF-272E-4642-A7A5-4F6D7DD03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 y="2058576"/>
            <a:ext cx="4311744" cy="43117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A7B9FD52-5F28-46A6-BCF7-742BC7DBFF91}"/>
              </a:ext>
            </a:extLst>
          </p:cNvPr>
          <p:cNvSpPr txBox="1">
            <a:spLocks/>
          </p:cNvSpPr>
          <p:nvPr/>
        </p:nvSpPr>
        <p:spPr>
          <a:xfrm>
            <a:off x="6096000" y="2142396"/>
            <a:ext cx="5514808" cy="367830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800" b="1" dirty="0">
                <a:solidFill>
                  <a:srgbClr val="203C74"/>
                </a:solidFill>
                <a:latin typeface="Calibri" panose="020F0502020204030204" pitchFamily="34" charset="0"/>
                <a:cs typeface="Calibri" panose="020F0502020204030204" pitchFamily="34" charset="0"/>
              </a:rPr>
              <a:t>Math and ELA Goals</a:t>
            </a:r>
          </a:p>
          <a:p>
            <a:pPr>
              <a:buFont typeface="Courier New" panose="02070309020205020404" pitchFamily="49" charset="0"/>
              <a:buChar char="o"/>
            </a:pPr>
            <a:r>
              <a:rPr lang="en-US" sz="2800" dirty="0">
                <a:solidFill>
                  <a:srgbClr val="203C74"/>
                </a:solidFill>
                <a:latin typeface="Calibri" panose="020F0502020204030204" pitchFamily="34" charset="0"/>
                <a:cs typeface="Calibri" panose="020F0502020204030204" pitchFamily="34" charset="0"/>
              </a:rPr>
              <a:t>Heritage Elementary School will increase overall content mastery from 48.3% to 54% by May 2025</a:t>
            </a:r>
          </a:p>
          <a:p>
            <a:pPr marL="0" indent="0">
              <a:buNone/>
            </a:pPr>
            <a:r>
              <a:rPr lang="en-US" sz="2800" b="1" dirty="0">
                <a:solidFill>
                  <a:srgbClr val="203C74"/>
                </a:solidFill>
                <a:latin typeface="Calibri" panose="020F0502020204030204" pitchFamily="34" charset="0"/>
                <a:cs typeface="Calibri" panose="020F0502020204030204" pitchFamily="34" charset="0"/>
              </a:rPr>
              <a:t>School Programs</a:t>
            </a:r>
          </a:p>
          <a:p>
            <a:pPr>
              <a:buFont typeface="Courier New" panose="02070309020205020404" pitchFamily="49" charset="0"/>
              <a:buChar char="o"/>
            </a:pPr>
            <a:r>
              <a:rPr lang="en-US" sz="2800" dirty="0">
                <a:solidFill>
                  <a:srgbClr val="203C74"/>
                </a:solidFill>
                <a:latin typeface="Calibri" panose="020F0502020204030204" pitchFamily="34" charset="0"/>
                <a:cs typeface="Calibri" panose="020F0502020204030204" pitchFamily="34" charset="0"/>
              </a:rPr>
              <a:t>TAG-Talented and Gifted</a:t>
            </a:r>
          </a:p>
          <a:p>
            <a:pPr>
              <a:buFont typeface="Courier New" panose="02070309020205020404" pitchFamily="49" charset="0"/>
              <a:buChar char="o"/>
            </a:pPr>
            <a:r>
              <a:rPr lang="en-US" sz="2800" dirty="0">
                <a:solidFill>
                  <a:srgbClr val="203C74"/>
                </a:solidFill>
                <a:latin typeface="Calibri" panose="020F0502020204030204" pitchFamily="34" charset="0"/>
                <a:cs typeface="Calibri" panose="020F0502020204030204" pitchFamily="34" charset="0"/>
              </a:rPr>
              <a:t>EIP-Early Intervention Program</a:t>
            </a:r>
          </a:p>
          <a:p>
            <a:pPr>
              <a:buFont typeface="Courier New" panose="02070309020205020404" pitchFamily="49" charset="0"/>
              <a:buChar char="o"/>
            </a:pPr>
            <a:r>
              <a:rPr lang="en-US" sz="2800" dirty="0">
                <a:solidFill>
                  <a:srgbClr val="203C74"/>
                </a:solidFill>
                <a:latin typeface="Calibri" panose="020F0502020204030204" pitchFamily="34" charset="0"/>
                <a:cs typeface="Calibri" panose="020F0502020204030204" pitchFamily="34" charset="0"/>
              </a:rPr>
              <a:t>SEC-Students with Exceptionality</a:t>
            </a:r>
          </a:p>
          <a:p>
            <a:pPr>
              <a:buFont typeface="Courier New" panose="02070309020205020404" pitchFamily="49" charset="0"/>
              <a:buChar char="o"/>
            </a:pPr>
            <a:endParaRPr lang="en-US" dirty="0">
              <a:solidFill>
                <a:schemeClr val="tx1"/>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06B9DE70-C8F1-D430-A4F3-053C8F343B04}"/>
              </a:ext>
            </a:extLst>
          </p:cNvPr>
          <p:cNvSpPr>
            <a:spLocks noGrp="1"/>
          </p:cNvSpPr>
          <p:nvPr>
            <p:ph type="sldNum" sz="quarter" idx="12"/>
          </p:nvPr>
        </p:nvSpPr>
        <p:spPr/>
        <p:txBody>
          <a:bodyPr/>
          <a:lstStyle/>
          <a:p>
            <a:fld id="{D0FFDE16-9A8A-416F-9B01-441176DD7433}" type="slidenum">
              <a:rPr lang="en-US" smtClean="0"/>
              <a:t>8</a:t>
            </a:fld>
            <a:endParaRPr lang="en-US"/>
          </a:p>
        </p:txBody>
      </p:sp>
    </p:spTree>
    <p:extLst>
      <p:ext uri="{BB962C8B-B14F-4D97-AF65-F5344CB8AC3E}">
        <p14:creationId xmlns:p14="http://schemas.microsoft.com/office/powerpoint/2010/main" val="2757652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A2CD-9DA4-44F9-ABBD-90303819F4C6}"/>
              </a:ext>
            </a:extLst>
          </p:cNvPr>
          <p:cNvSpPr>
            <a:spLocks noGrp="1"/>
          </p:cNvSpPr>
          <p:nvPr>
            <p:ph type="title"/>
          </p:nvPr>
        </p:nvSpPr>
        <p:spPr/>
        <p:txBody>
          <a:bodyPr>
            <a:noAutofit/>
          </a:bodyPr>
          <a:lstStyle/>
          <a:p>
            <a:r>
              <a:rPr lang="en-US" sz="3200" dirty="0">
                <a:latin typeface="Calibri" panose="020F0502020204030204" pitchFamily="34" charset="0"/>
                <a:cs typeface="Calibri" panose="020F0502020204030204" pitchFamily="34" charset="0"/>
              </a:rPr>
              <a:t>What is the state’s grades report for our school?</a:t>
            </a:r>
          </a:p>
        </p:txBody>
      </p:sp>
      <p:pic>
        <p:nvPicPr>
          <p:cNvPr id="5" name="Picture 4" descr="A close up of a logo&#10;&#10;Description automatically generated">
            <a:extLst>
              <a:ext uri="{FF2B5EF4-FFF2-40B4-BE49-F238E27FC236}">
                <a16:creationId xmlns:a16="http://schemas.microsoft.com/office/drawing/2014/main" id="{A9A7D593-7E2F-4081-8C00-5D075187D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675" y="5353773"/>
            <a:ext cx="1548325" cy="1504227"/>
          </a:xfrm>
          <a:prstGeom prst="rect">
            <a:avLst/>
          </a:prstGeom>
        </p:spPr>
      </p:pic>
      <p:sp>
        <p:nvSpPr>
          <p:cNvPr id="7" name="Content Placeholder 2">
            <a:extLst>
              <a:ext uri="{FF2B5EF4-FFF2-40B4-BE49-F238E27FC236}">
                <a16:creationId xmlns:a16="http://schemas.microsoft.com/office/drawing/2014/main" id="{1C127D95-336B-4FCD-8FCA-9ABA8ACAF942}"/>
              </a:ext>
            </a:extLst>
          </p:cNvPr>
          <p:cNvSpPr txBox="1">
            <a:spLocks/>
          </p:cNvSpPr>
          <p:nvPr/>
        </p:nvSpPr>
        <p:spPr>
          <a:xfrm>
            <a:off x="581191" y="1950967"/>
            <a:ext cx="6876622" cy="1384995"/>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800"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https://gosa.georgia.gov/dashboards-data-report-card/georgia-school-grades-reports</a:t>
            </a:r>
            <a:endParaRPr lang="en-US" sz="2800" dirty="0">
              <a:solidFill>
                <a:srgbClr val="0070C0"/>
              </a:solidFill>
              <a:latin typeface="Calibri" panose="020F0502020204030204" pitchFamily="34" charset="0"/>
              <a:cs typeface="Calibri" panose="020F0502020204030204" pitchFamily="34" charset="0"/>
            </a:endParaRPr>
          </a:p>
        </p:txBody>
      </p:sp>
      <p:pic>
        <p:nvPicPr>
          <p:cNvPr id="9" name="Picture 2" descr="6th Grade Social Studies – Amanda Gunter – Long Middle School">
            <a:extLst>
              <a:ext uri="{FF2B5EF4-FFF2-40B4-BE49-F238E27FC236}">
                <a16:creationId xmlns:a16="http://schemas.microsoft.com/office/drawing/2014/main" id="{099205FD-EFDF-4E41-BE1F-E13FE00DD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3915" y="2230065"/>
            <a:ext cx="3776893" cy="339920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B3DBBA2-6491-7C62-A27E-26B94EDB86FE}"/>
              </a:ext>
            </a:extLst>
          </p:cNvPr>
          <p:cNvSpPr>
            <a:spLocks noGrp="1"/>
          </p:cNvSpPr>
          <p:nvPr>
            <p:ph type="sldNum" sz="quarter" idx="12"/>
          </p:nvPr>
        </p:nvSpPr>
        <p:spPr/>
        <p:txBody>
          <a:bodyPr/>
          <a:lstStyle/>
          <a:p>
            <a:fld id="{D0FFDE16-9A8A-416F-9B01-441176DD7433}" type="slidenum">
              <a:rPr lang="en-US" smtClean="0"/>
              <a:t>9</a:t>
            </a:fld>
            <a:endParaRPr lang="en-US"/>
          </a:p>
        </p:txBody>
      </p:sp>
      <p:sp>
        <p:nvSpPr>
          <p:cNvPr id="6" name="TextBox 5">
            <a:extLst>
              <a:ext uri="{FF2B5EF4-FFF2-40B4-BE49-F238E27FC236}">
                <a16:creationId xmlns:a16="http://schemas.microsoft.com/office/drawing/2014/main" id="{36CBA1F4-BA83-27B7-736A-AA284F5CB1AE}"/>
              </a:ext>
            </a:extLst>
          </p:cNvPr>
          <p:cNvSpPr txBox="1"/>
          <p:nvPr/>
        </p:nvSpPr>
        <p:spPr>
          <a:xfrm>
            <a:off x="393140" y="3429000"/>
            <a:ext cx="7252724" cy="2862322"/>
          </a:xfrm>
          <a:prstGeom prst="rect">
            <a:avLst/>
          </a:prstGeom>
          <a:noFill/>
        </p:spPr>
        <p:txBody>
          <a:bodyPr wrap="square">
            <a:spAutoFit/>
          </a:bodyPr>
          <a:lstStyle/>
          <a:p>
            <a:r>
              <a:rPr lang="en-US" b="1" dirty="0">
                <a:solidFill>
                  <a:srgbClr val="C00000"/>
                </a:solidFill>
                <a:latin typeface="Calibri" panose="020F0502020204030204" pitchFamily="34" charset="0"/>
                <a:cs typeface="Calibri" panose="020F0502020204030204" pitchFamily="34" charset="0"/>
              </a:rPr>
              <a:t>IMPORTANT Note regarding 2019-2020, 2020-2021, and 2021-2022 data:</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For school years </a:t>
            </a:r>
            <a:r>
              <a:rPr lang="en-US" b="1" dirty="0">
                <a:solidFill>
                  <a:srgbClr val="FF0000"/>
                </a:solidFill>
                <a:latin typeface="Calibri" panose="020F0502020204030204" pitchFamily="34" charset="0"/>
                <a:cs typeface="Calibri" panose="020F0502020204030204" pitchFamily="34" charset="0"/>
              </a:rPr>
              <a:t>2019-2020, 2020-2021</a:t>
            </a:r>
            <a:r>
              <a:rPr lang="en-US" dirty="0">
                <a:latin typeface="Calibri" panose="020F0502020204030204" pitchFamily="34" charset="0"/>
                <a:cs typeface="Calibri" panose="020F0502020204030204" pitchFamily="34" charset="0"/>
              </a:rPr>
              <a:t>, </a:t>
            </a:r>
            <a:r>
              <a:rPr lang="en-US" b="1" dirty="0">
                <a:solidFill>
                  <a:srgbClr val="FF0000"/>
                </a:solidFill>
                <a:latin typeface="Calibri" panose="020F0502020204030204" pitchFamily="34" charset="0"/>
                <a:cs typeface="Calibri" panose="020F0502020204030204" pitchFamily="34" charset="0"/>
              </a:rPr>
              <a:t>2021-2022</a:t>
            </a:r>
            <a:r>
              <a:rPr lang="en-US" dirty="0">
                <a:solidFill>
                  <a:srgbClr val="FF0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and </a:t>
            </a:r>
            <a:r>
              <a:rPr lang="en-US" b="1" dirty="0">
                <a:solidFill>
                  <a:srgbClr val="FF0000"/>
                </a:solidFill>
                <a:latin typeface="Calibri" panose="020F0502020204030204" pitchFamily="34" charset="0"/>
                <a:cs typeface="Calibri" panose="020F0502020204030204" pitchFamily="34" charset="0"/>
              </a:rPr>
              <a:t>2022-2023</a:t>
            </a:r>
            <a:r>
              <a:rPr lang="en-US" dirty="0">
                <a:latin typeface="Calibri" panose="020F0502020204030204" pitchFamily="34" charset="0"/>
                <a:cs typeface="Calibri" panose="020F0502020204030204" pitchFamily="34" charset="0"/>
              </a:rPr>
              <a:t> various pandemic-related issues resulted in incomplete data for most metrics and there was significant variation in student participation rates where data are available. Therefore, it is not advisable to make comparisons between schools and/or districts for these years. Additionally, the </a:t>
            </a:r>
            <a:r>
              <a:rPr lang="en-US" dirty="0" err="1">
                <a:latin typeface="Calibri" panose="020F0502020204030204" pitchFamily="34" charset="0"/>
                <a:cs typeface="Calibri" panose="020F0502020204030204" pitchFamily="34" charset="0"/>
              </a:rPr>
              <a:t>GaDOE</a:t>
            </a:r>
            <a:r>
              <a:rPr lang="en-US" dirty="0">
                <a:latin typeface="Calibri" panose="020F0502020204030204" pitchFamily="34" charset="0"/>
                <a:cs typeface="Calibri" panose="020F0502020204030204" pitchFamily="34" charset="0"/>
              </a:rPr>
              <a:t> did not calculate a CCRPI for school years 2019-2020, 2020-2021, and 2021-2022. Since GOSA’s A-F grade is based on the school’s CCRPI calculation, this site will not include a letter grade for the affected years.</a:t>
            </a:r>
          </a:p>
        </p:txBody>
      </p:sp>
    </p:spTree>
    <p:extLst>
      <p:ext uri="{BB962C8B-B14F-4D97-AF65-F5344CB8AC3E}">
        <p14:creationId xmlns:p14="http://schemas.microsoft.com/office/powerpoint/2010/main" val="1263756097"/>
      </p:ext>
    </p:extLst>
  </p:cSld>
  <p:clrMapOvr>
    <a:masterClrMapping/>
  </p:clrMapOvr>
</p:sld>
</file>

<file path=ppt/theme/theme1.xml><?xml version="1.0" encoding="utf-8"?>
<a:theme xmlns:a="http://schemas.openxmlformats.org/drawingml/2006/main" name="Dividend">
  <a:themeElements>
    <a:clrScheme name="Fulton Colors">
      <a:dk1>
        <a:srgbClr val="6B1F33"/>
      </a:dk1>
      <a:lt1>
        <a:srgbClr val="F8F8F8"/>
      </a:lt1>
      <a:dk2>
        <a:srgbClr val="F8F8F8"/>
      </a:dk2>
      <a:lt2>
        <a:srgbClr val="F8F8F8"/>
      </a:lt2>
      <a:accent1>
        <a:srgbClr val="203C74"/>
      </a:accent1>
      <a:accent2>
        <a:srgbClr val="6B1F33"/>
      </a:accent2>
      <a:accent3>
        <a:srgbClr val="6B1F33"/>
      </a:accent3>
      <a:accent4>
        <a:srgbClr val="BC9A04"/>
      </a:accent4>
      <a:accent5>
        <a:srgbClr val="6B1F33"/>
      </a:accent5>
      <a:accent6>
        <a:srgbClr val="F8F8F8"/>
      </a:accent6>
      <a:hlink>
        <a:srgbClr val="BC9A04"/>
      </a:hlink>
      <a:folHlink>
        <a:srgbClr val="6B1F33"/>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1_Office Theme">
  <a:themeElements>
    <a:clrScheme name="Fulton">
      <a:dk1>
        <a:sysClr val="windowText" lastClr="000000"/>
      </a:dk1>
      <a:lt1>
        <a:sysClr val="window" lastClr="FFFFFF"/>
      </a:lt1>
      <a:dk2>
        <a:srgbClr val="7B7B7B"/>
      </a:dk2>
      <a:lt2>
        <a:srgbClr val="A5A5A5"/>
      </a:lt2>
      <a:accent1>
        <a:srgbClr val="00593C"/>
      </a:accent1>
      <a:accent2>
        <a:srgbClr val="6B1F33"/>
      </a:accent2>
      <a:accent3>
        <a:srgbClr val="203C74"/>
      </a:accent3>
      <a:accent4>
        <a:srgbClr val="7D6223"/>
      </a:accent4>
      <a:accent5>
        <a:srgbClr val="BC9A04"/>
      </a:accent5>
      <a:accent6>
        <a:srgbClr val="A5A5A5"/>
      </a:accent6>
      <a:hlink>
        <a:srgbClr val="203C74"/>
      </a:hlink>
      <a:folHlink>
        <a:srgbClr val="203C7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95E77E8DF3904A89A0EBF4090A691C" ma:contentTypeVersion="14" ma:contentTypeDescription="Create a new document." ma:contentTypeScope="" ma:versionID="0b17481f8022c5f589bb30eda9c3e50c">
  <xsd:schema xmlns:xsd="http://www.w3.org/2001/XMLSchema" xmlns:xs="http://www.w3.org/2001/XMLSchema" xmlns:p="http://schemas.microsoft.com/office/2006/metadata/properties" xmlns:ns2="3b7b15b3-85df-41f5-8207-5bbe4c51257b" xmlns:ns3="62759698-cc95-47f2-adb7-798752c4b0de" targetNamespace="http://schemas.microsoft.com/office/2006/metadata/properties" ma:root="true" ma:fieldsID="015df9289fbc1bce80484d4383302cdd" ns2:_="" ns3:_="">
    <xsd:import namespace="3b7b15b3-85df-41f5-8207-5bbe4c51257b"/>
    <xsd:import namespace="62759698-cc95-47f2-adb7-798752c4b0d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b15b3-85df-41f5-8207-5bbe4c5125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2759698-cc95-47f2-adb7-798752c4b0de"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2A900A-3A2C-45BF-BD51-0DD2CAF753E7}">
  <ds:schemaRefs>
    <ds:schemaRef ds:uri="http://schemas.microsoft.com/sharepoint/v3/contenttype/forms"/>
  </ds:schemaRefs>
</ds:datastoreItem>
</file>

<file path=customXml/itemProps2.xml><?xml version="1.0" encoding="utf-8"?>
<ds:datastoreItem xmlns:ds="http://schemas.openxmlformats.org/officeDocument/2006/customXml" ds:itemID="{E06E95AA-CD3D-463E-B2ED-3F985BB7B5FF}">
  <ds:schemaRefs>
    <ds:schemaRef ds:uri="http://purl.org/dc/elements/1.1/"/>
    <ds:schemaRef ds:uri="3b7b15b3-85df-41f5-8207-5bbe4c51257b"/>
    <ds:schemaRef ds:uri="62759698-cc95-47f2-adb7-798752c4b0de"/>
    <ds:schemaRef ds:uri="http://schemas.microsoft.com/office/2006/documentManagement/types"/>
    <ds:schemaRef ds:uri="http://purl.org/dc/terms/"/>
    <ds:schemaRef ds:uri="http://schemas.microsoft.com/office/infopath/2007/PartnerControls"/>
    <ds:schemaRef ds:uri="http://www.w3.org/XML/1998/namespace"/>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EBDA682-9755-457F-A625-07F18AE90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7b15b3-85df-41f5-8207-5bbe4c51257b"/>
    <ds:schemaRef ds:uri="62759698-cc95-47f2-adb7-798752c4b0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11071</TotalTime>
  <Words>1533</Words>
  <Application>Microsoft Office PowerPoint</Application>
  <PresentationFormat>Widescreen</PresentationFormat>
  <Paragraphs>206</Paragraphs>
  <Slides>21</Slides>
  <Notes>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Arial</vt:lpstr>
      <vt:lpstr>Avenir Next LT Pro Demi</vt:lpstr>
      <vt:lpstr>Calibri</vt:lpstr>
      <vt:lpstr>Calibri Light</vt:lpstr>
      <vt:lpstr>Canva Sans Bold</vt:lpstr>
      <vt:lpstr>Courier New</vt:lpstr>
      <vt:lpstr>Franklin Gothic Book</vt:lpstr>
      <vt:lpstr>Gill Sans MT</vt:lpstr>
      <vt:lpstr>Open Sans</vt:lpstr>
      <vt:lpstr>Symbol</vt:lpstr>
      <vt:lpstr>Times New Roman</vt:lpstr>
      <vt:lpstr>Wingdings 2</vt:lpstr>
      <vt:lpstr>Dividend</vt:lpstr>
      <vt:lpstr>1_Office Theme</vt:lpstr>
      <vt:lpstr>Office Theme</vt:lpstr>
      <vt:lpstr>PowerPoint Presentation</vt:lpstr>
      <vt:lpstr>PowerPoint Presentation</vt:lpstr>
      <vt:lpstr>What is a title I school?</vt:lpstr>
      <vt:lpstr>PowerPoint Presentation</vt:lpstr>
      <vt:lpstr>How is title I parent and family engagement money spent?</vt:lpstr>
      <vt:lpstr>PowerPoint Presentation</vt:lpstr>
      <vt:lpstr>What are our school’s title I schoolwide requirements?</vt:lpstr>
      <vt:lpstr>PowerPoint Presentation</vt:lpstr>
      <vt:lpstr>What is the state’s grades report for our school?</vt:lpstr>
      <vt:lpstr>PowerPoint Presentation</vt:lpstr>
      <vt:lpstr>PowerPoint Presentation</vt:lpstr>
      <vt:lpstr>Essentially, a guaranteed and viable curriculum is one that is being taught in every classroom and can be taught in the time available.</vt:lpstr>
      <vt:lpstr>PowerPoint Presentation</vt:lpstr>
      <vt:lpstr>Infinite Campus</vt:lpstr>
      <vt:lpstr>PowerPoint Presentation</vt:lpstr>
      <vt:lpstr> </vt:lpstr>
      <vt:lpstr>PowerPoint Presentation</vt:lpstr>
      <vt:lpstr>Does my child’s teacher meet professional qualifications?</vt:lpstr>
      <vt:lpstr>PowerPoint Presentation</vt:lpstr>
      <vt:lpstr>How responsive will the school be to my questions when staff is contacted?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Goddard, Rebecca</dc:creator>
  <cp:lastModifiedBy>Harrell, Lachanda</cp:lastModifiedBy>
  <cp:revision>16</cp:revision>
  <cp:lastPrinted>2023-08-14T11:56:11Z</cp:lastPrinted>
  <dcterms:created xsi:type="dcterms:W3CDTF">2020-08-31T15:28:00Z</dcterms:created>
  <dcterms:modified xsi:type="dcterms:W3CDTF">2024-09-03T01:26:31Z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0x0101000795E77E8DF3904A89A0EBF4090A691C</vt:lpwstr>
  </property>
  <property fmtid="{D5CDD505-2E9C-101B-9397-08002B2CF9AE}" pid="3" name="MSIP_Label_0ee3c538-ec52-435f-ae58-017644bd9513_Enabled">
    <vt:lpwstr>true</vt:lpwstr>
  </property>
  <property fmtid="{D5CDD505-2E9C-101B-9397-08002B2CF9AE}" pid="4" name="MSIP_Label_0ee3c538-ec52-435f-ae58-017644bd9513_SetDate">
    <vt:lpwstr>2021-08-27T11:54:21Z</vt:lpwstr>
  </property>
  <property fmtid="{D5CDD505-2E9C-101B-9397-08002B2CF9AE}" pid="5" name="MSIP_Label_0ee3c538-ec52-435f-ae58-017644bd9513_Method">
    <vt:lpwstr>Standard</vt:lpwstr>
  </property>
  <property fmtid="{D5CDD505-2E9C-101B-9397-08002B2CF9AE}" pid="6" name="MSIP_Label_0ee3c538-ec52-435f-ae58-017644bd9513_Name">
    <vt:lpwstr>0ee3c538-ec52-435f-ae58-017644bd9513</vt:lpwstr>
  </property>
  <property fmtid="{D5CDD505-2E9C-101B-9397-08002B2CF9AE}" pid="7" name="MSIP_Label_0ee3c538-ec52-435f-ae58-017644bd9513_SiteId">
    <vt:lpwstr>0cdcb198-8169-4b70-ba9f-da7e3ba700c2</vt:lpwstr>
  </property>
  <property fmtid="{D5CDD505-2E9C-101B-9397-08002B2CF9AE}" pid="8" name="MSIP_Label_0ee3c538-ec52-435f-ae58-017644bd9513_ActionId">
    <vt:lpwstr>f5662a70-396c-4c08-aa48-1bd3cbe16899</vt:lpwstr>
  </property>
  <property fmtid="{D5CDD505-2E9C-101B-9397-08002B2CF9AE}" pid="9" name="MSIP_Label_0ee3c538-ec52-435f-ae58-017644bd9513_ContentBits">
    <vt:lpwstr>0</vt:lpwstr>
  </property>
</Properties>
</file>