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1"/>
  </p:sldMasterIdLst>
  <p:notesMasterIdLst>
    <p:notesMasterId r:id="rId28"/>
  </p:notesMasterIdLst>
  <p:handoutMasterIdLst>
    <p:handoutMasterId r:id="rId29"/>
  </p:handoutMasterIdLst>
  <p:sldIdLst>
    <p:sldId id="268" r:id="rId2"/>
    <p:sldId id="331" r:id="rId3"/>
    <p:sldId id="273" r:id="rId4"/>
    <p:sldId id="332" r:id="rId5"/>
    <p:sldId id="333" r:id="rId6"/>
    <p:sldId id="345" r:id="rId7"/>
    <p:sldId id="346" r:id="rId8"/>
    <p:sldId id="347" r:id="rId9"/>
    <p:sldId id="348" r:id="rId10"/>
    <p:sldId id="334" r:id="rId11"/>
    <p:sldId id="336" r:id="rId12"/>
    <p:sldId id="339" r:id="rId13"/>
    <p:sldId id="342" r:id="rId14"/>
    <p:sldId id="349" r:id="rId15"/>
    <p:sldId id="350" r:id="rId16"/>
    <p:sldId id="351" r:id="rId17"/>
    <p:sldId id="352" r:id="rId18"/>
    <p:sldId id="353" r:id="rId19"/>
    <p:sldId id="362" r:id="rId20"/>
    <p:sldId id="354" r:id="rId21"/>
    <p:sldId id="355" r:id="rId22"/>
    <p:sldId id="361" r:id="rId23"/>
    <p:sldId id="360" r:id="rId24"/>
    <p:sldId id="357" r:id="rId25"/>
    <p:sldId id="358" r:id="rId26"/>
    <p:sldId id="320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  <a:srgbClr val="FFCC00"/>
    <a:srgbClr val="CCECFF"/>
    <a:srgbClr val="0000FF"/>
    <a:srgbClr val="000000"/>
    <a:srgbClr val="000099"/>
    <a:srgbClr val="FFFF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44" autoAdjust="0"/>
    <p:restoredTop sz="99112" autoAdjust="0"/>
  </p:normalViewPr>
  <p:slideViewPr>
    <p:cSldViewPr>
      <p:cViewPr varScale="1">
        <p:scale>
          <a:sx n="72" d="100"/>
          <a:sy n="72" d="100"/>
        </p:scale>
        <p:origin x="99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3" y="861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8491"/>
    </p:cViewPr>
  </p:sorterViewPr>
  <p:notesViewPr>
    <p:cSldViewPr>
      <p:cViewPr varScale="1">
        <p:scale>
          <a:sx n="61" d="100"/>
          <a:sy n="61" d="100"/>
        </p:scale>
        <p:origin x="-1013" y="-8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011A583-5D78-4453-A65E-E8B03ADF442A}" type="datetimeFigureOut">
              <a:rPr lang="en-US"/>
              <a:pPr>
                <a:defRPr/>
              </a:pPr>
              <a:t>8/23/2019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F85B566-8A89-40F8-A72E-60424D535E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65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7104FD8-61CC-423C-A96B-40B9A5145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400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F402C8FA-DE76-4E2C-983B-A3FDE29A2110}" type="slidenum">
              <a:rPr lang="en-US" altLang="en-US" smtClean="0">
                <a:latin typeface="Arial" charset="0"/>
              </a:rPr>
              <a:pPr/>
              <a:t>1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06EBDA72-334B-40CB-BB91-F90D4B218EF0}" type="slidenum">
              <a:rPr lang="en-US" altLang="en-US" smtClean="0">
                <a:latin typeface="Arial" charset="0"/>
              </a:rPr>
              <a:pPr/>
              <a:t>10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F582EF4E-7EDB-41F2-AB6B-A1A960F393D5}" type="slidenum">
              <a:rPr lang="en-US" altLang="en-US" smtClean="0">
                <a:latin typeface="Arial" charset="0"/>
              </a:rPr>
              <a:pPr/>
              <a:t>11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DF936A3D-014C-4718-B302-AC323F6BEFB1}" type="slidenum">
              <a:rPr lang="en-US" altLang="en-US" smtClean="0">
                <a:latin typeface="Arial" charset="0"/>
              </a:rPr>
              <a:pPr/>
              <a:t>12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FEF21A12-5B4B-4040-AE84-DF7741BA32F1}" type="slidenum">
              <a:rPr lang="en-US" altLang="en-US" smtClean="0">
                <a:latin typeface="Arial" charset="0"/>
              </a:rPr>
              <a:pPr/>
              <a:t>13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0284EB99-5960-4A89-89A0-537D852881DE}" type="slidenum">
              <a:rPr lang="en-US" altLang="en-US" smtClean="0">
                <a:latin typeface="Arial" charset="0"/>
              </a:rPr>
              <a:pPr/>
              <a:t>14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38375C96-400B-4884-956E-59BB6718CE9B}" type="slidenum">
              <a:rPr lang="en-US" altLang="en-US" smtClean="0">
                <a:latin typeface="Arial" charset="0"/>
              </a:rPr>
              <a:pPr/>
              <a:t>15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D6EA4F43-34BB-48AB-AADC-6B333F13226D}" type="slidenum">
              <a:rPr lang="en-US" altLang="en-US" smtClean="0">
                <a:latin typeface="Arial" charset="0"/>
              </a:rPr>
              <a:pPr/>
              <a:t>16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389E62B6-414C-425F-8C0D-BE426EE3B081}" type="slidenum">
              <a:rPr lang="en-US" altLang="en-US" smtClean="0">
                <a:latin typeface="Arial" charset="0"/>
              </a:rPr>
              <a:pPr/>
              <a:t>17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46D51989-F7A1-48CC-AE56-6F458E47C6E5}" type="slidenum">
              <a:rPr lang="en-US" altLang="en-US" smtClean="0">
                <a:latin typeface="Arial" charset="0"/>
              </a:rPr>
              <a:pPr/>
              <a:t>18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F91A19B7-586A-4983-A7AA-F9950493213B}" type="slidenum">
              <a:rPr lang="en-US" altLang="en-US" smtClean="0">
                <a:latin typeface="Arial" charset="0"/>
              </a:rPr>
              <a:pPr/>
              <a:t>20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27AE5EFD-FCBA-4256-BCE2-AF8B24EEC543}" type="slidenum">
              <a:rPr lang="en-US" altLang="en-US" smtClean="0">
                <a:latin typeface="Arial" charset="0"/>
              </a:rPr>
              <a:pPr/>
              <a:t>2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C0E705A5-ED9F-4411-8E8C-D4973CA3CC68}" type="slidenum">
              <a:rPr lang="en-US" altLang="en-US" smtClean="0">
                <a:latin typeface="Arial" charset="0"/>
              </a:rPr>
              <a:pPr/>
              <a:t>21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900B8A79-B68D-4433-A871-49B912A4F872}" type="slidenum">
              <a:rPr lang="en-US" altLang="en-US" smtClean="0">
                <a:latin typeface="Arial" charset="0"/>
              </a:rPr>
              <a:pPr/>
              <a:t>22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2B5728F2-5950-4CD4-8EC1-4D73D7160EE5}" type="slidenum">
              <a:rPr lang="en-US" altLang="en-US" smtClean="0">
                <a:latin typeface="Arial" charset="0"/>
              </a:rPr>
              <a:pPr/>
              <a:t>23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A691CCB6-6B52-449A-B5B9-46318F6B7288}" type="slidenum">
              <a:rPr lang="en-US" altLang="en-US" smtClean="0">
                <a:latin typeface="Arial" charset="0"/>
              </a:rPr>
              <a:pPr/>
              <a:t>24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9E8EB51A-1B62-44C0-9513-9AA30A12D8B0}" type="slidenum">
              <a:rPr lang="en-US" altLang="en-US" smtClean="0">
                <a:latin typeface="Arial" charset="0"/>
              </a:rPr>
              <a:pPr/>
              <a:t>25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3EA9325A-EDD6-48B5-8D19-B1F713EEC679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/>
              <a:t>26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A2B013DE-C197-4F37-AF15-007C68AD0906}" type="slidenum">
              <a:rPr lang="en-US" altLang="en-US" smtClean="0">
                <a:latin typeface="Arial" charset="0"/>
              </a:rPr>
              <a:pPr/>
              <a:t>3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9CB5A4EC-A4D9-49A6-A6BC-4ECF6E56C395}" type="slidenum">
              <a:rPr lang="en-US" altLang="en-US" smtClean="0">
                <a:latin typeface="Arial" charset="0"/>
              </a:rPr>
              <a:pPr/>
              <a:t>4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FEC80D31-B98F-4EDA-A70C-43DA45C4E042}" type="slidenum">
              <a:rPr lang="en-US" altLang="en-US" smtClean="0">
                <a:latin typeface="Arial" charset="0"/>
              </a:rPr>
              <a:pPr/>
              <a:t>5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C6D317A0-31C0-4F3C-8035-BA3649F5D623}" type="slidenum">
              <a:rPr lang="en-US" altLang="en-US" smtClean="0">
                <a:latin typeface="Arial" charset="0"/>
              </a:rPr>
              <a:pPr/>
              <a:t>6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A9073C56-73E1-49D7-B4E8-E4057FF467BE}" type="slidenum">
              <a:rPr lang="en-US" altLang="en-US" smtClean="0">
                <a:latin typeface="Arial" charset="0"/>
              </a:rPr>
              <a:pPr/>
              <a:t>7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DD005C1F-4391-43A1-8842-2E951EEFE9A9}" type="slidenum">
              <a:rPr lang="en-US" altLang="en-US" smtClean="0">
                <a:latin typeface="Arial" charset="0"/>
              </a:rPr>
              <a:pPr/>
              <a:t>8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EF3BC449-DF75-402B-BE0B-F9E7B3CC761A}" type="slidenum">
              <a:rPr lang="en-US" altLang="en-US" smtClean="0">
                <a:latin typeface="Arial" charset="0"/>
              </a:rPr>
              <a:pPr/>
              <a:t>9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2 h 1906"/>
                <a:gd name="T4" fmla="*/ 6797 w 5740"/>
                <a:gd name="T5" fmla="*/ 42 h 1906"/>
                <a:gd name="T6" fmla="*/ 6797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2"/>
          <p:cNvGrpSpPr>
            <a:grpSpLocks/>
          </p:cNvGrpSpPr>
          <p:nvPr userDrawn="1"/>
        </p:nvGrpSpPr>
        <p:grpSpPr bwMode="auto">
          <a:xfrm>
            <a:off x="3175" y="0"/>
            <a:ext cx="9140825" cy="6850063"/>
            <a:chOff x="0" y="0"/>
            <a:chExt cx="5758" cy="4315"/>
          </a:xfrm>
        </p:grpSpPr>
        <p:grpSp>
          <p:nvGrpSpPr>
            <p:cNvPr id="14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7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5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2 h 1906"/>
                <a:gd name="T4" fmla="*/ 6797 w 5740"/>
                <a:gd name="T5" fmla="*/ 42 h 1906"/>
                <a:gd name="T6" fmla="*/ 6797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2" name="Picture 19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76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9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04800"/>
            <a:ext cx="76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>
                <a:solidFill>
                  <a:srgbClr val="FFFF66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42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/>
              <a:t>Chapter 3, Lesson 2</a:t>
            </a:r>
          </a:p>
        </p:txBody>
      </p:sp>
    </p:spTree>
    <p:extLst>
      <p:ext uri="{BB962C8B-B14F-4D97-AF65-F5344CB8AC3E}">
        <p14:creationId xmlns:p14="http://schemas.microsoft.com/office/powerpoint/2010/main" val="2411256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560D1-3264-4961-9F9C-18A228D35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3, Lesson 2</a:t>
            </a:r>
          </a:p>
        </p:txBody>
      </p:sp>
    </p:spTree>
    <p:extLst>
      <p:ext uri="{BB962C8B-B14F-4D97-AF65-F5344CB8AC3E}">
        <p14:creationId xmlns:p14="http://schemas.microsoft.com/office/powerpoint/2010/main" val="4291789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35A57-FFA1-4222-AE07-ACDB1FA5E8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3, Lesson 2</a:t>
            </a:r>
          </a:p>
        </p:txBody>
      </p:sp>
    </p:spTree>
    <p:extLst>
      <p:ext uri="{BB962C8B-B14F-4D97-AF65-F5344CB8AC3E}">
        <p14:creationId xmlns:p14="http://schemas.microsoft.com/office/powerpoint/2010/main" val="2831415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76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9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04800"/>
            <a:ext cx="76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696200" cy="838200"/>
          </a:xfrm>
        </p:spPr>
        <p:txBody>
          <a:bodyPr/>
          <a:lstStyle>
            <a:lvl1pPr>
              <a:defRPr b="1" baseline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8229600" cy="4525963"/>
          </a:xfrm>
        </p:spPr>
        <p:txBody>
          <a:bodyPr/>
          <a:lstStyle>
            <a:lvl1pPr>
              <a:buClr>
                <a:srgbClr val="FFFF66"/>
              </a:buClr>
              <a:buFont typeface="Wingdings" pitchFamily="2" charset="2"/>
              <a:buChar char="Ø"/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  <a:lvl2pPr>
              <a:buClr>
                <a:srgbClr val="99CCFF"/>
              </a:buClr>
              <a:buFont typeface="Wingdings" pitchFamily="2" charset="2"/>
              <a:buChar char="Ø"/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2pPr>
            <a:lvl3pPr>
              <a:buClr>
                <a:srgbClr val="33CC33"/>
              </a:buCl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3pPr>
            <a:lvl4pPr>
              <a:buClr>
                <a:srgbClr val="FFFFCC"/>
              </a:buClr>
              <a:defRPr/>
            </a:lvl4pPr>
            <a:lvl5pPr>
              <a:buClr>
                <a:srgbClr val="FFFF66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140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Chapter 3, Lesson 2</a:t>
            </a:r>
          </a:p>
        </p:txBody>
      </p:sp>
    </p:spTree>
    <p:extLst>
      <p:ext uri="{BB962C8B-B14F-4D97-AF65-F5344CB8AC3E}">
        <p14:creationId xmlns:p14="http://schemas.microsoft.com/office/powerpoint/2010/main" val="1814791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2E584-EB3E-43CA-847C-1A38DA305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3, Lesson 2</a:t>
            </a:r>
          </a:p>
        </p:txBody>
      </p:sp>
    </p:spTree>
    <p:extLst>
      <p:ext uri="{BB962C8B-B14F-4D97-AF65-F5344CB8AC3E}">
        <p14:creationId xmlns:p14="http://schemas.microsoft.com/office/powerpoint/2010/main" val="1327937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DD7EC-2BD8-4B00-B4A4-F4D248363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3, Lesson 2</a:t>
            </a:r>
          </a:p>
        </p:txBody>
      </p:sp>
    </p:spTree>
    <p:extLst>
      <p:ext uri="{BB962C8B-B14F-4D97-AF65-F5344CB8AC3E}">
        <p14:creationId xmlns:p14="http://schemas.microsoft.com/office/powerpoint/2010/main" val="1667232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9E138-0686-4439-8A3C-13C69CCC6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3, Lesson 2</a:t>
            </a:r>
          </a:p>
        </p:txBody>
      </p:sp>
    </p:spTree>
    <p:extLst>
      <p:ext uri="{BB962C8B-B14F-4D97-AF65-F5344CB8AC3E}">
        <p14:creationId xmlns:p14="http://schemas.microsoft.com/office/powerpoint/2010/main" val="1512178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30786-F125-431B-BCAE-F3DB798A93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3, Lesson 2</a:t>
            </a:r>
          </a:p>
        </p:txBody>
      </p:sp>
    </p:spTree>
    <p:extLst>
      <p:ext uri="{BB962C8B-B14F-4D97-AF65-F5344CB8AC3E}">
        <p14:creationId xmlns:p14="http://schemas.microsoft.com/office/powerpoint/2010/main" val="5253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437FB-0234-43F1-BEB5-71CAF615E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3, Lesson 2</a:t>
            </a:r>
          </a:p>
        </p:txBody>
      </p:sp>
    </p:spTree>
    <p:extLst>
      <p:ext uri="{BB962C8B-B14F-4D97-AF65-F5344CB8AC3E}">
        <p14:creationId xmlns:p14="http://schemas.microsoft.com/office/powerpoint/2010/main" val="172693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8D924-C1E7-4CFF-A8D8-48C7D28ED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3, Lesson 2</a:t>
            </a:r>
          </a:p>
        </p:txBody>
      </p:sp>
    </p:spTree>
    <p:extLst>
      <p:ext uri="{BB962C8B-B14F-4D97-AF65-F5344CB8AC3E}">
        <p14:creationId xmlns:p14="http://schemas.microsoft.com/office/powerpoint/2010/main" val="407036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B4A64-8FB3-480A-846F-610BDC46C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3, Lesson 2</a:t>
            </a:r>
          </a:p>
        </p:txBody>
      </p:sp>
    </p:spTree>
    <p:extLst>
      <p:ext uri="{BB962C8B-B14F-4D97-AF65-F5344CB8AC3E}">
        <p14:creationId xmlns:p14="http://schemas.microsoft.com/office/powerpoint/2010/main" val="344440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5C26599-F1D2-4789-B47D-BC3676236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325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25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25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5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5325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2 h 1906"/>
                <a:gd name="T4" fmla="*/ 6797 w 5740"/>
                <a:gd name="T5" fmla="*/ 42 h 1906"/>
                <a:gd name="T6" fmla="*/ 6797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26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32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Chapter 3, Lesson 2</a:t>
            </a:r>
          </a:p>
        </p:txBody>
      </p:sp>
      <p:sp>
        <p:nvSpPr>
          <p:cNvPr id="5326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946" r:id="rId1"/>
    <p:sldLayoutId id="2147484947" r:id="rId2"/>
    <p:sldLayoutId id="2147484937" r:id="rId3"/>
    <p:sldLayoutId id="2147484938" r:id="rId4"/>
    <p:sldLayoutId id="2147484939" r:id="rId5"/>
    <p:sldLayoutId id="2147484940" r:id="rId6"/>
    <p:sldLayoutId id="2147484941" r:id="rId7"/>
    <p:sldLayoutId id="2147484942" r:id="rId8"/>
    <p:sldLayoutId id="2147484943" r:id="rId9"/>
    <p:sldLayoutId id="2147484944" r:id="rId10"/>
    <p:sldLayoutId id="2147484945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52400" y="1447800"/>
            <a:ext cx="8839200" cy="2895600"/>
          </a:xfrm>
        </p:spPr>
        <p:txBody>
          <a:bodyPr/>
          <a:lstStyle/>
          <a:p>
            <a:pPr>
              <a:defRPr/>
            </a:pPr>
            <a:br>
              <a:rPr lang="en-US" sz="5400" dirty="0"/>
            </a:br>
            <a:br>
              <a:rPr lang="en-US" sz="5400" dirty="0"/>
            </a:b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609600" y="2286000"/>
            <a:ext cx="7924800" cy="2492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2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alibri" pitchFamily="34" charset="0"/>
              </a:rPr>
              <a:t>The Military Uniform and </a:t>
            </a:r>
          </a:p>
          <a:p>
            <a:pPr algn="ctr">
              <a:defRPr/>
            </a:pPr>
            <a:r>
              <a:rPr lang="en-US" sz="52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alibri" pitchFamily="34" charset="0"/>
              </a:rPr>
              <a:t>Appearance Standards</a:t>
            </a:r>
            <a:endParaRPr lang="en-US" sz="5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315200" cy="914400"/>
          </a:xfrm>
        </p:spPr>
        <p:txBody>
          <a:bodyPr/>
          <a:lstStyle/>
          <a:p>
            <a:pPr>
              <a:defRPr/>
            </a:pPr>
            <a:r>
              <a:rPr lang="en-US" sz="3600" b="0" dirty="0">
                <a:latin typeface="Comic Sans MS" pitchFamily="66" charset="0"/>
              </a:rPr>
              <a:t>Uniform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6096000" cy="4191000"/>
          </a:xfrm>
        </p:spPr>
        <p:txBody>
          <a:bodyPr/>
          <a:lstStyle/>
          <a:p>
            <a:pPr>
              <a:defRPr/>
            </a:pPr>
            <a:r>
              <a:rPr lang="en-US" sz="3000" dirty="0"/>
              <a:t>All JROTC programs have same general uniform standards</a:t>
            </a:r>
          </a:p>
          <a:p>
            <a:pPr>
              <a:defRPr/>
            </a:pPr>
            <a:r>
              <a:rPr lang="en-US" sz="3000" dirty="0"/>
              <a:t>AFJROTC standards are in three instructions</a:t>
            </a:r>
          </a:p>
          <a:p>
            <a:pPr>
              <a:defRPr/>
            </a:pPr>
            <a:r>
              <a:rPr lang="en-US" sz="3000" dirty="0"/>
              <a:t>Publications provide complete details on fitting standards and personal grooming requirements</a:t>
            </a:r>
          </a:p>
          <a:p>
            <a:pPr>
              <a:defRPr/>
            </a:pPr>
            <a:r>
              <a:rPr lang="en-US" sz="3000" dirty="0"/>
              <a:t>It’s your responsibility to maintain uniform items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>
                <a:latin typeface="Calibri" pitchFamily="34" charset="0"/>
              </a:rPr>
              <a:t>Chapter 1, Lesson 2</a:t>
            </a:r>
          </a:p>
        </p:txBody>
      </p:sp>
      <p:pic>
        <p:nvPicPr>
          <p:cNvPr id="1741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76400"/>
            <a:ext cx="2600325" cy="32004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5867400" y="6324600"/>
            <a:ext cx="3238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1000">
                <a:latin typeface="Calibri" pitchFamily="34" charset="0"/>
                <a:cs typeface="Calibri" pitchFamily="34" charset="0"/>
              </a:rPr>
              <a:t>Photo Courtesy of  Lance Cpl. Nana Dannsaappiah/Defense Video &amp; Imagery Distribution System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4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315200" cy="685800"/>
          </a:xfrm>
        </p:spPr>
        <p:txBody>
          <a:bodyPr/>
          <a:lstStyle/>
          <a:p>
            <a:pPr>
              <a:defRPr/>
            </a:pPr>
            <a:r>
              <a:rPr lang="en-US" sz="3600" b="0" dirty="0">
                <a:latin typeface="Comic Sans MS" pitchFamily="66" charset="0"/>
              </a:rPr>
              <a:t>Standard Cadet Uniform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6019800" cy="46482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AFJROTC Male Service Dress Uniform</a:t>
            </a:r>
          </a:p>
          <a:p>
            <a:pPr lvl="1">
              <a:defRPr/>
            </a:pPr>
            <a:r>
              <a:rPr lang="en-US" sz="2800" dirty="0"/>
              <a:t>Dark blue service coat and trousers</a:t>
            </a:r>
          </a:p>
          <a:p>
            <a:pPr lvl="1">
              <a:defRPr/>
            </a:pPr>
            <a:r>
              <a:rPr lang="en-US" sz="2800" dirty="0"/>
              <a:t>Light blue long sleeve shirt and dark blue tie</a:t>
            </a:r>
          </a:p>
          <a:p>
            <a:pPr>
              <a:defRPr/>
            </a:pPr>
            <a:r>
              <a:rPr lang="en-US" sz="2800" dirty="0"/>
              <a:t>AFJROTC Female Service Dress Uniform</a:t>
            </a:r>
          </a:p>
          <a:p>
            <a:pPr lvl="1">
              <a:defRPr/>
            </a:pPr>
            <a:r>
              <a:rPr lang="en-US" sz="2800" dirty="0"/>
              <a:t>Dark blue service coat with     slacks or skirt</a:t>
            </a:r>
          </a:p>
          <a:p>
            <a:pPr lvl="1">
              <a:defRPr/>
            </a:pPr>
            <a:r>
              <a:rPr lang="en-US" sz="2800" dirty="0"/>
              <a:t>Light blue blouse and tie tab </a:t>
            </a:r>
          </a:p>
          <a:p>
            <a:pPr>
              <a:defRPr/>
            </a:pPr>
            <a:endParaRPr lang="en-US" sz="2800" dirty="0"/>
          </a:p>
          <a:p>
            <a:pPr lvl="1">
              <a:defRPr/>
            </a:pPr>
            <a:endParaRPr lang="en-US" sz="2800" dirty="0"/>
          </a:p>
          <a:p>
            <a:pPr lvl="1">
              <a:defRPr/>
            </a:pPr>
            <a:endParaRPr lang="en-US" sz="2800" dirty="0"/>
          </a:p>
          <a:p>
            <a:pPr lvl="1">
              <a:defRPr/>
            </a:pPr>
            <a:endParaRPr lang="en-US" sz="2800" dirty="0"/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>
                <a:latin typeface="Calibri" pitchFamily="34" charset="0"/>
              </a:rPr>
              <a:t>Chapter 1, Lesson 2</a:t>
            </a:r>
          </a:p>
        </p:txBody>
      </p:sp>
      <p:sp>
        <p:nvSpPr>
          <p:cNvPr id="18438" name="TextBox 5"/>
          <p:cNvSpPr txBox="1">
            <a:spLocks noChangeArrowheads="1"/>
          </p:cNvSpPr>
          <p:nvPr/>
        </p:nvSpPr>
        <p:spPr bwMode="auto">
          <a:xfrm>
            <a:off x="6188075" y="6257925"/>
            <a:ext cx="2857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1000">
                <a:latin typeface="Calibri" pitchFamily="34" charset="0"/>
                <a:cs typeface="Calibri" pitchFamily="34" charset="0"/>
              </a:rPr>
              <a:t>Photos Courtesy of Michael Wetzel/US Air Force JROTC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8" t="11459" r="19531"/>
          <a:stretch>
            <a:fillRect/>
          </a:stretch>
        </p:blipFill>
        <p:spPr bwMode="auto">
          <a:xfrm>
            <a:off x="5486400" y="3273425"/>
            <a:ext cx="1258888" cy="27432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2" r="53593" b="14153"/>
          <a:stretch>
            <a:fillRect/>
          </a:stretch>
        </p:blipFill>
        <p:spPr bwMode="auto">
          <a:xfrm rot="120000">
            <a:off x="6994525" y="1395413"/>
            <a:ext cx="1365250" cy="2432050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84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315200" cy="1143000"/>
          </a:xfrm>
        </p:spPr>
        <p:txBody>
          <a:bodyPr/>
          <a:lstStyle/>
          <a:p>
            <a:pPr>
              <a:defRPr/>
            </a:pPr>
            <a:r>
              <a:rPr lang="en-US" sz="3600" b="0" dirty="0">
                <a:latin typeface="Comic Sans MS" pitchFamily="66" charset="0"/>
              </a:rPr>
              <a:t>Uniforms Used Within </a:t>
            </a:r>
            <a:br>
              <a:rPr lang="en-US" sz="3600" b="0" dirty="0">
                <a:latin typeface="Comic Sans MS" pitchFamily="66" charset="0"/>
              </a:rPr>
            </a:br>
            <a:r>
              <a:rPr lang="en-US" sz="3600" b="0" dirty="0">
                <a:latin typeface="Comic Sans MS" pitchFamily="66" charset="0"/>
              </a:rPr>
              <a:t>Special Teams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8153400" cy="3505200"/>
          </a:xfrm>
        </p:spPr>
        <p:txBody>
          <a:bodyPr/>
          <a:lstStyle/>
          <a:p>
            <a:pPr>
              <a:defRPr/>
            </a:pPr>
            <a:r>
              <a:rPr lang="en-US" dirty="0"/>
              <a:t>Color guards, honor guards, sabre teams, and drill teams may wear additional uniform items or distinctive style of military uniform</a:t>
            </a:r>
          </a:p>
          <a:p>
            <a:pPr>
              <a:defRPr/>
            </a:pPr>
            <a:r>
              <a:rPr lang="en-US" dirty="0"/>
              <a:t>Worn only when performing as a member of a specialized group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>
                <a:latin typeface="Calibri" pitchFamily="34" charset="0"/>
              </a:rPr>
              <a:t>Chapter 1, Lesson 2</a:t>
            </a:r>
          </a:p>
        </p:txBody>
      </p:sp>
      <p:pic>
        <p:nvPicPr>
          <p:cNvPr id="2048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">
            <a:off x="4799013" y="4344988"/>
            <a:ext cx="2663825" cy="1825625"/>
          </a:xfrm>
          <a:prstGeom prst="rect">
            <a:avLst/>
          </a:prstGeom>
          <a:noFill/>
          <a:ln w="2857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5586413" y="6416675"/>
            <a:ext cx="3557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1000">
                <a:latin typeface="Calibri" pitchFamily="34" charset="0"/>
                <a:cs typeface="Calibri" pitchFamily="34" charset="0"/>
              </a:rPr>
              <a:t>Photo Courtesy of US Air Force photo/Greg L. Davis/Defense Video &amp; Imagery Distribution System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4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315200" cy="914400"/>
          </a:xfrm>
        </p:spPr>
        <p:txBody>
          <a:bodyPr/>
          <a:lstStyle/>
          <a:p>
            <a:pPr>
              <a:defRPr/>
            </a:pPr>
            <a:r>
              <a:rPr lang="en-US" sz="3600" b="0" dirty="0">
                <a:latin typeface="Comic Sans MS" pitchFamily="66" charset="0"/>
              </a:rPr>
              <a:t>Cadet Appearance and </a:t>
            </a:r>
            <a:br>
              <a:rPr lang="en-US" sz="3600" b="0" dirty="0">
                <a:latin typeface="Comic Sans MS" pitchFamily="66" charset="0"/>
              </a:rPr>
            </a:br>
            <a:r>
              <a:rPr lang="en-US" sz="3600" b="0" dirty="0">
                <a:latin typeface="Comic Sans MS" pitchFamily="66" charset="0"/>
              </a:rPr>
              <a:t>Grooming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4953000" cy="1447800"/>
          </a:xfrm>
        </p:spPr>
        <p:txBody>
          <a:bodyPr/>
          <a:lstStyle/>
          <a:p>
            <a:pPr>
              <a:defRPr/>
            </a:pPr>
            <a:r>
              <a:rPr lang="en-US" dirty="0"/>
              <a:t>Responsible for a neat, clean, and professional military image in uniform</a:t>
            </a:r>
          </a:p>
          <a:p>
            <a:pPr>
              <a:defRPr/>
            </a:pPr>
            <a:r>
              <a:rPr lang="en-US" dirty="0"/>
              <a:t>Uniform standards are neatness, cleanliness, safety, and military image</a:t>
            </a:r>
          </a:p>
          <a:p>
            <a:pPr>
              <a:defRPr/>
            </a:pPr>
            <a:r>
              <a:rPr lang="en-US" dirty="0"/>
              <a:t>AF uniform is plain but distinctive dress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>
                <a:latin typeface="Calibri" pitchFamily="34" charset="0"/>
              </a:rPr>
              <a:t>Chapter 1, Lesson 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35"/>
          <a:stretch>
            <a:fillRect/>
          </a:stretch>
        </p:blipFill>
        <p:spPr bwMode="auto">
          <a:xfrm>
            <a:off x="5905500" y="2133600"/>
            <a:ext cx="2817813" cy="3429000"/>
          </a:xfrm>
          <a:prstGeom prst="rect">
            <a:avLst/>
          </a:prstGeom>
          <a:noFill/>
          <a:ln w="28575">
            <a:solidFill>
              <a:srgbClr val="CCE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6248400" y="6457950"/>
            <a:ext cx="2857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1000">
                <a:latin typeface="Calibri" pitchFamily="34" charset="0"/>
                <a:cs typeface="Calibri" pitchFamily="34" charset="0"/>
              </a:rPr>
              <a:t>Photo Courtesy of Michael Wetzel/US Air Force JROTC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315200" cy="914400"/>
          </a:xfrm>
        </p:spPr>
        <p:txBody>
          <a:bodyPr/>
          <a:lstStyle/>
          <a:p>
            <a:pPr>
              <a:defRPr/>
            </a:pPr>
            <a:r>
              <a:rPr lang="en-US" sz="3600" b="0" dirty="0">
                <a:latin typeface="Comic Sans MS" pitchFamily="66" charset="0"/>
              </a:rPr>
              <a:t>Wearing Jewelry in Uniform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848600" cy="1752600"/>
          </a:xfrm>
        </p:spPr>
        <p:txBody>
          <a:bodyPr/>
          <a:lstStyle/>
          <a:p>
            <a:pPr>
              <a:defRPr/>
            </a:pPr>
            <a:r>
              <a:rPr lang="en-US" dirty="0"/>
              <a:t>May wear a wristwatch </a:t>
            </a:r>
          </a:p>
          <a:p>
            <a:pPr>
              <a:defRPr/>
            </a:pPr>
            <a:r>
              <a:rPr lang="en-US" dirty="0"/>
              <a:t>Rings:  no more than 3 total for both hands</a:t>
            </a:r>
          </a:p>
          <a:p>
            <a:pPr>
              <a:defRPr/>
            </a:pPr>
            <a:r>
              <a:rPr lang="en-US" dirty="0"/>
              <a:t>One neat and conservative wrist bracelet; ankle bracelets not allowed</a:t>
            </a:r>
          </a:p>
          <a:p>
            <a:pPr>
              <a:defRPr/>
            </a:pPr>
            <a:r>
              <a:rPr lang="en-US" dirty="0"/>
              <a:t>No ornaments on your head or around neck</a:t>
            </a:r>
          </a:p>
          <a:p>
            <a:pPr>
              <a:defRPr/>
            </a:pPr>
            <a:r>
              <a:rPr lang="en-US" dirty="0"/>
              <a:t>Females may wear conservative earrings; male cadets may not wear earrings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2355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>
                <a:latin typeface="Calibri" pitchFamily="34" charset="0"/>
              </a:rPr>
              <a:t>Chapter 1, Lesson 2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248400" y="6535738"/>
            <a:ext cx="28575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1000">
                <a:latin typeface="Calibri" pitchFamily="34" charset="0"/>
                <a:cs typeface="Calibri" pitchFamily="34" charset="0"/>
              </a:rPr>
              <a:t>Photo Courtesy of Fotolia</a:t>
            </a:r>
          </a:p>
        </p:txBody>
      </p:sp>
      <p:pic>
        <p:nvPicPr>
          <p:cNvPr id="23558" name="Picture 7" descr="C:\Users\ekelmereit\Documents\Highera\Clients\Pearson Projects\JROTC LE100\Chapter 1\Chapter 1 Lesson 2\PPTs\Images\Fotolia_49788516_Subscription_Yearly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432300"/>
            <a:ext cx="3636963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uiExpan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315200" cy="914400"/>
          </a:xfrm>
        </p:spPr>
        <p:txBody>
          <a:bodyPr/>
          <a:lstStyle/>
          <a:p>
            <a:pPr>
              <a:defRPr/>
            </a:pPr>
            <a:r>
              <a:rPr lang="en-US" sz="3600" b="0" dirty="0">
                <a:latin typeface="Comic Sans MS" pitchFamily="66" charset="0"/>
              </a:rPr>
              <a:t>Eyeglasses or Sunglasses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01000" cy="1752600"/>
          </a:xfrm>
        </p:spPr>
        <p:txBody>
          <a:bodyPr/>
          <a:lstStyle/>
          <a:p>
            <a:pPr>
              <a:defRPr/>
            </a:pPr>
            <a:r>
              <a:rPr lang="en-US" dirty="0"/>
              <a:t>Lenses may be conservative, clear, slightly tinted, or have photosensitive lenses</a:t>
            </a:r>
          </a:p>
          <a:p>
            <a:pPr>
              <a:defRPr/>
            </a:pPr>
            <a:r>
              <a:rPr lang="en-US" dirty="0"/>
              <a:t>Sunglasses not allowed in military formation</a:t>
            </a:r>
          </a:p>
          <a:p>
            <a:pPr>
              <a:defRPr/>
            </a:pPr>
            <a:r>
              <a:rPr lang="en-US" dirty="0"/>
              <a:t>Cannot be worn around the neck or top of the head in uniform</a:t>
            </a:r>
          </a:p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>
                <a:latin typeface="Calibri" pitchFamily="34" charset="0"/>
              </a:rPr>
              <a:t>Chapter 1, Lesson 2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248400" y="6535738"/>
            <a:ext cx="28575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1000">
                <a:latin typeface="Calibri" pitchFamily="34" charset="0"/>
                <a:cs typeface="Calibri" pitchFamily="34" charset="0"/>
              </a:rPr>
              <a:t>Photo Courtesy of Fotolia</a:t>
            </a:r>
          </a:p>
        </p:txBody>
      </p:sp>
      <p:pic>
        <p:nvPicPr>
          <p:cNvPr id="24583" name="Picture 7" descr="C:\Users\ekelmereit\Downloads\Fotolia_66992169_Subscription_Yearly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0000">
            <a:off x="3490913" y="3270250"/>
            <a:ext cx="5514975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315200" cy="914400"/>
          </a:xfrm>
        </p:spPr>
        <p:txBody>
          <a:bodyPr/>
          <a:lstStyle/>
          <a:p>
            <a:pPr>
              <a:defRPr/>
            </a:pPr>
            <a:r>
              <a:rPr lang="en-US" sz="3600" b="0" dirty="0">
                <a:latin typeface="Comic Sans MS" pitchFamily="66" charset="0"/>
              </a:rPr>
              <a:t>Tattoos, Brands, and Piercings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6311900" cy="1752600"/>
          </a:xfrm>
        </p:spPr>
        <p:txBody>
          <a:bodyPr/>
          <a:lstStyle/>
          <a:p>
            <a:pPr>
              <a:defRPr/>
            </a:pPr>
            <a:r>
              <a:rPr lang="en-US" dirty="0"/>
              <a:t>Tattoos and brands: </a:t>
            </a:r>
          </a:p>
          <a:p>
            <a:pPr lvl="1">
              <a:defRPr/>
            </a:pPr>
            <a:r>
              <a:rPr lang="en-US" dirty="0"/>
              <a:t>Not allowed if they are obscene </a:t>
            </a:r>
          </a:p>
          <a:p>
            <a:pPr lvl="1">
              <a:defRPr/>
            </a:pPr>
            <a:r>
              <a:rPr lang="en-US" dirty="0"/>
              <a:t>Not allowed if they advocate sexual, racial, ethnic, or religious discrimination</a:t>
            </a:r>
          </a:p>
          <a:p>
            <a:pPr lvl="1">
              <a:defRPr/>
            </a:pPr>
            <a:r>
              <a:rPr lang="en-US" dirty="0"/>
              <a:t>No excessive tattoos exposed in uniform</a:t>
            </a:r>
          </a:p>
          <a:p>
            <a:pPr>
              <a:defRPr/>
            </a:pPr>
            <a:r>
              <a:rPr lang="en-US" dirty="0"/>
              <a:t>Body piercings not allowed in uniform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>
                <a:latin typeface="Calibri" pitchFamily="34" charset="0"/>
              </a:rPr>
              <a:t>Chapter 1, Lesson 2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248400" y="6535738"/>
            <a:ext cx="28575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1000">
                <a:latin typeface="Calibri" pitchFamily="34" charset="0"/>
                <a:cs typeface="Calibri" pitchFamily="34" charset="0"/>
              </a:rPr>
              <a:t>Photo Courtesy of Fotolia</a:t>
            </a:r>
          </a:p>
        </p:txBody>
      </p:sp>
      <p:pic>
        <p:nvPicPr>
          <p:cNvPr id="25607" name="Picture 7" descr="C:\Users\ekelmereit\Documents\Highera\Clients\Pearson Projects\JROTC LE100\Chapter 1\Chapter 1 Lesson 2\PPTs\Images\Fotolia_65893195_Subscription_Yearly_X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02"/>
          <a:stretch>
            <a:fillRect/>
          </a:stretch>
        </p:blipFill>
        <p:spPr bwMode="auto">
          <a:xfrm>
            <a:off x="6850063" y="2743200"/>
            <a:ext cx="2159000" cy="2012950"/>
          </a:xfrm>
          <a:prstGeom prst="rect">
            <a:avLst/>
          </a:prstGeom>
          <a:noFill/>
          <a:ln w="28575">
            <a:solidFill>
              <a:srgbClr val="FF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315200" cy="914400"/>
          </a:xfrm>
        </p:spPr>
        <p:txBody>
          <a:bodyPr/>
          <a:lstStyle/>
          <a:p>
            <a:pPr>
              <a:defRPr/>
            </a:pPr>
            <a:r>
              <a:rPr lang="en-US" sz="3600" b="0" dirty="0">
                <a:latin typeface="Comic Sans MS" pitchFamily="66" charset="0"/>
              </a:rPr>
              <a:t>Specific Female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6400800" cy="17526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Hair</a:t>
            </a:r>
          </a:p>
          <a:p>
            <a:pPr lvl="1">
              <a:defRPr/>
            </a:pPr>
            <a:r>
              <a:rPr lang="en-US" sz="2800" dirty="0"/>
              <a:t>Will end above the bottom of the collar edge and an invisible line drawn parallel to ground</a:t>
            </a:r>
          </a:p>
          <a:p>
            <a:pPr lvl="1">
              <a:defRPr/>
            </a:pPr>
            <a:r>
              <a:rPr lang="en-US" sz="2800" dirty="0"/>
              <a:t>Hairstyle must be conservative—no extreme or faddish styles are allowed</a:t>
            </a:r>
          </a:p>
          <a:p>
            <a:pPr>
              <a:defRPr/>
            </a:pPr>
            <a:r>
              <a:rPr lang="en-US" sz="2800" dirty="0"/>
              <a:t>Skirt:  fits smoothly, hang naturally, and must not be excessively tight</a:t>
            </a:r>
          </a:p>
          <a:p>
            <a:pPr>
              <a:defRPr/>
            </a:pPr>
            <a:r>
              <a:rPr lang="en-US" sz="2800" dirty="0"/>
              <a:t>Must wear hosiery that compliments uniform and skin tone </a:t>
            </a:r>
          </a:p>
          <a:p>
            <a:pPr>
              <a:buFont typeface="Wingdings" pitchFamily="2" charset="2"/>
              <a:buNone/>
              <a:defRPr/>
            </a:pPr>
            <a:endParaRPr lang="en-US" sz="2800" dirty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>
                <a:latin typeface="Calibri" pitchFamily="34" charset="0"/>
              </a:rPr>
              <a:t>Chapter 1, Lesson 2</a:t>
            </a:r>
          </a:p>
        </p:txBody>
      </p:sp>
      <p:pic>
        <p:nvPicPr>
          <p:cNvPr id="2662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7" r="20065"/>
          <a:stretch>
            <a:fillRect/>
          </a:stretch>
        </p:blipFill>
        <p:spPr bwMode="auto">
          <a:xfrm rot="-180000">
            <a:off x="6681788" y="1698625"/>
            <a:ext cx="2098675" cy="20574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0" name="TextBox 5"/>
          <p:cNvSpPr txBox="1">
            <a:spLocks noChangeArrowheads="1"/>
          </p:cNvSpPr>
          <p:nvPr/>
        </p:nvSpPr>
        <p:spPr bwMode="auto">
          <a:xfrm>
            <a:off x="6248400" y="6457950"/>
            <a:ext cx="2857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1000">
                <a:latin typeface="Calibri" pitchFamily="34" charset="0"/>
                <a:cs typeface="Calibri" pitchFamily="34" charset="0"/>
              </a:rPr>
              <a:t>Photo Courtesy of Michael Wetzel/US Air Force JROTC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66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315200" cy="914400"/>
          </a:xfrm>
        </p:spPr>
        <p:txBody>
          <a:bodyPr/>
          <a:lstStyle/>
          <a:p>
            <a:pPr>
              <a:defRPr/>
            </a:pPr>
            <a:r>
              <a:rPr lang="en-US" sz="3600" b="0" dirty="0">
                <a:latin typeface="Comic Sans MS" pitchFamily="66" charset="0"/>
              </a:rPr>
              <a:t>Specific Male Guidelines - Hair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543800" cy="1752600"/>
          </a:xfrm>
        </p:spPr>
        <p:txBody>
          <a:bodyPr/>
          <a:lstStyle/>
          <a:p>
            <a:pPr>
              <a:defRPr/>
            </a:pPr>
            <a:r>
              <a:rPr lang="en-US" dirty="0"/>
              <a:t>Keep hair clean, neat, and trimmed</a:t>
            </a:r>
          </a:p>
          <a:p>
            <a:pPr>
              <a:defRPr/>
            </a:pPr>
            <a:r>
              <a:rPr lang="en-US" dirty="0"/>
              <a:t>Should not exceed 1 and ¼ inch in bulk </a:t>
            </a:r>
          </a:p>
          <a:p>
            <a:pPr>
              <a:defRPr/>
            </a:pPr>
            <a:r>
              <a:rPr lang="en-US" dirty="0"/>
              <a:t>No foreign items attached</a:t>
            </a:r>
          </a:p>
          <a:p>
            <a:pPr>
              <a:defRPr/>
            </a:pPr>
            <a:r>
              <a:rPr lang="en-US" dirty="0"/>
              <a:t>If you dye your hair, it must look natural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>
                <a:latin typeface="Calibri" pitchFamily="34" charset="0"/>
              </a:rPr>
              <a:t>Chapter 1, Lesson 2</a:t>
            </a:r>
          </a:p>
        </p:txBody>
      </p:sp>
      <p:pic>
        <p:nvPicPr>
          <p:cNvPr id="2765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6" t="12291" r="25104" b="55515"/>
          <a:stretch>
            <a:fillRect/>
          </a:stretch>
        </p:blipFill>
        <p:spPr bwMode="auto">
          <a:xfrm>
            <a:off x="3121025" y="4038600"/>
            <a:ext cx="2490788" cy="2136775"/>
          </a:xfrm>
          <a:prstGeom prst="rect">
            <a:avLst/>
          </a:prstGeom>
          <a:noFill/>
          <a:ln w="28575">
            <a:solidFill>
              <a:srgbClr val="CCE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4" name="TextBox 5"/>
          <p:cNvSpPr txBox="1">
            <a:spLocks noChangeArrowheads="1"/>
          </p:cNvSpPr>
          <p:nvPr/>
        </p:nvSpPr>
        <p:spPr bwMode="auto">
          <a:xfrm>
            <a:off x="6238875" y="6315075"/>
            <a:ext cx="2857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1000">
                <a:latin typeface="Calibri" pitchFamily="34" charset="0"/>
                <a:cs typeface="Calibri" pitchFamily="34" charset="0"/>
              </a:rPr>
              <a:t>Photo Courtesy of Michael Wetzel/US Air Force JROTC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76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696200" cy="990600"/>
          </a:xfrm>
        </p:spPr>
        <p:txBody>
          <a:bodyPr/>
          <a:lstStyle/>
          <a:p>
            <a:pPr>
              <a:defRPr/>
            </a:pPr>
            <a:r>
              <a:rPr lang="en-US" sz="3200" b="0" dirty="0">
                <a:latin typeface="Comic Sans MS" pitchFamily="66" charset="0"/>
              </a:rPr>
              <a:t>Military Pay Grades </a:t>
            </a:r>
            <a:br>
              <a:rPr lang="en-US" sz="3200" b="0" dirty="0">
                <a:latin typeface="Comic Sans MS" pitchFamily="66" charset="0"/>
              </a:rPr>
            </a:br>
            <a:r>
              <a:rPr lang="en-US" sz="3200" b="0" dirty="0">
                <a:latin typeface="Comic Sans MS" pitchFamily="66" charset="0"/>
              </a:rPr>
              <a:t>and Rank Insignia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848600" cy="4144963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The higher the rank, the more responsibility</a:t>
            </a:r>
          </a:p>
          <a:p>
            <a:pPr>
              <a:defRPr/>
            </a:pPr>
            <a:endParaRPr lang="en-US" sz="1200" dirty="0">
              <a:solidFill>
                <a:srgbClr val="FFFFFF"/>
              </a:solidFill>
            </a:endParaRPr>
          </a:p>
          <a:p>
            <a:pPr>
              <a:spcAft>
                <a:spcPts val="1800"/>
              </a:spcAft>
              <a:defRPr/>
            </a:pPr>
            <a:r>
              <a:rPr lang="en-US" dirty="0">
                <a:solidFill>
                  <a:srgbClr val="FFFFFF"/>
                </a:solidFill>
              </a:rPr>
              <a:t>Pay grade system has two categories:</a:t>
            </a:r>
          </a:p>
          <a:p>
            <a:pPr lvl="1">
              <a:spcAft>
                <a:spcPts val="1800"/>
              </a:spcAft>
              <a:defRPr/>
            </a:pPr>
            <a:r>
              <a:rPr lang="en-US" dirty="0"/>
              <a:t>Officer grades   </a:t>
            </a:r>
          </a:p>
          <a:p>
            <a:pPr lvl="1">
              <a:spcAft>
                <a:spcPts val="1800"/>
              </a:spcAft>
              <a:defRPr/>
            </a:pPr>
            <a:r>
              <a:rPr lang="en-US" dirty="0"/>
              <a:t>Enlisted grades</a:t>
            </a:r>
          </a:p>
          <a:p>
            <a:pPr>
              <a:spcAft>
                <a:spcPts val="120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2970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>
                <a:latin typeface="Calibri" pitchFamily="34" charset="0"/>
              </a:rPr>
              <a:t>Chapter 3, Lesson 2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221163" y="3200400"/>
            <a:ext cx="1096962" cy="1096963"/>
            <a:chOff x="4221163" y="3200400"/>
            <a:chExt cx="1096962" cy="1096963"/>
          </a:xfrm>
        </p:grpSpPr>
        <p:sp>
          <p:nvSpPr>
            <p:cNvPr id="29706" name="TextBox 4"/>
            <p:cNvSpPr>
              <a:spLocks noChangeArrowheads="1"/>
            </p:cNvSpPr>
            <p:nvPr/>
          </p:nvSpPr>
          <p:spPr bwMode="auto">
            <a:xfrm>
              <a:off x="4221163" y="3200400"/>
              <a:ext cx="1096962" cy="1096963"/>
            </a:xfrm>
            <a:prstGeom prst="roundRect">
              <a:avLst>
                <a:gd name="adj" fmla="val 16667"/>
              </a:avLst>
            </a:prstGeom>
            <a:blipFill dpi="0" rotWithShape="1">
              <a:blip r:embed="rId2"/>
              <a:srcRect/>
              <a:tile tx="0" ty="0" sx="100000" sy="100000" flip="none" algn="tl"/>
            </a:blip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 altLang="en-US"/>
            </a:p>
            <a:p>
              <a:endParaRPr lang="en-US" altLang="en-US"/>
            </a:p>
            <a:p>
              <a:endParaRPr lang="en-US" altLang="en-US"/>
            </a:p>
            <a:p>
              <a:endParaRPr lang="en-US" altLang="en-US"/>
            </a:p>
            <a:p>
              <a:endParaRPr lang="en-US" altLang="en-US"/>
            </a:p>
          </p:txBody>
        </p:sp>
        <p:pic>
          <p:nvPicPr>
            <p:cNvPr id="29707" name="Picture 1032" descr="majorgol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1175" y="3268663"/>
              <a:ext cx="898525" cy="96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403850" y="4146550"/>
            <a:ext cx="1001713" cy="1012825"/>
            <a:chOff x="5403850" y="4146550"/>
            <a:chExt cx="1001713" cy="1012825"/>
          </a:xfrm>
        </p:grpSpPr>
        <p:sp>
          <p:nvSpPr>
            <p:cNvPr id="29704" name="TextBox 6"/>
            <p:cNvSpPr>
              <a:spLocks noChangeArrowheads="1"/>
            </p:cNvSpPr>
            <p:nvPr/>
          </p:nvSpPr>
          <p:spPr bwMode="auto">
            <a:xfrm>
              <a:off x="5403850" y="4146550"/>
              <a:ext cx="1001713" cy="1012825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 altLang="en-US"/>
            </a:p>
            <a:p>
              <a:endParaRPr lang="en-US" altLang="en-US"/>
            </a:p>
            <a:p>
              <a:endParaRPr lang="en-US" altLang="en-US"/>
            </a:p>
          </p:txBody>
        </p:sp>
        <p:pic>
          <p:nvPicPr>
            <p:cNvPr id="29705" name="Picture 3" descr="C:\Users\1068575385C\Desktop\Enlisted Blues Insignia\AF-E6-TSGT-BLU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1638" y="4230688"/>
              <a:ext cx="846137" cy="84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6248400" y="6457950"/>
            <a:ext cx="2857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1000">
                <a:latin typeface="Calibri" pitchFamily="34" charset="0"/>
                <a:cs typeface="Calibri" pitchFamily="34" charset="0"/>
              </a:rPr>
              <a:t>Photo Courtesy of US Air Force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696200" cy="990600"/>
          </a:xfrm>
        </p:spPr>
        <p:txBody>
          <a:bodyPr/>
          <a:lstStyle/>
          <a:p>
            <a:pPr>
              <a:defRPr/>
            </a:pPr>
            <a:r>
              <a:rPr lang="en-US" sz="3600" b="0" dirty="0">
                <a:latin typeface="Comic Sans MS" pitchFamily="66" charset="0"/>
                <a:cs typeface="Calibri" pitchFamily="34" charset="0"/>
              </a:rPr>
              <a:t>Lesson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391400" cy="4373563"/>
          </a:xfrm>
        </p:spPr>
        <p:txBody>
          <a:bodyPr/>
          <a:lstStyle/>
          <a:p>
            <a:pPr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Uniform wear and history</a:t>
            </a:r>
          </a:p>
          <a:p>
            <a:pPr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Uniform wear, restrictions, and standards</a:t>
            </a:r>
          </a:p>
          <a:p>
            <a:pPr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Uniforms used within special teams</a:t>
            </a:r>
          </a:p>
          <a:p>
            <a:pPr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Cadet appearance and grooming standards</a:t>
            </a:r>
          </a:p>
          <a:p>
            <a:pPr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Military pay grades and rank insignia </a:t>
            </a:r>
          </a:p>
          <a:p>
            <a:pPr marL="609600" indent="-609600">
              <a:spcBef>
                <a:spcPts val="200"/>
              </a:spcBef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>
                <a:latin typeface="Calibri" pitchFamily="34" charset="0"/>
              </a:rPr>
              <a:t>Chapter 1, Lesson 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315200" cy="533400"/>
          </a:xfrm>
        </p:spPr>
        <p:txBody>
          <a:bodyPr/>
          <a:lstStyle/>
          <a:p>
            <a:pPr>
              <a:defRPr/>
            </a:pPr>
            <a:r>
              <a:rPr lang="en-US" sz="3600" b="0" dirty="0">
                <a:latin typeface="Comic Sans MS" pitchFamily="66" charset="0"/>
              </a:rPr>
              <a:t>Officers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6096000" cy="4495800"/>
          </a:xfrm>
        </p:spPr>
        <p:txBody>
          <a:bodyPr/>
          <a:lstStyle/>
          <a:p>
            <a:pPr>
              <a:defRPr/>
            </a:pPr>
            <a:r>
              <a:rPr lang="en-US" dirty="0"/>
              <a:t>Proper methods of address when speaking to officers are:</a:t>
            </a:r>
          </a:p>
          <a:p>
            <a:pPr lvl="1">
              <a:defRPr/>
            </a:pPr>
            <a:r>
              <a:rPr lang="en-US" dirty="0"/>
              <a:t>Lieutenant</a:t>
            </a:r>
          </a:p>
          <a:p>
            <a:pPr lvl="1">
              <a:defRPr/>
            </a:pPr>
            <a:r>
              <a:rPr lang="en-US" dirty="0"/>
              <a:t>Colonel</a:t>
            </a:r>
          </a:p>
          <a:p>
            <a:pPr lvl="1">
              <a:spcAft>
                <a:spcPts val="768"/>
              </a:spcAft>
              <a:defRPr/>
            </a:pPr>
            <a:r>
              <a:rPr lang="en-US" dirty="0"/>
              <a:t>General</a:t>
            </a:r>
          </a:p>
          <a:p>
            <a:pPr>
              <a:spcBef>
                <a:spcPts val="0"/>
              </a:spcBef>
              <a:defRPr/>
            </a:pPr>
            <a:r>
              <a:rPr lang="en-US" dirty="0"/>
              <a:t>Use full titles for official written correspondence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3072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>
                <a:latin typeface="Calibri" pitchFamily="34" charset="0"/>
              </a:rPr>
              <a:t>Chapter 1, Lesson 2</a:t>
            </a:r>
          </a:p>
        </p:txBody>
      </p:sp>
      <p:sp>
        <p:nvSpPr>
          <p:cNvPr id="30725" name="TextBox 5"/>
          <p:cNvSpPr txBox="1">
            <a:spLocks noChangeArrowheads="1"/>
          </p:cNvSpPr>
          <p:nvPr/>
        </p:nvSpPr>
        <p:spPr bwMode="auto">
          <a:xfrm>
            <a:off x="6248400" y="6457950"/>
            <a:ext cx="2857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1000">
                <a:latin typeface="Calibri" pitchFamily="34" charset="0"/>
                <a:cs typeface="Calibri" pitchFamily="34" charset="0"/>
              </a:rPr>
              <a:t>Photo Courtesy of US Air Force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886200" y="2743200"/>
            <a:ext cx="2952750" cy="1635125"/>
            <a:chOff x="3886200" y="2946400"/>
            <a:chExt cx="2952750" cy="1635125"/>
          </a:xfrm>
        </p:grpSpPr>
        <p:sp>
          <p:nvSpPr>
            <p:cNvPr id="30727" name="TextBox 5"/>
            <p:cNvSpPr>
              <a:spLocks noChangeArrowheads="1"/>
            </p:cNvSpPr>
            <p:nvPr/>
          </p:nvSpPr>
          <p:spPr bwMode="auto">
            <a:xfrm>
              <a:off x="3886200" y="2946400"/>
              <a:ext cx="2952750" cy="1635125"/>
            </a:xfrm>
            <a:prstGeom prst="roundRect">
              <a:avLst>
                <a:gd name="adj" fmla="val 16667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 altLang="en-US"/>
            </a:p>
            <a:p>
              <a:endParaRPr lang="en-US" altLang="en-US"/>
            </a:p>
            <a:p>
              <a:endParaRPr lang="en-US" altLang="en-US"/>
            </a:p>
            <a:p>
              <a:endParaRPr lang="en-US" altLang="en-US"/>
            </a:p>
            <a:p>
              <a:endParaRPr lang="en-US" altLang="en-US"/>
            </a:p>
          </p:txBody>
        </p:sp>
        <p:pic>
          <p:nvPicPr>
            <p:cNvPr id="30728" name="Picture 1033" descr="colonel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3482975"/>
              <a:ext cx="990600" cy="60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9" name="Picture 2056" descr="firs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3063875"/>
              <a:ext cx="246063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30730" name="Object 4"/>
            <p:cNvGraphicFramePr>
              <a:graphicFrameLocks noChangeAspect="1"/>
            </p:cNvGraphicFramePr>
            <p:nvPr/>
          </p:nvGraphicFramePr>
          <p:xfrm>
            <a:off x="5880100" y="3705225"/>
            <a:ext cx="736600" cy="76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35" name="CorelPhotoPaint.Image.8" r:id="rId7" imgW="1552381" imgH="1523810" progId="">
                    <p:embed/>
                  </p:oleObj>
                </mc:Choice>
                <mc:Fallback>
                  <p:oleObj name="CorelPhotoPaint.Image.8" r:id="rId7" imgW="1552381" imgH="1523810" progId="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80100" y="3705225"/>
                          <a:ext cx="736600" cy="762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07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315200" cy="762000"/>
          </a:xfrm>
        </p:spPr>
        <p:txBody>
          <a:bodyPr/>
          <a:lstStyle/>
          <a:p>
            <a:pPr>
              <a:defRPr/>
            </a:pPr>
            <a:r>
              <a:rPr lang="en-US" sz="3600" b="0" dirty="0">
                <a:latin typeface="Comic Sans MS" pitchFamily="66" charset="0"/>
              </a:rPr>
              <a:t>Enlisted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153400" cy="3657600"/>
          </a:xfrm>
        </p:spPr>
        <p:txBody>
          <a:bodyPr/>
          <a:lstStyle/>
          <a:p>
            <a:pPr>
              <a:defRPr/>
            </a:pPr>
            <a:r>
              <a:rPr lang="en-US" dirty="0"/>
              <a:t>Enlisted ranks are subdivided into two categories:</a:t>
            </a:r>
          </a:p>
          <a:p>
            <a:pPr lvl="1">
              <a:defRPr/>
            </a:pPr>
            <a:r>
              <a:rPr lang="en-US" dirty="0"/>
              <a:t>Noncommissioned Officers (NCOs) </a:t>
            </a:r>
          </a:p>
          <a:p>
            <a:pPr lvl="1">
              <a:defRPr/>
            </a:pPr>
            <a:r>
              <a:rPr lang="en-US" dirty="0"/>
              <a:t>Airman</a:t>
            </a:r>
          </a:p>
          <a:p>
            <a:pPr>
              <a:defRPr/>
            </a:pPr>
            <a:r>
              <a:rPr lang="en-US" dirty="0"/>
              <a:t>NCOs serve in ranks of staff sergeant through chief master sergeant 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3174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>
                <a:latin typeface="Calibri" pitchFamily="34" charset="0"/>
              </a:rPr>
              <a:t>Chapter 1, Lesson 2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380038" y="4384675"/>
            <a:ext cx="2814637" cy="1920875"/>
            <a:chOff x="5380038" y="4384675"/>
            <a:chExt cx="2814637" cy="1920875"/>
          </a:xfrm>
        </p:grpSpPr>
        <p:sp>
          <p:nvSpPr>
            <p:cNvPr id="31751" name="TextBox 3"/>
            <p:cNvSpPr>
              <a:spLocks noChangeArrowheads="1"/>
            </p:cNvSpPr>
            <p:nvPr/>
          </p:nvSpPr>
          <p:spPr bwMode="auto">
            <a:xfrm>
              <a:off x="5380038" y="4384675"/>
              <a:ext cx="2814637" cy="1920875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 altLang="en-US"/>
            </a:p>
            <a:p>
              <a:endParaRPr lang="en-US" altLang="en-US"/>
            </a:p>
            <a:p>
              <a:endParaRPr lang="en-US" altLang="en-US"/>
            </a:p>
            <a:p>
              <a:endParaRPr lang="en-US" altLang="en-US"/>
            </a:p>
            <a:p>
              <a:endParaRPr lang="en-US" altLang="en-US"/>
            </a:p>
            <a:p>
              <a:endParaRPr lang="en-US" altLang="en-US"/>
            </a:p>
            <a:p>
              <a:endParaRPr lang="en-US" altLang="en-US"/>
            </a:p>
          </p:txBody>
        </p:sp>
        <p:pic>
          <p:nvPicPr>
            <p:cNvPr id="31752" name="Picture 2" descr="C:\Users\1068575385C\Desktop\Enlisted Blues Insignia\AF-E5-SSGT-BLU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5251450"/>
              <a:ext cx="1047750" cy="996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3" name="Picture 4" descr="C:\Users\1068575385C\Desktop\Enlisted Blues Insignia\AF-E9-CMSGT-BLU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4471988"/>
              <a:ext cx="1001713" cy="1776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6248400" y="6457950"/>
            <a:ext cx="2857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1000">
                <a:latin typeface="Calibri" pitchFamily="34" charset="0"/>
                <a:cs typeface="Calibri" pitchFamily="34" charset="0"/>
              </a:rPr>
              <a:t>Photo Courtesy of US Air Force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315200" cy="762000"/>
          </a:xfrm>
        </p:spPr>
        <p:txBody>
          <a:bodyPr/>
          <a:lstStyle/>
          <a:p>
            <a:pPr>
              <a:defRPr/>
            </a:pPr>
            <a:r>
              <a:rPr lang="en-US" sz="3600" b="0" dirty="0">
                <a:latin typeface="Comic Sans MS" pitchFamily="66" charset="0"/>
              </a:rPr>
              <a:t>Enlisted,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4196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NCOs:</a:t>
            </a:r>
          </a:p>
          <a:p>
            <a:pPr lvl="1">
              <a:defRPr/>
            </a:pPr>
            <a:r>
              <a:rPr lang="en-US" sz="2800" dirty="0"/>
              <a:t>First Sergeants hold a position of trust and responsibility—link between commander and unit</a:t>
            </a:r>
          </a:p>
          <a:p>
            <a:pPr lvl="1">
              <a:defRPr/>
            </a:pPr>
            <a:r>
              <a:rPr lang="en-US" sz="2800" dirty="0"/>
              <a:t>Highest position is chief master sergeant of the Air Force (CMSAF) </a:t>
            </a:r>
          </a:p>
          <a:p>
            <a:pPr>
              <a:defRPr/>
            </a:pPr>
            <a:r>
              <a:rPr lang="en-US" sz="2800" dirty="0"/>
              <a:t>Airman ranks:  Airman basic (AB), Airman (Amn) , Airman first class (A1C), and Senior Airman (SrA) 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3277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>
                <a:latin typeface="Calibri" pitchFamily="34" charset="0"/>
              </a:rPr>
              <a:t>Chapter 1, Lesson 2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447800" y="4972050"/>
            <a:ext cx="5943600" cy="1371600"/>
            <a:chOff x="1447800" y="4972050"/>
            <a:chExt cx="5943600" cy="1371600"/>
          </a:xfrm>
        </p:grpSpPr>
        <p:sp>
          <p:nvSpPr>
            <p:cNvPr id="32775" name="TextBox 3"/>
            <p:cNvSpPr>
              <a:spLocks noChangeArrowheads="1"/>
            </p:cNvSpPr>
            <p:nvPr/>
          </p:nvSpPr>
          <p:spPr bwMode="auto">
            <a:xfrm>
              <a:off x="1447800" y="4972050"/>
              <a:ext cx="5943600" cy="1371600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 altLang="en-US"/>
            </a:p>
            <a:p>
              <a:endParaRPr lang="en-US" altLang="en-US"/>
            </a:p>
            <a:p>
              <a:endParaRPr lang="en-US" altLang="en-US"/>
            </a:p>
            <a:p>
              <a:endParaRPr lang="en-US" altLang="en-US"/>
            </a:p>
            <a:p>
              <a:endParaRPr lang="en-US" altLang="en-US"/>
            </a:p>
          </p:txBody>
        </p:sp>
        <p:pic>
          <p:nvPicPr>
            <p:cNvPr id="32776" name="Picture 4" descr="C:\Users\1068575385C\Desktop\Enlisted Blues Insignia\AF-E4-SRA-BLU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9750" y="5103813"/>
              <a:ext cx="1323975" cy="1106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" descr="C:\Users\1068575385C\Desktop\Enlisted Blues Insignia\AF-E3-A1C-BLU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4750" y="5224463"/>
              <a:ext cx="1409700" cy="989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2" descr="C:\Users\1068575385C\Desktop\Enlisted Blues Insignia\AF-E2-AMN-BLU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5318125"/>
              <a:ext cx="1447800" cy="892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6248400" y="6457950"/>
            <a:ext cx="2857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1000">
                <a:latin typeface="Calibri" pitchFamily="34" charset="0"/>
                <a:cs typeface="Calibri" pitchFamily="34" charset="0"/>
              </a:rPr>
              <a:t>Photo Courtesy of US Air Force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315200" cy="914400"/>
          </a:xfrm>
        </p:spPr>
        <p:txBody>
          <a:bodyPr/>
          <a:lstStyle/>
          <a:p>
            <a:pPr>
              <a:defRPr/>
            </a:pPr>
            <a:r>
              <a:rPr lang="en-US" sz="3600" b="0" dirty="0">
                <a:latin typeface="Comic Sans MS" pitchFamily="66" charset="0"/>
              </a:rPr>
              <a:t>AFJROTC Rank Insignia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6019800" cy="3352800"/>
          </a:xfrm>
        </p:spPr>
        <p:txBody>
          <a:bodyPr/>
          <a:lstStyle/>
          <a:p>
            <a:pPr>
              <a:defRPr/>
            </a:pPr>
            <a:r>
              <a:rPr lang="en-US" dirty="0"/>
              <a:t>Officers:  Rank insignia for military and cadet officers is very different</a:t>
            </a:r>
          </a:p>
          <a:p>
            <a:pPr>
              <a:defRPr/>
            </a:pPr>
            <a:r>
              <a:rPr lang="en-US" dirty="0"/>
              <a:t>Enlisted:  Only slight differences exist between enlisted ranks</a:t>
            </a:r>
          </a:p>
          <a:p>
            <a:pPr lvl="1">
              <a:defRPr/>
            </a:pPr>
            <a:r>
              <a:rPr lang="en-US" dirty="0"/>
              <a:t>For cadets: Inside of chevron has torch</a:t>
            </a:r>
          </a:p>
          <a:p>
            <a:pPr lvl="1">
              <a:defRPr/>
            </a:pPr>
            <a:r>
              <a:rPr lang="en-US" dirty="0"/>
              <a:t>Chevron is pointed at the bottom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3379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>
                <a:latin typeface="Calibri" pitchFamily="34" charset="0"/>
              </a:rPr>
              <a:t>Chapter 1, Lesson 2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7" t="17336" r="21556" b="35306"/>
          <a:stretch>
            <a:fillRect/>
          </a:stretch>
        </p:blipFill>
        <p:spPr bwMode="auto">
          <a:xfrm rot="300000">
            <a:off x="6680200" y="2901950"/>
            <a:ext cx="1993900" cy="2327275"/>
          </a:xfrm>
          <a:prstGeom prst="rect">
            <a:avLst/>
          </a:prstGeom>
          <a:noFill/>
          <a:ln w="2857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248400" y="6457950"/>
            <a:ext cx="2857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1000">
                <a:latin typeface="Calibri" pitchFamily="34" charset="0"/>
                <a:cs typeface="Calibri" pitchFamily="34" charset="0"/>
              </a:rPr>
              <a:t>Photo Courtesy of Michael Wetzel/US Air Force JROTC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315200" cy="838200"/>
          </a:xfrm>
        </p:spPr>
        <p:txBody>
          <a:bodyPr/>
          <a:lstStyle/>
          <a:p>
            <a:pPr>
              <a:defRPr/>
            </a:pPr>
            <a:r>
              <a:rPr lang="en-US" sz="3600" b="0" dirty="0">
                <a:latin typeface="Comic Sans MS" pitchFamily="66" charset="0"/>
              </a:rPr>
              <a:t>Ribbons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153400" cy="1524000"/>
          </a:xfrm>
        </p:spPr>
        <p:txBody>
          <a:bodyPr/>
          <a:lstStyle/>
          <a:p>
            <a:pPr>
              <a:defRPr/>
            </a:pPr>
            <a:r>
              <a:rPr lang="en-US" dirty="0"/>
              <a:t>Ensure proper order based on the AFJROTC ribbon chart </a:t>
            </a:r>
          </a:p>
          <a:p>
            <a:pPr>
              <a:defRPr/>
            </a:pPr>
            <a:r>
              <a:rPr lang="en-US" dirty="0"/>
              <a:t>Lowest ribbon worn at the lowest left position</a:t>
            </a:r>
          </a:p>
          <a:p>
            <a:pPr>
              <a:defRPr/>
            </a:pPr>
            <a:r>
              <a:rPr lang="en-US" dirty="0"/>
              <a:t>Highest ribbon worn at the                             top right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3584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>
                <a:latin typeface="Calibri" pitchFamily="34" charset="0"/>
              </a:rPr>
              <a:t>Chapter 1, Lesson 2</a:t>
            </a:r>
          </a:p>
        </p:txBody>
      </p:sp>
      <p:sp>
        <p:nvSpPr>
          <p:cNvPr id="35845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35846" name="Rectangle 9"/>
          <p:cNvSpPr>
            <a:spLocks noChangeArrowheads="1"/>
          </p:cNvSpPr>
          <p:nvPr/>
        </p:nvSpPr>
        <p:spPr bwMode="auto">
          <a:xfrm>
            <a:off x="0" y="10588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35847" name="Rectangle 10"/>
          <p:cNvSpPr>
            <a:spLocks noChangeArrowheads="1"/>
          </p:cNvSpPr>
          <p:nvPr/>
        </p:nvSpPr>
        <p:spPr bwMode="auto">
          <a:xfrm>
            <a:off x="0" y="15160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315200" cy="685800"/>
          </a:xfrm>
        </p:spPr>
        <p:txBody>
          <a:bodyPr/>
          <a:lstStyle/>
          <a:p>
            <a:pPr>
              <a:defRPr/>
            </a:pPr>
            <a:r>
              <a:rPr lang="en-US" sz="3600" b="0" dirty="0">
                <a:latin typeface="Comic Sans MS" pitchFamily="66" charset="0"/>
              </a:rPr>
              <a:t>The AFJROTC Patch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5943600" cy="4419600"/>
          </a:xfrm>
        </p:spPr>
        <p:txBody>
          <a:bodyPr/>
          <a:lstStyle/>
          <a:p>
            <a:pPr>
              <a:defRPr/>
            </a:pPr>
            <a:r>
              <a:rPr lang="en-US" dirty="0"/>
              <a:t>The yellow arrow points to the future</a:t>
            </a:r>
          </a:p>
          <a:p>
            <a:pPr>
              <a:defRPr/>
            </a:pPr>
            <a:r>
              <a:rPr lang="en-US" dirty="0"/>
              <a:t>The lamp represents knowledge</a:t>
            </a:r>
          </a:p>
          <a:p>
            <a:pPr>
              <a:defRPr/>
            </a:pPr>
            <a:r>
              <a:rPr lang="en-US" dirty="0"/>
              <a:t>Colors of the AF are in the design— ultramarine blue, AF yellow, white, and red</a:t>
            </a:r>
          </a:p>
          <a:p>
            <a:pPr>
              <a:defRPr/>
            </a:pPr>
            <a:r>
              <a:rPr lang="en-US" dirty="0"/>
              <a:t>Disc shape used for the JROTC organization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3686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>
                <a:latin typeface="Calibri" pitchFamily="34" charset="0"/>
              </a:rPr>
              <a:t>Chapter 1, Lesson 2</a:t>
            </a:r>
          </a:p>
        </p:txBody>
      </p:sp>
      <p:pic>
        <p:nvPicPr>
          <p:cNvPr id="3686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2819400"/>
            <a:ext cx="2200275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6870" name="TextBox 5"/>
          <p:cNvSpPr txBox="1">
            <a:spLocks noChangeArrowheads="1"/>
          </p:cNvSpPr>
          <p:nvPr/>
        </p:nvSpPr>
        <p:spPr bwMode="auto">
          <a:xfrm>
            <a:off x="6248400" y="6457950"/>
            <a:ext cx="2857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1000">
                <a:latin typeface="Calibri" pitchFamily="34" charset="0"/>
                <a:cs typeface="Calibri" pitchFamily="34" charset="0"/>
              </a:rPr>
              <a:t>Photo Courtesy of US Air Force JROTC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687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391400" cy="609600"/>
          </a:xfrm>
        </p:spPr>
        <p:txBody>
          <a:bodyPr/>
          <a:lstStyle/>
          <a:p>
            <a:pPr>
              <a:defRPr/>
            </a:pPr>
            <a:r>
              <a:rPr lang="en-US" sz="3600" b="0" dirty="0">
                <a:latin typeface="Comic Sans MS" pitchFamily="66" charset="0"/>
              </a:rPr>
              <a:t>Summary</a:t>
            </a:r>
          </a:p>
        </p:txBody>
      </p:sp>
      <p:sp>
        <p:nvSpPr>
          <p:cNvPr id="38915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>
                <a:solidFill>
                  <a:srgbClr val="FFFFFF"/>
                </a:solidFill>
                <a:latin typeface="Calibri" pitchFamily="34" charset="0"/>
              </a:rPr>
              <a:t>Chapter 1, Lesson 2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467600" cy="4449763"/>
          </a:xfrm>
        </p:spPr>
        <p:txBody>
          <a:bodyPr/>
          <a:lstStyle/>
          <a:p>
            <a:pPr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Uniform wear and history</a:t>
            </a:r>
          </a:p>
          <a:p>
            <a:pPr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Uniform wear, restrictions, and standards</a:t>
            </a:r>
          </a:p>
          <a:p>
            <a:pPr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Uniforms used within special teams</a:t>
            </a:r>
          </a:p>
          <a:p>
            <a:pPr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Cadet appearance and grooming standards</a:t>
            </a:r>
          </a:p>
          <a:p>
            <a:pPr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Military pay grades and rank insignia </a:t>
            </a:r>
          </a:p>
          <a:p>
            <a:pPr marL="609600" indent="-609600">
              <a:spcBef>
                <a:spcPts val="200"/>
              </a:spcBef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696200" cy="1143000"/>
          </a:xfrm>
        </p:spPr>
        <p:txBody>
          <a:bodyPr/>
          <a:lstStyle/>
          <a:p>
            <a:pPr>
              <a:defRPr/>
            </a:pPr>
            <a:r>
              <a:rPr lang="en-US" sz="3600" b="0" dirty="0">
                <a:latin typeface="Comic Sans MS" pitchFamily="66" charset="0"/>
              </a:rPr>
              <a:t>Uniform Wear and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6172200" cy="3429000"/>
          </a:xfrm>
        </p:spPr>
        <p:txBody>
          <a:bodyPr/>
          <a:lstStyle/>
          <a:p>
            <a:pPr>
              <a:defRPr/>
            </a:pPr>
            <a:r>
              <a:rPr lang="en-US" dirty="0"/>
              <a:t>People wear to show they belong to an organization</a:t>
            </a:r>
          </a:p>
          <a:p>
            <a:pPr>
              <a:defRPr/>
            </a:pPr>
            <a:r>
              <a:rPr lang="en-US" dirty="0"/>
              <a:t>Military uniform is public symbol of the nation’s defense forces</a:t>
            </a:r>
          </a:p>
          <a:p>
            <a:pPr>
              <a:defRPr/>
            </a:pPr>
            <a:r>
              <a:rPr lang="en-US" dirty="0"/>
              <a:t>Should be worn proudly</a:t>
            </a:r>
          </a:p>
          <a:p>
            <a:pPr>
              <a:defRPr/>
            </a:pPr>
            <a:r>
              <a:rPr lang="en-US" dirty="0"/>
              <a:t>Key elements: neatness, cleanliness, safety, and military image</a:t>
            </a:r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>
                <a:latin typeface="Calibri" pitchFamily="34" charset="0"/>
              </a:rPr>
              <a:t>Chapter 1, Lesson 2</a:t>
            </a:r>
          </a:p>
        </p:txBody>
      </p:sp>
      <p:pic>
        <p:nvPicPr>
          <p:cNvPr id="8197" name="Picture 5" descr="C:\Users\ekelmereit\Documents\Highera\Clients\Pearson Projects\JROTC LE100\Chapter 1\Chapter 1 Lesson 2\PPTs\Images\Fotolia_205874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">
            <a:off x="6477000" y="2362200"/>
            <a:ext cx="2444750" cy="3668713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6324600" y="6478588"/>
            <a:ext cx="2819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1000">
                <a:latin typeface="Calibri" pitchFamily="34" charset="0"/>
                <a:cs typeface="Calibri" pitchFamily="34" charset="0"/>
              </a:rPr>
              <a:t>Photo Courtesy of Fotolia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1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696200" cy="762000"/>
          </a:xfrm>
        </p:spPr>
        <p:txBody>
          <a:bodyPr/>
          <a:lstStyle/>
          <a:p>
            <a:pPr>
              <a:defRPr/>
            </a:pPr>
            <a:r>
              <a:rPr lang="en-US" sz="3200" b="0" dirty="0">
                <a:latin typeface="Comic Sans MS" pitchFamily="66" charset="0"/>
              </a:rPr>
              <a:t>The History of the </a:t>
            </a:r>
            <a:br>
              <a:rPr lang="en-US" sz="3200" b="0" dirty="0">
                <a:latin typeface="Comic Sans MS" pitchFamily="66" charset="0"/>
              </a:rPr>
            </a:br>
            <a:r>
              <a:rPr lang="en-US" sz="3200" b="0" dirty="0">
                <a:latin typeface="Comic Sans MS" pitchFamily="66" charset="0"/>
              </a:rPr>
              <a:t>Military Uniform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6553200" cy="1524000"/>
          </a:xfrm>
        </p:spPr>
        <p:txBody>
          <a:bodyPr/>
          <a:lstStyle/>
          <a:p>
            <a:pPr>
              <a:defRPr/>
            </a:pPr>
            <a:r>
              <a:rPr lang="en-US" dirty="0"/>
              <a:t>In ancient times acquired degree of sameness</a:t>
            </a:r>
          </a:p>
          <a:p>
            <a:pPr>
              <a:defRPr/>
            </a:pPr>
            <a:r>
              <a:rPr lang="en-US" dirty="0"/>
              <a:t>Greece, Athenian, and Spartan soldiers dressed according to position</a:t>
            </a:r>
          </a:p>
          <a:p>
            <a:pPr>
              <a:defRPr/>
            </a:pPr>
            <a:r>
              <a:rPr lang="en-US" dirty="0"/>
              <a:t>In the 15th and 16th centuries in Europe, national armies wearing standardized uniforms came into being</a:t>
            </a:r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>
                <a:latin typeface="Calibri" pitchFamily="34" charset="0"/>
              </a:rPr>
              <a:t>Chapter 1, Lesson 2</a:t>
            </a:r>
          </a:p>
        </p:txBody>
      </p:sp>
      <p:pic>
        <p:nvPicPr>
          <p:cNvPr id="922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0000">
            <a:off x="6808788" y="2633663"/>
            <a:ext cx="1954212" cy="2014537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6324600" y="6478588"/>
            <a:ext cx="2819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1000">
                <a:latin typeface="Calibri" pitchFamily="34" charset="0"/>
                <a:cs typeface="Calibri" pitchFamily="34" charset="0"/>
              </a:rPr>
              <a:t>Photo Courtesy of Fotolia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2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239000" cy="838200"/>
          </a:xfrm>
        </p:spPr>
        <p:txBody>
          <a:bodyPr/>
          <a:lstStyle/>
          <a:p>
            <a:pPr>
              <a:defRPr/>
            </a:pPr>
            <a:r>
              <a:rPr lang="en-US" sz="3200" b="0" dirty="0">
                <a:latin typeface="Comic Sans MS" pitchFamily="66" charset="0"/>
              </a:rPr>
              <a:t>Uniform Wear, Restrictions, </a:t>
            </a:r>
            <a:br>
              <a:rPr lang="en-US" sz="3200" b="0" dirty="0">
                <a:latin typeface="Comic Sans MS" pitchFamily="66" charset="0"/>
              </a:rPr>
            </a:br>
            <a:r>
              <a:rPr lang="en-US" sz="3200" b="0" dirty="0">
                <a:latin typeface="Comic Sans MS" pitchFamily="66" charset="0"/>
              </a:rPr>
              <a:t>and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7924800" cy="42672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Cadets generally wear same uniform as parent military service</a:t>
            </a:r>
          </a:p>
          <a:p>
            <a:pPr>
              <a:defRPr/>
            </a:pPr>
            <a:r>
              <a:rPr lang="en-US" sz="2800" dirty="0"/>
              <a:t>Restrictions for military personnel</a:t>
            </a:r>
          </a:p>
          <a:p>
            <a:pPr lvl="1">
              <a:defRPr/>
            </a:pPr>
            <a:r>
              <a:rPr lang="en-US" sz="2800" dirty="0"/>
              <a:t>Barred from engaging in political activity in uniform </a:t>
            </a:r>
          </a:p>
          <a:p>
            <a:pPr lvl="1">
              <a:defRPr/>
            </a:pPr>
            <a:r>
              <a:rPr lang="en-US" sz="2800" dirty="0"/>
              <a:t>Prohibited from publicly supporting a candidate</a:t>
            </a:r>
          </a:p>
          <a:p>
            <a:pPr lvl="1">
              <a:defRPr/>
            </a:pPr>
            <a:r>
              <a:rPr lang="en-US" sz="2800" dirty="0"/>
              <a:t>Requires absolute obedience to elected leaders</a:t>
            </a:r>
          </a:p>
          <a:p>
            <a:pPr>
              <a:defRPr/>
            </a:pPr>
            <a:endParaRPr lang="en-US" sz="3600" dirty="0"/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>
                <a:latin typeface="Calibri" pitchFamily="34" charset="0"/>
              </a:rPr>
              <a:t>Chapter 1, Lesson 2</a:t>
            </a:r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6248400" y="6477000"/>
            <a:ext cx="2857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1000">
                <a:latin typeface="Calibri" pitchFamily="34" charset="0"/>
                <a:cs typeface="Calibri" pitchFamily="34" charset="0"/>
              </a:rPr>
              <a:t>Photo Courtesy of Fotolia</a:t>
            </a:r>
          </a:p>
        </p:txBody>
      </p:sp>
      <p:pic>
        <p:nvPicPr>
          <p:cNvPr id="11271" name="Picture 7" descr="C:\Users\ekelmereit\Documents\Highera\Clients\Pearson Projects\JROTC LE100\Chapter 1\Chapter 1 Lesson 2\PPTs\Images\Fotolia_61055415_Subscription_Yearly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4953000"/>
            <a:ext cx="29083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2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239000" cy="838200"/>
          </a:xfrm>
        </p:spPr>
        <p:txBody>
          <a:bodyPr/>
          <a:lstStyle/>
          <a:p>
            <a:pPr>
              <a:defRPr/>
            </a:pPr>
            <a:r>
              <a:rPr lang="en-US" sz="3200" b="0" dirty="0">
                <a:latin typeface="Comic Sans MS" pitchFamily="66" charset="0"/>
              </a:rPr>
              <a:t>Uniform Wear, Restrictions, and Standards,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153400" cy="4267200"/>
          </a:xfrm>
        </p:spPr>
        <p:txBody>
          <a:bodyPr/>
          <a:lstStyle/>
          <a:p>
            <a:pPr>
              <a:defRPr/>
            </a:pPr>
            <a:r>
              <a:rPr lang="en-US" dirty="0"/>
              <a:t>As citizens, military are encouraged to vote</a:t>
            </a:r>
          </a:p>
          <a:p>
            <a:pPr>
              <a:defRPr/>
            </a:pPr>
            <a:r>
              <a:rPr lang="en-US" dirty="0"/>
              <a:t>Federal law forbids military in uniform from  participating in public demonstrations</a:t>
            </a:r>
          </a:p>
          <a:p>
            <a:pPr>
              <a:defRPr/>
            </a:pPr>
            <a:r>
              <a:rPr lang="en-US" dirty="0"/>
              <a:t>No item of JROTC uniform may be worn by groups that sponsor JROTC programs</a:t>
            </a:r>
          </a:p>
          <a:p>
            <a:pPr>
              <a:defRPr/>
            </a:pPr>
            <a:endParaRPr lang="en-US" sz="3600" dirty="0"/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>
                <a:latin typeface="Calibri" pitchFamily="34" charset="0"/>
              </a:rPr>
              <a:t>Chapter 1, Lesson 2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239000" cy="762000"/>
          </a:xfrm>
        </p:spPr>
        <p:txBody>
          <a:bodyPr/>
          <a:lstStyle/>
          <a:p>
            <a:pPr>
              <a:defRPr/>
            </a:pPr>
            <a:r>
              <a:rPr lang="en-US" sz="3200" b="0" dirty="0">
                <a:latin typeface="Comic Sans MS" pitchFamily="66" charset="0"/>
              </a:rPr>
              <a:t>Dos for Wearing the Uniform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5867400" cy="4572000"/>
          </a:xfrm>
        </p:spPr>
        <p:txBody>
          <a:bodyPr/>
          <a:lstStyle/>
          <a:p>
            <a:pPr>
              <a:defRPr/>
            </a:pPr>
            <a:r>
              <a:rPr lang="en-US" dirty="0"/>
              <a:t>Wear properly and with pride</a:t>
            </a:r>
          </a:p>
          <a:p>
            <a:pPr>
              <a:defRPr/>
            </a:pPr>
            <a:r>
              <a:rPr lang="en-US" dirty="0"/>
              <a:t>Wear on the established day</a:t>
            </a:r>
          </a:p>
          <a:p>
            <a:pPr>
              <a:defRPr/>
            </a:pPr>
            <a:r>
              <a:rPr lang="en-US" dirty="0"/>
              <a:t>Wear as specified by the instructor staff</a:t>
            </a:r>
          </a:p>
          <a:p>
            <a:pPr>
              <a:defRPr/>
            </a:pPr>
            <a:r>
              <a:rPr lang="en-US" dirty="0"/>
              <a:t>Wear when flying on military aircraft </a:t>
            </a:r>
          </a:p>
          <a:p>
            <a:pPr>
              <a:defRPr/>
            </a:pPr>
            <a:r>
              <a:rPr lang="en-US" dirty="0"/>
              <a:t>Wear when participating in a color guard or on a drill team</a:t>
            </a:r>
            <a:endParaRPr lang="en-US" sz="3600" dirty="0"/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>
                <a:latin typeface="Calibri" pitchFamily="34" charset="0"/>
              </a:rPr>
              <a:t>Chapter 1, Lesson 2</a:t>
            </a: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2590800"/>
            <a:ext cx="2752725" cy="20574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5586413" y="6416675"/>
            <a:ext cx="3557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1000">
                <a:latin typeface="Calibri" pitchFamily="34" charset="0"/>
                <a:cs typeface="Calibri" pitchFamily="34" charset="0"/>
              </a:rPr>
              <a:t>Photo Courtesy of US Air Force photo/Greg L. Davis/Defense Video &amp; Imagery Distribution System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239000" cy="685800"/>
          </a:xfrm>
        </p:spPr>
        <p:txBody>
          <a:bodyPr/>
          <a:lstStyle/>
          <a:p>
            <a:pPr>
              <a:defRPr/>
            </a:pPr>
            <a:r>
              <a:rPr lang="en-US" sz="3200" b="0" dirty="0">
                <a:latin typeface="Comic Sans MS" pitchFamily="66" charset="0"/>
              </a:rPr>
              <a:t>Dos for Wearing the Uniform,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7620000" cy="38862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Keep your shoes polished and shined</a:t>
            </a:r>
          </a:p>
          <a:p>
            <a:pPr>
              <a:defRPr/>
            </a:pPr>
            <a:r>
              <a:rPr lang="en-US" sz="2800" dirty="0"/>
              <a:t>Wear shoes appropriate for the activity</a:t>
            </a:r>
          </a:p>
          <a:p>
            <a:pPr>
              <a:defRPr/>
            </a:pPr>
            <a:r>
              <a:rPr lang="en-US" sz="2800" dirty="0"/>
              <a:t>Ensure that badges, insignia, belt buckles, and other metallic devices are clean</a:t>
            </a:r>
          </a:p>
          <a:p>
            <a:pPr>
              <a:defRPr/>
            </a:pPr>
            <a:r>
              <a:rPr lang="en-US" sz="2800" dirty="0"/>
              <a:t>Keep ribbons clean </a:t>
            </a:r>
          </a:p>
          <a:p>
            <a:pPr>
              <a:defRPr/>
            </a:pPr>
            <a:r>
              <a:rPr lang="en-US" sz="2800" dirty="0"/>
              <a:t>Wear the distinctive uniform required</a:t>
            </a:r>
          </a:p>
          <a:p>
            <a:pPr lvl="1"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dirty="0"/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>
                <a:latin typeface="Calibri" pitchFamily="34" charset="0"/>
              </a:rPr>
              <a:t>Chapter 1, Lesson 2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239000" cy="914400"/>
          </a:xfrm>
        </p:spPr>
        <p:txBody>
          <a:bodyPr/>
          <a:lstStyle/>
          <a:p>
            <a:pPr>
              <a:defRPr/>
            </a:pPr>
            <a:r>
              <a:rPr lang="en-US" sz="3200" b="0">
                <a:latin typeface="Comic Sans MS" pitchFamily="66" charset="0"/>
              </a:rPr>
              <a:t>Don’ts for Wearing the Uniform</a:t>
            </a:r>
            <a:endParaRPr lang="en-US" sz="3200" b="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6172200" cy="4648200"/>
          </a:xfrm>
        </p:spPr>
        <p:txBody>
          <a:bodyPr/>
          <a:lstStyle/>
          <a:p>
            <a:pPr>
              <a:defRPr/>
            </a:pPr>
            <a:r>
              <a:rPr lang="en-US" sz="3000" dirty="0"/>
              <a:t>Do not wear with other clothing</a:t>
            </a:r>
          </a:p>
          <a:p>
            <a:pPr>
              <a:defRPr/>
            </a:pPr>
            <a:r>
              <a:rPr lang="en-US" sz="3000" dirty="0"/>
              <a:t>Do not lend your uniform to anyone who is not a JROTC member</a:t>
            </a:r>
          </a:p>
          <a:p>
            <a:pPr>
              <a:defRPr/>
            </a:pPr>
            <a:r>
              <a:rPr lang="en-US" sz="3000" dirty="0"/>
              <a:t>Do not allow articles to be visible </a:t>
            </a:r>
          </a:p>
          <a:p>
            <a:pPr>
              <a:defRPr/>
            </a:pPr>
            <a:r>
              <a:rPr lang="en-US" sz="3000" dirty="0"/>
              <a:t>Unless required in uniform:</a:t>
            </a:r>
          </a:p>
          <a:p>
            <a:pPr lvl="1">
              <a:defRPr/>
            </a:pPr>
            <a:r>
              <a:rPr lang="en-US" sz="3000" dirty="0"/>
              <a:t>Do not wear earphones or headphones</a:t>
            </a:r>
          </a:p>
          <a:p>
            <a:pPr lvl="1">
              <a:defRPr/>
            </a:pPr>
            <a:r>
              <a:rPr lang="en-US" sz="3000" dirty="0"/>
              <a:t>Do not carry pagers or cell phones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sz="3600" dirty="0"/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>
                <a:latin typeface="Calibri" pitchFamily="34" charset="0"/>
              </a:rPr>
              <a:t>Chapter 1, Lesson 2</a:t>
            </a:r>
          </a:p>
        </p:txBody>
      </p:sp>
      <p:pic>
        <p:nvPicPr>
          <p:cNvPr id="15366" name="Picture 6" descr="C:\Users\ekelmereit\Documents\Highera\Clients\Pearson Projects\JROTC LE100\Chapter 1\Chapter 1 Lesson 2\PPTs\Images\Fotolia_62762384_Subscription_Yearly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000"/>
            <a:ext cx="30464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6248400" y="6535738"/>
            <a:ext cx="28575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1000">
                <a:latin typeface="Calibri" pitchFamily="34" charset="0"/>
                <a:cs typeface="Calibri" pitchFamily="34" charset="0"/>
              </a:rPr>
              <a:t>Photo Courtesy of Fotolia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15321</TotalTime>
  <Words>1264</Words>
  <Application>Microsoft Office PowerPoint</Application>
  <PresentationFormat>On-screen Show (4:3)</PresentationFormat>
  <Paragraphs>236</Paragraphs>
  <Slides>26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Comic Sans MS</vt:lpstr>
      <vt:lpstr>Garamond</vt:lpstr>
      <vt:lpstr>Wingdings</vt:lpstr>
      <vt:lpstr>Stream</vt:lpstr>
      <vt:lpstr>CorelPhotoPaint.Image.8</vt:lpstr>
      <vt:lpstr>  </vt:lpstr>
      <vt:lpstr>Lesson Overview</vt:lpstr>
      <vt:lpstr>Uniform Wear and History</vt:lpstr>
      <vt:lpstr>The History of the  Military Uniform</vt:lpstr>
      <vt:lpstr>Uniform Wear, Restrictions,  and Standards</vt:lpstr>
      <vt:lpstr>Uniform Wear, Restrictions, and Standards, cont.</vt:lpstr>
      <vt:lpstr>Dos for Wearing the Uniform</vt:lpstr>
      <vt:lpstr>Dos for Wearing the Uniform, cont.</vt:lpstr>
      <vt:lpstr>Don’ts for Wearing the Uniform</vt:lpstr>
      <vt:lpstr>Uniform Standards</vt:lpstr>
      <vt:lpstr>Standard Cadet Uniform</vt:lpstr>
      <vt:lpstr>Uniforms Used Within  Special Teams</vt:lpstr>
      <vt:lpstr>Cadet Appearance and  Grooming Standards</vt:lpstr>
      <vt:lpstr>Wearing Jewelry in Uniform</vt:lpstr>
      <vt:lpstr>Eyeglasses or Sunglasses</vt:lpstr>
      <vt:lpstr>Tattoos, Brands, and Piercings</vt:lpstr>
      <vt:lpstr>Specific Female Guidelines</vt:lpstr>
      <vt:lpstr>Specific Male Guidelines - Hair</vt:lpstr>
      <vt:lpstr>Military Pay Grades  and Rank Insignia</vt:lpstr>
      <vt:lpstr>Officers</vt:lpstr>
      <vt:lpstr>Enlisted</vt:lpstr>
      <vt:lpstr>Enlisted, cont.</vt:lpstr>
      <vt:lpstr>AFJROTC Rank Insignia</vt:lpstr>
      <vt:lpstr>Ribbons</vt:lpstr>
      <vt:lpstr>The AFJROTC Patch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Sackie</dc:creator>
  <cp:lastModifiedBy>Lucrica Knight</cp:lastModifiedBy>
  <cp:revision>787</cp:revision>
  <cp:lastPrinted>2014-08-26T12:22:29Z</cp:lastPrinted>
  <dcterms:created xsi:type="dcterms:W3CDTF">2011-01-08T16:26:11Z</dcterms:created>
  <dcterms:modified xsi:type="dcterms:W3CDTF">2019-08-23T16:19:27Z</dcterms:modified>
</cp:coreProperties>
</file>