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959" r:id="rId4"/>
    <p:sldMasterId id="2147483968" r:id="rId5"/>
    <p:sldMasterId id="2147483963" r:id="rId6"/>
  </p:sldMasterIdLst>
  <p:notesMasterIdLst>
    <p:notesMasterId r:id="rId29"/>
  </p:notesMasterIdLst>
  <p:handoutMasterIdLst>
    <p:handoutMasterId r:id="rId30"/>
  </p:handoutMasterIdLst>
  <p:sldIdLst>
    <p:sldId id="1275" r:id="rId7"/>
    <p:sldId id="1276" r:id="rId8"/>
    <p:sldId id="1294" r:id="rId9"/>
    <p:sldId id="1281" r:id="rId10"/>
    <p:sldId id="1282" r:id="rId11"/>
    <p:sldId id="1286" r:id="rId12"/>
    <p:sldId id="1301" r:id="rId13"/>
    <p:sldId id="1302" r:id="rId14"/>
    <p:sldId id="1303" r:id="rId15"/>
    <p:sldId id="1304" r:id="rId16"/>
    <p:sldId id="1325" r:id="rId17"/>
    <p:sldId id="1326" r:id="rId18"/>
    <p:sldId id="1327" r:id="rId19"/>
    <p:sldId id="1328" r:id="rId20"/>
    <p:sldId id="1329" r:id="rId21"/>
    <p:sldId id="1330" r:id="rId22"/>
    <p:sldId id="1331" r:id="rId23"/>
    <p:sldId id="1332" r:id="rId24"/>
    <p:sldId id="1305" r:id="rId25"/>
    <p:sldId id="1306" r:id="rId26"/>
    <p:sldId id="1324" r:id="rId27"/>
    <p:sldId id="1290" r:id="rId28"/>
  </p:sldIdLst>
  <p:sldSz cx="9966325" cy="7589838"/>
  <p:notesSz cx="6985000" cy="9271000"/>
  <p:defaultTextStyle>
    <a:defPPr>
      <a:defRPr lang="en-US"/>
    </a:defPPr>
    <a:lvl1pPr algn="r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r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r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r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r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390">
          <p15:clr>
            <a:srgbClr val="A4A3A4"/>
          </p15:clr>
        </p15:guide>
        <p15:guide id="2" pos="3139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920">
          <p15:clr>
            <a:srgbClr val="A4A3A4"/>
          </p15:clr>
        </p15:guide>
        <p15:guide id="2" pos="22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000000"/>
    <a:srgbClr val="FFFFFF"/>
    <a:srgbClr val="B2B2B2"/>
    <a:srgbClr val="000066"/>
    <a:srgbClr val="FF0000"/>
    <a:srgbClr val="008000"/>
    <a:srgbClr val="009900"/>
    <a:srgbClr val="FF9900"/>
    <a:srgbClr val="97E9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554" autoAdjust="0"/>
    <p:restoredTop sz="81168" autoAdjust="0"/>
  </p:normalViewPr>
  <p:slideViewPr>
    <p:cSldViewPr snapToGrid="0">
      <p:cViewPr>
        <p:scale>
          <a:sx n="56" d="100"/>
          <a:sy n="56" d="100"/>
        </p:scale>
        <p:origin x="-941" y="-10"/>
      </p:cViewPr>
      <p:guideLst>
        <p:guide orient="horz" pos="2390"/>
        <p:guide pos="31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1632" y="864"/>
      </p:cViewPr>
      <p:guideLst>
        <p:guide orient="horz" pos="2920"/>
        <p:guide pos="22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" y="0"/>
            <a:ext cx="3027995" cy="463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165" tIns="44581" rIns="89165" bIns="44581" numCol="1" anchor="t" anchorCtr="0" compatLnSpc="1">
            <a:prstTxWarp prst="textNoShape">
              <a:avLst/>
            </a:prstTxWarp>
          </a:bodyPr>
          <a:lstStyle>
            <a:lvl1pPr algn="l" defTabSz="890588" eaLnBrk="0" hangingPunct="0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7005" y="0"/>
            <a:ext cx="3027995" cy="463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165" tIns="44581" rIns="89165" bIns="44581" numCol="1" anchor="t" anchorCtr="0" compatLnSpc="1">
            <a:prstTxWarp prst="textNoShape">
              <a:avLst/>
            </a:prstTxWarp>
          </a:bodyPr>
          <a:lstStyle>
            <a:lvl1pPr algn="r" defTabSz="890588" eaLnBrk="0" hangingPunct="0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88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4" y="8807847"/>
            <a:ext cx="3027995" cy="463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165" tIns="44581" rIns="89165" bIns="44581" numCol="1" anchor="b" anchorCtr="0" compatLnSpc="1">
            <a:prstTxWarp prst="textNoShape">
              <a:avLst/>
            </a:prstTxWarp>
          </a:bodyPr>
          <a:lstStyle>
            <a:lvl1pPr algn="l" defTabSz="890588" eaLnBrk="0" hangingPunct="0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88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7005" y="8807847"/>
            <a:ext cx="3027995" cy="463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165" tIns="44581" rIns="89165" bIns="44581" numCol="1" anchor="b" anchorCtr="0" compatLnSpc="1">
            <a:prstTxWarp prst="textNoShape">
              <a:avLst/>
            </a:prstTxWarp>
          </a:bodyPr>
          <a:lstStyle>
            <a:lvl1pPr algn="r" defTabSz="890588" eaLnBrk="0" hangingPunct="0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2EC82755-7ED6-41FB-8396-39D460B9B5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9599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" y="0"/>
            <a:ext cx="3027995" cy="463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165" tIns="44581" rIns="89165" bIns="44581" numCol="1" anchor="t" anchorCtr="0" compatLnSpc="1">
            <a:prstTxWarp prst="textNoShape">
              <a:avLst/>
            </a:prstTxWarp>
          </a:bodyPr>
          <a:lstStyle>
            <a:lvl1pPr algn="l" defTabSz="890588" eaLnBrk="0" hangingPunct="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7005" y="0"/>
            <a:ext cx="3027995" cy="463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165" tIns="44581" rIns="89165" bIns="44581" numCol="1" anchor="t" anchorCtr="0" compatLnSpc="1">
            <a:prstTxWarp prst="textNoShape">
              <a:avLst/>
            </a:prstTxWarp>
          </a:bodyPr>
          <a:lstStyle>
            <a:lvl1pPr algn="r" defTabSz="890588" eaLnBrk="0" hangingPunct="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7613" y="693738"/>
            <a:ext cx="4568825" cy="3479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2182" y="4404716"/>
            <a:ext cx="5120642" cy="4173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165" tIns="44581" rIns="89165" bIns="4458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4" y="8807847"/>
            <a:ext cx="3027995" cy="463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165" tIns="44581" rIns="89165" bIns="44581" numCol="1" anchor="b" anchorCtr="0" compatLnSpc="1">
            <a:prstTxWarp prst="textNoShape">
              <a:avLst/>
            </a:prstTxWarp>
          </a:bodyPr>
          <a:lstStyle>
            <a:lvl1pPr algn="l" defTabSz="890588" eaLnBrk="0" hangingPunct="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7005" y="8807847"/>
            <a:ext cx="3027995" cy="463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165" tIns="44581" rIns="89165" bIns="44581" numCol="1" anchor="b" anchorCtr="0" compatLnSpc="1">
            <a:prstTxWarp prst="textNoShape">
              <a:avLst/>
            </a:prstTxWarp>
          </a:bodyPr>
          <a:lstStyle>
            <a:lvl1pPr algn="r" defTabSz="890588" eaLnBrk="0" hangingPunct="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2E0A9557-EE4A-41E4-AFA4-F1BBA74CBD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1561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684593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759549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75868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742236"/>
            <a:ext cx="9966325" cy="1498730"/>
          </a:xfrm>
          <a:prstGeom prst="rect">
            <a:avLst/>
          </a:prstGeom>
        </p:spPr>
        <p:txBody>
          <a:bodyPr vert="horz" lIns="112342" tIns="56171" rIns="112342" bIns="56171" anchor="ctr">
            <a:normAutofit/>
          </a:bodyPr>
          <a:lstStyle>
            <a:lvl1pPr algn="ctr">
              <a:buNone/>
              <a:defRPr sz="7400">
                <a:latin typeface="Mongolian Baiti"/>
                <a:cs typeface="Mongolian Baiti"/>
              </a:defRPr>
            </a:lvl1pPr>
          </a:lstStyle>
          <a:p>
            <a:pPr lvl="0"/>
            <a:r>
              <a:rPr lang="en-US" sz="7400" dirty="0" smtClean="0">
                <a:latin typeface="Mongolian Baiti"/>
                <a:cs typeface="Mongolian Baiti"/>
              </a:rPr>
              <a:t>TITLE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604049" y="6146786"/>
            <a:ext cx="4664794" cy="590409"/>
          </a:xfrm>
          <a:prstGeom prst="rect">
            <a:avLst/>
          </a:prstGeom>
        </p:spPr>
        <p:txBody>
          <a:bodyPr vert="horz" lIns="112342" tIns="56171" rIns="112342" bIns="56171" anchor="ctr">
            <a:normAutofit/>
          </a:bodyPr>
          <a:lstStyle>
            <a:lvl1pPr algn="ctr">
              <a:buNone/>
              <a:defRPr sz="2500">
                <a:latin typeface="Mongolian Baiti"/>
                <a:cs typeface="Mongolian Baiti"/>
              </a:defRPr>
            </a:lvl1pPr>
          </a:lstStyle>
          <a:p>
            <a:pPr lvl="0"/>
            <a:r>
              <a:rPr lang="en-US" dirty="0" smtClean="0"/>
              <a:t>Name/Rank, Organization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9449365" y="7237287"/>
            <a:ext cx="518304" cy="405259"/>
          </a:xfrm>
          <a:prstGeom prst="rect">
            <a:avLst/>
          </a:prstGeom>
        </p:spPr>
        <p:txBody>
          <a:bodyPr vert="horz" lIns="112342" tIns="56171" rIns="112342" bIns="56171" rtlCol="0" anchor="ctr"/>
          <a:lstStyle>
            <a:lvl1pPr algn="ctr">
              <a:defRPr sz="1500">
                <a:solidFill>
                  <a:srgbClr val="FFFFFF"/>
                </a:solidFill>
                <a:latin typeface="Mongolian Baiti"/>
                <a:cs typeface="Mongolian Baiti"/>
              </a:defRPr>
            </a:lvl1pPr>
          </a:lstStyle>
          <a:p>
            <a:fld id="{927614C8-54BB-6246-9DA6-5EBA18D4F3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0" y="1611320"/>
            <a:ext cx="9966325" cy="5609096"/>
          </a:xfrm>
          <a:prstGeom prst="rect">
            <a:avLst/>
          </a:prstGeom>
        </p:spPr>
        <p:txBody>
          <a:bodyPr vert="horz" wrap="square" lIns="112342" tIns="56171" rIns="112342" bIns="56171">
            <a:normAutofit/>
          </a:bodyPr>
          <a:lstStyle>
            <a:lvl1pPr>
              <a:defRPr baseline="0">
                <a:latin typeface="Mongolian Baiti"/>
              </a:defRPr>
            </a:lvl1pPr>
          </a:lstStyle>
          <a:p>
            <a:pPr lvl="0"/>
            <a:r>
              <a:rPr lang="en-US" dirty="0" smtClean="0"/>
              <a:t>Insert Content Here</a:t>
            </a:r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9449365" y="7237287"/>
            <a:ext cx="518304" cy="405259"/>
          </a:xfrm>
          <a:prstGeom prst="rect">
            <a:avLst/>
          </a:prstGeom>
        </p:spPr>
        <p:txBody>
          <a:bodyPr vert="horz" lIns="112342" tIns="56171" rIns="112342" bIns="56171" rtlCol="0" anchor="ctr"/>
          <a:lstStyle>
            <a:lvl1pPr algn="ctr">
              <a:defRPr sz="1500">
                <a:solidFill>
                  <a:srgbClr val="FFFFFF"/>
                </a:solidFill>
                <a:latin typeface="Mongolian Baiti"/>
                <a:cs typeface="Mongolian Baiti"/>
              </a:defRPr>
            </a:lvl1pPr>
          </a:lstStyle>
          <a:p>
            <a:fld id="{927614C8-54BB-6246-9DA6-5EBA18D4F3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9449365" y="7237287"/>
            <a:ext cx="518304" cy="405259"/>
          </a:xfrm>
          <a:prstGeom prst="rect">
            <a:avLst/>
          </a:prstGeom>
        </p:spPr>
        <p:txBody>
          <a:bodyPr vert="horz" lIns="112342" tIns="56171" rIns="112342" bIns="56171" rtlCol="0" anchor="ctr"/>
          <a:lstStyle>
            <a:lvl1pPr algn="ctr">
              <a:defRPr sz="1500">
                <a:solidFill>
                  <a:srgbClr val="FFFFFF"/>
                </a:solidFill>
                <a:latin typeface="Mongolian Baiti"/>
                <a:cs typeface="Mongolian Baiti"/>
              </a:defRPr>
            </a:lvl1pPr>
          </a:lstStyle>
          <a:p>
            <a:fld id="{927614C8-54BB-6246-9DA6-5EBA18D4F3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7"/>
          <p:cNvSpPr>
            <a:spLocks noGrp="1"/>
          </p:cNvSpPr>
          <p:nvPr>
            <p:ph sz="quarter" idx="14" hasCustomPrompt="1"/>
          </p:nvPr>
        </p:nvSpPr>
        <p:spPr>
          <a:xfrm>
            <a:off x="0" y="1611319"/>
            <a:ext cx="9966325" cy="5978518"/>
          </a:xfrm>
          <a:prstGeom prst="rect">
            <a:avLst/>
          </a:prstGeom>
        </p:spPr>
        <p:txBody>
          <a:bodyPr vert="horz" wrap="square" lIns="112333" tIns="56166" rIns="112333" bIns="56166">
            <a:normAutofit/>
          </a:bodyPr>
          <a:lstStyle>
            <a:lvl1pPr>
              <a:defRPr baseline="0">
                <a:latin typeface="Mongolian Baiti"/>
              </a:defRPr>
            </a:lvl1pPr>
          </a:lstStyle>
          <a:p>
            <a:pPr lvl="0"/>
            <a:r>
              <a:rPr lang="en-US" dirty="0" smtClean="0"/>
              <a:t>Insert Content Here</a:t>
            </a:r>
          </a:p>
        </p:txBody>
      </p:sp>
      <p:sp>
        <p:nvSpPr>
          <p:cNvPr id="14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9449365" y="7237289"/>
            <a:ext cx="518304" cy="405259"/>
          </a:xfrm>
          <a:prstGeom prst="rect">
            <a:avLst/>
          </a:prstGeom>
        </p:spPr>
        <p:txBody>
          <a:bodyPr vert="horz" lIns="112333" tIns="56166" rIns="112333" bIns="56166" rtlCol="0" anchor="ctr"/>
          <a:lstStyle>
            <a:lvl1pPr algn="ctr">
              <a:defRPr sz="1500">
                <a:solidFill>
                  <a:srgbClr val="FFFFFF"/>
                </a:solidFill>
                <a:latin typeface="Mongolian Baiti"/>
                <a:cs typeface="Mongolian Baiti"/>
              </a:defRPr>
            </a:lvl1pPr>
          </a:lstStyle>
          <a:p>
            <a:fld id="{927614C8-54BB-6246-9DA6-5EBA18D4F3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11"/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1773843" y="207423"/>
            <a:ext cx="6633964" cy="1044569"/>
          </a:xfrm>
          <a:prstGeom prst="rect">
            <a:avLst/>
          </a:prstGeom>
        </p:spPr>
        <p:txBody>
          <a:bodyPr vert="horz" wrap="square" lIns="112333" tIns="56166" rIns="112333" bIns="56166" anchor="ctr">
            <a:normAutofit/>
          </a:bodyPr>
          <a:lstStyle>
            <a:lvl1pPr algn="ctr">
              <a:buNone/>
              <a:defRPr sz="490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Mongolian Baiti"/>
                <a:cs typeface="Mongolian Baiti"/>
              </a:defRPr>
            </a:lvl1pPr>
          </a:lstStyle>
          <a:p>
            <a:pPr lvl="0"/>
            <a:r>
              <a:rPr lang="en-US" dirty="0" smtClean="0"/>
              <a:t>Slide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2265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9449365" y="7237289"/>
            <a:ext cx="518304" cy="405259"/>
          </a:xfrm>
          <a:prstGeom prst="rect">
            <a:avLst/>
          </a:prstGeom>
        </p:spPr>
        <p:txBody>
          <a:bodyPr vert="horz" lIns="112333" tIns="56166" rIns="112333" bIns="56166" rtlCol="0" anchor="ctr"/>
          <a:lstStyle>
            <a:lvl1pPr algn="ctr">
              <a:defRPr sz="1500">
                <a:solidFill>
                  <a:srgbClr val="FFFFFF"/>
                </a:solidFill>
                <a:latin typeface="Mongolian Baiti"/>
                <a:cs typeface="Mongolian Baiti"/>
              </a:defRPr>
            </a:lvl1pPr>
          </a:lstStyle>
          <a:p>
            <a:fld id="{927614C8-54BB-6246-9DA6-5EBA18D4F3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 Placeholder 11"/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1773843" y="207423"/>
            <a:ext cx="6633964" cy="1044569"/>
          </a:xfrm>
          <a:prstGeom prst="rect">
            <a:avLst/>
          </a:prstGeom>
        </p:spPr>
        <p:txBody>
          <a:bodyPr vert="horz" wrap="square" lIns="112333" tIns="56166" rIns="112333" bIns="56166" anchor="ctr">
            <a:normAutofit/>
          </a:bodyPr>
          <a:lstStyle>
            <a:lvl1pPr algn="ctr">
              <a:buNone/>
              <a:defRPr sz="490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Mongolian Baiti"/>
                <a:cs typeface="Mongolian Baiti"/>
              </a:defRPr>
            </a:lvl1pPr>
          </a:lstStyle>
          <a:p>
            <a:pPr lvl="0"/>
            <a:r>
              <a:rPr lang="en-US" dirty="0" smtClean="0"/>
              <a:t>Slide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0313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9449366" y="7237292"/>
            <a:ext cx="518304" cy="405259"/>
          </a:xfrm>
          <a:prstGeom prst="rect">
            <a:avLst/>
          </a:prstGeom>
        </p:spPr>
        <p:txBody>
          <a:bodyPr vert="horz" lIns="125783" tIns="62892" rIns="125783" bIns="62892" rtlCol="0" anchor="ctr"/>
          <a:lstStyle>
            <a:lvl1pPr algn="ctr">
              <a:defRPr sz="1700">
                <a:solidFill>
                  <a:srgbClr val="FFFFFF"/>
                </a:solidFill>
                <a:latin typeface="Mongolian Baiti"/>
                <a:cs typeface="Mongolian Baiti"/>
              </a:defRPr>
            </a:lvl1pPr>
          </a:lstStyle>
          <a:p>
            <a:fld id="{927614C8-54BB-6246-9DA6-5EBA18D4F3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 Placeholder 11"/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1773846" y="207423"/>
            <a:ext cx="6633964" cy="1044569"/>
          </a:xfrm>
          <a:prstGeom prst="rect">
            <a:avLst/>
          </a:prstGeom>
        </p:spPr>
        <p:txBody>
          <a:bodyPr vert="horz" wrap="square" lIns="125783" tIns="62892" rIns="125783" bIns="62892" anchor="ctr">
            <a:normAutofit/>
          </a:bodyPr>
          <a:lstStyle>
            <a:lvl1pPr algn="ctr">
              <a:buNone/>
              <a:defRPr sz="550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Mongolian Baiti"/>
                <a:cs typeface="Mongolian Baiti"/>
              </a:defRPr>
            </a:lvl1pPr>
          </a:lstStyle>
          <a:p>
            <a:pPr lvl="0"/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8827425" y="165781"/>
            <a:ext cx="847138" cy="1146909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vert="horz" lIns="125783" tIns="62892" rIns="125783" bIns="62892" anchor="ctr"/>
          <a:lstStyle>
            <a:lvl1pPr algn="ctr">
              <a:buNone/>
              <a:defRPr sz="1700">
                <a:solidFill>
                  <a:srgbClr val="FFFFFF"/>
                </a:solidFill>
              </a:defRPr>
            </a:lvl1pPr>
          </a:lstStyle>
          <a:p>
            <a:r>
              <a:rPr lang="en-US" sz="1700" dirty="0" smtClean="0">
                <a:solidFill>
                  <a:srgbClr val="FFFFFF"/>
                </a:solidFill>
              </a:rPr>
              <a:t>SHIELD</a:t>
            </a:r>
            <a:endParaRPr lang="en-US" dirty="0"/>
          </a:p>
        </p:txBody>
      </p:sp>
      <p:pic>
        <p:nvPicPr>
          <p:cNvPr id="6" name="Picture 5" descr="afrotc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855356" y="322431"/>
            <a:ext cx="814730" cy="826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850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7"/>
          <p:cNvSpPr>
            <a:spLocks noGrp="1"/>
          </p:cNvSpPr>
          <p:nvPr>
            <p:ph sz="quarter" idx="14" hasCustomPrompt="1"/>
          </p:nvPr>
        </p:nvSpPr>
        <p:spPr>
          <a:xfrm>
            <a:off x="0" y="1611319"/>
            <a:ext cx="9966325" cy="5978518"/>
          </a:xfrm>
          <a:prstGeom prst="rect">
            <a:avLst/>
          </a:prstGeom>
        </p:spPr>
        <p:txBody>
          <a:bodyPr vert="horz" wrap="square" lIns="112333" tIns="56166" rIns="112333" bIns="56166">
            <a:normAutofit/>
          </a:bodyPr>
          <a:lstStyle>
            <a:lvl1pPr>
              <a:defRPr baseline="0">
                <a:latin typeface="Mongolian Baiti"/>
              </a:defRPr>
            </a:lvl1pPr>
          </a:lstStyle>
          <a:p>
            <a:pPr lvl="0"/>
            <a:r>
              <a:rPr lang="en-US" dirty="0" smtClean="0"/>
              <a:t>Insert Content Here</a:t>
            </a:r>
          </a:p>
        </p:txBody>
      </p:sp>
      <p:sp>
        <p:nvSpPr>
          <p:cNvPr id="14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9449365" y="7237289"/>
            <a:ext cx="518304" cy="405259"/>
          </a:xfrm>
          <a:prstGeom prst="rect">
            <a:avLst/>
          </a:prstGeom>
        </p:spPr>
        <p:txBody>
          <a:bodyPr vert="horz" lIns="112333" tIns="56166" rIns="112333" bIns="56166" rtlCol="0" anchor="ctr"/>
          <a:lstStyle>
            <a:lvl1pPr algn="ctr">
              <a:defRPr sz="1500">
                <a:solidFill>
                  <a:srgbClr val="FFFFFF"/>
                </a:solidFill>
                <a:latin typeface="Mongolian Baiti"/>
                <a:cs typeface="Mongolian Baiti"/>
              </a:defRPr>
            </a:lvl1pPr>
          </a:lstStyle>
          <a:p>
            <a:fld id="{927614C8-54BB-6246-9DA6-5EBA18D4F3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11"/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1773843" y="207423"/>
            <a:ext cx="6633964" cy="1044569"/>
          </a:xfrm>
          <a:prstGeom prst="rect">
            <a:avLst/>
          </a:prstGeom>
        </p:spPr>
        <p:txBody>
          <a:bodyPr vert="horz" wrap="square" lIns="112333" tIns="56166" rIns="112333" bIns="56166" anchor="ctr">
            <a:normAutofit/>
          </a:bodyPr>
          <a:lstStyle>
            <a:lvl1pPr algn="ctr">
              <a:buNone/>
              <a:defRPr sz="490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Mongolian Baiti"/>
                <a:cs typeface="Mongolian Baiti"/>
              </a:defRPr>
            </a:lvl1pPr>
          </a:lstStyle>
          <a:p>
            <a:pPr lvl="0"/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8827425" y="165778"/>
            <a:ext cx="847138" cy="1146909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vert="horz" lIns="112333" tIns="56166" rIns="112333" bIns="56166" anchor="ctr"/>
          <a:lstStyle>
            <a:lvl1pPr algn="ctr">
              <a:buNone/>
              <a:defRPr sz="1500">
                <a:solidFill>
                  <a:srgbClr val="FFFFFF"/>
                </a:solidFill>
              </a:defRPr>
            </a:lvl1pPr>
          </a:lstStyle>
          <a:p>
            <a:r>
              <a:rPr lang="en-US" sz="1500" dirty="0" smtClean="0">
                <a:solidFill>
                  <a:srgbClr val="FFFFFF"/>
                </a:solidFill>
              </a:rPr>
              <a:t>SHIELD</a:t>
            </a:r>
            <a:endParaRPr lang="en-US" dirty="0"/>
          </a:p>
        </p:txBody>
      </p:sp>
      <p:pic>
        <p:nvPicPr>
          <p:cNvPr id="6" name="Picture 5" descr="afrotc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871122" y="290899"/>
            <a:ext cx="814730" cy="82638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9449365" y="7237289"/>
            <a:ext cx="518304" cy="405259"/>
          </a:xfrm>
          <a:prstGeom prst="rect">
            <a:avLst/>
          </a:prstGeom>
        </p:spPr>
        <p:txBody>
          <a:bodyPr vert="horz" lIns="112333" tIns="56166" rIns="112333" bIns="56166" rtlCol="0" anchor="ctr"/>
          <a:lstStyle>
            <a:lvl1pPr algn="ctr">
              <a:defRPr sz="1500">
                <a:solidFill>
                  <a:srgbClr val="FFFFFF"/>
                </a:solidFill>
                <a:latin typeface="Mongolian Baiti"/>
                <a:cs typeface="Mongolian Baiti"/>
              </a:defRPr>
            </a:lvl1pPr>
          </a:lstStyle>
          <a:p>
            <a:fld id="{927614C8-54BB-6246-9DA6-5EBA18D4F3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 Placeholder 11"/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1773843" y="207423"/>
            <a:ext cx="6633964" cy="1044569"/>
          </a:xfrm>
          <a:prstGeom prst="rect">
            <a:avLst/>
          </a:prstGeom>
        </p:spPr>
        <p:txBody>
          <a:bodyPr vert="horz" wrap="square" lIns="112333" tIns="56166" rIns="112333" bIns="56166" anchor="ctr">
            <a:normAutofit/>
          </a:bodyPr>
          <a:lstStyle>
            <a:lvl1pPr algn="ctr">
              <a:buNone/>
              <a:defRPr sz="490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Mongolian Baiti"/>
                <a:cs typeface="Mongolian Baiti"/>
              </a:defRPr>
            </a:lvl1pPr>
          </a:lstStyle>
          <a:p>
            <a:pPr lvl="0"/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8827425" y="165778"/>
            <a:ext cx="847138" cy="1146909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vert="horz" lIns="112333" tIns="56166" rIns="112333" bIns="56166" anchor="ctr"/>
          <a:lstStyle>
            <a:lvl1pPr algn="ctr">
              <a:buNone/>
              <a:defRPr sz="1500">
                <a:solidFill>
                  <a:srgbClr val="FFFFFF"/>
                </a:solidFill>
              </a:defRPr>
            </a:lvl1pPr>
          </a:lstStyle>
          <a:p>
            <a:r>
              <a:rPr lang="en-US" sz="1500" dirty="0" smtClean="0">
                <a:solidFill>
                  <a:srgbClr val="FFFFFF"/>
                </a:solidFill>
              </a:rPr>
              <a:t>SHIELD</a:t>
            </a:r>
            <a:endParaRPr lang="en-US" dirty="0"/>
          </a:p>
        </p:txBody>
      </p:sp>
      <p:pic>
        <p:nvPicPr>
          <p:cNvPr id="6" name="Picture 5" descr="afrotc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855356" y="322430"/>
            <a:ext cx="814730" cy="82638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9525" y="90488"/>
            <a:ext cx="7313613" cy="96043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378" y="1240127"/>
            <a:ext cx="9137650" cy="593296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71488" y="7235825"/>
            <a:ext cx="2076450" cy="35401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U Slide Template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9966325" cy="7589838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9449365" y="7237286"/>
            <a:ext cx="518304" cy="405259"/>
          </a:xfrm>
          <a:prstGeom prst="rect">
            <a:avLst/>
          </a:prstGeom>
        </p:spPr>
        <p:txBody>
          <a:bodyPr vert="horz" lIns="112352" tIns="56176" rIns="112352" bIns="56176" rtlCol="0" anchor="ctr"/>
          <a:lstStyle>
            <a:lvl1pPr algn="ctr">
              <a:defRPr sz="1500">
                <a:solidFill>
                  <a:srgbClr val="FFFFFF"/>
                </a:solidFill>
                <a:latin typeface="Mongolian Baiti"/>
                <a:cs typeface="Mongolian Baiti"/>
              </a:defRPr>
            </a:lvl1pPr>
          </a:lstStyle>
          <a:p>
            <a:fld id="{927614C8-54BB-6246-9DA6-5EBA18D4F39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0" r:id="rId1"/>
    <p:sldLayoutId id="2147483961" r:id="rId2"/>
    <p:sldLayoutId id="2147483962" r:id="rId3"/>
  </p:sldLayoutIdLst>
  <p:hf hdr="0" ftr="0" dt="0"/>
  <p:txStyles>
    <p:titleStyle>
      <a:lvl1pPr algn="ctr" defTabSz="561762" rtl="0" eaLnBrk="1" latinLnBrk="0" hangingPunct="1"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1321" indent="-421321" algn="l" defTabSz="561762" rtl="0" eaLnBrk="1" latinLnBrk="0" hangingPunct="1">
        <a:spcBef>
          <a:spcPct val="20000"/>
        </a:spcBef>
        <a:buFont typeface="Arial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1pPr>
      <a:lvl2pPr marL="912863" indent="-351101" algn="l" defTabSz="561762" rtl="0" eaLnBrk="1" latinLnBrk="0" hangingPunct="1">
        <a:spcBef>
          <a:spcPct val="20000"/>
        </a:spcBef>
        <a:buFont typeface="Arial"/>
        <a:buChar char="–"/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404404" indent="-280881" algn="l" defTabSz="561762" rtl="0" eaLnBrk="1" latinLnBrk="0" hangingPunct="1">
        <a:spcBef>
          <a:spcPct val="20000"/>
        </a:spcBef>
        <a:buFont typeface="Arial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66166" indent="-280881" algn="l" defTabSz="561762" rtl="0" eaLnBrk="1" latinLnBrk="0" hangingPunct="1">
        <a:spcBef>
          <a:spcPct val="20000"/>
        </a:spcBef>
        <a:buFont typeface="Arial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27927" indent="-280881" algn="l" defTabSz="561762" rtl="0" eaLnBrk="1" latinLnBrk="0" hangingPunct="1">
        <a:spcBef>
          <a:spcPct val="20000"/>
        </a:spcBef>
        <a:buFont typeface="Arial"/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089689" indent="-280881" algn="l" defTabSz="561762" rtl="0" eaLnBrk="1" latinLnBrk="0" hangingPunct="1">
        <a:spcBef>
          <a:spcPct val="20000"/>
        </a:spcBef>
        <a:buFont typeface="Arial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651451" indent="-280881" algn="l" defTabSz="561762" rtl="0" eaLnBrk="1" latinLnBrk="0" hangingPunct="1">
        <a:spcBef>
          <a:spcPct val="20000"/>
        </a:spcBef>
        <a:buFont typeface="Arial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213212" indent="-280881" algn="l" defTabSz="561762" rtl="0" eaLnBrk="1" latinLnBrk="0" hangingPunct="1">
        <a:spcBef>
          <a:spcPct val="20000"/>
        </a:spcBef>
        <a:buFont typeface="Arial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4774974" indent="-280881" algn="l" defTabSz="561762" rtl="0" eaLnBrk="1" latinLnBrk="0" hangingPunct="1">
        <a:spcBef>
          <a:spcPct val="20000"/>
        </a:spcBef>
        <a:buFont typeface="Arial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61762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61762" algn="l" defTabSz="561762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23523" algn="l" defTabSz="561762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85285" algn="l" defTabSz="561762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47047" algn="l" defTabSz="561762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8808" algn="l" defTabSz="561762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70570" algn="l" defTabSz="561762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932331" algn="l" defTabSz="561762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494093" algn="l" defTabSz="561762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U Slide Template_No Bottom Bar.bmp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966325" cy="7589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644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9" r:id="rId1"/>
    <p:sldLayoutId id="2147483970" r:id="rId2"/>
    <p:sldLayoutId id="2147483971" r:id="rId3"/>
  </p:sldLayoutIdLst>
  <p:txStyles>
    <p:titleStyle>
      <a:lvl1pPr algn="ctr" defTabSz="561715" rtl="0" eaLnBrk="1" latinLnBrk="0" hangingPunct="1"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1286" indent="-421286" algn="l" defTabSz="561715" rtl="0" eaLnBrk="1" latinLnBrk="0" hangingPunct="1">
        <a:spcBef>
          <a:spcPct val="20000"/>
        </a:spcBef>
        <a:buFont typeface="Arial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1pPr>
      <a:lvl2pPr marL="912786" indent="-351072" algn="l" defTabSz="561715" rtl="0" eaLnBrk="1" latinLnBrk="0" hangingPunct="1">
        <a:spcBef>
          <a:spcPct val="20000"/>
        </a:spcBef>
        <a:buFont typeface="Arial"/>
        <a:buChar char="–"/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404286" indent="-280857" algn="l" defTabSz="561715" rtl="0" eaLnBrk="1" latinLnBrk="0" hangingPunct="1">
        <a:spcBef>
          <a:spcPct val="20000"/>
        </a:spcBef>
        <a:buFont typeface="Arial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66001" indent="-280857" algn="l" defTabSz="561715" rtl="0" eaLnBrk="1" latinLnBrk="0" hangingPunct="1">
        <a:spcBef>
          <a:spcPct val="20000"/>
        </a:spcBef>
        <a:buFont typeface="Arial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27715" indent="-280857" algn="l" defTabSz="561715" rtl="0" eaLnBrk="1" latinLnBrk="0" hangingPunct="1">
        <a:spcBef>
          <a:spcPct val="20000"/>
        </a:spcBef>
        <a:buFont typeface="Arial"/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089430" indent="-280857" algn="l" defTabSz="561715" rtl="0" eaLnBrk="1" latinLnBrk="0" hangingPunct="1">
        <a:spcBef>
          <a:spcPct val="20000"/>
        </a:spcBef>
        <a:buFont typeface="Arial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651145" indent="-280857" algn="l" defTabSz="561715" rtl="0" eaLnBrk="1" latinLnBrk="0" hangingPunct="1">
        <a:spcBef>
          <a:spcPct val="20000"/>
        </a:spcBef>
        <a:buFont typeface="Arial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212858" indent="-280857" algn="l" defTabSz="561715" rtl="0" eaLnBrk="1" latinLnBrk="0" hangingPunct="1">
        <a:spcBef>
          <a:spcPct val="20000"/>
        </a:spcBef>
        <a:buFont typeface="Arial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4774573" indent="-280857" algn="l" defTabSz="561715" rtl="0" eaLnBrk="1" latinLnBrk="0" hangingPunct="1">
        <a:spcBef>
          <a:spcPct val="20000"/>
        </a:spcBef>
        <a:buFont typeface="Arial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6171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61715" algn="l" defTabSz="56171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23429" algn="l" defTabSz="56171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85144" algn="l" defTabSz="56171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46859" algn="l" defTabSz="56171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8572" algn="l" defTabSz="56171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70287" algn="l" defTabSz="56171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932001" algn="l" defTabSz="56171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493716" algn="l" defTabSz="56171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U Slide Template_No Bottom Bar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9966325" cy="758983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64" r:id="rId1"/>
    <p:sldLayoutId id="2147483965" r:id="rId2"/>
    <p:sldLayoutId id="2147483966" r:id="rId3"/>
  </p:sldLayoutIdLst>
  <p:txStyles>
    <p:titleStyle>
      <a:lvl1pPr algn="ctr" defTabSz="561715" rtl="0" eaLnBrk="1" latinLnBrk="0" hangingPunct="1"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1286" indent="-421286" algn="l" defTabSz="561715" rtl="0" eaLnBrk="1" latinLnBrk="0" hangingPunct="1">
        <a:spcBef>
          <a:spcPct val="20000"/>
        </a:spcBef>
        <a:buFont typeface="Arial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1pPr>
      <a:lvl2pPr marL="912786" indent="-351072" algn="l" defTabSz="561715" rtl="0" eaLnBrk="1" latinLnBrk="0" hangingPunct="1">
        <a:spcBef>
          <a:spcPct val="20000"/>
        </a:spcBef>
        <a:buFont typeface="Arial"/>
        <a:buChar char="–"/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404286" indent="-280857" algn="l" defTabSz="561715" rtl="0" eaLnBrk="1" latinLnBrk="0" hangingPunct="1">
        <a:spcBef>
          <a:spcPct val="20000"/>
        </a:spcBef>
        <a:buFont typeface="Arial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66001" indent="-280857" algn="l" defTabSz="561715" rtl="0" eaLnBrk="1" latinLnBrk="0" hangingPunct="1">
        <a:spcBef>
          <a:spcPct val="20000"/>
        </a:spcBef>
        <a:buFont typeface="Arial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27715" indent="-280857" algn="l" defTabSz="561715" rtl="0" eaLnBrk="1" latinLnBrk="0" hangingPunct="1">
        <a:spcBef>
          <a:spcPct val="20000"/>
        </a:spcBef>
        <a:buFont typeface="Arial"/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089430" indent="-280857" algn="l" defTabSz="561715" rtl="0" eaLnBrk="1" latinLnBrk="0" hangingPunct="1">
        <a:spcBef>
          <a:spcPct val="20000"/>
        </a:spcBef>
        <a:buFont typeface="Arial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651145" indent="-280857" algn="l" defTabSz="561715" rtl="0" eaLnBrk="1" latinLnBrk="0" hangingPunct="1">
        <a:spcBef>
          <a:spcPct val="20000"/>
        </a:spcBef>
        <a:buFont typeface="Arial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212858" indent="-280857" algn="l" defTabSz="561715" rtl="0" eaLnBrk="1" latinLnBrk="0" hangingPunct="1">
        <a:spcBef>
          <a:spcPct val="20000"/>
        </a:spcBef>
        <a:buFont typeface="Arial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4774573" indent="-280857" algn="l" defTabSz="561715" rtl="0" eaLnBrk="1" latinLnBrk="0" hangingPunct="1">
        <a:spcBef>
          <a:spcPct val="20000"/>
        </a:spcBef>
        <a:buFont typeface="Arial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6171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61715" algn="l" defTabSz="56171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23429" algn="l" defTabSz="56171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85144" algn="l" defTabSz="56171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46859" algn="l" defTabSz="56171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8572" algn="l" defTabSz="56171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70287" algn="l" defTabSz="56171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932001" algn="l" defTabSz="56171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493716" algn="l" defTabSz="56171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Jack.sanders@us.af.mil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0" y="2742236"/>
            <a:ext cx="9966325" cy="1609048"/>
          </a:xfrm>
        </p:spPr>
        <p:txBody>
          <a:bodyPr>
            <a:normAutofit fontScale="62500" lnSpcReduction="20000"/>
          </a:bodyPr>
          <a:lstStyle/>
          <a:p>
            <a:r>
              <a:rPr lang="en-US" sz="8000" b="1" i="1" dirty="0" smtClean="0">
                <a:solidFill>
                  <a:srgbClr val="151C77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AFROTC</a:t>
            </a:r>
          </a:p>
          <a:p>
            <a:r>
              <a:rPr lang="en-US" sz="8000" b="1" i="1" dirty="0" smtClean="0">
                <a:solidFill>
                  <a:srgbClr val="151C77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Scholarship Programs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sz="2000" dirty="0" smtClean="0"/>
              <a:t>Mr. Jack Sanders</a:t>
            </a:r>
          </a:p>
          <a:p>
            <a:r>
              <a:rPr lang="en-US" sz="2000" dirty="0" smtClean="0"/>
              <a:t>AFROTC/RRU</a:t>
            </a:r>
          </a:p>
          <a:p>
            <a:r>
              <a:rPr lang="en-US" sz="2000" dirty="0" smtClean="0">
                <a:hlinkClick r:id="rId2"/>
              </a:rPr>
              <a:t>Jack.sanders@us.af.mil</a:t>
            </a:r>
            <a:endParaRPr lang="en-US" sz="2000" dirty="0" smtClean="0"/>
          </a:p>
          <a:p>
            <a:r>
              <a:rPr lang="en-US" sz="2000" dirty="0" smtClean="0"/>
              <a:t>334-953-2654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27614C8-54BB-6246-9DA6-5EBA18D4F39D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AFROTC.com site opens </a:t>
            </a:r>
            <a:r>
              <a:rPr lang="en-US" dirty="0" smtClean="0">
                <a:solidFill>
                  <a:srgbClr val="FF0000"/>
                </a:solidFill>
              </a:rPr>
              <a:t> 1 June 16</a:t>
            </a:r>
          </a:p>
          <a:p>
            <a:r>
              <a:rPr lang="en-US" dirty="0" smtClean="0"/>
              <a:t>On-line application (questionnaire portion) due by </a:t>
            </a:r>
            <a:r>
              <a:rPr lang="en-US" dirty="0" smtClean="0">
                <a:solidFill>
                  <a:srgbClr val="FF0000"/>
                </a:solidFill>
              </a:rPr>
              <a:t>1 Dec 16</a:t>
            </a:r>
          </a:p>
          <a:p>
            <a:r>
              <a:rPr lang="en-US" dirty="0" smtClean="0"/>
              <a:t>Required documents are due by </a:t>
            </a:r>
            <a:r>
              <a:rPr lang="en-US" dirty="0" smtClean="0">
                <a:solidFill>
                  <a:srgbClr val="FF0000"/>
                </a:solidFill>
              </a:rPr>
              <a:t>12 Jan 17</a:t>
            </a:r>
          </a:p>
          <a:p>
            <a:pPr lvl="1"/>
            <a:r>
              <a:rPr lang="en-US" dirty="0" smtClean="0"/>
              <a:t>Transcripts, counselor’s certification, SAT/ACT scores, physical fitness assessment, extra-curricular activities sheet,</a:t>
            </a:r>
          </a:p>
          <a:p>
            <a:pPr lvl="1"/>
            <a:r>
              <a:rPr lang="en-US" dirty="0" smtClean="0"/>
              <a:t>Once qualified, names posted to </a:t>
            </a:r>
            <a:r>
              <a:rPr lang="en-US" dirty="0" err="1" smtClean="0"/>
              <a:t>ALOWeb</a:t>
            </a:r>
            <a:r>
              <a:rPr lang="en-US" dirty="0" smtClean="0"/>
              <a:t> for </a:t>
            </a:r>
            <a:r>
              <a:rPr lang="en-US" dirty="0" err="1" smtClean="0"/>
              <a:t>Dets</a:t>
            </a:r>
            <a:r>
              <a:rPr lang="en-US" dirty="0" smtClean="0"/>
              <a:t> and overseas interviewers</a:t>
            </a:r>
          </a:p>
          <a:p>
            <a:r>
              <a:rPr lang="en-US" dirty="0" smtClean="0"/>
              <a:t>Det or RRUC schedules interview</a:t>
            </a:r>
          </a:p>
          <a:p>
            <a:pPr lvl="1"/>
            <a:r>
              <a:rPr lang="en-US" dirty="0" smtClean="0"/>
              <a:t>Interviewer completes AF Form 4060 online (</a:t>
            </a:r>
            <a:r>
              <a:rPr lang="en-US" dirty="0" err="1" smtClean="0"/>
              <a:t>ALOWeb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 smtClean="0"/>
              <a:t>Dets</a:t>
            </a:r>
            <a:r>
              <a:rPr lang="en-US" dirty="0" smtClean="0"/>
              <a:t> complete AFROTC Form 35 (Civil Involvements), AF Form 2030 (Drug Abuse) upload to WINGS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HSSP – Application/Eligibility Process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7969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How to Apply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77926"/>
            <a:ext cx="9966325" cy="6111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Straight Arrow Connector 12"/>
          <p:cNvCxnSpPr/>
          <p:nvPr/>
        </p:nvCxnSpPr>
        <p:spPr>
          <a:xfrm>
            <a:off x="3062176" y="1839432"/>
            <a:ext cx="2445489" cy="69111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8649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How to Apply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79" y="1698171"/>
            <a:ext cx="9714016" cy="5771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5545778" y="2873830"/>
            <a:ext cx="1543792" cy="45126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153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Application Tracker</a:t>
            </a:r>
            <a:endParaRPr lang="en-US" dirty="0"/>
          </a:p>
        </p:txBody>
      </p:sp>
      <p:sp>
        <p:nvSpPr>
          <p:cNvPr id="102405" name="Text Box 20"/>
          <p:cNvSpPr txBox="1">
            <a:spLocks noChangeArrowheads="1"/>
          </p:cNvSpPr>
          <p:nvPr/>
        </p:nvSpPr>
        <p:spPr bwMode="auto">
          <a:xfrm>
            <a:off x="2614613" y="2198688"/>
            <a:ext cx="1608137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/>
            <a:endParaRPr lang="en-US" sz="2200" b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8309" y="1741712"/>
            <a:ext cx="8897259" cy="568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363749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Counselor’s Certification Form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3489" y="3571043"/>
            <a:ext cx="2917371" cy="376334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5532" y="3590835"/>
            <a:ext cx="2869375" cy="37049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074056" y="3184433"/>
            <a:ext cx="38172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>
                <a:latin typeface="+mn-lt"/>
              </a:rPr>
              <a:t>Instructions for applicant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25148" y="3173149"/>
            <a:ext cx="36285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>
                <a:latin typeface="+mn-lt"/>
              </a:rPr>
              <a:t>Counselor’s Cert Form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322263" y="1610771"/>
            <a:ext cx="9336087" cy="275222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golian Baiti" panose="03000500000000000000" pitchFamily="66" charset="0"/>
                <a:cs typeface="Mongolian Baiti" panose="03000500000000000000" pitchFamily="66" charset="0"/>
              </a:rPr>
              <a:t>Students download form &amp; bring to counselor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golian Baiti" panose="03000500000000000000" pitchFamily="66" charset="0"/>
                <a:cs typeface="Mongolian Baiti" panose="03000500000000000000" pitchFamily="66" charset="0"/>
              </a:rPr>
              <a:t>Counselor completes form &amp; signs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golian Baiti" panose="03000500000000000000" pitchFamily="66" charset="0"/>
                <a:cs typeface="Mongolian Baiti" panose="03000500000000000000" pitchFamily="66" charset="0"/>
              </a:rPr>
              <a:t>Student scans &amp; uploads form to website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5944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sz="quarter" idx="14"/>
          </p:nvPr>
        </p:nvSpPr>
        <p:spPr/>
        <p:txBody>
          <a:bodyPr/>
          <a:lstStyle/>
          <a:p>
            <a:pPr marL="342900" indent="-342900" defTabSz="914400" eaLnBrk="1" hangingPunct="1"/>
            <a:r>
              <a:rPr lang="en-US" dirty="0" smtClean="0"/>
              <a:t>Students upload screenshot/printout of test scores</a:t>
            </a:r>
          </a:p>
          <a:p>
            <a:pPr marL="342900" indent="-342900" defTabSz="914400" eaLnBrk="1" hangingPunct="1"/>
            <a:r>
              <a:rPr lang="en-US" dirty="0" smtClean="0"/>
              <a:t>Students upload official/unofficial transcript</a:t>
            </a:r>
          </a:p>
          <a:p>
            <a:pPr marL="342900" indent="-342900" defTabSz="914400"/>
            <a:r>
              <a:rPr lang="en-US" dirty="0" smtClean="0"/>
              <a:t>Documents are </a:t>
            </a:r>
            <a:r>
              <a:rPr lang="en-US" dirty="0" err="1" smtClean="0"/>
              <a:t>QC’d</a:t>
            </a:r>
            <a:r>
              <a:rPr lang="en-US" dirty="0" smtClean="0"/>
              <a:t> at HQ – web updated twice daily</a:t>
            </a:r>
          </a:p>
          <a:p>
            <a:pPr marL="617220" lvl="1" indent="-342900" defTabSz="914400"/>
            <a:r>
              <a:rPr lang="en-US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Unapproved forms must be corrected by applicant</a:t>
            </a:r>
          </a:p>
          <a:p>
            <a:pPr marL="617220" lvl="1" indent="-342900" defTabSz="914400"/>
            <a:r>
              <a:rPr lang="en-US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Approved forms get a checkmark on tracker after review</a:t>
            </a:r>
          </a:p>
          <a:p>
            <a:pPr marL="891540" lvl="2" indent="-342900" defTabSz="914400"/>
            <a:endParaRPr lang="en-US" dirty="0" smtClean="0"/>
          </a:p>
          <a:p>
            <a:pPr marL="891540" lvl="2" indent="-342900" defTabSz="914400"/>
            <a:endParaRPr lang="en-US" dirty="0" smtClean="0"/>
          </a:p>
          <a:p>
            <a:pPr marL="891540" lvl="2" indent="-342900" defTabSz="914400"/>
            <a:endParaRPr lang="en-US" dirty="0" smtClean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SAT/ACT Scores &amp; Transcript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6833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Extra-Curricular Activities Sheet</a:t>
            </a:r>
            <a:endParaRPr lang="en-US" dirty="0"/>
          </a:p>
        </p:txBody>
      </p:sp>
      <p:sp>
        <p:nvSpPr>
          <p:cNvPr id="28677" name="Text Box 7"/>
          <p:cNvSpPr txBox="1">
            <a:spLocks noChangeArrowheads="1"/>
          </p:cNvSpPr>
          <p:nvPr/>
        </p:nvSpPr>
        <p:spPr bwMode="auto">
          <a:xfrm>
            <a:off x="1951038" y="2187575"/>
            <a:ext cx="1525587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/>
            <a:endParaRPr lang="en-US" sz="2200" b="0">
              <a:solidFill>
                <a:schemeClr val="tx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4190" y="1674946"/>
            <a:ext cx="9001390" cy="5718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504127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Physical Fitness Assessment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43474" y="3460612"/>
            <a:ext cx="2952750" cy="3819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647" y="3441301"/>
            <a:ext cx="2952750" cy="3829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82522" y="3455598"/>
            <a:ext cx="2943225" cy="3800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52313" y="2664810"/>
            <a:ext cx="27577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>
                <a:latin typeface="+mn-lt"/>
              </a:rPr>
              <a:t>Instructions for applicant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81742" y="2686579"/>
            <a:ext cx="27577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>
                <a:latin typeface="+mn-lt"/>
              </a:rPr>
              <a:t>Instructions for </a:t>
            </a:r>
          </a:p>
          <a:p>
            <a:pPr algn="ctr"/>
            <a:r>
              <a:rPr lang="en-US" sz="2400" i="1" dirty="0" smtClean="0">
                <a:latin typeface="+mn-lt"/>
              </a:rPr>
              <a:t>test proctor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47456" y="3020401"/>
            <a:ext cx="27577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>
                <a:latin typeface="+mn-lt"/>
              </a:rPr>
              <a:t>PFA score sheet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322263" y="1584643"/>
            <a:ext cx="9336087" cy="2125208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golian Baiti" panose="03000500000000000000" pitchFamily="66" charset="0"/>
                <a:cs typeface="Mongolian Baiti" panose="03000500000000000000" pitchFamily="66" charset="0"/>
              </a:rPr>
              <a:t>Students download form &amp; take test w HS official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golian Baiti" panose="03000500000000000000" pitchFamily="66" charset="0"/>
                <a:cs typeface="Mongolian Baiti" panose="03000500000000000000" pitchFamily="66" charset="0"/>
              </a:rPr>
              <a:t>Student scans &amp; uploads form to website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4573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Accomplished after applicant becomes eligible</a:t>
            </a:r>
          </a:p>
          <a:p>
            <a:r>
              <a:rPr lang="en-US" dirty="0" smtClean="0"/>
              <a:t>Det will receive email notification on newly assigned applicants</a:t>
            </a:r>
          </a:p>
          <a:p>
            <a:r>
              <a:rPr lang="en-US" dirty="0" smtClean="0"/>
              <a:t>Det schedules and conducts interview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Det must complete interview within 30 days from the date applicant became eligible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If your cadet has not been contacted within 30 days, notify RRUC </a:t>
            </a:r>
          </a:p>
          <a:p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Interview Process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2630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HQ AFROTC processes all applications electronically </a:t>
            </a:r>
          </a:p>
          <a:p>
            <a:r>
              <a:rPr lang="en-US" dirty="0" smtClean="0"/>
              <a:t>Eligible applicants’ records meet selection board</a:t>
            </a:r>
          </a:p>
          <a:p>
            <a:pPr lvl="1"/>
            <a:r>
              <a:rPr lang="en-US" dirty="0" smtClean="0"/>
              <a:t>Nov, Jan, Feb, Mar (March is a </a:t>
            </a:r>
            <a:r>
              <a:rPr lang="en-US" dirty="0" err="1" smtClean="0"/>
              <a:t>Reboard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Board Members: Det Commanders </a:t>
            </a:r>
          </a:p>
          <a:p>
            <a:r>
              <a:rPr lang="en-US" dirty="0" smtClean="0"/>
              <a:t>Evaluate applicants’ Leadership, Motivation, Fitness</a:t>
            </a:r>
          </a:p>
          <a:p>
            <a:r>
              <a:rPr lang="en-US" dirty="0" smtClean="0"/>
              <a:t>Board Order of Merit Listing (OML)</a:t>
            </a:r>
          </a:p>
          <a:p>
            <a:r>
              <a:rPr lang="en-US" dirty="0" smtClean="0"/>
              <a:t>Offers made based on OML and academic major choices</a:t>
            </a:r>
          </a:p>
          <a:p>
            <a:r>
              <a:rPr lang="en-US" dirty="0" smtClean="0"/>
              <a:t>HQ AFROTC uploads all selects and non-selects on restricted website </a:t>
            </a:r>
          </a:p>
          <a:p>
            <a:r>
              <a:rPr lang="en-US" dirty="0" smtClean="0"/>
              <a:t>Selects must upload Letter of Admission (LOA)</a:t>
            </a:r>
          </a:p>
          <a:p>
            <a:pPr lvl="1"/>
            <a:r>
              <a:rPr lang="en-US" dirty="0" smtClean="0"/>
              <a:t>Validates acceptance into major at school of choice</a:t>
            </a:r>
          </a:p>
          <a:p>
            <a:pPr lvl="1"/>
            <a:r>
              <a:rPr lang="en-US" dirty="0" smtClean="0"/>
              <a:t>Ticket to schedule </a:t>
            </a:r>
            <a:r>
              <a:rPr lang="en-US" dirty="0" err="1" smtClean="0"/>
              <a:t>DoDMERB</a:t>
            </a:r>
            <a:r>
              <a:rPr lang="en-US" dirty="0" smtClean="0"/>
              <a:t> physical exam</a:t>
            </a:r>
          </a:p>
          <a:p>
            <a:pPr lvl="1"/>
            <a:r>
              <a:rPr lang="en-US" dirty="0" smtClean="0"/>
              <a:t>Serves as formal authorization to activate scholarship in fall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HSSP - Selection Process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580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/>
              <a:t>Purpose </a:t>
            </a:r>
          </a:p>
          <a:p>
            <a:pPr>
              <a:spcBef>
                <a:spcPts val="0"/>
              </a:spcBef>
            </a:pPr>
            <a:r>
              <a:rPr lang="en-US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Programs, Types and Challenges</a:t>
            </a:r>
          </a:p>
          <a:p>
            <a:pPr>
              <a:spcBef>
                <a:spcPts val="0"/>
              </a:spcBef>
            </a:pPr>
            <a:r>
              <a:rPr lang="en-US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High School Scholarship Program</a:t>
            </a:r>
          </a:p>
          <a:p>
            <a:pPr>
              <a:spcBef>
                <a:spcPts val="0"/>
              </a:spcBef>
            </a:pPr>
            <a:r>
              <a:rPr lang="en-US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FY15 and FY16 Select Stats</a:t>
            </a:r>
          </a:p>
          <a:p>
            <a:pPr marL="561714" lvl="1" indent="0">
              <a:spcBef>
                <a:spcPts val="0"/>
              </a:spcBef>
              <a:buNone/>
            </a:pPr>
            <a:r>
              <a:rPr lang="en-US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endParaRPr lang="en-US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927614C8-54BB-6246-9DA6-5EBA18D4F39D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 Overview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marL="342900" indent="-342900" defTabSz="914400" eaLnBrk="1" hangingPunct="1"/>
            <a:r>
              <a:rPr lang="en-US" dirty="0" smtClean="0"/>
              <a:t>Every Det has 1 CS for HSSP – with conditions</a:t>
            </a:r>
          </a:p>
          <a:p>
            <a:pPr marL="617220" lvl="1" indent="-342900" defTabSz="914400"/>
            <a:r>
              <a:rPr lang="en-US" dirty="0" smtClean="0"/>
              <a:t>Must have at least 1180 SAT or 26 ACT to be eligible</a:t>
            </a:r>
            <a:endParaRPr lang="en-US" dirty="0" smtClean="0">
              <a:solidFill>
                <a:srgbClr val="FF0000"/>
              </a:solidFill>
            </a:endParaRPr>
          </a:p>
          <a:p>
            <a:pPr marL="342900" indent="-342900" defTabSz="914400" eaLnBrk="1" hangingPunct="1"/>
            <a:r>
              <a:rPr lang="en-US" dirty="0" smtClean="0"/>
              <a:t>Type varies based on academic major</a:t>
            </a:r>
          </a:p>
          <a:p>
            <a:pPr marL="742950" lvl="1" indent="-285750" defTabSz="914400" eaLnBrk="1" hangingPunct="1"/>
            <a:r>
              <a:rPr lang="en-US" dirty="0" smtClean="0"/>
              <a:t>Type 1 for Tech majors </a:t>
            </a:r>
          </a:p>
          <a:p>
            <a:pPr marL="742950" lvl="1" indent="-285750" defTabSz="914400" eaLnBrk="1" hangingPunct="1"/>
            <a:r>
              <a:rPr lang="en-US" dirty="0" smtClean="0"/>
              <a:t>Type 2 for all other majors </a:t>
            </a:r>
          </a:p>
          <a:p>
            <a:pPr marL="742950" lvl="1" indent="-285750" defTabSz="914400" eaLnBrk="1" hangingPunct="1"/>
            <a:r>
              <a:rPr lang="en-US" dirty="0" smtClean="0"/>
              <a:t>Det makes offer after interviewing applicant</a:t>
            </a:r>
          </a:p>
          <a:p>
            <a:pPr marL="742950" lvl="1" indent="-285750" defTabSz="914400" eaLnBrk="1" hangingPunct="1"/>
            <a:r>
              <a:rPr lang="en-US" dirty="0" smtClean="0"/>
              <a:t>PAS may recommend to another Det if applicant wants to attend another school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Commander’s Scholarship (CS)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1526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HSSP Offers Summary </a:t>
            </a:r>
            <a:br>
              <a:rPr lang="en-US" dirty="0" smtClean="0"/>
            </a:br>
            <a:r>
              <a:rPr lang="en-US" dirty="0" smtClean="0"/>
              <a:t>FY15 &amp; FY16</a:t>
            </a:r>
            <a:endParaRPr 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996623" y="1627975"/>
            <a:ext cx="4164013" cy="5756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bIns="91440"/>
          <a:lstStyle/>
          <a:p>
            <a:pPr marL="533400" indent="-533400" algn="l">
              <a:spcAft>
                <a:spcPts val="300"/>
              </a:spcAft>
              <a:buFontTx/>
              <a:buChar char="•"/>
              <a:defRPr/>
            </a:pPr>
            <a:r>
              <a:rPr lang="en-US" sz="2400" b="1" kern="0" dirty="0"/>
              <a:t>Starting College Fall </a:t>
            </a:r>
            <a:r>
              <a:rPr lang="en-US" sz="2400" b="1" kern="0" dirty="0" smtClean="0"/>
              <a:t>16</a:t>
            </a:r>
            <a:endParaRPr lang="en-US" sz="2400" b="1" kern="0" dirty="0"/>
          </a:p>
          <a:p>
            <a:pPr marL="533400" indent="-533400" algn="l">
              <a:spcAft>
                <a:spcPts val="300"/>
              </a:spcAft>
              <a:buFontTx/>
              <a:buChar char="•"/>
              <a:defRPr/>
            </a:pPr>
            <a:r>
              <a:rPr lang="en-US" sz="2400" b="1" kern="0" dirty="0" smtClean="0"/>
              <a:t>8,237 </a:t>
            </a:r>
            <a:r>
              <a:rPr lang="en-US" sz="2400" b="1" kern="0" dirty="0"/>
              <a:t>Applicants</a:t>
            </a:r>
          </a:p>
          <a:p>
            <a:pPr marL="533400" indent="-533400" algn="l">
              <a:spcAft>
                <a:spcPts val="300"/>
              </a:spcAft>
              <a:buFontTx/>
              <a:buChar char="•"/>
              <a:defRPr/>
            </a:pPr>
            <a:r>
              <a:rPr lang="en-US" sz="2400" b="1" kern="0" dirty="0" smtClean="0">
                <a:solidFill>
                  <a:schemeClr val="accent1">
                    <a:lumMod val="75000"/>
                  </a:schemeClr>
                </a:solidFill>
              </a:rPr>
              <a:t>75% </a:t>
            </a:r>
            <a:r>
              <a:rPr lang="en-US" sz="2400" b="1" kern="0" dirty="0">
                <a:solidFill>
                  <a:schemeClr val="accent1">
                    <a:lumMod val="75000"/>
                  </a:schemeClr>
                </a:solidFill>
              </a:rPr>
              <a:t>Selection Rate</a:t>
            </a:r>
          </a:p>
          <a:p>
            <a:pPr marL="914400" lvl="1" indent="-457200" algn="l">
              <a:spcAft>
                <a:spcPts val="300"/>
              </a:spcAft>
              <a:buFont typeface="Arial" pitchFamily="34" charset="0"/>
              <a:buChar char="‒"/>
              <a:defRPr/>
            </a:pPr>
            <a:r>
              <a:rPr lang="en-US" sz="2000" b="1" kern="0" dirty="0" smtClean="0">
                <a:solidFill>
                  <a:schemeClr val="accent1">
                    <a:lumMod val="75000"/>
                  </a:schemeClr>
                </a:solidFill>
              </a:rPr>
              <a:t>65% </a:t>
            </a:r>
            <a:r>
              <a:rPr lang="en-US" sz="2000" b="1" kern="0" dirty="0">
                <a:solidFill>
                  <a:schemeClr val="accent1">
                    <a:lumMod val="75000"/>
                  </a:schemeClr>
                </a:solidFill>
              </a:rPr>
              <a:t>Tech</a:t>
            </a:r>
          </a:p>
          <a:p>
            <a:pPr marL="914400" lvl="1" indent="-457200" algn="l">
              <a:spcAft>
                <a:spcPts val="300"/>
              </a:spcAft>
              <a:buFont typeface="Arial" pitchFamily="34" charset="0"/>
              <a:buChar char="‒"/>
              <a:defRPr/>
            </a:pPr>
            <a:r>
              <a:rPr lang="en-US" sz="2000" b="1" kern="0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n-US" sz="2000" b="1" kern="0" dirty="0" smtClean="0">
                <a:solidFill>
                  <a:schemeClr val="accent1">
                    <a:lumMod val="75000"/>
                  </a:schemeClr>
                </a:solidFill>
              </a:rPr>
              <a:t>% </a:t>
            </a:r>
            <a:r>
              <a:rPr lang="en-US" sz="2000" b="1" kern="0" dirty="0">
                <a:solidFill>
                  <a:schemeClr val="accent1">
                    <a:lumMod val="75000"/>
                  </a:schemeClr>
                </a:solidFill>
              </a:rPr>
              <a:t>Foreign Language</a:t>
            </a:r>
          </a:p>
          <a:p>
            <a:pPr marL="914400" lvl="1" indent="-457200" algn="l">
              <a:spcAft>
                <a:spcPts val="300"/>
              </a:spcAft>
              <a:buFont typeface="Arial" pitchFamily="34" charset="0"/>
              <a:buChar char="‒"/>
              <a:defRPr/>
            </a:pPr>
            <a:r>
              <a:rPr lang="en-US" sz="2000" b="1" kern="0" dirty="0" smtClean="0">
                <a:solidFill>
                  <a:schemeClr val="accent1">
                    <a:lumMod val="75000"/>
                  </a:schemeClr>
                </a:solidFill>
              </a:rPr>
              <a:t>34% </a:t>
            </a:r>
            <a:r>
              <a:rPr lang="en-US" sz="2000" b="1" kern="0" dirty="0">
                <a:solidFill>
                  <a:schemeClr val="accent1">
                    <a:lumMod val="75000"/>
                  </a:schemeClr>
                </a:solidFill>
              </a:rPr>
              <a:t>Non-Tech</a:t>
            </a:r>
          </a:p>
          <a:p>
            <a:pPr marL="533400" indent="-533400" algn="l">
              <a:spcAft>
                <a:spcPts val="300"/>
              </a:spcAft>
              <a:buFontTx/>
              <a:buChar char="•"/>
              <a:defRPr/>
            </a:pPr>
            <a:r>
              <a:rPr lang="en-US" sz="2400" b="1" kern="0" dirty="0"/>
              <a:t>Scholarship Types</a:t>
            </a:r>
          </a:p>
          <a:p>
            <a:pPr marL="914400" lvl="1" indent="-457200" algn="l">
              <a:spcAft>
                <a:spcPts val="300"/>
              </a:spcAft>
              <a:buFont typeface="Arial" pitchFamily="34" charset="0"/>
              <a:buChar char="‒"/>
              <a:defRPr/>
            </a:pPr>
            <a:r>
              <a:rPr lang="en-US" sz="2000" b="1" kern="0" dirty="0" smtClean="0">
                <a:solidFill>
                  <a:schemeClr val="accent2">
                    <a:lumMod val="75000"/>
                  </a:schemeClr>
                </a:solidFill>
              </a:rPr>
              <a:t>11% </a:t>
            </a:r>
            <a:r>
              <a:rPr lang="en-US" sz="2000" b="1" kern="0" dirty="0">
                <a:solidFill>
                  <a:schemeClr val="accent2">
                    <a:lumMod val="75000"/>
                  </a:schemeClr>
                </a:solidFill>
              </a:rPr>
              <a:t>Type 1</a:t>
            </a:r>
          </a:p>
          <a:p>
            <a:pPr marL="914400" lvl="1" indent="-457200" algn="l">
              <a:spcAft>
                <a:spcPts val="300"/>
              </a:spcAft>
              <a:buFont typeface="Arial" pitchFamily="34" charset="0"/>
              <a:buChar char="‒"/>
              <a:defRPr/>
            </a:pPr>
            <a:r>
              <a:rPr lang="en-US" sz="2000" b="1" kern="0" dirty="0" smtClean="0">
                <a:solidFill>
                  <a:schemeClr val="accent2">
                    <a:lumMod val="75000"/>
                  </a:schemeClr>
                </a:solidFill>
              </a:rPr>
              <a:t>16% </a:t>
            </a:r>
            <a:r>
              <a:rPr lang="en-US" sz="2000" b="1" kern="0" dirty="0">
                <a:solidFill>
                  <a:schemeClr val="accent2">
                    <a:lumMod val="75000"/>
                  </a:schemeClr>
                </a:solidFill>
              </a:rPr>
              <a:t>Type 2</a:t>
            </a:r>
          </a:p>
          <a:p>
            <a:pPr marL="914400" lvl="1" indent="-457200" algn="l">
              <a:spcAft>
                <a:spcPts val="300"/>
              </a:spcAft>
              <a:buFont typeface="Arial" pitchFamily="34" charset="0"/>
              <a:buChar char="‒"/>
              <a:defRPr/>
            </a:pPr>
            <a:r>
              <a:rPr lang="en-US" sz="2000" b="1" kern="0" dirty="0" smtClean="0">
                <a:solidFill>
                  <a:schemeClr val="accent2">
                    <a:lumMod val="75000"/>
                  </a:schemeClr>
                </a:solidFill>
              </a:rPr>
              <a:t>74% </a:t>
            </a:r>
            <a:r>
              <a:rPr lang="en-US" sz="2000" b="1" kern="0" dirty="0">
                <a:solidFill>
                  <a:schemeClr val="accent2">
                    <a:lumMod val="75000"/>
                  </a:schemeClr>
                </a:solidFill>
              </a:rPr>
              <a:t>Type 7</a:t>
            </a:r>
          </a:p>
          <a:p>
            <a:pPr marL="533400" indent="-533400" algn="l">
              <a:spcAft>
                <a:spcPts val="300"/>
              </a:spcAft>
              <a:buFontTx/>
              <a:buChar char="•"/>
              <a:defRPr/>
            </a:pPr>
            <a:r>
              <a:rPr lang="en-US" sz="2400" b="1" kern="0" dirty="0"/>
              <a:t>Average Selectee</a:t>
            </a:r>
          </a:p>
          <a:p>
            <a:pPr marL="914400" lvl="1" indent="-457200" algn="l">
              <a:spcAft>
                <a:spcPts val="300"/>
              </a:spcAft>
              <a:buFont typeface="Arial" pitchFamily="34" charset="0"/>
              <a:buChar char="‒"/>
              <a:defRPr/>
            </a:pPr>
            <a:r>
              <a:rPr lang="en-US" sz="2000" b="1" kern="0" dirty="0" smtClean="0">
                <a:solidFill>
                  <a:schemeClr val="accent1">
                    <a:lumMod val="75000"/>
                  </a:schemeClr>
                </a:solidFill>
              </a:rPr>
              <a:t>1308 SAT</a:t>
            </a:r>
            <a:endParaRPr lang="en-US" sz="2000" b="1" kern="0" dirty="0">
              <a:solidFill>
                <a:schemeClr val="accent1">
                  <a:lumMod val="75000"/>
                </a:schemeClr>
              </a:solidFill>
            </a:endParaRPr>
          </a:p>
          <a:p>
            <a:pPr marL="914400" lvl="1" indent="-457200" algn="l">
              <a:spcAft>
                <a:spcPts val="300"/>
              </a:spcAft>
              <a:buFont typeface="Arial" pitchFamily="34" charset="0"/>
              <a:buChar char="‒"/>
              <a:defRPr/>
            </a:pPr>
            <a:r>
              <a:rPr lang="en-US" sz="2000" b="1" kern="0" dirty="0" smtClean="0">
                <a:solidFill>
                  <a:schemeClr val="accent1">
                    <a:lumMod val="75000"/>
                  </a:schemeClr>
                </a:solidFill>
              </a:rPr>
              <a:t>30 </a:t>
            </a:r>
            <a:r>
              <a:rPr lang="en-US" sz="2000" b="1" kern="0" dirty="0">
                <a:solidFill>
                  <a:schemeClr val="accent1">
                    <a:lumMod val="75000"/>
                  </a:schemeClr>
                </a:solidFill>
              </a:rPr>
              <a:t>ACT</a:t>
            </a:r>
          </a:p>
          <a:p>
            <a:pPr marL="914400" lvl="1" indent="-457200" algn="l">
              <a:spcAft>
                <a:spcPts val="300"/>
              </a:spcAft>
              <a:buFont typeface="Arial" pitchFamily="34" charset="0"/>
              <a:buChar char="‒"/>
              <a:defRPr/>
            </a:pPr>
            <a:r>
              <a:rPr lang="en-US" sz="2000" b="1" kern="0" dirty="0" smtClean="0">
                <a:solidFill>
                  <a:schemeClr val="accent1">
                    <a:lumMod val="75000"/>
                  </a:schemeClr>
                </a:solidFill>
              </a:rPr>
              <a:t>3.76 </a:t>
            </a:r>
            <a:r>
              <a:rPr lang="en-US" sz="2000" b="1" kern="0" dirty="0">
                <a:solidFill>
                  <a:schemeClr val="accent1">
                    <a:lumMod val="75000"/>
                  </a:schemeClr>
                </a:solidFill>
              </a:rPr>
              <a:t>GPA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41025" y="1619862"/>
            <a:ext cx="4164013" cy="5777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bIns="91440"/>
          <a:lstStyle/>
          <a:p>
            <a:pPr marL="533400" indent="-533400" algn="l">
              <a:spcAft>
                <a:spcPts val="300"/>
              </a:spcAft>
              <a:buFontTx/>
              <a:buChar char="•"/>
              <a:defRPr/>
            </a:pPr>
            <a:r>
              <a:rPr lang="en-US" sz="2400" b="1" kern="0" dirty="0"/>
              <a:t>Starting College Fall 15</a:t>
            </a:r>
          </a:p>
          <a:p>
            <a:pPr marL="533400" indent="-533400" algn="l">
              <a:spcAft>
                <a:spcPts val="300"/>
              </a:spcAft>
              <a:buFontTx/>
              <a:buChar char="•"/>
              <a:defRPr/>
            </a:pPr>
            <a:r>
              <a:rPr lang="en-US" sz="2400" b="1" kern="0" dirty="0"/>
              <a:t>8,262 Applicants</a:t>
            </a:r>
          </a:p>
          <a:p>
            <a:pPr marL="533400" indent="-533400" algn="l">
              <a:spcAft>
                <a:spcPts val="300"/>
              </a:spcAft>
              <a:buFontTx/>
              <a:buChar char="•"/>
              <a:defRPr/>
            </a:pPr>
            <a:r>
              <a:rPr lang="en-US" sz="2400" b="1" kern="0" dirty="0">
                <a:solidFill>
                  <a:schemeClr val="accent1">
                    <a:lumMod val="75000"/>
                  </a:schemeClr>
                </a:solidFill>
              </a:rPr>
              <a:t>70% Selection Rate</a:t>
            </a:r>
          </a:p>
          <a:p>
            <a:pPr marL="914400" lvl="1" indent="-457200" algn="l">
              <a:spcAft>
                <a:spcPts val="300"/>
              </a:spcAft>
              <a:buFont typeface="Arial" pitchFamily="34" charset="0"/>
              <a:buChar char="‒"/>
              <a:defRPr/>
            </a:pPr>
            <a:r>
              <a:rPr lang="en-US" sz="2000" b="1" kern="0" dirty="0">
                <a:solidFill>
                  <a:schemeClr val="accent1">
                    <a:lumMod val="75000"/>
                  </a:schemeClr>
                </a:solidFill>
              </a:rPr>
              <a:t>84% Tech</a:t>
            </a:r>
          </a:p>
          <a:p>
            <a:pPr marL="914400" lvl="1" indent="-457200" algn="l">
              <a:spcAft>
                <a:spcPts val="300"/>
              </a:spcAft>
              <a:buFont typeface="Arial" pitchFamily="34" charset="0"/>
              <a:buChar char="‒"/>
              <a:defRPr/>
            </a:pPr>
            <a:r>
              <a:rPr lang="en-US" sz="2000" b="1" kern="0" dirty="0">
                <a:solidFill>
                  <a:schemeClr val="accent1">
                    <a:lumMod val="75000"/>
                  </a:schemeClr>
                </a:solidFill>
              </a:rPr>
              <a:t>4% Foreign Language</a:t>
            </a:r>
          </a:p>
          <a:p>
            <a:pPr marL="914400" lvl="1" indent="-457200" algn="l">
              <a:spcAft>
                <a:spcPts val="300"/>
              </a:spcAft>
              <a:buFont typeface="Arial" pitchFamily="34" charset="0"/>
              <a:buChar char="‒"/>
              <a:defRPr/>
            </a:pPr>
            <a:r>
              <a:rPr lang="en-US" sz="2000" b="1" kern="0" dirty="0">
                <a:solidFill>
                  <a:schemeClr val="accent1">
                    <a:lumMod val="75000"/>
                  </a:schemeClr>
                </a:solidFill>
              </a:rPr>
              <a:t>12% Non-Tech</a:t>
            </a:r>
          </a:p>
          <a:p>
            <a:pPr marL="533400" indent="-533400" algn="l">
              <a:spcAft>
                <a:spcPts val="300"/>
              </a:spcAft>
              <a:buFontTx/>
              <a:buChar char="•"/>
              <a:defRPr/>
            </a:pPr>
            <a:r>
              <a:rPr lang="en-US" sz="2400" b="1" kern="0" dirty="0"/>
              <a:t>Scholarship Types</a:t>
            </a:r>
          </a:p>
          <a:p>
            <a:pPr marL="914400" lvl="1" indent="-457200" algn="l">
              <a:spcAft>
                <a:spcPts val="300"/>
              </a:spcAft>
              <a:buFont typeface="Arial" pitchFamily="34" charset="0"/>
              <a:buChar char="‒"/>
              <a:defRPr/>
            </a:pPr>
            <a:r>
              <a:rPr lang="en-US" sz="2000" b="1" kern="0" dirty="0">
                <a:solidFill>
                  <a:schemeClr val="accent2">
                    <a:lumMod val="75000"/>
                  </a:schemeClr>
                </a:solidFill>
              </a:rPr>
              <a:t> 5% Type 1</a:t>
            </a:r>
          </a:p>
          <a:p>
            <a:pPr marL="914400" lvl="1" indent="-457200" algn="l">
              <a:spcAft>
                <a:spcPts val="300"/>
              </a:spcAft>
              <a:buFont typeface="Arial" pitchFamily="34" charset="0"/>
              <a:buChar char="‒"/>
              <a:defRPr/>
            </a:pPr>
            <a:r>
              <a:rPr lang="en-US" sz="2000" b="1" kern="0" dirty="0">
                <a:solidFill>
                  <a:schemeClr val="accent2">
                    <a:lumMod val="75000"/>
                  </a:schemeClr>
                </a:solidFill>
              </a:rPr>
              <a:t>15% Type 2</a:t>
            </a:r>
          </a:p>
          <a:p>
            <a:pPr marL="914400" lvl="1" indent="-457200" algn="l">
              <a:spcAft>
                <a:spcPts val="300"/>
              </a:spcAft>
              <a:buFont typeface="Arial" pitchFamily="34" charset="0"/>
              <a:buChar char="‒"/>
              <a:defRPr/>
            </a:pPr>
            <a:r>
              <a:rPr lang="en-US" sz="2000" b="1" kern="0" dirty="0">
                <a:solidFill>
                  <a:schemeClr val="accent2">
                    <a:lumMod val="75000"/>
                  </a:schemeClr>
                </a:solidFill>
              </a:rPr>
              <a:t>80% Type 7</a:t>
            </a:r>
          </a:p>
          <a:p>
            <a:pPr marL="533400" indent="-533400" algn="l">
              <a:spcAft>
                <a:spcPts val="300"/>
              </a:spcAft>
              <a:buFontTx/>
              <a:buChar char="•"/>
              <a:defRPr/>
            </a:pPr>
            <a:r>
              <a:rPr lang="en-US" sz="2400" b="1" kern="0" dirty="0"/>
              <a:t>Average Selectee</a:t>
            </a:r>
          </a:p>
          <a:p>
            <a:pPr marL="914400" lvl="1" indent="-457200" algn="l">
              <a:spcAft>
                <a:spcPts val="300"/>
              </a:spcAft>
              <a:buFont typeface="Arial" pitchFamily="34" charset="0"/>
              <a:buChar char="‒"/>
              <a:defRPr/>
            </a:pPr>
            <a:r>
              <a:rPr lang="en-US" sz="2000" b="1" kern="0" dirty="0">
                <a:solidFill>
                  <a:schemeClr val="accent1">
                    <a:lumMod val="75000"/>
                  </a:schemeClr>
                </a:solidFill>
              </a:rPr>
              <a:t>1313 SAT</a:t>
            </a:r>
          </a:p>
          <a:p>
            <a:pPr marL="914400" lvl="1" indent="-457200" algn="l">
              <a:spcAft>
                <a:spcPts val="300"/>
              </a:spcAft>
              <a:buFont typeface="Arial" pitchFamily="34" charset="0"/>
              <a:buChar char="‒"/>
              <a:defRPr/>
            </a:pPr>
            <a:r>
              <a:rPr lang="en-US" sz="2000" b="1" kern="0" dirty="0">
                <a:solidFill>
                  <a:schemeClr val="accent1">
                    <a:lumMod val="75000"/>
                  </a:schemeClr>
                </a:solidFill>
              </a:rPr>
              <a:t>29.6 ACT</a:t>
            </a:r>
          </a:p>
          <a:p>
            <a:pPr marL="914400" lvl="1" indent="-457200" algn="l">
              <a:spcAft>
                <a:spcPts val="300"/>
              </a:spcAft>
              <a:buFont typeface="Arial" pitchFamily="34" charset="0"/>
              <a:buChar char="‒"/>
              <a:defRPr/>
            </a:pPr>
            <a:r>
              <a:rPr lang="en-US" sz="2000" b="1" kern="0" dirty="0">
                <a:solidFill>
                  <a:schemeClr val="accent1">
                    <a:lumMod val="75000"/>
                  </a:schemeClr>
                </a:solidFill>
              </a:rPr>
              <a:t>3.75 GPA</a:t>
            </a:r>
          </a:p>
        </p:txBody>
      </p:sp>
    </p:spTree>
    <p:extLst>
      <p:ext uri="{BB962C8B-B14F-4D97-AF65-F5344CB8AC3E}">
        <p14:creationId xmlns:p14="http://schemas.microsoft.com/office/powerpoint/2010/main" val="1804165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smtClean="0"/>
              <a:t>QUESTIONS ?</a:t>
            </a:r>
          </a:p>
          <a:p>
            <a:pPr algn="ctr">
              <a:buNone/>
            </a:pP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AFROTC Scholarships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sz="quarter" idx="14"/>
          </p:nvPr>
        </p:nvSpPr>
        <p:spPr/>
        <p:txBody>
          <a:bodyPr>
            <a:normAutofit lnSpcReduction="10000"/>
          </a:bodyPr>
          <a:lstStyle/>
          <a:p>
            <a:pPr marL="342900" indent="-342900" defTabSz="914400" eaLnBrk="1" hangingPunct="1">
              <a:lnSpc>
                <a:spcPct val="90000"/>
              </a:lnSpc>
            </a:pPr>
            <a:r>
              <a:rPr lang="en-US" sz="3000" dirty="0" smtClean="0">
                <a:latin typeface="Mongolian Baiti" pitchFamily="66" charset="0"/>
                <a:cs typeface="Mongolian Baiti" pitchFamily="66" charset="0"/>
              </a:rPr>
              <a:t>Why do we have a scholarship program?</a:t>
            </a:r>
          </a:p>
          <a:p>
            <a:pPr marL="742950" lvl="1" indent="-285750" defTabSz="914400">
              <a:lnSpc>
                <a:spcPct val="90000"/>
              </a:lnSpc>
            </a:pPr>
            <a:r>
              <a:rPr lang="en-US" sz="2600" dirty="0" smtClean="0">
                <a:latin typeface="Mongolian Baiti" pitchFamily="66" charset="0"/>
                <a:cs typeface="Mongolian Baiti" pitchFamily="66" charset="0"/>
              </a:rPr>
              <a:t>Meet officer production needs in specific fields for the Air Force</a:t>
            </a:r>
          </a:p>
          <a:p>
            <a:pPr marL="1181100" lvl="2" indent="-285750" defTabSz="914400">
              <a:lnSpc>
                <a:spcPct val="90000"/>
              </a:lnSpc>
            </a:pPr>
            <a:r>
              <a:rPr lang="en-US" sz="2200" dirty="0" smtClean="0">
                <a:latin typeface="Mongolian Baiti" pitchFamily="66" charset="0"/>
                <a:cs typeface="Mongolian Baiti" pitchFamily="66" charset="0"/>
              </a:rPr>
              <a:t>Get the cadet on contract to the USAF</a:t>
            </a:r>
          </a:p>
          <a:p>
            <a:pPr marL="251450" indent="-285750" defTabSz="914400">
              <a:lnSpc>
                <a:spcPct val="90000"/>
              </a:lnSpc>
            </a:pPr>
            <a:r>
              <a:rPr lang="en-US" sz="3100" dirty="0" smtClean="0">
                <a:latin typeface="Mongolian Baiti" pitchFamily="66" charset="0"/>
                <a:cs typeface="Mongolian Baiti" pitchFamily="66" charset="0"/>
              </a:rPr>
              <a:t>We are NOT a charity or a financial aid institution</a:t>
            </a:r>
          </a:p>
          <a:p>
            <a:pPr marL="689600" lvl="1" indent="-285750" defTabSz="914400">
              <a:lnSpc>
                <a:spcPct val="90000"/>
              </a:lnSpc>
            </a:pPr>
            <a:r>
              <a:rPr lang="en-US" sz="2700" dirty="0" smtClean="0">
                <a:latin typeface="Mongolian Baiti" pitchFamily="66" charset="0"/>
                <a:cs typeface="Mongolian Baiti" pitchFamily="66" charset="0"/>
              </a:rPr>
              <a:t>We are paying for talent</a:t>
            </a:r>
          </a:p>
          <a:p>
            <a:pPr marL="342900" indent="-342900" defTabSz="914400" eaLnBrk="1" hangingPunct="1">
              <a:lnSpc>
                <a:spcPct val="90000"/>
              </a:lnSpc>
            </a:pPr>
            <a:r>
              <a:rPr lang="en-US" sz="3000" dirty="0" smtClean="0">
                <a:latin typeface="Mongolian Baiti" pitchFamily="66" charset="0"/>
                <a:cs typeface="Mongolian Baiti" pitchFamily="66" charset="0"/>
              </a:rPr>
              <a:t>Authorization:  10 U.S.C. 2107</a:t>
            </a:r>
          </a:p>
          <a:p>
            <a:pPr marL="742950" lvl="1" indent="-285750" defTabSz="914400">
              <a:lnSpc>
                <a:spcPct val="90000"/>
              </a:lnSpc>
            </a:pPr>
            <a:r>
              <a:rPr lang="en-US" sz="2600" dirty="0" smtClean="0">
                <a:latin typeface="Mongolian Baiti" pitchFamily="66" charset="0"/>
                <a:cs typeface="Mongolian Baiti" pitchFamily="66" charset="0"/>
              </a:rPr>
              <a:t>Requires 50% at in-state tuition rate</a:t>
            </a:r>
          </a:p>
          <a:p>
            <a:pPr marL="742950" lvl="1" indent="-285750" defTabSz="914400">
              <a:lnSpc>
                <a:spcPct val="90000"/>
              </a:lnSpc>
            </a:pPr>
            <a:r>
              <a:rPr lang="en-US" sz="2600" dirty="0" smtClean="0">
                <a:latin typeface="Mongolian Baiti" pitchFamily="66" charset="0"/>
                <a:cs typeface="Mongolian Baiti" pitchFamily="66" charset="0"/>
              </a:rPr>
              <a:t>Sets max at 4 years except in SAF-approved majors (5th year funding)</a:t>
            </a:r>
          </a:p>
          <a:p>
            <a:pPr marL="742950" lvl="1" indent="-285750" defTabSz="914400">
              <a:lnSpc>
                <a:spcPct val="90000"/>
              </a:lnSpc>
            </a:pPr>
            <a:r>
              <a:rPr lang="en-US" sz="2600" dirty="0" smtClean="0">
                <a:latin typeface="Mongolian Baiti" pitchFamily="66" charset="0"/>
                <a:cs typeface="Mongolian Baiti" pitchFamily="66" charset="0"/>
              </a:rPr>
              <a:t>Sets maximum age limit (must be under age 31 on Dec 31 of commissioning year)</a:t>
            </a:r>
          </a:p>
          <a:p>
            <a:pPr marL="342900" indent="-342900" defTabSz="914400" eaLnBrk="1" hangingPunct="1">
              <a:lnSpc>
                <a:spcPct val="90000"/>
              </a:lnSpc>
            </a:pPr>
            <a:r>
              <a:rPr lang="en-US" sz="2800" i="1" dirty="0" smtClean="0">
                <a:latin typeface="Mongolian Baiti" pitchFamily="66" charset="0"/>
                <a:cs typeface="Mongolian Baiti" pitchFamily="66" charset="0"/>
              </a:rPr>
              <a:t>Side Note</a:t>
            </a:r>
          </a:p>
          <a:p>
            <a:pPr marL="742950" lvl="1" indent="-285750" defTabSz="914400" eaLnBrk="1" hangingPunct="1">
              <a:lnSpc>
                <a:spcPct val="90000"/>
              </a:lnSpc>
            </a:pPr>
            <a:r>
              <a:rPr lang="en-US" sz="2400" dirty="0" smtClean="0">
                <a:latin typeface="Mongolian Baiti" pitchFamily="66" charset="0"/>
                <a:cs typeface="Mongolian Baiti" pitchFamily="66" charset="0"/>
              </a:rPr>
              <a:t>Stipend is a military pay authorized by 37 U.S.C. 209 for </a:t>
            </a:r>
            <a:r>
              <a:rPr lang="en-US" sz="2400" u="sng" dirty="0" smtClean="0">
                <a:latin typeface="Mongolian Baiti" pitchFamily="66" charset="0"/>
                <a:cs typeface="Mongolian Baiti" pitchFamily="66" charset="0"/>
              </a:rPr>
              <a:t>contracted</a:t>
            </a:r>
            <a:r>
              <a:rPr lang="en-US" sz="2400" dirty="0" smtClean="0">
                <a:latin typeface="Mongolian Baiti" pitchFamily="66" charset="0"/>
                <a:cs typeface="Mongolian Baiti" pitchFamily="66" charset="0"/>
              </a:rPr>
              <a:t> cadets—not a scholarship!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Purpose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9050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>
              <a:buNone/>
            </a:pPr>
            <a:r>
              <a:rPr lang="en-US" sz="2400" dirty="0" smtClean="0"/>
              <a:t> AFROTC’s unique capability—On a </a:t>
            </a:r>
            <a:r>
              <a:rPr lang="en-US" sz="2400" b="1" i="1" dirty="0" smtClean="0"/>
              <a:t>sustained</a:t>
            </a:r>
            <a:r>
              <a:rPr lang="en-US" sz="2400" dirty="0" smtClean="0"/>
              <a:t>  basis, Air Force ROTC recruits, educates, trains and commissions officers qualified for </a:t>
            </a:r>
            <a:r>
              <a:rPr lang="en-US" sz="2400" b="1" i="1" dirty="0" smtClean="0"/>
              <a:t>every</a:t>
            </a:r>
            <a:r>
              <a:rPr lang="en-US" sz="2400" dirty="0" smtClean="0"/>
              <a:t> Air Force Specialty Code, especially:</a:t>
            </a:r>
          </a:p>
          <a:p>
            <a:pPr lvl="2"/>
            <a:r>
              <a:rPr lang="en-US" sz="2400" dirty="0" smtClean="0"/>
              <a:t>Officers that meet USAF</a:t>
            </a:r>
            <a:r>
              <a:rPr lang="en-US" sz="2400" i="1" dirty="0" smtClean="0"/>
              <a:t> </a:t>
            </a:r>
            <a:r>
              <a:rPr lang="en-US" sz="2400" b="1" i="1" dirty="0" smtClean="0"/>
              <a:t>Technical</a:t>
            </a:r>
            <a:r>
              <a:rPr lang="en-US" sz="2400" i="1" dirty="0" smtClean="0"/>
              <a:t> </a:t>
            </a:r>
            <a:r>
              <a:rPr lang="en-US" sz="2400" dirty="0" smtClean="0"/>
              <a:t>requirements</a:t>
            </a:r>
          </a:p>
          <a:p>
            <a:pPr lvl="2"/>
            <a:r>
              <a:rPr lang="en-US" sz="2400" dirty="0" smtClean="0"/>
              <a:t>Officers that meet USAF </a:t>
            </a:r>
            <a:r>
              <a:rPr lang="en-US" sz="2400" b="1" i="1" dirty="0" smtClean="0"/>
              <a:t>Language</a:t>
            </a:r>
            <a:r>
              <a:rPr lang="en-US" sz="2400" dirty="0" smtClean="0"/>
              <a:t> requirements</a:t>
            </a:r>
          </a:p>
          <a:p>
            <a:pPr lvl="2"/>
            <a:r>
              <a:rPr lang="en-US" sz="2400" dirty="0" smtClean="0"/>
              <a:t>Officers that meet USAF </a:t>
            </a:r>
            <a:r>
              <a:rPr lang="en-US" sz="2400" b="1" i="1" dirty="0" smtClean="0"/>
              <a:t>Nursing</a:t>
            </a:r>
            <a:r>
              <a:rPr lang="en-US" sz="2400" dirty="0" smtClean="0"/>
              <a:t> requirements</a:t>
            </a:r>
          </a:p>
          <a:p>
            <a:pPr lvl="2"/>
            <a:r>
              <a:rPr lang="en-US" sz="2400" dirty="0" smtClean="0"/>
              <a:t>Officers that meet the </a:t>
            </a:r>
            <a:r>
              <a:rPr lang="en-US" sz="2400" b="1" i="1" dirty="0" smtClean="0"/>
              <a:t>Non Technical </a:t>
            </a:r>
            <a:r>
              <a:rPr lang="en-US" sz="2400" dirty="0" smtClean="0"/>
              <a:t>requirements</a:t>
            </a:r>
          </a:p>
          <a:p>
            <a:pPr lvl="2"/>
            <a:r>
              <a:rPr lang="en-US" sz="2400" dirty="0" smtClean="0"/>
              <a:t>Officers that support diversity goals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Scholarship Program</a:t>
            </a:r>
          </a:p>
          <a:p>
            <a:r>
              <a:rPr lang="en-US" dirty="0" smtClean="0"/>
              <a:t>…the Enabler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68362" y="5623719"/>
            <a:ext cx="8047396" cy="830997"/>
          </a:xfrm>
          <a:prstGeom prst="rect">
            <a:avLst/>
          </a:prstGeom>
          <a:solidFill>
            <a:srgbClr val="B2B2B2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b="1" i="1" dirty="0" smtClean="0">
                <a:latin typeface="+mj-lt"/>
              </a:rPr>
              <a:t>AFROTC Scholarship Program enables that capability</a:t>
            </a:r>
          </a:p>
          <a:p>
            <a:pPr algn="ctr"/>
            <a:r>
              <a:rPr lang="en-US" sz="2400" b="1" i="1" dirty="0" smtClean="0">
                <a:latin typeface="+mj-lt"/>
              </a:rPr>
              <a:t>at an acceptable level of risk</a:t>
            </a:r>
            <a:endParaRPr lang="en-US" sz="2400" b="1" i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sz="quarter" idx="14"/>
          </p:nvPr>
        </p:nvSpPr>
        <p:spPr/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600" dirty="0">
                <a:latin typeface="Mongolian Baiti" pitchFamily="66" charset="0"/>
                <a:cs typeface="Mongolian Baiti" pitchFamily="66" charset="0"/>
              </a:rPr>
              <a:t>High School Scholarship Program (HSSP)</a:t>
            </a:r>
          </a:p>
          <a:p>
            <a:pPr marL="958850" lvl="1" indent="-457200">
              <a:buFont typeface="Arial" panose="020B0604020202020204" pitchFamily="34" charset="0"/>
              <a:buChar char="•"/>
            </a:pPr>
            <a:r>
              <a:rPr lang="en-US" sz="2600" dirty="0">
                <a:latin typeface="Mongolian Baiti" pitchFamily="66" charset="0"/>
                <a:cs typeface="Mongolian Baiti" pitchFamily="66" charset="0"/>
              </a:rPr>
              <a:t>High School </a:t>
            </a:r>
            <a:r>
              <a:rPr lang="en-US" sz="2600" dirty="0" smtClean="0">
                <a:latin typeface="Mongolian Baiti" pitchFamily="66" charset="0"/>
                <a:cs typeface="Mongolian Baiti" pitchFamily="66" charset="0"/>
              </a:rPr>
              <a:t>Seniors </a:t>
            </a:r>
          </a:p>
          <a:p>
            <a:pPr marL="958850" lvl="1" indent="-457200"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Mongolian Baiti" pitchFamily="66" charset="0"/>
                <a:cs typeface="Mongolian Baiti" pitchFamily="66" charset="0"/>
              </a:rPr>
              <a:t>All </a:t>
            </a:r>
            <a:r>
              <a:rPr lang="en-US" sz="2600" dirty="0">
                <a:latin typeface="Mongolian Baiti" pitchFamily="66" charset="0"/>
                <a:cs typeface="Mongolian Baiti" pitchFamily="66" charset="0"/>
              </a:rPr>
              <a:t>4-year offers (some convert to 3-year offers</a:t>
            </a:r>
            <a:r>
              <a:rPr lang="en-US" sz="2600" dirty="0" smtClean="0">
                <a:latin typeface="Mongolian Baiti" pitchFamily="66" charset="0"/>
                <a:cs typeface="Mongolian Baiti" pitchFamily="66" charset="0"/>
              </a:rPr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Mongolian Baiti" pitchFamily="66" charset="0"/>
                <a:cs typeface="Mongolian Baiti" pitchFamily="66" charset="0"/>
              </a:rPr>
              <a:t>In-College Scholarship Program (ICSP)-Competitive Program</a:t>
            </a:r>
          </a:p>
          <a:p>
            <a:pPr marL="882650" lvl="1" indent="-3810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600" dirty="0">
                <a:latin typeface="Mongolian Baiti" pitchFamily="66" charset="0"/>
                <a:cs typeface="Mongolian Baiti" pitchFamily="66" charset="0"/>
              </a:rPr>
              <a:t>Commander’s Scholarship Program </a:t>
            </a:r>
          </a:p>
          <a:p>
            <a:pPr marL="882650" lvl="1" indent="-3810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600" dirty="0">
                <a:latin typeface="Mongolian Baiti" pitchFamily="66" charset="0"/>
                <a:cs typeface="Mongolian Baiti" pitchFamily="66" charset="0"/>
              </a:rPr>
              <a:t>In-College Scholarship Program Phases 1 &amp; 2 </a:t>
            </a:r>
          </a:p>
          <a:p>
            <a:pPr marL="882650" lvl="1" indent="-3810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600" dirty="0">
                <a:latin typeface="Mongolian Baiti" pitchFamily="66" charset="0"/>
                <a:cs typeface="Mongolian Baiti" pitchFamily="66" charset="0"/>
              </a:rPr>
              <a:t>Express/Foreign Language (FLEX) and Flag Ship Programs</a:t>
            </a:r>
          </a:p>
          <a:p>
            <a:pPr marL="882650" lvl="1" indent="-3810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600" dirty="0">
                <a:latin typeface="Mongolian Baiti" pitchFamily="66" charset="0"/>
                <a:cs typeface="Mongolian Baiti" pitchFamily="66" charset="0"/>
              </a:rPr>
              <a:t>Nurse Scholarship Program</a:t>
            </a:r>
          </a:p>
          <a:p>
            <a:pPr marL="882650" lvl="1" indent="-3810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600" dirty="0">
                <a:latin typeface="Mongolian Baiti" pitchFamily="66" charset="0"/>
                <a:cs typeface="Mongolian Baiti" pitchFamily="66" charset="0"/>
              </a:rPr>
              <a:t>Historically Black Colleges and Universities (HBCU)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Mongolian Baiti" pitchFamily="66" charset="0"/>
                <a:cs typeface="Mongolian Baiti" pitchFamily="66" charset="0"/>
              </a:rPr>
              <a:t>Enlisted Commissioning Programs (ECP)</a:t>
            </a:r>
          </a:p>
          <a:p>
            <a:pPr marL="958850" lvl="1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600" dirty="0">
                <a:latin typeface="Mongolian Baiti" pitchFamily="66" charset="0"/>
                <a:cs typeface="Mongolian Baiti" pitchFamily="66" charset="0"/>
              </a:rPr>
              <a:t>Enlisted Commissioning Programs (SOAR, POC-ERP, ASCP</a:t>
            </a:r>
            <a:r>
              <a:rPr lang="en-US" sz="2600" dirty="0" smtClean="0">
                <a:latin typeface="Mongolian Baiti" pitchFamily="66" charset="0"/>
                <a:cs typeface="Mongolian Baiti" pitchFamily="66" charset="0"/>
              </a:rPr>
              <a:t>, and SL ECP)</a:t>
            </a:r>
          </a:p>
          <a:p>
            <a:pPr marL="0" indent="0">
              <a:spcBef>
                <a:spcPts val="0"/>
              </a:spcBef>
              <a:buNone/>
            </a:pPr>
            <a:endParaRPr lang="en-US" sz="3200" dirty="0">
              <a:latin typeface="Mongolian Baiti" pitchFamily="66" charset="0"/>
              <a:cs typeface="Mongolian Baiti" pitchFamily="66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2300" dirty="0" smtClean="0">
              <a:latin typeface="Mongolian Baiti" pitchFamily="66" charset="0"/>
              <a:cs typeface="Mongolian Baiti" pitchFamily="66" charset="0"/>
            </a:endParaRPr>
          </a:p>
          <a:p>
            <a:pPr marL="775970" lvl="2" indent="0">
              <a:buNone/>
            </a:pPr>
            <a:endParaRPr lang="en-US" sz="2400" dirty="0" smtClean="0">
              <a:latin typeface="Mongolian Baiti" pitchFamily="66" charset="0"/>
              <a:cs typeface="Mongolian Baiti" pitchFamily="66" charset="0"/>
            </a:endParaRPr>
          </a:p>
          <a:p>
            <a:pPr>
              <a:buNone/>
            </a:pPr>
            <a:endParaRPr lang="en-US" sz="2800" dirty="0">
              <a:latin typeface="Mongolian Baiti" pitchFamily="66" charset="0"/>
              <a:cs typeface="Mongolian Baiti" pitchFamily="66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College Scholarship Programs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HSSP versus ICSP </a:t>
            </a:r>
          </a:p>
          <a:p>
            <a:pPr lvl="1"/>
            <a:r>
              <a:rPr lang="en-US" dirty="0" smtClean="0"/>
              <a:t>HSSP gets us the critical technical majors</a:t>
            </a:r>
          </a:p>
          <a:p>
            <a:pPr lvl="1"/>
            <a:r>
              <a:rPr lang="en-US" dirty="0" smtClean="0"/>
              <a:t>In-College is more effective, but doesn’t get us the majors</a:t>
            </a:r>
          </a:p>
          <a:p>
            <a:pPr lvl="1"/>
            <a:r>
              <a:rPr lang="en-US" dirty="0" smtClean="0"/>
              <a:t>In-College effectiveness varies among detachments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Management challenges</a:t>
            </a:r>
          </a:p>
          <a:p>
            <a:pPr lvl="1"/>
            <a:r>
              <a:rPr lang="en-US" dirty="0" smtClean="0"/>
              <a:t>Air Force Audit Agency &amp; AF/A1—scholarship-to-major-to-AFSC</a:t>
            </a:r>
          </a:p>
          <a:p>
            <a:pPr lvl="1"/>
            <a:r>
              <a:rPr lang="en-US" dirty="0" smtClean="0"/>
              <a:t>AF/A1 &amp; AFPC—improve “STEM Cognizance” and Foreign Lang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Execution Accuracy</a:t>
            </a:r>
          </a:p>
          <a:p>
            <a:pPr lvl="1"/>
            <a:r>
              <a:rPr lang="en-US" dirty="0" smtClean="0"/>
              <a:t>Constant and Stable PGL/Budget</a:t>
            </a:r>
          </a:p>
          <a:p>
            <a:pPr lvl="1"/>
            <a:r>
              <a:rPr lang="en-US" dirty="0" smtClean="0"/>
              <a:t>Timeliness and accuracy of scholarship estimates</a:t>
            </a:r>
          </a:p>
          <a:p>
            <a:pPr lvl="1"/>
            <a:r>
              <a:rPr lang="en-US" dirty="0" smtClean="0"/>
              <a:t>Timeliness of scholarship payments</a:t>
            </a:r>
          </a:p>
          <a:p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sz="quarter" idx="14"/>
          </p:nvPr>
        </p:nvSpPr>
        <p:spPr/>
        <p:txBody>
          <a:bodyPr/>
          <a:lstStyle/>
          <a:p>
            <a:pPr marL="812800" indent="-342900" defTabSz="914400" eaLnBrk="1" hangingPunct="1">
              <a:lnSpc>
                <a:spcPct val="200000"/>
              </a:lnSpc>
              <a:spcBef>
                <a:spcPts val="25"/>
              </a:spcBef>
            </a:pPr>
            <a:r>
              <a:rPr lang="en-US" sz="2800" dirty="0" smtClean="0"/>
              <a:t>Four-Year Scholarship Offers to High School Seniors</a:t>
            </a:r>
          </a:p>
          <a:p>
            <a:pPr marL="812800" indent="-342900" defTabSz="914400" eaLnBrk="1" hangingPunct="1">
              <a:lnSpc>
                <a:spcPct val="200000"/>
              </a:lnSpc>
              <a:spcBef>
                <a:spcPts val="25"/>
              </a:spcBef>
            </a:pPr>
            <a:r>
              <a:rPr lang="en-US" sz="2800" dirty="0" smtClean="0"/>
              <a:t>Competitively Selected by Central Board</a:t>
            </a:r>
          </a:p>
          <a:p>
            <a:pPr marL="812800" indent="-342900" defTabSz="914400" eaLnBrk="1" hangingPunct="1">
              <a:lnSpc>
                <a:spcPct val="200000"/>
              </a:lnSpc>
              <a:spcBef>
                <a:spcPts val="25"/>
              </a:spcBef>
            </a:pPr>
            <a:r>
              <a:rPr lang="en-US" sz="2800" dirty="0" smtClean="0"/>
              <a:t>“Primes the Pump” to Meet Officer Production </a:t>
            </a:r>
          </a:p>
          <a:p>
            <a:pPr marL="812800" indent="-342900" defTabSz="914400" eaLnBrk="1" hangingPunct="1">
              <a:lnSpc>
                <a:spcPct val="200000"/>
              </a:lnSpc>
              <a:spcBef>
                <a:spcPts val="25"/>
              </a:spcBef>
              <a:buFontTx/>
              <a:buNone/>
            </a:pPr>
            <a:r>
              <a:rPr lang="en-US" sz="2800" dirty="0" smtClean="0"/>
              <a:t>    Requirements 4 to 5 Years from Today</a:t>
            </a:r>
          </a:p>
          <a:p>
            <a:pPr marL="812800" indent="-342900" defTabSz="914400" eaLnBrk="1" hangingPunct="1">
              <a:lnSpc>
                <a:spcPct val="200000"/>
              </a:lnSpc>
              <a:spcBef>
                <a:spcPts val="25"/>
              </a:spcBef>
            </a:pPr>
            <a:r>
              <a:rPr lang="en-US" sz="2800" dirty="0" smtClean="0"/>
              <a:t>Permits Applicants to Select University and Major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High School Scholarship Program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7615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HSSP – Scholarship Types</a:t>
            </a:r>
            <a:endParaRPr lang="en-US" dirty="0"/>
          </a:p>
        </p:txBody>
      </p:sp>
      <p:graphicFrame>
        <p:nvGraphicFramePr>
          <p:cNvPr id="4" name="Group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3746570"/>
              </p:ext>
            </p:extLst>
          </p:nvPr>
        </p:nvGraphicFramePr>
        <p:xfrm>
          <a:off x="707253" y="2780264"/>
          <a:ext cx="8674100" cy="2792414"/>
        </p:xfrm>
        <a:graphic>
          <a:graphicData uri="http://schemas.openxmlformats.org/drawingml/2006/table">
            <a:tbl>
              <a:tblPr/>
              <a:tblGrid>
                <a:gridCol w="919162"/>
                <a:gridCol w="7754938"/>
              </a:tblGrid>
              <a:tr h="395288">
                <a:tc>
                  <a:txBody>
                    <a:bodyPr/>
                    <a:lstStyle/>
                    <a:p>
                      <a:pPr marL="0" marR="0" lvl="0" indent="0" algn="ctr" defTabSz="10033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Type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33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Annual Cap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3113">
                <a:tc>
                  <a:txBody>
                    <a:bodyPr/>
                    <a:lstStyle/>
                    <a:p>
                      <a:pPr marL="0" marR="0" lvl="0" indent="0" algn="ctr" defTabSz="10033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33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Full tuition/fees at any school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3113">
                <a:tc>
                  <a:txBody>
                    <a:bodyPr/>
                    <a:lstStyle/>
                    <a:p>
                      <a:pPr marL="0" marR="0" lvl="0" indent="0" algn="ctr" defTabSz="10033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33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$18,000 for tuition/fees at any school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8988">
                <a:tc>
                  <a:txBody>
                    <a:bodyPr/>
                    <a:lstStyle/>
                    <a:p>
                      <a:pPr marL="0" marR="0" lvl="0" indent="0" algn="ctr" defTabSz="10033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33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Full in-state tuition/fees (public school)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9835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High School Seniors</a:t>
            </a:r>
          </a:p>
          <a:p>
            <a:pPr lvl="1"/>
            <a:r>
              <a:rPr lang="en-US" dirty="0" smtClean="0"/>
              <a:t>Primarily Targeting Technical Majors (70%)</a:t>
            </a:r>
          </a:p>
          <a:p>
            <a:pPr lvl="1"/>
            <a:r>
              <a:rPr lang="en-US" dirty="0" smtClean="0"/>
              <a:t>Foreign Language (15%)</a:t>
            </a:r>
          </a:p>
          <a:p>
            <a:pPr lvl="1"/>
            <a:r>
              <a:rPr lang="en-US" dirty="0" smtClean="0"/>
              <a:t>Non-Technical Majors (15%)</a:t>
            </a:r>
          </a:p>
          <a:p>
            <a:r>
              <a:rPr lang="en-US" dirty="0" smtClean="0"/>
              <a:t>High Academic Achievement</a:t>
            </a:r>
          </a:p>
          <a:p>
            <a:pPr lvl="1"/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1180</a:t>
            </a:r>
            <a:r>
              <a:rPr lang="en-US" dirty="0" smtClean="0"/>
              <a:t> SAT</a:t>
            </a:r>
          </a:p>
          <a:p>
            <a:pPr lvl="1"/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26</a:t>
            </a:r>
            <a:r>
              <a:rPr lang="en-US" dirty="0" smtClean="0"/>
              <a:t> ACT</a:t>
            </a:r>
          </a:p>
          <a:p>
            <a:pPr lvl="1"/>
            <a:r>
              <a:rPr lang="en-US" dirty="0" smtClean="0"/>
              <a:t> 3.00 GPA</a:t>
            </a:r>
          </a:p>
          <a:p>
            <a:pPr lvl="1"/>
            <a:r>
              <a:rPr lang="en-US" dirty="0" smtClean="0"/>
              <a:t>Top 15% of Class</a:t>
            </a:r>
          </a:p>
          <a:p>
            <a:pPr lvl="1"/>
            <a:r>
              <a:rPr lang="en-US" dirty="0" smtClean="0"/>
              <a:t>Excel in AP/IB Coursework</a:t>
            </a:r>
          </a:p>
          <a:p>
            <a:r>
              <a:rPr lang="en-US" dirty="0" smtClean="0"/>
              <a:t>Strong Leadership Potential</a:t>
            </a:r>
          </a:p>
          <a:p>
            <a:pPr lvl="1"/>
            <a:r>
              <a:rPr lang="en-US" dirty="0" smtClean="0"/>
              <a:t>Extra-curricular activities</a:t>
            </a:r>
          </a:p>
          <a:p>
            <a:pPr lvl="1"/>
            <a:r>
              <a:rPr lang="en-US" dirty="0" smtClean="0"/>
              <a:t>Demonstrated communication skills (interview)</a:t>
            </a:r>
          </a:p>
          <a:p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HSSP - Highlights</a:t>
            </a:r>
            <a:endParaRPr lang="en-US" dirty="0"/>
          </a:p>
        </p:txBody>
      </p:sp>
      <p:sp>
        <p:nvSpPr>
          <p:cNvPr id="6" name="AutoShape 4"/>
          <p:cNvSpPr>
            <a:spLocks/>
          </p:cNvSpPr>
          <p:nvPr/>
        </p:nvSpPr>
        <p:spPr bwMode="auto">
          <a:xfrm>
            <a:off x="2707982" y="4042540"/>
            <a:ext cx="295275" cy="1035811"/>
          </a:xfrm>
          <a:prstGeom prst="rightBrace">
            <a:avLst>
              <a:gd name="adj1" fmla="val 32706"/>
              <a:gd name="adj2" fmla="val 50000"/>
            </a:avLst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963944" y="4257395"/>
            <a:ext cx="4132263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3000" b="1" i="1" dirty="0">
                <a:solidFill>
                  <a:srgbClr val="FF0000"/>
                </a:solidFill>
              </a:rPr>
              <a:t>Minimums to be </a:t>
            </a:r>
            <a:r>
              <a:rPr lang="en-US" sz="3000" b="1" i="1" dirty="0" smtClean="0">
                <a:solidFill>
                  <a:srgbClr val="FF0000"/>
                </a:solidFill>
              </a:rPr>
              <a:t>eligible</a:t>
            </a:r>
            <a:endParaRPr lang="en-US" sz="30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06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Air University 16x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No Bottom Ba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No Bottom Ba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AU Design Colors">
      <a:dk1>
        <a:srgbClr val="000000"/>
      </a:dk1>
      <a:lt1>
        <a:srgbClr val="FFFFFF"/>
      </a:lt1>
      <a:dk2>
        <a:srgbClr val="002060"/>
      </a:dk2>
      <a:lt2>
        <a:srgbClr val="808080"/>
      </a:lt2>
      <a:accent1>
        <a:srgbClr val="000000"/>
      </a:accent1>
      <a:accent2>
        <a:srgbClr val="002060"/>
      </a:accent2>
      <a:accent3>
        <a:srgbClr val="00B050"/>
      </a:accent3>
      <a:accent4>
        <a:srgbClr val="FFC000"/>
      </a:accent4>
      <a:accent5>
        <a:srgbClr val="FF0000"/>
      </a:accent5>
      <a:accent6>
        <a:srgbClr val="000000"/>
      </a:accent6>
      <a:hlink>
        <a:srgbClr val="00B050"/>
      </a:hlink>
      <a:folHlink>
        <a:srgbClr val="92D05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AU Design Colors">
      <a:dk1>
        <a:srgbClr val="000000"/>
      </a:dk1>
      <a:lt1>
        <a:srgbClr val="FFFFFF"/>
      </a:lt1>
      <a:dk2>
        <a:srgbClr val="002060"/>
      </a:dk2>
      <a:lt2>
        <a:srgbClr val="808080"/>
      </a:lt2>
      <a:accent1>
        <a:srgbClr val="000000"/>
      </a:accent1>
      <a:accent2>
        <a:srgbClr val="002060"/>
      </a:accent2>
      <a:accent3>
        <a:srgbClr val="00B050"/>
      </a:accent3>
      <a:accent4>
        <a:srgbClr val="FFC000"/>
      </a:accent4>
      <a:accent5>
        <a:srgbClr val="FF0000"/>
      </a:accent5>
      <a:accent6>
        <a:srgbClr val="000000"/>
      </a:accent6>
      <a:hlink>
        <a:srgbClr val="00B050"/>
      </a:hlink>
      <a:folHlink>
        <a:srgbClr val="92D05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AB0288E0F165F4E9F7494DADB34D6C3" ma:contentTypeVersion="0" ma:contentTypeDescription="Create a new document." ma:contentTypeScope="" ma:versionID="3ff316e09b5a3517ae4543c620a385cc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C13FB27-F838-40A9-9A69-2D74C8AAB989}">
  <ds:schemaRefs>
    <ds:schemaRef ds:uri="http://purl.org/dc/terms/"/>
    <ds:schemaRef ds:uri="http://www.w3.org/XML/1998/namespace"/>
    <ds:schemaRef ds:uri="http://schemas.microsoft.com/office/2006/metadata/properties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325084EE-2559-487B-BDAE-3A16D4774B2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921635D0-D02D-478A-96EC-76F85855D0A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AU Template w-Guidelines - ver 09 06 18 - June 2009</Template>
  <TotalTime>2040</TotalTime>
  <Words>984</Words>
  <Application>Microsoft Office PowerPoint</Application>
  <PresentationFormat>Custom</PresentationFormat>
  <Paragraphs>185</Paragraphs>
  <Slides>22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1_Air University 16x9</vt:lpstr>
      <vt:lpstr>1_No Bottom Bar</vt:lpstr>
      <vt:lpstr>No Bottom Bar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U.S. Air Force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Revised Slide Template</dc:title>
  <dc:creator>J. Sanders</dc:creator>
  <cp:lastModifiedBy>Philip Byrd</cp:lastModifiedBy>
  <cp:revision>235</cp:revision>
  <cp:lastPrinted>2001-11-30T20:20:15Z</cp:lastPrinted>
  <dcterms:created xsi:type="dcterms:W3CDTF">2010-04-03T17:42:27Z</dcterms:created>
  <dcterms:modified xsi:type="dcterms:W3CDTF">2016-09-30T16:08:10Z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Document</vt:lpwstr>
  </property>
  <property fmtid="{D5CDD505-2E9C-101B-9397-08002B2CF9AE}" pid="3" name="ContentTypeId">
    <vt:lpwstr>0x0101003AB0288E0F165F4E9F7494DADB34D6C3</vt:lpwstr>
  </property>
</Properties>
</file>