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BDB16-E965-4943-92F4-D2F57F7C4924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05CC4-93EE-4379-8D1F-FBA85FD8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8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3CED182-22A6-449D-B1A1-CECE8A90086F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9683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4F95AA1-7743-498A-937E-A18CD826176B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1702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8D6AF1E-46F0-4B79-9F68-0D18BDC14893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1216951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259DC6D-FD58-4425-9700-836D088A888C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</a:pPr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613004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F0C58B5-6C22-4673-9B87-FAA719E1F066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Explain what subsistence is to high school students.</a:t>
            </a:r>
          </a:p>
        </p:txBody>
      </p:sp>
    </p:spTree>
    <p:extLst>
      <p:ext uri="{BB962C8B-B14F-4D97-AF65-F5344CB8AC3E}">
        <p14:creationId xmlns:p14="http://schemas.microsoft.com/office/powerpoint/2010/main" val="260906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90C9703-B9E5-42A9-AD0A-456C4F150148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1887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BBA2AE-C04B-4AC0-BBA3-5AD7B2B90365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Explain what a midshipmen is.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Explain the 8-year obligation.</a:t>
            </a:r>
          </a:p>
        </p:txBody>
      </p:sp>
    </p:spTree>
    <p:extLst>
      <p:ext uri="{BB962C8B-B14F-4D97-AF65-F5344CB8AC3E}">
        <p14:creationId xmlns:p14="http://schemas.microsoft.com/office/powerpoint/2010/main" val="3365626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E1DBF05-2ED8-4E55-B580-50B8A8C48E47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8397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175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C0B9C6F-5439-42C9-BB8B-6BA470581223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dirty="0" smtClean="0"/>
              <a:t>These</a:t>
            </a:r>
            <a:r>
              <a:rPr lang="en-US" baseline="0" dirty="0" smtClean="0"/>
              <a:t> due by dates are XO’s deadlines for the RSSs.  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baseline="0" dirty="0" smtClean="0"/>
              <a:t>If an applicant completes his or her online application after 25 January but before 31 January, they will be considered a worker.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6658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For the PDV and FCB scholarship, it is essentially the same scholarship as the NROTC 4-year scholarship, just a different pot of money and is for select schools.  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If an applicant wants to be eligible for either of these two scholarships, they must include one of the select schools in their Top 5 school choices on the online application, apply to that school, and inform their recruiter or the XO that they want to be eligible.  A PDV/FCB SOU must be filled out as well.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66F62F-8DA6-4ACA-8074-89371E6378D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68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8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2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0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0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2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1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2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7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03D0-AF1C-4810-8FF6-CEDB55A8DA95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BA29F-9341-46D2-AB33-C9ADAFA1E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rotc.navy.mil/apply.asp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1981200" y="3657600"/>
            <a:ext cx="8305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 sz="3200" b="1">
              <a:latin typeface="Arial" charset="0"/>
            </a:endParaRPr>
          </a:p>
          <a:p>
            <a:pPr algn="ctr" eaLnBrk="0" hangingPunct="0"/>
            <a:r>
              <a:rPr lang="en-US" sz="3600" b="1">
                <a:latin typeface="Arial" charset="0"/>
              </a:rPr>
              <a:t>NROTC SCHOLARSHIP</a:t>
            </a:r>
          </a:p>
          <a:p>
            <a:pPr algn="ctr" eaLnBrk="0" hangingPunct="0"/>
            <a:r>
              <a:rPr lang="en-US" sz="3600" b="1">
                <a:latin typeface="Arial" charset="0"/>
              </a:rPr>
              <a:t>MARINE CORPS OPTION</a:t>
            </a:r>
            <a:r>
              <a:rPr lang="en-US" sz="1700" b="1">
                <a:latin typeface="Arial" charset="0"/>
              </a:rPr>
              <a:t/>
            </a:r>
            <a:br>
              <a:rPr lang="en-US" sz="1700" b="1">
                <a:latin typeface="Arial" charset="0"/>
              </a:rPr>
            </a:br>
            <a:endParaRPr lang="en-US" sz="3800" b="1">
              <a:latin typeface="Arial" charset="0"/>
            </a:endParaRPr>
          </a:p>
        </p:txBody>
      </p:sp>
      <p:pic>
        <p:nvPicPr>
          <p:cNvPr id="2051" name="Picture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38" y="958850"/>
            <a:ext cx="2925762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4191000" y="5715001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en-US" dirty="0"/>
              <a:t>(Sgt </a:t>
            </a:r>
            <a:r>
              <a:rPr lang="en-US" dirty="0" smtClean="0"/>
              <a:t>Winningham)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905000" y="762000"/>
            <a:ext cx="838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6075" indent="-346075" algn="ctr" eaLnBrk="0" hangingPunct="0"/>
            <a:r>
              <a:rPr lang="en-US" sz="3600" b="1" dirty="0"/>
              <a:t>NROTC Eligibility Requirements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276341" y="1453346"/>
            <a:ext cx="7162800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U.S. CITIZEN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17-23 years old (first day of college)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If in college, must have less than 30 Semester Units/45 Quarter Units by time of Board; College concurrent with High School is ok.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Pass USMC physical fitness test with a score of at least 175 (AND meet the minimum in each category)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No moral/legal disqualification (Waivers are per Officer Procurement Manual) 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Apply and Gain admission to an NROTC college/university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Either one of these TESTs:</a:t>
            </a:r>
          </a:p>
          <a:p>
            <a:pPr marL="280988" indent="-280988" eaLnBrk="0" hangingPunct="0">
              <a:spcBef>
                <a:spcPct val="50000"/>
              </a:spcBef>
            </a:pPr>
            <a:r>
              <a:rPr lang="en-US" dirty="0"/>
              <a:t>	1.  Minimum SAT = 1000  Must be a combination of Reading and Math Period, Most recent test and must be from the same test.</a:t>
            </a:r>
          </a:p>
          <a:p>
            <a:pPr marL="280988" indent="-280988" eaLnBrk="0" hangingPunct="0">
              <a:spcBef>
                <a:spcPct val="50000"/>
              </a:spcBef>
            </a:pPr>
            <a:r>
              <a:rPr lang="en-US" dirty="0"/>
              <a:t>	2.  ACT = Composite Score of 22</a:t>
            </a:r>
          </a:p>
          <a:p>
            <a:pPr marL="280988" indent="-280988" eaLnBrk="0" hangingPunct="0">
              <a:spcBef>
                <a:spcPct val="50000"/>
              </a:spcBef>
            </a:pPr>
            <a:r>
              <a:rPr lang="en-US" dirty="0"/>
              <a:t>	3.  ASVAB = 74 AFQT</a:t>
            </a:r>
          </a:p>
        </p:txBody>
      </p:sp>
    </p:spTree>
    <p:extLst>
      <p:ext uri="{BB962C8B-B14F-4D97-AF65-F5344CB8AC3E}">
        <p14:creationId xmlns:p14="http://schemas.microsoft.com/office/powerpoint/2010/main" val="220462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905000" y="933763"/>
            <a:ext cx="838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6075" indent="-346075" algn="ctr" eaLnBrk="0" hangingPunct="0"/>
            <a:r>
              <a:rPr lang="en-US" sz="3600" b="1" dirty="0"/>
              <a:t>NROTC Application Process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2743200" y="1841255"/>
            <a:ext cx="716280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sz="2600" dirty="0"/>
              <a:t>Complete Online Application (</a:t>
            </a:r>
            <a:r>
              <a:rPr lang="en-US" sz="2600" dirty="0">
                <a:hlinkClick r:id="rId2"/>
              </a:rPr>
              <a:t>http://www.nrotc.navy.mil/apply.aspx</a:t>
            </a:r>
            <a:r>
              <a:rPr lang="en-US" sz="2600" dirty="0"/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600" dirty="0"/>
              <a:t>    (Must click on Marine Corps Option)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sz="2600" dirty="0"/>
              <a:t>Apply to NROTC college/university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sz="2600" dirty="0"/>
              <a:t>Complete application package with recruiter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sz="2600" dirty="0"/>
              <a:t>Attend a Processing Day to complete package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sz="2600" dirty="0"/>
              <a:t>Selection board convenes</a:t>
            </a:r>
          </a:p>
          <a:p>
            <a:pPr marL="280988" indent="-280988" eaLnBrk="0" hangingPunct="0">
              <a:spcBef>
                <a:spcPct val="50000"/>
              </a:spcBef>
              <a:buFontTx/>
              <a:buChar char="•"/>
            </a:pPr>
            <a:r>
              <a:rPr lang="en-US" sz="2600" dirty="0"/>
              <a:t>Applicant notified of board results</a:t>
            </a:r>
          </a:p>
        </p:txBody>
      </p:sp>
    </p:spTree>
    <p:extLst>
      <p:ext uri="{BB962C8B-B14F-4D97-AF65-F5344CB8AC3E}">
        <p14:creationId xmlns:p14="http://schemas.microsoft.com/office/powerpoint/2010/main" val="399744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128293" y="838200"/>
            <a:ext cx="36115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4000" b="1"/>
              <a:t>NROTC Timeline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165797" y="1371600"/>
            <a:ext cx="85344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0988" indent="-280988" eaLnBrk="0" hangingPunct="0"/>
            <a:r>
              <a:rPr lang="en-US" sz="2800" b="1" dirty="0"/>
              <a:t>Early Board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2800" dirty="0"/>
              <a:t>17-21 October Early Board Convenes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2800" dirty="0"/>
              <a:t>Results released December</a:t>
            </a:r>
          </a:p>
          <a:p>
            <a:pPr marL="280988" indent="-280988" eaLnBrk="0" hangingPunct="0"/>
            <a:endParaRPr lang="en-US" sz="2800" b="1" dirty="0"/>
          </a:p>
          <a:p>
            <a:pPr marL="280988" indent="-280988" eaLnBrk="0" hangingPunct="0"/>
            <a:r>
              <a:rPr lang="en-US" sz="2800" b="1" dirty="0"/>
              <a:t>Main Board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2800" dirty="0"/>
              <a:t>28 Feb- 3 March Main Board Convenes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2800" dirty="0"/>
              <a:t>Results released in April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endParaRPr lang="en-US" sz="2800" dirty="0"/>
          </a:p>
          <a:p>
            <a:pPr eaLnBrk="0" hangingPunct="0"/>
            <a:r>
              <a:rPr lang="en-US" sz="2800" b="1" dirty="0"/>
              <a:t>PDV/FCB Board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US" sz="2800" dirty="0"/>
              <a:t>Convenes in March after the Main Board</a:t>
            </a:r>
          </a:p>
          <a:p>
            <a:pPr eaLnBrk="0" hangingPunct="0"/>
            <a:endParaRPr lang="en-US" sz="2800" b="1" dirty="0"/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0988" indent="-280988" eaLnBrk="0" hangingPunct="0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14318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914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b="1" dirty="0" smtClean="0"/>
              <a:t>Pedro de Valle Scholarship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09800" y="2057401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Pedro de Valle was a US Marine Corps Officer who became the first Hispanic to reach the rank of Lieutenant General.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Same qualifications as Main 4 Year Scholarship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Deadline for application is 31 January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Marine Corps offers NROTC Scholarships for students who plan to attend the following Hispanic </a:t>
            </a:r>
          </a:p>
          <a:p>
            <a:r>
              <a:rPr lang="en-US" dirty="0"/>
              <a:t>     Serving Institutes (HSIs):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California State University at San Marcos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San Diego State University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University of New Mexico </a:t>
            </a:r>
          </a:p>
        </p:txBody>
      </p:sp>
      <p:pic>
        <p:nvPicPr>
          <p:cNvPr id="1026" name="Picture 2" descr="C:\Users\Catherine.Zeigler\Desktop\PD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319" y="3895242"/>
            <a:ext cx="2133600" cy="271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235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533400"/>
            <a:ext cx="8229600" cy="1143000"/>
          </a:xfrm>
        </p:spPr>
        <p:txBody>
          <a:bodyPr/>
          <a:lstStyle/>
          <a:p>
            <a:r>
              <a:rPr lang="en-US" b="1" dirty="0" smtClean="0"/>
              <a:t>Frederick C Branch Scholarship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338" y="1524001"/>
            <a:ext cx="6571662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Frederick C Branch was the first African American Marine Corps Officer.</a:t>
            </a:r>
          </a:p>
          <a:p>
            <a:r>
              <a:rPr lang="en-US" sz="1800" dirty="0"/>
              <a:t>Same qualifications as Main 4 Year Scholarship</a:t>
            </a:r>
          </a:p>
          <a:p>
            <a:r>
              <a:rPr lang="en-US" sz="1800" dirty="0"/>
              <a:t>Deadline for application is 31 January</a:t>
            </a:r>
          </a:p>
          <a:p>
            <a:r>
              <a:rPr lang="en-US" sz="1800" dirty="0"/>
              <a:t>The Marine Corps offers NROTC Scholarships for students who plan to attend the following Historically Black Colleges or Universities (HBCUs):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Allen </a:t>
            </a:r>
            <a:r>
              <a:rPr lang="en-US" sz="1800" dirty="0" err="1"/>
              <a:t>Univ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Clark Atlanta </a:t>
            </a:r>
            <a:r>
              <a:rPr lang="en-US" sz="1800" dirty="0" err="1"/>
              <a:t>Univ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Dillard </a:t>
            </a:r>
            <a:r>
              <a:rPr lang="en-US" sz="1800" dirty="0" err="1"/>
              <a:t>Univ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Florida A&amp;M </a:t>
            </a:r>
            <a:r>
              <a:rPr lang="en-US" sz="1800" dirty="0" err="1"/>
              <a:t>Univ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Hampton </a:t>
            </a:r>
            <a:r>
              <a:rPr lang="en-US" sz="1800" dirty="0" err="1"/>
              <a:t>Univ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Howard </a:t>
            </a:r>
            <a:r>
              <a:rPr lang="en-US" sz="1800" dirty="0" err="1"/>
              <a:t>Univ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Norfolk </a:t>
            </a:r>
            <a:r>
              <a:rPr lang="en-US" sz="1800" dirty="0" err="1"/>
              <a:t>Univ</a:t>
            </a: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Morehouse College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Huston-</a:t>
            </a:r>
            <a:r>
              <a:rPr lang="en-US" sz="1800" dirty="0" err="1"/>
              <a:t>Tillotson</a:t>
            </a:r>
            <a:r>
              <a:rPr lang="en-US" sz="1800" dirty="0"/>
              <a:t> </a:t>
            </a:r>
            <a:r>
              <a:rPr lang="en-US" sz="1800" dirty="0" err="1"/>
              <a:t>Univ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2" descr="Only_A_Few_4C_AA_8.375x10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2607208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35305" y="3793485"/>
            <a:ext cx="378029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Prairie View A&amp;M </a:t>
            </a:r>
            <a:r>
              <a:rPr lang="en-US" dirty="0" err="1"/>
              <a:t>Univ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Savannah State </a:t>
            </a:r>
            <a:r>
              <a:rPr lang="en-US" dirty="0" err="1"/>
              <a:t>Univ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Southern </a:t>
            </a:r>
            <a:r>
              <a:rPr lang="en-US" dirty="0" err="1"/>
              <a:t>Univ</a:t>
            </a:r>
            <a:r>
              <a:rPr lang="en-US" dirty="0"/>
              <a:t> and A&amp;M College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Spelman College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Tennessee State </a:t>
            </a:r>
            <a:r>
              <a:rPr lang="en-US" dirty="0" err="1"/>
              <a:t>Univ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Texas Southern </a:t>
            </a:r>
            <a:r>
              <a:rPr lang="en-US" dirty="0" err="1"/>
              <a:t>Univ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Tuskegee </a:t>
            </a:r>
            <a:r>
              <a:rPr lang="en-US" dirty="0" err="1"/>
              <a:t>Univ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Xavier </a:t>
            </a:r>
            <a:r>
              <a:rPr lang="en-US" dirty="0" err="1"/>
              <a:t>Univ</a:t>
            </a:r>
            <a:endParaRPr lang="en-US" dirty="0"/>
          </a:p>
          <a:p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21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14600" y="2714625"/>
            <a:ext cx="723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7200" b="1"/>
              <a:t>QUESTIONS?</a:t>
            </a:r>
            <a:endParaRPr lang="en-US" sz="7200"/>
          </a:p>
        </p:txBody>
      </p:sp>
    </p:spTree>
    <p:extLst>
      <p:ext uri="{BB962C8B-B14F-4D97-AF65-F5344CB8AC3E}">
        <p14:creationId xmlns:p14="http://schemas.microsoft.com/office/powerpoint/2010/main" val="4274515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833821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FY17 Mission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1131244"/>
            <a:ext cx="807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RS SDO:</a:t>
            </a:r>
          </a:p>
          <a:p>
            <a:r>
              <a:rPr lang="en-US" dirty="0"/>
              <a:t>Total:	21</a:t>
            </a:r>
          </a:p>
          <a:p>
            <a:r>
              <a:rPr lang="en-US" dirty="0"/>
              <a:t>Females:   3</a:t>
            </a:r>
          </a:p>
          <a:p>
            <a:r>
              <a:rPr lang="en-US" dirty="0"/>
              <a:t>African American:  1</a:t>
            </a:r>
          </a:p>
          <a:p>
            <a:r>
              <a:rPr lang="en-US" dirty="0"/>
              <a:t>Hispanic:   8</a:t>
            </a:r>
          </a:p>
          <a:p>
            <a:r>
              <a:rPr lang="en-US" dirty="0"/>
              <a:t>Other:    7</a:t>
            </a:r>
          </a:p>
          <a:p>
            <a:r>
              <a:rPr lang="en-US" dirty="0"/>
              <a:t>Air:    2</a:t>
            </a:r>
          </a:p>
          <a:p>
            <a:endParaRPr lang="en-US" dirty="0"/>
          </a:p>
          <a:p>
            <a:r>
              <a:rPr lang="en-US" b="1" dirty="0"/>
              <a:t>RS RVS:</a:t>
            </a:r>
          </a:p>
          <a:p>
            <a:r>
              <a:rPr lang="en-US" dirty="0"/>
              <a:t>Total:    21</a:t>
            </a:r>
          </a:p>
          <a:p>
            <a:r>
              <a:rPr lang="en-US" dirty="0"/>
              <a:t>Females:   3</a:t>
            </a:r>
          </a:p>
          <a:p>
            <a:r>
              <a:rPr lang="en-US" dirty="0"/>
              <a:t>African American:    1</a:t>
            </a:r>
          </a:p>
          <a:p>
            <a:r>
              <a:rPr lang="en-US" dirty="0"/>
              <a:t>Hispanic:   8</a:t>
            </a:r>
          </a:p>
          <a:p>
            <a:r>
              <a:rPr lang="en-US" dirty="0"/>
              <a:t>Other:   7</a:t>
            </a:r>
          </a:p>
          <a:p>
            <a:r>
              <a:rPr lang="en-US" dirty="0"/>
              <a:t>Air:   1</a:t>
            </a:r>
          </a:p>
        </p:txBody>
      </p:sp>
    </p:spTree>
    <p:extLst>
      <p:ext uri="{BB962C8B-B14F-4D97-AF65-F5344CB8AC3E}">
        <p14:creationId xmlns:p14="http://schemas.microsoft.com/office/powerpoint/2010/main" val="346332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8382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Recruiter Requirements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7400" y="14478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receive points for an NROTC submission, a recruiter must ensure the following are completed:</a:t>
            </a:r>
          </a:p>
          <a:p>
            <a:pPr marL="457200" indent="-457200">
              <a:buAutoNum type="arabicPeriod"/>
            </a:pPr>
            <a:r>
              <a:rPr lang="en-US" dirty="0"/>
              <a:t>Applicant completes online application.</a:t>
            </a:r>
          </a:p>
          <a:p>
            <a:pPr marL="457200" indent="-457200">
              <a:buAutoNum type="arabicPeriod"/>
            </a:pPr>
            <a:r>
              <a:rPr lang="en-US" dirty="0"/>
              <a:t>Applicant has or is planning on applying to an NROTC eligible college.</a:t>
            </a:r>
          </a:p>
          <a:p>
            <a:pPr marL="457200" indent="-457200">
              <a:buAutoNum type="arabicPeriod"/>
            </a:pPr>
            <a:r>
              <a:rPr lang="en-US" dirty="0"/>
              <a:t>All required paperwork that the XO designates is completed when the applicant shows up for a Processing Day.  (Exceptions can be made for teacher evaluations and transcripts but must be turned in by due date.)</a:t>
            </a:r>
          </a:p>
          <a:p>
            <a:pPr marL="457200" indent="-457200">
              <a:buAutoNum type="arabicPeriod"/>
            </a:pPr>
            <a:r>
              <a:rPr lang="en-US" dirty="0"/>
              <a:t>Applicant has a current PFT score within 60 days of the board.  (Early and Main)</a:t>
            </a:r>
          </a:p>
          <a:p>
            <a:pPr marL="457200" indent="-457200">
              <a:buAutoNum type="arabicPeriod"/>
            </a:pPr>
            <a:r>
              <a:rPr lang="en-US" dirty="0"/>
              <a:t>Applicant must attend a Processing Day.</a:t>
            </a:r>
          </a:p>
        </p:txBody>
      </p:sp>
    </p:spTree>
    <p:extLst>
      <p:ext uri="{BB962C8B-B14F-4D97-AF65-F5344CB8AC3E}">
        <p14:creationId xmlns:p14="http://schemas.microsoft.com/office/powerpoint/2010/main" val="140418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9144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Trends and Pointers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1524001"/>
            <a:ext cx="7772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-Ensure the applicant is aware of what the program is all about BEFORE attending a Processing Day.</a:t>
            </a:r>
          </a:p>
          <a:p>
            <a:r>
              <a:rPr lang="en-US" dirty="0"/>
              <a:t>-Ensure applicant is aware of how to do each portion of a PFT properly.  </a:t>
            </a:r>
          </a:p>
          <a:p>
            <a:r>
              <a:rPr lang="en-US" dirty="0"/>
              <a:t>-Ensure applicant applies to his/her top 5 school choices.  ALL of them!  </a:t>
            </a:r>
          </a:p>
          <a:p>
            <a:r>
              <a:rPr lang="en-US" dirty="0"/>
              <a:t>-New this year: after an applicant submits the online application, he/she does not need to submit a trouble ticket, they can go back into their application and change information up until 31 Jan.  </a:t>
            </a:r>
          </a:p>
          <a:p>
            <a:r>
              <a:rPr lang="en-US" dirty="0"/>
              <a:t>-New this year: Aviation guarantee.  XO will complete a very cool aviation brief and SOU with interested applicants during Processing Day.   </a:t>
            </a:r>
          </a:p>
        </p:txBody>
      </p:sp>
    </p:spTree>
    <p:extLst>
      <p:ext uri="{BB962C8B-B14F-4D97-AF65-F5344CB8AC3E}">
        <p14:creationId xmlns:p14="http://schemas.microsoft.com/office/powerpoint/2010/main" val="195299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828800" y="1066801"/>
            <a:ext cx="853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0988" indent="-280988" algn="ctr" eaLnBrk="0" hangingPunct="0"/>
            <a:r>
              <a:rPr lang="en-US" sz="4000" b="1"/>
              <a:t>NROTC Opportunity</a:t>
            </a:r>
            <a:endParaRPr lang="en-US" sz="40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981200" y="2120900"/>
            <a:ext cx="853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0988" indent="-280988" eaLnBrk="0" hangingPunct="0">
              <a:buFontTx/>
              <a:buChar char="•"/>
            </a:pPr>
            <a:r>
              <a:rPr lang="en-US" sz="2800" b="1"/>
              <a:t>For those who seek to make a difference, to be challenged, to develop mind, body and spirit, for that select few we offer the opportunity to become . . . 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3657600"/>
            <a:ext cx="7924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en-US" sz="6000">
                <a:solidFill>
                  <a:srgbClr val="C00000"/>
                </a:solidFill>
              </a:rPr>
              <a:t>an Officer of Marines</a:t>
            </a:r>
          </a:p>
        </p:txBody>
      </p:sp>
      <p:pic>
        <p:nvPicPr>
          <p:cNvPr id="3077" name="Picture 1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4800601"/>
            <a:ext cx="140176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331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1143000"/>
            <a:ext cx="82296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sz="4000" b="1"/>
              <a:t>Becoming an Officer of Marines</a:t>
            </a:r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2971800" y="2378075"/>
            <a:ext cx="6477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8032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Char char="•"/>
            </a:pPr>
            <a:r>
              <a:rPr lang="en-US" sz="2800" b="1"/>
              <a:t>Four Year College Programs</a:t>
            </a:r>
          </a:p>
          <a:p>
            <a:pPr lvl="1">
              <a:buFontTx/>
              <a:buChar char="•"/>
            </a:pPr>
            <a:r>
              <a:rPr lang="en-US" sz="2800"/>
              <a:t>Naval ROTC Scholarship (NROTC)</a:t>
            </a:r>
          </a:p>
          <a:p>
            <a:pPr lvl="1">
              <a:buFontTx/>
              <a:buChar char="•"/>
            </a:pPr>
            <a:r>
              <a:rPr lang="en-US" sz="2800"/>
              <a:t>U.S. Naval Academy (USNA)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2971800" y="4178300"/>
            <a:ext cx="6477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8032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Char char="•"/>
            </a:pPr>
            <a:r>
              <a:rPr lang="en-US" sz="2800" b="1"/>
              <a:t>Enrolled College Students/Graduates</a:t>
            </a:r>
          </a:p>
          <a:p>
            <a:pPr lvl="1">
              <a:buFontTx/>
              <a:buChar char="•"/>
            </a:pPr>
            <a:r>
              <a:rPr lang="en-US" sz="2800"/>
              <a:t>Platoon Leaders Course (PLC)</a:t>
            </a:r>
          </a:p>
          <a:p>
            <a:pPr lvl="1">
              <a:buFontTx/>
              <a:buChar char="•"/>
            </a:pPr>
            <a:r>
              <a:rPr lang="en-US" sz="2800"/>
              <a:t>Officer Candidate School (OCS)</a:t>
            </a:r>
          </a:p>
        </p:txBody>
      </p:sp>
    </p:spTree>
    <p:extLst>
      <p:ext uri="{BB962C8B-B14F-4D97-AF65-F5344CB8AC3E}">
        <p14:creationId xmlns:p14="http://schemas.microsoft.com/office/powerpoint/2010/main" val="302536713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895600" y="1143001"/>
            <a:ext cx="6324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4000" b="1"/>
              <a:t>Selection &amp; Competition</a:t>
            </a:r>
            <a:r>
              <a:rPr lang="en-US" sz="4000"/>
              <a:t>	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2895600" y="2362201"/>
            <a:ext cx="6477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Char char="•"/>
            </a:pPr>
            <a:r>
              <a:rPr lang="en-US" sz="2800"/>
              <a:t>Each year the Marine Corps commissions approximately 1,400 new Officers from an average of 3,000 applicants.</a:t>
            </a:r>
          </a:p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47% of applicants meet the challenge.</a:t>
            </a:r>
          </a:p>
        </p:txBody>
      </p:sp>
    </p:spTree>
    <p:extLst>
      <p:ext uri="{BB962C8B-B14F-4D97-AF65-F5344CB8AC3E}">
        <p14:creationId xmlns:p14="http://schemas.microsoft.com/office/powerpoint/2010/main" val="218690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1676400" y="1196976"/>
            <a:ext cx="8839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sz="4000" b="1"/>
              <a:t>Purpose of the NROTC Program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870326" y="1357313"/>
            <a:ext cx="290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Char char="•"/>
            </a:pPr>
            <a:endParaRPr lang="en-US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172200" y="2667000"/>
            <a:ext cx="22860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sz="3600"/>
          </a:p>
          <a:p>
            <a:endParaRPr lang="en-US" sz="3600"/>
          </a:p>
          <a:p>
            <a:pPr lvl="2">
              <a:buFontTx/>
              <a:buChar char="•"/>
            </a:pPr>
            <a:endParaRPr lang="en-US" sz="3600"/>
          </a:p>
          <a:p>
            <a:pPr lvl="3">
              <a:buFontTx/>
              <a:buChar char="•"/>
            </a:pPr>
            <a:endParaRPr lang="en-US" sz="3600"/>
          </a:p>
          <a:p>
            <a:endParaRPr lang="en-US" sz="3600"/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3276600" y="2492376"/>
            <a:ext cx="5638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Char char="•"/>
            </a:pPr>
            <a:r>
              <a:rPr lang="en-US" sz="2800" dirty="0"/>
              <a:t>The NROTC scholarship program is a exceedingly competitive program designed to select and prepare highly qualified men and women for service as Officers in the Marine Corps Reserve.</a:t>
            </a:r>
          </a:p>
        </p:txBody>
      </p:sp>
    </p:spTree>
    <p:extLst>
      <p:ext uri="{BB962C8B-B14F-4D97-AF65-F5344CB8AC3E}">
        <p14:creationId xmlns:p14="http://schemas.microsoft.com/office/powerpoint/2010/main" val="402308208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2590800" y="948901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sz="4000" b="1" dirty="0"/>
              <a:t>Benefits to the Student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2971800" y="1828801"/>
            <a:ext cx="6477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Char char="•"/>
            </a:pPr>
            <a:r>
              <a:rPr lang="en-US" sz="2800" dirty="0"/>
              <a:t>Offered at more than 100 top colleges and universities nationwide</a:t>
            </a:r>
          </a:p>
          <a:p>
            <a:pPr>
              <a:buFontTx/>
              <a:buChar char="•"/>
            </a:pPr>
            <a:r>
              <a:rPr lang="en-US" sz="2800" dirty="0"/>
              <a:t>Pays for 100% of tuition, books, lab fees and subsistence</a:t>
            </a:r>
          </a:p>
          <a:p>
            <a:pPr>
              <a:buFontTx/>
              <a:buChar char="•"/>
            </a:pPr>
            <a:r>
              <a:rPr lang="en-US" sz="2800" dirty="0"/>
              <a:t>Some schools will lump rent in with tuition so it is covered by the scholarship.</a:t>
            </a:r>
          </a:p>
          <a:p>
            <a:pPr>
              <a:buFontTx/>
              <a:buChar char="•"/>
            </a:pPr>
            <a:r>
              <a:rPr lang="en-US" sz="2800" dirty="0"/>
              <a:t>$250 cash per month the 1</a:t>
            </a:r>
            <a:r>
              <a:rPr lang="en-US" sz="2800" baseline="30000" dirty="0"/>
              <a:t>st</a:t>
            </a:r>
            <a:r>
              <a:rPr lang="en-US" sz="2800" dirty="0"/>
              <a:t> year, increasing each year.  </a:t>
            </a:r>
          </a:p>
          <a:p>
            <a:pPr>
              <a:buFontTx/>
              <a:buChar char="•"/>
            </a:pPr>
            <a:r>
              <a:rPr lang="en-US" sz="2800" dirty="0"/>
              <a:t>Total value in excess of $180,000</a:t>
            </a:r>
          </a:p>
          <a:p>
            <a:pPr>
              <a:buFontTx/>
              <a:buChar char="•"/>
            </a:pPr>
            <a:r>
              <a:rPr lang="en-US" sz="2800" dirty="0"/>
              <a:t>Education, Training, Mentoring</a:t>
            </a:r>
          </a:p>
        </p:txBody>
      </p:sp>
    </p:spTree>
    <p:extLst>
      <p:ext uri="{BB962C8B-B14F-4D97-AF65-F5344CB8AC3E}">
        <p14:creationId xmlns:p14="http://schemas.microsoft.com/office/powerpoint/2010/main" val="37916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ChangeArrowheads="1"/>
          </p:cNvSpPr>
          <p:nvPr/>
        </p:nvSpPr>
        <p:spPr bwMode="auto">
          <a:xfrm>
            <a:off x="3124200" y="1044576"/>
            <a:ext cx="5867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sz="4000" b="1"/>
              <a:t>College Life</a:t>
            </a:r>
            <a:endParaRPr lang="en-US" sz="4000"/>
          </a:p>
        </p:txBody>
      </p:sp>
      <p:sp>
        <p:nvSpPr>
          <p:cNvPr id="8195" name="Rectangle 10"/>
          <p:cNvSpPr>
            <a:spLocks noChangeArrowheads="1"/>
          </p:cNvSpPr>
          <p:nvPr/>
        </p:nvSpPr>
        <p:spPr bwMode="auto">
          <a:xfrm>
            <a:off x="3352800" y="2046288"/>
            <a:ext cx="6553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88938" indent="-388938" eaLnBrk="0" hangingPunct="0">
              <a:buFontTx/>
              <a:buChar char="•"/>
            </a:pPr>
            <a:r>
              <a:rPr lang="en-US" sz="2800" dirty="0"/>
              <a:t>Regular academic classes (BA/BS)</a:t>
            </a:r>
          </a:p>
          <a:p>
            <a:pPr marL="846138" lvl="1" indent="-388938" eaLnBrk="0" hangingPunct="0">
              <a:buFontTx/>
              <a:buChar char="•"/>
            </a:pPr>
            <a:r>
              <a:rPr lang="en-US" sz="2800" dirty="0"/>
              <a:t>Major/Minor of choice</a:t>
            </a:r>
          </a:p>
          <a:p>
            <a:pPr marL="846138" lvl="1" indent="-388938" eaLnBrk="0" hangingPunct="0">
              <a:buFontTx/>
              <a:buChar char="•"/>
            </a:pPr>
            <a:endParaRPr lang="en-US" sz="2800" dirty="0"/>
          </a:p>
          <a:p>
            <a:pPr marL="388938" indent="-388938" eaLnBrk="0" hangingPunct="0">
              <a:buFontTx/>
              <a:buChar char="•"/>
            </a:pPr>
            <a:r>
              <a:rPr lang="en-US" sz="2800" dirty="0"/>
              <a:t>Additional classes include:</a:t>
            </a:r>
          </a:p>
          <a:p>
            <a:pPr marL="846138" lvl="1" indent="-388938" eaLnBrk="0" hangingPunct="0">
              <a:buFontTx/>
              <a:buChar char="•"/>
            </a:pPr>
            <a:r>
              <a:rPr lang="en-US" sz="2800" dirty="0"/>
              <a:t>Leadership</a:t>
            </a:r>
          </a:p>
          <a:p>
            <a:pPr marL="846138" lvl="1" indent="-388938" eaLnBrk="0" hangingPunct="0">
              <a:buFontTx/>
              <a:buChar char="•"/>
            </a:pPr>
            <a:r>
              <a:rPr lang="en-US" sz="2800" dirty="0"/>
              <a:t>Military law</a:t>
            </a:r>
          </a:p>
          <a:p>
            <a:pPr marL="846138" lvl="1" indent="-388938" eaLnBrk="0" hangingPunct="0">
              <a:buFontTx/>
              <a:buChar char="•"/>
            </a:pPr>
            <a:r>
              <a:rPr lang="en-US" sz="2800" dirty="0"/>
              <a:t>Military history</a:t>
            </a:r>
          </a:p>
          <a:p>
            <a:pPr marL="846138" lvl="1" indent="-388938" eaLnBrk="0" hangingPunct="0">
              <a:buFontTx/>
              <a:buChar char="•"/>
            </a:pPr>
            <a:r>
              <a:rPr lang="en-US" sz="2800" dirty="0"/>
              <a:t>Military science</a:t>
            </a:r>
          </a:p>
          <a:p>
            <a:pPr marL="846138" lvl="1" indent="-388938" eaLnBrk="0" hangingPunct="0">
              <a:buFontTx/>
              <a:buChar char="•"/>
            </a:pPr>
            <a:endParaRPr lang="en-US" sz="2800" dirty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3378631" y="6004982"/>
            <a:ext cx="510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2800" dirty="0"/>
              <a:t>Military benefits and training</a:t>
            </a:r>
          </a:p>
        </p:txBody>
      </p:sp>
    </p:spTree>
    <p:extLst>
      <p:ext uri="{BB962C8B-B14F-4D97-AF65-F5344CB8AC3E}">
        <p14:creationId xmlns:p14="http://schemas.microsoft.com/office/powerpoint/2010/main" val="269701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2902" y="1704046"/>
            <a:ext cx="800100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UC Berkeley               	- Stanford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</a:t>
            </a:r>
            <a:r>
              <a:rPr lang="en-US" sz="2200" dirty="0" err="1"/>
              <a:t>Univ</a:t>
            </a:r>
            <a:r>
              <a:rPr lang="en-US" sz="2200" dirty="0"/>
              <a:t> of San Diego    	- UC Davis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MIT                     		- UCLA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Florida State      	 	- Virginia Tech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USC                    	 	- Pennsylvania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Notre Dame        		- Oregon St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Texas                   	 	- Florida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Harvard		         	- Colorado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200" dirty="0"/>
              <a:t>- Washington         		- Cornell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Penn State 		- CSUSM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SDSU     			- Yale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Arizona State </a:t>
            </a:r>
            <a:r>
              <a:rPr lang="en-US" sz="2200" dirty="0" err="1"/>
              <a:t>Univ</a:t>
            </a:r>
            <a:r>
              <a:rPr lang="en-US" sz="2200" dirty="0"/>
              <a:t>   	- Tulane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George Washington  	- Michigan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Embry-Riddle		- Missouri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Purdue			- Nebraska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Northwestern		- North Carolina State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Kansas			- </a:t>
            </a:r>
            <a:r>
              <a:rPr lang="en-US" sz="2200" dirty="0" err="1"/>
              <a:t>Univ</a:t>
            </a:r>
            <a:r>
              <a:rPr lang="en-US" sz="2200" dirty="0"/>
              <a:t> of N Carolina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/>
              <a:t>- Ohio State 		- Duke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4492" y="662554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Participating Schools</a:t>
            </a:r>
          </a:p>
          <a:p>
            <a:pPr algn="ctr"/>
            <a:r>
              <a:rPr lang="en-US" sz="1400" b="1" dirty="0"/>
              <a:t>Complete List Found at:</a:t>
            </a:r>
          </a:p>
          <a:p>
            <a:pPr algn="ctr"/>
            <a:r>
              <a:rPr lang="en-US" sz="1400" b="1" dirty="0"/>
              <a:t>http://www.nrotc.navy.mil/colleges_nrotc_unitsXP3.aspx </a:t>
            </a:r>
          </a:p>
        </p:txBody>
      </p:sp>
    </p:spTree>
    <p:extLst>
      <p:ext uri="{BB962C8B-B14F-4D97-AF65-F5344CB8AC3E}">
        <p14:creationId xmlns:p14="http://schemas.microsoft.com/office/powerpoint/2010/main" val="2503670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030"/>
          <p:cNvSpPr txBox="1">
            <a:spLocks noChangeArrowheads="1"/>
          </p:cNvSpPr>
          <p:nvPr/>
        </p:nvSpPr>
        <p:spPr bwMode="auto">
          <a:xfrm>
            <a:off x="5181600" y="1290639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en-US" sz="2000"/>
          </a:p>
        </p:txBody>
      </p:sp>
      <p:sp>
        <p:nvSpPr>
          <p:cNvPr id="9219" name="Rectangle 1033"/>
          <p:cNvSpPr>
            <a:spLocks noChangeArrowheads="1"/>
          </p:cNvSpPr>
          <p:nvPr/>
        </p:nvSpPr>
        <p:spPr bwMode="auto">
          <a:xfrm>
            <a:off x="1676400" y="1219200"/>
            <a:ext cx="8763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0988" indent="-280988" algn="ctr" eaLnBrk="0" hangingPunct="0"/>
            <a:r>
              <a:rPr lang="en-US" sz="4000" b="1"/>
              <a:t>Graduation and Commissioning</a:t>
            </a:r>
            <a:endParaRPr lang="en-US"/>
          </a:p>
          <a:p>
            <a:pPr marL="280988" indent="-280988" eaLnBrk="0" hangingPunct="0"/>
            <a:endParaRPr lang="en-US" sz="3200"/>
          </a:p>
          <a:p>
            <a:pPr marL="280988" indent="-280988" eaLnBrk="0" hangingPunct="0"/>
            <a:r>
              <a:rPr lang="en-US" sz="3600"/>
              <a:t>	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2971800" y="2514601"/>
            <a:ext cx="6477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buFontTx/>
              <a:buChar char="•"/>
            </a:pPr>
            <a:r>
              <a:rPr lang="en-US" sz="2800"/>
              <a:t>Upon graduation Midshipmen are commissioned as Second Lieutenants in the Marine Corps Reserve.</a:t>
            </a:r>
          </a:p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Scholarship recipients have a eight-year service obligation, 4 years active and 4 years inactive, following college graduation. </a:t>
            </a:r>
          </a:p>
        </p:txBody>
      </p:sp>
    </p:spTree>
    <p:extLst>
      <p:ext uri="{BB962C8B-B14F-4D97-AF65-F5344CB8AC3E}">
        <p14:creationId xmlns:p14="http://schemas.microsoft.com/office/powerpoint/2010/main" val="248542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1009</Words>
  <Application>Microsoft Office PowerPoint</Application>
  <PresentationFormat>Custom</PresentationFormat>
  <Paragraphs>177</Paragraphs>
  <Slides>18</Slides>
  <Notes>10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Becoming an Officer of Marines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Pedro de Valle Scholarship </vt:lpstr>
      <vt:lpstr>Frederick C Branch Scholarship</vt:lpstr>
      <vt:lpstr>PowerPoint Presentation</vt:lpstr>
      <vt:lpstr>PowerPoint Presentation</vt:lpstr>
      <vt:lpstr>PowerPoint Presentation</vt:lpstr>
      <vt:lpstr>PowerPoint Presentation</vt:lpstr>
    </vt:vector>
  </TitlesOfParts>
  <Company>MCRC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Winningham Sgt Vandriel D</dc:creator>
  <cp:lastModifiedBy>Philip Byrd</cp:lastModifiedBy>
  <cp:revision>2</cp:revision>
  <dcterms:created xsi:type="dcterms:W3CDTF">2016-08-29T13:58:49Z</dcterms:created>
  <dcterms:modified xsi:type="dcterms:W3CDTF">2016-09-30T16:05:59Z</dcterms:modified>
</cp:coreProperties>
</file>