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xml"/>
  <Override ContentType="application/vnd.openxmlformats-officedocument.presentationml.slideMaster+xml" PartName="/ppt/slideMasters/slideMaster.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xml"/><Relationship Id="rId2" Type="http://schemas.openxmlformats.org/officeDocument/2006/relationships/presProps" Target="presProps.xml"/><Relationship Id="rId3" Type="http://schemas.openxmlformats.org/officeDocument/2006/relationships/slideMaster" Target="slideMasters/slideMaster.xml"/><Relationship Id="rId4" Type="http://schemas.openxmlformats.org/officeDocument/2006/relationships/notesMaster" Target="notesMasters/notesMaster.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slide" Target="slides/slide.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 name="Shape 30"/>
        <p:cNvGrpSpPr/>
        <p:nvPr/>
      </p:nvGrpSpPr>
      <p:grpSpPr>
        <a:xfrm>
          <a:off x="0" y="0"/>
          <a:ext cx="0" cy="0"/>
          <a:chOff x="0" y="0"/>
          <a:chExt cx="0" cy="0"/>
        </a:xfrm>
      </p:grpSpPr>
      <p:sp>
        <p:nvSpPr>
          <p:cNvPr id="31" name="Shape 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 name="Shape 3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 name="Shape 38"/>
        <p:cNvGrpSpPr/>
        <p:nvPr/>
      </p:nvGrpSpPr>
      <p:grpSpPr>
        <a:xfrm>
          <a:off x="0" y="0"/>
          <a:ext cx="0" cy="0"/>
          <a:chOff x="0" y="0"/>
          <a:chExt cx="0" cy="0"/>
        </a:xfrm>
      </p:grpSpPr>
      <p:sp>
        <p:nvSpPr>
          <p:cNvPr id="39" name="Shape 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 name="Shape 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 name="Shape 45"/>
        <p:cNvGrpSpPr/>
        <p:nvPr/>
      </p:nvGrpSpPr>
      <p:grpSpPr>
        <a:xfrm>
          <a:off x="0" y="0"/>
          <a:ext cx="0" cy="0"/>
          <a:chOff x="0" y="0"/>
          <a:chExt cx="0" cy="0"/>
        </a:xfrm>
      </p:grpSpPr>
      <p:sp>
        <p:nvSpPr>
          <p:cNvPr id="46" name="Shape 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 name="Shape 4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 name="Shape 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idx="1" type="subTitle"/>
          </p:nvPr>
        </p:nvSpPr>
        <p:spPr>
          <a:xfrm>
            <a:off x="685800" y="2840053"/>
            <a:ext cx="7772400" cy="784799"/>
          </a:xfrm>
          <a:prstGeom prst="rect">
            <a:avLst/>
          </a:prstGeom>
        </p:spPr>
        <p:txBody>
          <a:bodyPr anchorCtr="0" anchor="t" bIns="91425" lIns="91425" rIns="91425" tIns="91425"/>
          <a:lstStyle>
            <a:lvl1pPr lvl="0" algn="ctr">
              <a:spcBef>
                <a:spcPts val="0"/>
              </a:spcBef>
              <a:buClr>
                <a:schemeClr val="lt2"/>
              </a:buClr>
              <a:buNone/>
              <a:defRPr>
                <a:solidFill>
                  <a:schemeClr val="lt2"/>
                </a:solidFill>
              </a:defRPr>
            </a:lvl1pPr>
            <a:lvl2pPr lvl="1" algn="ctr">
              <a:spcBef>
                <a:spcPts val="0"/>
              </a:spcBef>
              <a:buClr>
                <a:schemeClr val="lt2"/>
              </a:buClr>
              <a:buSzPct val="100000"/>
              <a:buNone/>
              <a:defRPr sz="3000">
                <a:solidFill>
                  <a:schemeClr val="lt2"/>
                </a:solidFill>
              </a:defRPr>
            </a:lvl2pPr>
            <a:lvl3pPr lvl="2" algn="ctr">
              <a:spcBef>
                <a:spcPts val="0"/>
              </a:spcBef>
              <a:buClr>
                <a:schemeClr val="lt2"/>
              </a:buClr>
              <a:buSzPct val="100000"/>
              <a:buNone/>
              <a:defRPr sz="3000">
                <a:solidFill>
                  <a:schemeClr val="lt2"/>
                </a:solidFill>
              </a:defRPr>
            </a:lvl3pPr>
            <a:lvl4pPr lvl="3" algn="ctr">
              <a:spcBef>
                <a:spcPts val="0"/>
              </a:spcBef>
              <a:buClr>
                <a:schemeClr val="lt2"/>
              </a:buClr>
              <a:buSzPct val="100000"/>
              <a:buNone/>
              <a:defRPr sz="3000">
                <a:solidFill>
                  <a:schemeClr val="lt2"/>
                </a:solidFill>
              </a:defRPr>
            </a:lvl4pPr>
            <a:lvl5pPr lvl="4" algn="ctr">
              <a:spcBef>
                <a:spcPts val="0"/>
              </a:spcBef>
              <a:buClr>
                <a:schemeClr val="lt2"/>
              </a:buClr>
              <a:buSzPct val="100000"/>
              <a:buNone/>
              <a:defRPr sz="3000">
                <a:solidFill>
                  <a:schemeClr val="lt2"/>
                </a:solidFill>
              </a:defRPr>
            </a:lvl5pPr>
            <a:lvl6pPr lvl="5" algn="ctr">
              <a:spcBef>
                <a:spcPts val="0"/>
              </a:spcBef>
              <a:buClr>
                <a:schemeClr val="lt2"/>
              </a:buClr>
              <a:buSzPct val="100000"/>
              <a:buNone/>
              <a:defRPr sz="3000">
                <a:solidFill>
                  <a:schemeClr val="lt2"/>
                </a:solidFill>
              </a:defRPr>
            </a:lvl6pPr>
            <a:lvl7pPr lvl="6" algn="ctr">
              <a:spcBef>
                <a:spcPts val="0"/>
              </a:spcBef>
              <a:buClr>
                <a:schemeClr val="lt2"/>
              </a:buClr>
              <a:buSzPct val="100000"/>
              <a:buNone/>
              <a:defRPr sz="3000">
                <a:solidFill>
                  <a:schemeClr val="lt2"/>
                </a:solidFill>
              </a:defRPr>
            </a:lvl7pPr>
            <a:lvl8pPr lvl="7" algn="ctr">
              <a:spcBef>
                <a:spcPts val="0"/>
              </a:spcBef>
              <a:buClr>
                <a:schemeClr val="lt2"/>
              </a:buClr>
              <a:buSzPct val="100000"/>
              <a:buNone/>
              <a:defRPr sz="3000">
                <a:solidFill>
                  <a:schemeClr val="lt2"/>
                </a:solidFill>
              </a:defRPr>
            </a:lvl8pPr>
            <a:lvl9pPr lvl="8" algn="ctr">
              <a:spcBef>
                <a:spcPts val="0"/>
              </a:spcBef>
              <a:buClr>
                <a:schemeClr val="lt2"/>
              </a:buClr>
              <a:buSzPct val="100000"/>
              <a:buNone/>
              <a:defRPr sz="3000">
                <a:solidFill>
                  <a:schemeClr val="lt2"/>
                </a:solidFill>
              </a:defRPr>
            </a:lvl9pPr>
          </a:lstStyle>
          <a:p/>
        </p:txBody>
      </p:sp>
      <p:sp>
        <p:nvSpPr>
          <p:cNvPr id="11" name="Shape 11"/>
          <p:cNvSpPr txBox="1"/>
          <p:nvPr>
            <p:ph type="ctrTitle"/>
          </p:nvPr>
        </p:nvSpPr>
        <p:spPr>
          <a:xfrm>
            <a:off x="685800" y="1583342"/>
            <a:ext cx="7772400" cy="1159799"/>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2" name="Shape 12"/>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3" name="Shape 13"/>
        <p:cNvGrpSpPr/>
        <p:nvPr/>
      </p:nvGrpSpPr>
      <p:grpSpPr>
        <a:xfrm>
          <a:off x="0" y="0"/>
          <a:ext cx="0" cy="0"/>
          <a:chOff x="0" y="0"/>
          <a:chExt cx="0" cy="0"/>
        </a:xfrm>
      </p:grpSpPr>
      <p:sp>
        <p:nvSpPr>
          <p:cNvPr id="14" name="Shape 14"/>
          <p:cNvSpPr txBox="1"/>
          <p:nvPr>
            <p:ph type="title"/>
          </p:nvPr>
        </p:nvSpPr>
        <p:spPr>
          <a:xfrm>
            <a:off x="457200" y="205978"/>
            <a:ext cx="8229600" cy="8574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5" name="Shape 15"/>
          <p:cNvSpPr txBox="1"/>
          <p:nvPr>
            <p:ph idx="1" type="body"/>
          </p:nvPr>
        </p:nvSpPr>
        <p:spPr>
          <a:xfrm>
            <a:off x="457200" y="1200150"/>
            <a:ext cx="8229600" cy="3725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6" name="Shape 16"/>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7" name="Shape 17"/>
        <p:cNvGrpSpPr/>
        <p:nvPr/>
      </p:nvGrpSpPr>
      <p:grpSpPr>
        <a:xfrm>
          <a:off x="0" y="0"/>
          <a:ext cx="0" cy="0"/>
          <a:chOff x="0" y="0"/>
          <a:chExt cx="0" cy="0"/>
        </a:xfrm>
      </p:grpSpPr>
      <p:sp>
        <p:nvSpPr>
          <p:cNvPr id="18" name="Shape 18"/>
          <p:cNvSpPr txBox="1"/>
          <p:nvPr>
            <p:ph type="title"/>
          </p:nvPr>
        </p:nvSpPr>
        <p:spPr>
          <a:xfrm>
            <a:off x="457200" y="205978"/>
            <a:ext cx="8229600" cy="8574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457200" y="1200150"/>
            <a:ext cx="3994500" cy="3725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2" type="body"/>
          </p:nvPr>
        </p:nvSpPr>
        <p:spPr>
          <a:xfrm>
            <a:off x="4692273" y="1200150"/>
            <a:ext cx="3994500" cy="3725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2" name="Shape 22"/>
        <p:cNvGrpSpPr/>
        <p:nvPr/>
      </p:nvGrpSpPr>
      <p:grpSpPr>
        <a:xfrm>
          <a:off x="0" y="0"/>
          <a:ext cx="0" cy="0"/>
          <a:chOff x="0" y="0"/>
          <a:chExt cx="0" cy="0"/>
        </a:xfrm>
      </p:grpSpPr>
      <p:sp>
        <p:nvSpPr>
          <p:cNvPr id="23" name="Shape 23"/>
          <p:cNvSpPr txBox="1"/>
          <p:nvPr>
            <p:ph type="title"/>
          </p:nvPr>
        </p:nvSpPr>
        <p:spPr>
          <a:xfrm>
            <a:off x="457200" y="205978"/>
            <a:ext cx="8229600" cy="8574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5" name="Shape 25"/>
        <p:cNvGrpSpPr/>
        <p:nvPr/>
      </p:nvGrpSpPr>
      <p:grpSpPr>
        <a:xfrm>
          <a:off x="0" y="0"/>
          <a:ext cx="0" cy="0"/>
          <a:chOff x="0" y="0"/>
          <a:chExt cx="0" cy="0"/>
        </a:xfrm>
      </p:grpSpPr>
      <p:sp>
        <p:nvSpPr>
          <p:cNvPr id="26" name="Shape 26"/>
          <p:cNvSpPr txBox="1"/>
          <p:nvPr>
            <p:ph idx="1" type="body"/>
          </p:nvPr>
        </p:nvSpPr>
        <p:spPr>
          <a:xfrm>
            <a:off x="457200" y="4406309"/>
            <a:ext cx="8229600" cy="519599"/>
          </a:xfrm>
          <a:prstGeom prst="rect">
            <a:avLst/>
          </a:prstGeom>
        </p:spPr>
        <p:txBody>
          <a:bodyPr anchorCtr="0" anchor="t" bIns="91425" lIns="91425" rIns="91425" tIns="91425"/>
          <a:lstStyle>
            <a:lvl1pPr lvl="0" algn="ctr">
              <a:spcBef>
                <a:spcPts val="0"/>
              </a:spcBef>
              <a:buSzPct val="100000"/>
              <a:buNone/>
              <a:defRPr sz="1800"/>
            </a:lvl1pPr>
          </a:lstStyle>
          <a:p/>
        </p:txBody>
      </p:sp>
      <p:sp>
        <p:nvSpPr>
          <p:cNvPr id="27" name="Shape 27"/>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8" name="Shape 28"/>
        <p:cNvGrpSpPr/>
        <p:nvPr/>
      </p:nvGrpSpPr>
      <p:grpSpPr>
        <a:xfrm>
          <a:off x="0" y="0"/>
          <a:ext cx="0" cy="0"/>
          <a:chOff x="0" y="0"/>
          <a:chExt cx="0" cy="0"/>
        </a:xfrm>
      </p:grpSpPr>
      <p:sp>
        <p:nvSpPr>
          <p:cNvPr id="29" name="Shape 29"/>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05978"/>
            <a:ext cx="8229600" cy="857400"/>
          </a:xfrm>
          <a:prstGeom prst="rect">
            <a:avLst/>
          </a:prstGeom>
          <a:noFill/>
          <a:ln>
            <a:noFill/>
          </a:ln>
        </p:spPr>
        <p:txBody>
          <a:bodyPr anchorCtr="0" anchor="b" bIns="91425" lIns="91425" rIns="91425" tIns="91425"/>
          <a:lstStyle>
            <a:lvl1pPr lvl="0">
              <a:spcBef>
                <a:spcPts val="0"/>
              </a:spcBef>
              <a:buClr>
                <a:schemeClr val="lt1"/>
              </a:buClr>
              <a:buSzPct val="100000"/>
              <a:buNone/>
              <a:defRPr b="1" sz="3600">
                <a:solidFill>
                  <a:schemeClr val="lt1"/>
                </a:solidFill>
              </a:defRPr>
            </a:lvl1pPr>
            <a:lvl2pPr lvl="1">
              <a:spcBef>
                <a:spcPts val="0"/>
              </a:spcBef>
              <a:buClr>
                <a:schemeClr val="lt1"/>
              </a:buClr>
              <a:buSzPct val="100000"/>
              <a:buNone/>
              <a:defRPr b="1" sz="3600">
                <a:solidFill>
                  <a:schemeClr val="lt1"/>
                </a:solidFill>
              </a:defRPr>
            </a:lvl2pPr>
            <a:lvl3pPr lvl="2">
              <a:spcBef>
                <a:spcPts val="0"/>
              </a:spcBef>
              <a:buClr>
                <a:schemeClr val="lt1"/>
              </a:buClr>
              <a:buSzPct val="100000"/>
              <a:buNone/>
              <a:defRPr b="1" sz="3600">
                <a:solidFill>
                  <a:schemeClr val="lt1"/>
                </a:solidFill>
              </a:defRPr>
            </a:lvl3pPr>
            <a:lvl4pPr lvl="3">
              <a:spcBef>
                <a:spcPts val="0"/>
              </a:spcBef>
              <a:buClr>
                <a:schemeClr val="lt1"/>
              </a:buClr>
              <a:buSzPct val="100000"/>
              <a:buNone/>
              <a:defRPr b="1" sz="3600">
                <a:solidFill>
                  <a:schemeClr val="lt1"/>
                </a:solidFill>
              </a:defRPr>
            </a:lvl4pPr>
            <a:lvl5pPr lvl="4">
              <a:spcBef>
                <a:spcPts val="0"/>
              </a:spcBef>
              <a:buClr>
                <a:schemeClr val="lt1"/>
              </a:buClr>
              <a:buSzPct val="100000"/>
              <a:buNone/>
              <a:defRPr b="1" sz="3600">
                <a:solidFill>
                  <a:schemeClr val="lt1"/>
                </a:solidFill>
              </a:defRPr>
            </a:lvl5pPr>
            <a:lvl6pPr lvl="5">
              <a:spcBef>
                <a:spcPts val="0"/>
              </a:spcBef>
              <a:buClr>
                <a:schemeClr val="lt1"/>
              </a:buClr>
              <a:buSzPct val="100000"/>
              <a:buNone/>
              <a:defRPr b="1" sz="3600">
                <a:solidFill>
                  <a:schemeClr val="lt1"/>
                </a:solidFill>
              </a:defRPr>
            </a:lvl6pPr>
            <a:lvl7pPr lvl="6">
              <a:spcBef>
                <a:spcPts val="0"/>
              </a:spcBef>
              <a:buClr>
                <a:schemeClr val="lt1"/>
              </a:buClr>
              <a:buSzPct val="100000"/>
              <a:buNone/>
              <a:defRPr b="1" sz="3600">
                <a:solidFill>
                  <a:schemeClr val="lt1"/>
                </a:solidFill>
              </a:defRPr>
            </a:lvl7pPr>
            <a:lvl8pPr lvl="7">
              <a:spcBef>
                <a:spcPts val="0"/>
              </a:spcBef>
              <a:buClr>
                <a:schemeClr val="lt1"/>
              </a:buClr>
              <a:buSzPct val="100000"/>
              <a:buNone/>
              <a:defRPr b="1" sz="3600">
                <a:solidFill>
                  <a:schemeClr val="lt1"/>
                </a:solidFill>
              </a:defRPr>
            </a:lvl8pPr>
            <a:lvl9pPr lvl="8">
              <a:spcBef>
                <a:spcPts val="0"/>
              </a:spcBef>
              <a:buClr>
                <a:schemeClr val="lt1"/>
              </a:buClr>
              <a:buSzPct val="100000"/>
              <a:buNone/>
              <a:defRPr b="1" sz="3600">
                <a:solidFill>
                  <a:schemeClr val="lt1"/>
                </a:solidFill>
              </a:defRPr>
            </a:lvl9pPr>
          </a:lstStyle>
          <a:p/>
        </p:txBody>
      </p:sp>
      <p:sp>
        <p:nvSpPr>
          <p:cNvPr id="7" name="Shape 7"/>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lvl="0">
              <a:spcBef>
                <a:spcPts val="600"/>
              </a:spcBef>
              <a:buClr>
                <a:schemeClr val="lt1"/>
              </a:buClr>
              <a:buSzPct val="100000"/>
              <a:defRPr sz="3000">
                <a:solidFill>
                  <a:schemeClr val="lt1"/>
                </a:solidFill>
              </a:defRPr>
            </a:lvl1pPr>
            <a:lvl2pPr lvl="1">
              <a:spcBef>
                <a:spcPts val="480"/>
              </a:spcBef>
              <a:buClr>
                <a:schemeClr val="lt1"/>
              </a:buClr>
              <a:buSzPct val="100000"/>
              <a:defRPr sz="2400">
                <a:solidFill>
                  <a:schemeClr val="lt1"/>
                </a:solidFill>
              </a:defRPr>
            </a:lvl2pPr>
            <a:lvl3pPr lvl="2">
              <a:spcBef>
                <a:spcPts val="480"/>
              </a:spcBef>
              <a:buClr>
                <a:schemeClr val="lt1"/>
              </a:buClr>
              <a:buSzPct val="100000"/>
              <a:defRPr sz="2400">
                <a:solidFill>
                  <a:schemeClr val="lt1"/>
                </a:solidFill>
              </a:defRPr>
            </a:lvl3pPr>
            <a:lvl4pPr lvl="3">
              <a:spcBef>
                <a:spcPts val="360"/>
              </a:spcBef>
              <a:buClr>
                <a:schemeClr val="lt1"/>
              </a:buClr>
              <a:buSzPct val="100000"/>
              <a:defRPr sz="1800">
                <a:solidFill>
                  <a:schemeClr val="lt1"/>
                </a:solidFill>
              </a:defRPr>
            </a:lvl4pPr>
            <a:lvl5pPr lvl="4">
              <a:spcBef>
                <a:spcPts val="360"/>
              </a:spcBef>
              <a:buClr>
                <a:schemeClr val="lt1"/>
              </a:buClr>
              <a:buSzPct val="100000"/>
              <a:defRPr sz="1800">
                <a:solidFill>
                  <a:schemeClr val="lt1"/>
                </a:solidFill>
              </a:defRPr>
            </a:lvl5pPr>
            <a:lvl6pPr lvl="5">
              <a:spcBef>
                <a:spcPts val="360"/>
              </a:spcBef>
              <a:buClr>
                <a:schemeClr val="lt1"/>
              </a:buClr>
              <a:buSzPct val="100000"/>
              <a:defRPr sz="1800">
                <a:solidFill>
                  <a:schemeClr val="lt1"/>
                </a:solidFill>
              </a:defRPr>
            </a:lvl6pPr>
            <a:lvl7pPr lvl="6">
              <a:spcBef>
                <a:spcPts val="360"/>
              </a:spcBef>
              <a:buClr>
                <a:schemeClr val="lt1"/>
              </a:buClr>
              <a:buSzPct val="100000"/>
              <a:defRPr sz="1800">
                <a:solidFill>
                  <a:schemeClr val="lt1"/>
                </a:solidFill>
              </a:defRPr>
            </a:lvl7pPr>
            <a:lvl8pPr lvl="7">
              <a:spcBef>
                <a:spcPts val="360"/>
              </a:spcBef>
              <a:buClr>
                <a:schemeClr val="lt1"/>
              </a:buClr>
              <a:buSzPct val="100000"/>
              <a:defRPr sz="1800">
                <a:solidFill>
                  <a:schemeClr val="lt1"/>
                </a:solidFill>
              </a:defRPr>
            </a:lvl8pPr>
            <a:lvl9pPr lvl="8">
              <a:spcBef>
                <a:spcPts val="360"/>
              </a:spcBef>
              <a:buClr>
                <a:schemeClr val="lt1"/>
              </a:buClr>
              <a:buSzPct val="100000"/>
              <a:defRPr sz="1800">
                <a:solidFill>
                  <a:schemeClr val="lt1"/>
                </a:solidFill>
              </a:defRPr>
            </a:lvl9pPr>
          </a:lstStyle>
          <a:p/>
        </p:txBody>
      </p:sp>
      <p:sp>
        <p:nvSpPr>
          <p:cNvPr id="8" name="Shape 8"/>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300">
                <a:solidFill>
                  <a:schemeClr val="lt1"/>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xml"/><Relationship Id="rId3" Type="http://schemas.openxmlformats.org/officeDocument/2006/relationships/image" Target="../media/image02.png"/><Relationship Id="rId4" Type="http://schemas.openxmlformats.org/officeDocument/2006/relationships/image" Target="../media/image01.png"/></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www.webmath.com/" TargetMode="External"/><Relationship Id="rId4" Type="http://schemas.openxmlformats.org/officeDocument/2006/relationships/hyperlink" Target="https://www.khanacademy.org/" TargetMode="External"/><Relationship Id="rId10" Type="http://schemas.openxmlformats.org/officeDocument/2006/relationships/hyperlink" Target="http://www.apnotes.net/" TargetMode="External"/><Relationship Id="rId9" Type="http://schemas.openxmlformats.org/officeDocument/2006/relationships/hyperlink" Target="http://www.chompchomp.com/" TargetMode="External"/><Relationship Id="rId5" Type="http://schemas.openxmlformats.org/officeDocument/2006/relationships/hyperlink" Target="http://www.studygs.net/" TargetMode="External"/><Relationship Id="rId6" Type="http://schemas.openxmlformats.org/officeDocument/2006/relationships/hyperlink" Target="http://www.hippocampus.org/" TargetMode="External"/><Relationship Id="rId7" Type="http://schemas.openxmlformats.org/officeDocument/2006/relationships/hyperlink" Target="https://www.studyblue.com/" TargetMode="External"/><Relationship Id="rId8" Type="http://schemas.openxmlformats.org/officeDocument/2006/relationships/hyperlink" Target="https://quizlet.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 name="Shape 33"/>
        <p:cNvGrpSpPr/>
        <p:nvPr/>
      </p:nvGrpSpPr>
      <p:grpSpPr>
        <a:xfrm>
          <a:off x="0" y="0"/>
          <a:ext cx="0" cy="0"/>
          <a:chOff x="0" y="0"/>
          <a:chExt cx="0" cy="0"/>
        </a:xfrm>
      </p:grpSpPr>
      <p:pic>
        <p:nvPicPr>
          <p:cNvPr id="34" name="Shape 34"/>
          <p:cNvPicPr preferRelativeResize="0"/>
          <p:nvPr/>
        </p:nvPicPr>
        <p:blipFill>
          <a:blip r:embed="rId3">
            <a:alphaModFix amt="56000"/>
          </a:blip>
          <a:stretch>
            <a:fillRect/>
          </a:stretch>
        </p:blipFill>
        <p:spPr>
          <a:xfrm rot="640295">
            <a:off x="-775708" y="-780446"/>
            <a:ext cx="11350947" cy="6478896"/>
          </a:xfrm>
          <a:prstGeom prst="rect">
            <a:avLst/>
          </a:prstGeom>
          <a:noFill/>
          <a:ln>
            <a:noFill/>
          </a:ln>
        </p:spPr>
      </p:pic>
      <p:sp>
        <p:nvSpPr>
          <p:cNvPr id="35" name="Shape 35"/>
          <p:cNvSpPr/>
          <p:nvPr/>
        </p:nvSpPr>
        <p:spPr>
          <a:xfrm>
            <a:off x="303950" y="621725"/>
            <a:ext cx="8644304" cy="516099"/>
          </a:xfrm>
          <a:prstGeom prst="rect">
            <a:avLst/>
          </a:prstGeom>
        </p:spPr>
        <p:txBody>
          <a:bodyPr>
            <a:prstTxWarp prst="textPlain"/>
          </a:bodyPr>
          <a:lstStyle/>
          <a:p>
            <a:pPr lvl="0" algn="ctr"/>
            <a:r>
              <a:rPr b="1" i="0">
                <a:ln cap="flat" cmpd="sng" w="19050">
                  <a:solidFill>
                    <a:schemeClr val="lt1"/>
                  </a:solidFill>
                  <a:prstDash val="solid"/>
                  <a:round/>
                  <a:headEnd len="med" w="med" type="none"/>
                  <a:tailEnd len="med" w="med" type="none"/>
                </a:ln>
                <a:solidFill>
                  <a:schemeClr val="lt1"/>
                </a:solidFill>
                <a:latin typeface="Times New Roman"/>
              </a:rPr>
              <a:t>KITTY HAWK AIR SOCIETY TUTORS</a:t>
            </a:r>
          </a:p>
        </p:txBody>
      </p:sp>
      <p:sp>
        <p:nvSpPr>
          <p:cNvPr id="36" name="Shape 36"/>
          <p:cNvSpPr/>
          <p:nvPr/>
        </p:nvSpPr>
        <p:spPr>
          <a:xfrm>
            <a:off x="1340525" y="1432300"/>
            <a:ext cx="3355613" cy="309900"/>
          </a:xfrm>
          <a:prstGeom prst="rect">
            <a:avLst/>
          </a:prstGeom>
        </p:spPr>
        <p:txBody>
          <a:bodyPr>
            <a:prstTxWarp prst="textPlain"/>
          </a:bodyPr>
          <a:lstStyle/>
          <a:p>
            <a:pPr lvl="0" algn="ctr"/>
            <a:r>
              <a:rPr b="1" i="0">
                <a:ln cap="flat" cmpd="sng" w="19050">
                  <a:solidFill>
                    <a:schemeClr val="lt1"/>
                  </a:solidFill>
                  <a:prstDash val="solid"/>
                  <a:round/>
                  <a:headEnd len="med" w="med" type="none"/>
                  <a:tailEnd len="med" w="med" type="none"/>
                </a:ln>
                <a:solidFill>
                  <a:schemeClr val="lt1"/>
                </a:solidFill>
                <a:latin typeface="Times New Roman"/>
              </a:rPr>
              <a:t>C/ MSgt Crystal Smith</a:t>
            </a:r>
          </a:p>
        </p:txBody>
      </p:sp>
      <p:pic>
        <p:nvPicPr>
          <p:cNvPr id="37" name="Shape 37"/>
          <p:cNvPicPr preferRelativeResize="0"/>
          <p:nvPr/>
        </p:nvPicPr>
        <p:blipFill>
          <a:blip r:embed="rId4">
            <a:alphaModFix amt="49000"/>
          </a:blip>
          <a:stretch>
            <a:fillRect/>
          </a:stretch>
        </p:blipFill>
        <p:spPr>
          <a:xfrm>
            <a:off x="2301097" y="2286675"/>
            <a:ext cx="4482199" cy="3531973"/>
          </a:xfrm>
          <a:prstGeom prst="rect">
            <a:avLst/>
          </a:prstGeom>
          <a:noFill/>
          <a:ln>
            <a:noFill/>
          </a:ln>
        </p:spPr>
      </p:pic>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 name="Shape 41"/>
        <p:cNvGrpSpPr/>
        <p:nvPr/>
      </p:nvGrpSpPr>
      <p:grpSpPr>
        <a:xfrm>
          <a:off x="0" y="0"/>
          <a:ext cx="0" cy="0"/>
          <a:chOff x="0" y="0"/>
          <a:chExt cx="0" cy="0"/>
        </a:xfrm>
      </p:grpSpPr>
      <p:sp>
        <p:nvSpPr>
          <p:cNvPr id="42" name="Shape 42"/>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latin typeface="Times New Roman"/>
                <a:ea typeface="Times New Roman"/>
                <a:cs typeface="Times New Roman"/>
                <a:sym typeface="Times New Roman"/>
              </a:rPr>
              <a:t>WHAT IS KHAS?</a:t>
            </a:r>
          </a:p>
        </p:txBody>
      </p:sp>
      <p:sp>
        <p:nvSpPr>
          <p:cNvPr id="43" name="Shape 43"/>
          <p:cNvSpPr txBox="1"/>
          <p:nvPr>
            <p:ph idx="1" type="body"/>
          </p:nvPr>
        </p:nvSpPr>
        <p:spPr>
          <a:xfrm>
            <a:off x="457200" y="1360900"/>
            <a:ext cx="8229600" cy="3725699"/>
          </a:xfrm>
          <a:prstGeom prst="rect">
            <a:avLst/>
          </a:prstGeom>
        </p:spPr>
        <p:txBody>
          <a:bodyPr anchorCtr="0" anchor="t" bIns="91425" lIns="91425" rIns="91425" tIns="91425">
            <a:noAutofit/>
          </a:bodyPr>
          <a:lstStyle/>
          <a:p>
            <a:pPr indent="-342900" lvl="0" marL="457200" rtl="0">
              <a:spcBef>
                <a:spcPts val="0"/>
              </a:spcBef>
              <a:buSzPct val="100000"/>
              <a:buFont typeface="Times New Roman"/>
            </a:pPr>
            <a:r>
              <a:rPr lang="en" sz="1800">
                <a:latin typeface="Times New Roman"/>
                <a:ea typeface="Times New Roman"/>
                <a:cs typeface="Times New Roman"/>
                <a:sym typeface="Times New Roman"/>
              </a:rPr>
              <a:t>Kitty Hawk Air Society is a club of cadets within the unit who motivated and dedicated to tutor fellow cadets for academic achievement and success.</a:t>
            </a:r>
          </a:p>
          <a:p>
            <a:pPr lvl="0" rtl="0">
              <a:spcBef>
                <a:spcPts val="0"/>
              </a:spcBef>
              <a:buNone/>
            </a:pPr>
            <a:r>
              <a:t/>
            </a:r>
            <a:endParaRPr sz="1000">
              <a:latin typeface="Times New Roman"/>
              <a:ea typeface="Times New Roman"/>
              <a:cs typeface="Times New Roman"/>
              <a:sym typeface="Times New Roman"/>
            </a:endParaRPr>
          </a:p>
          <a:p>
            <a:pPr indent="-342900" lvl="0" marL="457200" rtl="0">
              <a:spcBef>
                <a:spcPts val="0"/>
              </a:spcBef>
              <a:buSzPct val="100000"/>
              <a:buFont typeface="Times New Roman"/>
            </a:pPr>
            <a:r>
              <a:rPr lang="en" sz="1800">
                <a:latin typeface="Times New Roman"/>
                <a:ea typeface="Times New Roman"/>
                <a:cs typeface="Times New Roman"/>
                <a:sym typeface="Times New Roman"/>
              </a:rPr>
              <a:t>KHAS Preamble:</a:t>
            </a:r>
          </a:p>
          <a:p>
            <a:pPr indent="457200" lvl="0" rtl="0">
              <a:spcBef>
                <a:spcPts val="0"/>
              </a:spcBef>
              <a:buNone/>
            </a:pPr>
            <a:r>
              <a:rPr lang="en" sz="1800">
                <a:latin typeface="Times New Roman"/>
                <a:ea typeface="Times New Roman"/>
                <a:cs typeface="Times New Roman"/>
                <a:sym typeface="Times New Roman"/>
              </a:rPr>
              <a:t>“We, the members of the Kitty Hawk Air Society (KHAS), in order to uphold academic standards and promote further interest in academic achievement, create a closer and more efficient relationship within the Junior Reserve Officers Training Corps (JROTC), serve the high school and community, support airpower in its role in national security, and develop patriotism and good citizenship, do hereby establish this constitution. We acknowledge our affiliation with the Air Force Association and will support their efforts to further aerospace education.”</a:t>
            </a:r>
          </a:p>
        </p:txBody>
      </p:sp>
      <p:pic>
        <p:nvPicPr>
          <p:cNvPr id="44" name="Shape 44"/>
          <p:cNvPicPr preferRelativeResize="0"/>
          <p:nvPr/>
        </p:nvPicPr>
        <p:blipFill>
          <a:blip r:embed="rId3">
            <a:alphaModFix/>
          </a:blip>
          <a:stretch>
            <a:fillRect/>
          </a:stretch>
        </p:blipFill>
        <p:spPr>
          <a:xfrm>
            <a:off x="6815100" y="294750"/>
            <a:ext cx="2050273" cy="125954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latin typeface="Times New Roman"/>
                <a:ea typeface="Times New Roman"/>
                <a:cs typeface="Times New Roman"/>
                <a:sym typeface="Times New Roman"/>
              </a:rPr>
              <a:t>SCIENCE (Continued)</a:t>
            </a:r>
          </a:p>
        </p:txBody>
      </p:sp>
      <p:sp>
        <p:nvSpPr>
          <p:cNvPr id="98" name="Shape 98"/>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Physics: </a:t>
            </a:r>
            <a:r>
              <a:rPr lang="en" sz="1800">
                <a:latin typeface="Times New Roman"/>
                <a:ea typeface="Times New Roman"/>
                <a:cs typeface="Times New Roman"/>
                <a:sym typeface="Times New Roman"/>
              </a:rPr>
              <a:t>Angela Asistio, Harrison Jump, &amp; Dimitri Pfeifer</a:t>
            </a:r>
          </a:p>
          <a:p>
            <a:pPr lvl="0" rtl="0">
              <a:spcBef>
                <a:spcPts val="0"/>
              </a:spcBef>
              <a:buNone/>
            </a:pPr>
            <a:r>
              <a:t/>
            </a:r>
            <a:endParaRPr sz="600">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AP Physics:</a:t>
            </a:r>
            <a:r>
              <a:rPr lang="en" sz="1800">
                <a:latin typeface="Times New Roman"/>
                <a:ea typeface="Times New Roman"/>
                <a:cs typeface="Times New Roman"/>
                <a:sym typeface="Times New Roman"/>
              </a:rPr>
              <a:t> Angela Asistio </a:t>
            </a:r>
          </a:p>
          <a:p>
            <a:pPr lvl="0" rtl="0">
              <a:spcBef>
                <a:spcPts val="0"/>
              </a:spcBef>
              <a:buNone/>
            </a:pPr>
            <a:r>
              <a:t/>
            </a:r>
            <a:endParaRPr sz="600">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AP Environmental:</a:t>
            </a:r>
            <a:r>
              <a:rPr lang="en" sz="1800">
                <a:latin typeface="Times New Roman"/>
                <a:ea typeface="Times New Roman"/>
                <a:cs typeface="Times New Roman"/>
                <a:sym typeface="Times New Roman"/>
              </a:rPr>
              <a:t> Rachel Ignacio &amp; Mark Jacob</a:t>
            </a:r>
          </a:p>
          <a:p>
            <a:pPr lvl="0" rtl="0">
              <a:spcBef>
                <a:spcPts val="0"/>
              </a:spcBef>
              <a:buNone/>
            </a:pPr>
            <a:r>
              <a:t/>
            </a:r>
            <a:endParaRPr sz="600">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Human Anatomy:</a:t>
            </a:r>
            <a:r>
              <a:rPr lang="en" sz="1800">
                <a:latin typeface="Times New Roman"/>
                <a:ea typeface="Times New Roman"/>
                <a:cs typeface="Times New Roman"/>
                <a:sym typeface="Times New Roman"/>
              </a:rPr>
              <a:t> Cayi Gaerlan &amp; Cathleen Runde</a:t>
            </a:r>
          </a:p>
          <a:p>
            <a:pPr lvl="0" rtl="0">
              <a:spcBef>
                <a:spcPts val="0"/>
              </a:spcBef>
              <a:buNone/>
            </a:pPr>
            <a:r>
              <a:t/>
            </a:r>
            <a:endParaRPr sz="600">
              <a:latin typeface="Times New Roman"/>
              <a:ea typeface="Times New Roman"/>
              <a:cs typeface="Times New Roman"/>
              <a:sym typeface="Times New Roman"/>
            </a:endParaRPr>
          </a:p>
          <a:p>
            <a:pPr indent="-342900" lvl="0" marL="457200">
              <a:spcBef>
                <a:spcPts val="0"/>
              </a:spcBef>
              <a:buSzPct val="100000"/>
              <a:buFont typeface="Times New Roman"/>
            </a:pPr>
            <a:r>
              <a:rPr i="1" lang="en" sz="1800" u="sng">
                <a:latin typeface="Times New Roman"/>
                <a:ea typeface="Times New Roman"/>
                <a:cs typeface="Times New Roman"/>
                <a:sym typeface="Times New Roman"/>
              </a:rPr>
              <a:t>Astronomy:</a:t>
            </a:r>
            <a:r>
              <a:rPr lang="en" sz="1800">
                <a:latin typeface="Times New Roman"/>
                <a:ea typeface="Times New Roman"/>
                <a:cs typeface="Times New Roman"/>
                <a:sym typeface="Times New Roman"/>
              </a:rPr>
              <a:t> Harrison Jump &amp; Nathan Moriel</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latin typeface="Times New Roman"/>
                <a:ea typeface="Times New Roman"/>
                <a:cs typeface="Times New Roman"/>
                <a:sym typeface="Times New Roman"/>
              </a:rPr>
              <a:t>HISTORY: Grades 9-12</a:t>
            </a:r>
          </a:p>
        </p:txBody>
      </p:sp>
      <p:sp>
        <p:nvSpPr>
          <p:cNvPr id="104" name="Shape 104"/>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World History:</a:t>
            </a:r>
            <a:r>
              <a:rPr lang="en" sz="1800">
                <a:latin typeface="Times New Roman"/>
                <a:ea typeface="Times New Roman"/>
                <a:cs typeface="Times New Roman"/>
                <a:sym typeface="Times New Roman"/>
              </a:rPr>
              <a:t> Edrick Agustin, Devin Bernal, Jovannah Briones, Mckenna Burcombe, Michaela Burcombe, Morgan Culp, Joseph Hernandez, Mark Jacob, Alexander Johnson, Harrison Jump, &amp; Alex Yelton</a:t>
            </a:r>
          </a:p>
          <a:p>
            <a:pPr lvl="0" rtl="0">
              <a:spcBef>
                <a:spcPts val="0"/>
              </a:spcBef>
              <a:buNone/>
            </a:pPr>
            <a:r>
              <a:t/>
            </a:r>
            <a:endParaRPr sz="600">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AP European History:</a:t>
            </a:r>
            <a:r>
              <a:rPr lang="en" sz="1800">
                <a:latin typeface="Times New Roman"/>
                <a:ea typeface="Times New Roman"/>
                <a:cs typeface="Times New Roman"/>
                <a:sym typeface="Times New Roman"/>
              </a:rPr>
              <a:t> Angela Asistio, Tristan Barlow, Erik Chermack, Rachel Ignacio, Mark Jacob, Cathleen Runde, &amp; Crystal Smith</a:t>
            </a:r>
          </a:p>
          <a:p>
            <a:pPr lvl="0" rtl="0">
              <a:spcBef>
                <a:spcPts val="0"/>
              </a:spcBef>
              <a:buNone/>
            </a:pPr>
            <a:r>
              <a:t/>
            </a:r>
            <a:endParaRPr sz="600">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U.S. History:</a:t>
            </a:r>
            <a:r>
              <a:rPr lang="en" sz="1800">
                <a:latin typeface="Times New Roman"/>
                <a:ea typeface="Times New Roman"/>
                <a:cs typeface="Times New Roman"/>
                <a:sym typeface="Times New Roman"/>
              </a:rPr>
              <a:t> Edrick Agustin, Angela Asistio, Devin Bernal, Cayi Gaerlan, Rachel Ignacio, Mark Jacob, Harrison Jump, Cathleen Runde, &amp; Crystal Smith</a:t>
            </a:r>
          </a:p>
          <a:p>
            <a:pPr lvl="0" rtl="0">
              <a:spcBef>
                <a:spcPts val="0"/>
              </a:spcBef>
              <a:buNone/>
            </a:pPr>
            <a:r>
              <a:t/>
            </a:r>
            <a:endParaRPr sz="600">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AP U.S. History:</a:t>
            </a:r>
            <a:r>
              <a:rPr lang="en" sz="1800">
                <a:latin typeface="Times New Roman"/>
                <a:ea typeface="Times New Roman"/>
                <a:cs typeface="Times New Roman"/>
                <a:sym typeface="Times New Roman"/>
              </a:rPr>
              <a:t> Angela Asistio, Rachel Ignacio, Mark Jacob, Cathleen Runde, &amp; Crystal Smith</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latin typeface="Times New Roman"/>
                <a:ea typeface="Times New Roman"/>
                <a:cs typeface="Times New Roman"/>
                <a:sym typeface="Times New Roman"/>
              </a:rPr>
              <a:t>HISTORY (Continued)</a:t>
            </a:r>
          </a:p>
        </p:txBody>
      </p:sp>
      <p:sp>
        <p:nvSpPr>
          <p:cNvPr id="110" name="Shape 110"/>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Economics:</a:t>
            </a:r>
            <a:r>
              <a:rPr lang="en" sz="1800">
                <a:latin typeface="Times New Roman"/>
                <a:ea typeface="Times New Roman"/>
                <a:cs typeface="Times New Roman"/>
                <a:sym typeface="Times New Roman"/>
              </a:rPr>
              <a:t> Angela Asistio, Rachel Ignacio, Mark Jacob, Nathan Moriel, Cathleen Runde, &amp; Crystal Smith</a:t>
            </a:r>
          </a:p>
          <a:p>
            <a:pPr lvl="0" rtl="0">
              <a:spcBef>
                <a:spcPts val="0"/>
              </a:spcBef>
              <a:buNone/>
            </a:pPr>
            <a:r>
              <a:t/>
            </a:r>
            <a:endParaRPr sz="600">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Government:</a:t>
            </a:r>
            <a:r>
              <a:rPr lang="en" sz="1800">
                <a:latin typeface="Times New Roman"/>
                <a:ea typeface="Times New Roman"/>
                <a:cs typeface="Times New Roman"/>
                <a:sym typeface="Times New Roman"/>
              </a:rPr>
              <a:t> Edrick Agustin, Angela Asistio, Cayi Gaerlan, Rachel Ignacio, Mark Jacob, Harrison Jump, Angela Kim, Cathleen Runde, &amp; Crystal Smith</a:t>
            </a:r>
          </a:p>
          <a:p>
            <a:pPr lvl="0" rtl="0">
              <a:spcBef>
                <a:spcPts val="0"/>
              </a:spcBef>
              <a:buNone/>
            </a:pPr>
            <a:r>
              <a:t/>
            </a:r>
            <a:endParaRPr sz="600">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AP Economics:</a:t>
            </a:r>
            <a:r>
              <a:rPr lang="en" sz="1800">
                <a:latin typeface="Times New Roman"/>
                <a:ea typeface="Times New Roman"/>
                <a:cs typeface="Times New Roman"/>
                <a:sym typeface="Times New Roman"/>
              </a:rPr>
              <a:t> Angela Asistio, Rachel Ignacio, Mark Jacob, Cathleen Runde, &amp; Crystal Smith</a:t>
            </a:r>
          </a:p>
          <a:p>
            <a:pPr lvl="0" rtl="0">
              <a:spcBef>
                <a:spcPts val="0"/>
              </a:spcBef>
              <a:buNone/>
            </a:pPr>
            <a:r>
              <a:t/>
            </a:r>
            <a:endParaRPr sz="600">
              <a:latin typeface="Times New Roman"/>
              <a:ea typeface="Times New Roman"/>
              <a:cs typeface="Times New Roman"/>
              <a:sym typeface="Times New Roman"/>
            </a:endParaRPr>
          </a:p>
          <a:p>
            <a:pPr indent="-342900" lvl="0" marL="457200">
              <a:spcBef>
                <a:spcPts val="0"/>
              </a:spcBef>
              <a:buSzPct val="100000"/>
              <a:buFont typeface="Times New Roman"/>
            </a:pPr>
            <a:r>
              <a:rPr i="1" lang="en" sz="1800" u="sng">
                <a:latin typeface="Times New Roman"/>
                <a:ea typeface="Times New Roman"/>
                <a:cs typeface="Times New Roman"/>
                <a:sym typeface="Times New Roman"/>
              </a:rPr>
              <a:t>AP Government:</a:t>
            </a:r>
            <a:r>
              <a:rPr lang="en" sz="1800">
                <a:latin typeface="Times New Roman"/>
                <a:ea typeface="Times New Roman"/>
                <a:cs typeface="Times New Roman"/>
                <a:sym typeface="Times New Roman"/>
              </a:rPr>
              <a:t> Cayi Gaerlan &amp; Angela Kim</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latin typeface="Times New Roman"/>
                <a:ea typeface="Times New Roman"/>
                <a:cs typeface="Times New Roman"/>
                <a:sym typeface="Times New Roman"/>
              </a:rPr>
              <a:t>FOREIGN LANGUAGE: Grades 9-12</a:t>
            </a:r>
          </a:p>
        </p:txBody>
      </p:sp>
      <p:sp>
        <p:nvSpPr>
          <p:cNvPr id="116" name="Shape 116"/>
          <p:cNvSpPr txBox="1"/>
          <p:nvPr>
            <p:ph idx="1" type="body"/>
          </p:nvPr>
        </p:nvSpPr>
        <p:spPr>
          <a:xfrm>
            <a:off x="457200" y="1039425"/>
            <a:ext cx="8229600" cy="3725699"/>
          </a:xfrm>
          <a:prstGeom prst="rect">
            <a:avLst/>
          </a:prstGeom>
        </p:spPr>
        <p:txBody>
          <a:bodyPr anchorCtr="0" anchor="t" bIns="91425" lIns="91425" rIns="91425" tIns="91425">
            <a:noAutofit/>
          </a:bodyPr>
          <a:lstStyle/>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Spanish 1:</a:t>
            </a:r>
            <a:r>
              <a:rPr lang="en" sz="1800">
                <a:latin typeface="Times New Roman"/>
                <a:ea typeface="Times New Roman"/>
                <a:cs typeface="Times New Roman"/>
                <a:sym typeface="Times New Roman"/>
              </a:rPr>
              <a:t> Angela Asistio, Devin Bernal, Cayi Gaerlan, Alexander Johnson, &amp; Harrison Jump</a:t>
            </a:r>
          </a:p>
          <a:p>
            <a:pPr lvl="0" rtl="0">
              <a:spcBef>
                <a:spcPts val="0"/>
              </a:spcBef>
              <a:buNone/>
            </a:pPr>
            <a:r>
              <a:t/>
            </a:r>
            <a:endParaRPr sz="600">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Spanish 2:</a:t>
            </a:r>
            <a:r>
              <a:rPr lang="en" sz="1800">
                <a:latin typeface="Times New Roman"/>
                <a:ea typeface="Times New Roman"/>
                <a:cs typeface="Times New Roman"/>
                <a:sym typeface="Times New Roman"/>
              </a:rPr>
              <a:t> Angela Asistio, Cayi Gaerlan,  Alexander Johnson, &amp; Harrison Jump</a:t>
            </a:r>
          </a:p>
          <a:p>
            <a:pPr lvl="0" rtl="0">
              <a:spcBef>
                <a:spcPts val="0"/>
              </a:spcBef>
              <a:buNone/>
            </a:pPr>
            <a:r>
              <a:t/>
            </a:r>
            <a:endParaRPr sz="600">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Spanish 3:</a:t>
            </a:r>
            <a:r>
              <a:rPr lang="en" sz="1800">
                <a:latin typeface="Times New Roman"/>
                <a:ea typeface="Times New Roman"/>
                <a:cs typeface="Times New Roman"/>
                <a:sym typeface="Times New Roman"/>
              </a:rPr>
              <a:t> Angela Asistio, Cayi Gaerlan, &amp; Harrison Jump</a:t>
            </a:r>
          </a:p>
          <a:p>
            <a:pPr lvl="0" rtl="0">
              <a:spcBef>
                <a:spcPts val="0"/>
              </a:spcBef>
              <a:buNone/>
            </a:pPr>
            <a:r>
              <a:t/>
            </a:r>
            <a:endParaRPr sz="600">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Spanish 4:</a:t>
            </a:r>
            <a:r>
              <a:rPr lang="en" sz="1800">
                <a:latin typeface="Times New Roman"/>
                <a:ea typeface="Times New Roman"/>
                <a:cs typeface="Times New Roman"/>
                <a:sym typeface="Times New Roman"/>
              </a:rPr>
              <a:t> Angela Asistio</a:t>
            </a:r>
          </a:p>
          <a:p>
            <a:pPr lvl="0" rtl="0">
              <a:spcBef>
                <a:spcPts val="0"/>
              </a:spcBef>
              <a:buClr>
                <a:srgbClr val="000000"/>
              </a:buClr>
              <a:buSzPct val="183333"/>
              <a:buNone/>
            </a:pPr>
            <a:r>
              <a:t/>
            </a:r>
            <a:endParaRPr sz="600">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Dual Enrollment Spanish:</a:t>
            </a:r>
            <a:r>
              <a:rPr lang="en" sz="1800">
                <a:latin typeface="Times New Roman"/>
                <a:ea typeface="Times New Roman"/>
                <a:cs typeface="Times New Roman"/>
                <a:sym typeface="Times New Roman"/>
              </a:rPr>
              <a:t> Angela Asistio</a:t>
            </a:r>
          </a:p>
          <a:p>
            <a:pPr lvl="0" rtl="0">
              <a:spcBef>
                <a:spcPts val="0"/>
              </a:spcBef>
              <a:buClr>
                <a:srgbClr val="000000"/>
              </a:buClr>
              <a:buSzPct val="183333"/>
              <a:buNone/>
            </a:pPr>
            <a:r>
              <a:t/>
            </a:r>
            <a:endParaRPr sz="600">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French 1-4:</a:t>
            </a:r>
            <a:r>
              <a:rPr lang="en" sz="1800">
                <a:latin typeface="Times New Roman"/>
                <a:ea typeface="Times New Roman"/>
                <a:cs typeface="Times New Roman"/>
                <a:sym typeface="Times New Roman"/>
              </a:rPr>
              <a:t> Rachel Ignacio, Mark Jacob, &amp; Crystal Smith</a:t>
            </a:r>
          </a:p>
          <a:p>
            <a:pPr lvl="0" rtl="0">
              <a:spcBef>
                <a:spcPts val="0"/>
              </a:spcBef>
              <a:buNone/>
            </a:pPr>
            <a:r>
              <a:t/>
            </a:r>
            <a:endParaRPr sz="600">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American Sign Language 1-2:</a:t>
            </a:r>
            <a:r>
              <a:rPr lang="en" sz="1800">
                <a:latin typeface="Times New Roman"/>
                <a:ea typeface="Times New Roman"/>
                <a:cs typeface="Times New Roman"/>
                <a:sym typeface="Times New Roman"/>
              </a:rPr>
              <a:t> Morgan Culp</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sz="3000">
                <a:latin typeface="Times New Roman"/>
                <a:ea typeface="Times New Roman"/>
                <a:cs typeface="Times New Roman"/>
                <a:sym typeface="Times New Roman"/>
              </a:rPr>
              <a:t>WEBSITES THAT HELP</a:t>
            </a:r>
          </a:p>
        </p:txBody>
      </p:sp>
      <p:sp>
        <p:nvSpPr>
          <p:cNvPr id="122" name="Shape 122"/>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sz="2400">
                <a:solidFill>
                  <a:schemeClr val="accent2"/>
                </a:solidFill>
                <a:latin typeface="Times New Roman"/>
                <a:ea typeface="Times New Roman"/>
                <a:cs typeface="Times New Roman"/>
                <a:sym typeface="Times New Roman"/>
              </a:rPr>
              <a:t>• </a:t>
            </a:r>
            <a:r>
              <a:rPr lang="en" sz="2400" u="sng">
                <a:solidFill>
                  <a:schemeClr val="accent2"/>
                </a:solidFill>
                <a:latin typeface="Times New Roman"/>
                <a:ea typeface="Times New Roman"/>
                <a:cs typeface="Times New Roman"/>
                <a:sym typeface="Times New Roman"/>
                <a:hlinkClick r:id="rId3"/>
              </a:rPr>
              <a:t>webmath.com</a:t>
            </a:r>
          </a:p>
          <a:p>
            <a:pPr lvl="0" rtl="0">
              <a:spcBef>
                <a:spcPts val="0"/>
              </a:spcBef>
              <a:buNone/>
            </a:pPr>
            <a:r>
              <a:rPr lang="en" sz="2400">
                <a:solidFill>
                  <a:schemeClr val="accent2"/>
                </a:solidFill>
                <a:latin typeface="Times New Roman"/>
                <a:ea typeface="Times New Roman"/>
                <a:cs typeface="Times New Roman"/>
                <a:sym typeface="Times New Roman"/>
              </a:rPr>
              <a:t> •</a:t>
            </a:r>
            <a:r>
              <a:rPr lang="en" sz="2400" u="sng">
                <a:solidFill>
                  <a:schemeClr val="accent2"/>
                </a:solidFill>
                <a:latin typeface="Times New Roman"/>
                <a:ea typeface="Times New Roman"/>
                <a:cs typeface="Times New Roman"/>
                <a:sym typeface="Times New Roman"/>
                <a:hlinkClick r:id="rId4"/>
              </a:rPr>
              <a:t>khanacademy.org </a:t>
            </a:r>
          </a:p>
          <a:p>
            <a:pPr lvl="0" rtl="0">
              <a:spcBef>
                <a:spcPts val="0"/>
              </a:spcBef>
              <a:buNone/>
            </a:pPr>
            <a:r>
              <a:rPr lang="en" sz="2400">
                <a:solidFill>
                  <a:schemeClr val="accent2"/>
                </a:solidFill>
                <a:latin typeface="Times New Roman"/>
                <a:ea typeface="Times New Roman"/>
                <a:cs typeface="Times New Roman"/>
                <a:sym typeface="Times New Roman"/>
              </a:rPr>
              <a:t>• </a:t>
            </a:r>
            <a:r>
              <a:rPr lang="en" sz="2400" u="sng">
                <a:solidFill>
                  <a:schemeClr val="accent2"/>
                </a:solidFill>
                <a:latin typeface="Times New Roman"/>
                <a:ea typeface="Times New Roman"/>
                <a:cs typeface="Times New Roman"/>
                <a:sym typeface="Times New Roman"/>
                <a:hlinkClick r:id="rId5"/>
              </a:rPr>
              <a:t>studygs.net </a:t>
            </a:r>
          </a:p>
          <a:p>
            <a:pPr lvl="0" rtl="0">
              <a:spcBef>
                <a:spcPts val="0"/>
              </a:spcBef>
              <a:buNone/>
            </a:pPr>
            <a:r>
              <a:rPr lang="en" sz="2400">
                <a:solidFill>
                  <a:schemeClr val="accent2"/>
                </a:solidFill>
                <a:latin typeface="Times New Roman"/>
                <a:ea typeface="Times New Roman"/>
                <a:cs typeface="Times New Roman"/>
                <a:sym typeface="Times New Roman"/>
              </a:rPr>
              <a:t>• </a:t>
            </a:r>
            <a:r>
              <a:rPr lang="en" sz="2400" u="sng">
                <a:solidFill>
                  <a:schemeClr val="accent2"/>
                </a:solidFill>
                <a:latin typeface="Times New Roman"/>
                <a:ea typeface="Times New Roman"/>
                <a:cs typeface="Times New Roman"/>
                <a:sym typeface="Times New Roman"/>
                <a:hlinkClick r:id="rId6"/>
              </a:rPr>
              <a:t>hippocampus.org </a:t>
            </a:r>
          </a:p>
          <a:p>
            <a:pPr lvl="0" rtl="0">
              <a:spcBef>
                <a:spcPts val="0"/>
              </a:spcBef>
              <a:buNone/>
            </a:pPr>
            <a:r>
              <a:rPr lang="en" sz="2400">
                <a:solidFill>
                  <a:schemeClr val="accent2"/>
                </a:solidFill>
                <a:latin typeface="Times New Roman"/>
                <a:ea typeface="Times New Roman"/>
                <a:cs typeface="Times New Roman"/>
                <a:sym typeface="Times New Roman"/>
              </a:rPr>
              <a:t>• </a:t>
            </a:r>
            <a:r>
              <a:rPr lang="en" sz="2400" u="sng">
                <a:solidFill>
                  <a:schemeClr val="accent2"/>
                </a:solidFill>
                <a:latin typeface="Times New Roman"/>
                <a:ea typeface="Times New Roman"/>
                <a:cs typeface="Times New Roman"/>
                <a:sym typeface="Times New Roman"/>
                <a:hlinkClick r:id="rId7"/>
              </a:rPr>
              <a:t>studyblue.com </a:t>
            </a:r>
          </a:p>
          <a:p>
            <a:pPr lvl="0" rtl="0">
              <a:spcBef>
                <a:spcPts val="0"/>
              </a:spcBef>
              <a:buNone/>
            </a:pPr>
            <a:r>
              <a:rPr lang="en" sz="2400">
                <a:solidFill>
                  <a:srgbClr val="D9D9D9"/>
                </a:solidFill>
                <a:latin typeface="Times New Roman"/>
                <a:ea typeface="Times New Roman"/>
                <a:cs typeface="Times New Roman"/>
                <a:sym typeface="Times New Roman"/>
              </a:rPr>
              <a:t>•</a:t>
            </a:r>
            <a:r>
              <a:rPr lang="en" sz="2400">
                <a:solidFill>
                  <a:schemeClr val="accent2"/>
                </a:solidFill>
                <a:latin typeface="Times New Roman"/>
                <a:ea typeface="Times New Roman"/>
                <a:cs typeface="Times New Roman"/>
                <a:sym typeface="Times New Roman"/>
              </a:rPr>
              <a:t> </a:t>
            </a:r>
            <a:r>
              <a:rPr lang="en" sz="2400" u="sng">
                <a:solidFill>
                  <a:schemeClr val="accent2"/>
                </a:solidFill>
                <a:latin typeface="Times New Roman"/>
                <a:ea typeface="Times New Roman"/>
                <a:cs typeface="Times New Roman"/>
                <a:sym typeface="Times New Roman"/>
                <a:hlinkClick r:id="rId8"/>
              </a:rPr>
              <a:t>quizlet.com</a:t>
            </a:r>
            <a:r>
              <a:rPr lang="en" sz="2400">
                <a:solidFill>
                  <a:schemeClr val="accent2"/>
                </a:solidFill>
                <a:latin typeface="Times New Roman"/>
                <a:ea typeface="Times New Roman"/>
                <a:cs typeface="Times New Roman"/>
                <a:sym typeface="Times New Roman"/>
              </a:rPr>
              <a:t> </a:t>
            </a:r>
            <a:r>
              <a:rPr lang="en" sz="2400">
                <a:solidFill>
                  <a:srgbClr val="FFFFFF"/>
                </a:solidFill>
                <a:latin typeface="Times New Roman"/>
                <a:ea typeface="Times New Roman"/>
                <a:cs typeface="Times New Roman"/>
                <a:sym typeface="Times New Roman"/>
              </a:rPr>
              <a:t>( AP Students especially) </a:t>
            </a:r>
          </a:p>
          <a:p>
            <a:pPr lvl="0" rtl="0">
              <a:spcBef>
                <a:spcPts val="0"/>
              </a:spcBef>
              <a:buNone/>
            </a:pPr>
            <a:r>
              <a:rPr lang="en" sz="2400">
                <a:solidFill>
                  <a:schemeClr val="accent2"/>
                </a:solidFill>
                <a:latin typeface="Times New Roman"/>
                <a:ea typeface="Times New Roman"/>
                <a:cs typeface="Times New Roman"/>
                <a:sym typeface="Times New Roman"/>
              </a:rPr>
              <a:t>• </a:t>
            </a:r>
            <a:r>
              <a:rPr lang="en" sz="2400" u="sng">
                <a:solidFill>
                  <a:schemeClr val="accent2"/>
                </a:solidFill>
                <a:latin typeface="Times New Roman"/>
                <a:ea typeface="Times New Roman"/>
                <a:cs typeface="Times New Roman"/>
                <a:sym typeface="Times New Roman"/>
                <a:hlinkClick r:id="rId9"/>
              </a:rPr>
              <a:t>chompchomp.com </a:t>
            </a:r>
          </a:p>
          <a:p>
            <a:pPr lvl="0">
              <a:spcBef>
                <a:spcPts val="0"/>
              </a:spcBef>
              <a:buNone/>
            </a:pPr>
            <a:r>
              <a:rPr lang="en" sz="2400">
                <a:solidFill>
                  <a:schemeClr val="accent2"/>
                </a:solidFill>
                <a:latin typeface="Times New Roman"/>
                <a:ea typeface="Times New Roman"/>
                <a:cs typeface="Times New Roman"/>
                <a:sym typeface="Times New Roman"/>
              </a:rPr>
              <a:t>• </a:t>
            </a:r>
            <a:r>
              <a:rPr lang="en" sz="2400" u="sng">
                <a:solidFill>
                  <a:schemeClr val="accent2"/>
                </a:solidFill>
                <a:latin typeface="Times New Roman"/>
                <a:ea typeface="Times New Roman"/>
                <a:cs typeface="Times New Roman"/>
                <a:sym typeface="Times New Roman"/>
                <a:hlinkClick r:id="rId10"/>
              </a:rPr>
              <a:t>apnotes.net </a:t>
            </a:r>
            <a:r>
              <a:rPr lang="en" sz="2400">
                <a:solidFill>
                  <a:srgbClr val="FFFFFF"/>
                </a:solidFill>
                <a:latin typeface="Times New Roman"/>
                <a:ea typeface="Times New Roman"/>
                <a:cs typeface="Times New Roman"/>
                <a:sym typeface="Times New Roman"/>
              </a:rPr>
              <a:t>( APUSH Notes &amp; Help)</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latin typeface="Times New Roman"/>
                <a:ea typeface="Times New Roman"/>
                <a:cs typeface="Times New Roman"/>
                <a:sym typeface="Times New Roman"/>
              </a:rPr>
              <a:t>OTHER</a:t>
            </a:r>
          </a:p>
        </p:txBody>
      </p:sp>
      <p:sp>
        <p:nvSpPr>
          <p:cNvPr id="128" name="Shape 128"/>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228600" lvl="0" marL="457200" rtl="0">
              <a:spcBef>
                <a:spcPts val="0"/>
              </a:spcBef>
              <a:buFont typeface="Times New Roman"/>
            </a:pPr>
            <a:r>
              <a:rPr lang="en">
                <a:latin typeface="Times New Roman"/>
                <a:ea typeface="Times New Roman"/>
                <a:cs typeface="Times New Roman"/>
                <a:sym typeface="Times New Roman"/>
              </a:rPr>
              <a:t>If the subject that you need help in is not mentioned above, KHAS will do their best to assist you and point you in the right direction.</a:t>
            </a:r>
          </a:p>
          <a:p>
            <a:pPr lvl="0" rtl="0">
              <a:spcBef>
                <a:spcPts val="0"/>
              </a:spcBef>
              <a:buNone/>
            </a:pPr>
            <a:r>
              <a:t/>
            </a:r>
            <a:endParaRPr>
              <a:latin typeface="Times New Roman"/>
              <a:ea typeface="Times New Roman"/>
              <a:cs typeface="Times New Roman"/>
              <a:sym typeface="Times New Roman"/>
            </a:endParaRPr>
          </a:p>
          <a:p>
            <a:pPr indent="-228600" lvl="0" marL="457200" rtl="0">
              <a:spcBef>
                <a:spcPts val="0"/>
              </a:spcBef>
              <a:buFont typeface="Times New Roman"/>
            </a:pPr>
            <a:r>
              <a:rPr lang="en">
                <a:latin typeface="Times New Roman"/>
                <a:ea typeface="Times New Roman"/>
                <a:cs typeface="Times New Roman"/>
                <a:sym typeface="Times New Roman"/>
              </a:rPr>
              <a:t>If you can’t find your subject and/or have questions, please contact C/MSgt Crystal Smith</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 name="Shape 48"/>
        <p:cNvGrpSpPr/>
        <p:nvPr/>
      </p:nvGrpSpPr>
      <p:grpSpPr>
        <a:xfrm>
          <a:off x="0" y="0"/>
          <a:ext cx="0" cy="0"/>
          <a:chOff x="0" y="0"/>
          <a:chExt cx="0" cy="0"/>
        </a:xfrm>
      </p:grpSpPr>
      <p:sp>
        <p:nvSpPr>
          <p:cNvPr id="49" name="Shape 49"/>
          <p:cNvSpPr txBox="1"/>
          <p:nvPr>
            <p:ph type="title"/>
          </p:nvPr>
        </p:nvSpPr>
        <p:spPr>
          <a:xfrm>
            <a:off x="516725" y="301103"/>
            <a:ext cx="8229600" cy="857400"/>
          </a:xfrm>
          <a:prstGeom prst="rect">
            <a:avLst/>
          </a:prstGeom>
        </p:spPr>
        <p:txBody>
          <a:bodyPr anchorCtr="0" anchor="b" bIns="91425" lIns="91425" rIns="91425" tIns="91425">
            <a:noAutofit/>
          </a:bodyPr>
          <a:lstStyle/>
          <a:p>
            <a:pPr lvl="0">
              <a:spcBef>
                <a:spcPts val="0"/>
              </a:spcBef>
              <a:buNone/>
            </a:pPr>
            <a:r>
              <a:rPr lang="en">
                <a:latin typeface="Times New Roman"/>
                <a:ea typeface="Times New Roman"/>
                <a:cs typeface="Times New Roman"/>
                <a:sym typeface="Times New Roman"/>
              </a:rPr>
              <a:t>WHERE DO I GO FOR HELP?</a:t>
            </a:r>
          </a:p>
        </p:txBody>
      </p:sp>
      <p:sp>
        <p:nvSpPr>
          <p:cNvPr id="50" name="Shape 50"/>
          <p:cNvSpPr txBox="1"/>
          <p:nvPr>
            <p:ph idx="1" type="body"/>
          </p:nvPr>
        </p:nvSpPr>
        <p:spPr>
          <a:xfrm>
            <a:off x="457200" y="1158500"/>
            <a:ext cx="8229600" cy="3725699"/>
          </a:xfrm>
          <a:prstGeom prst="rect">
            <a:avLst/>
          </a:prstGeom>
        </p:spPr>
        <p:txBody>
          <a:bodyPr anchorCtr="0" anchor="t" bIns="91425" lIns="91425" rIns="91425" tIns="91425">
            <a:noAutofit/>
          </a:bodyPr>
          <a:lstStyle/>
          <a:p>
            <a:pPr indent="-381000" lvl="0" marL="457200" rtl="0">
              <a:spcBef>
                <a:spcPts val="0"/>
              </a:spcBef>
              <a:buSzPct val="100000"/>
              <a:buFont typeface="Times New Roman"/>
            </a:pPr>
            <a:r>
              <a:rPr lang="en" sz="2400">
                <a:latin typeface="Times New Roman"/>
                <a:ea typeface="Times New Roman"/>
                <a:cs typeface="Times New Roman"/>
                <a:sym typeface="Times New Roman"/>
              </a:rPr>
              <a:t>KHAS meets in S-15 every Tuesday.</a:t>
            </a:r>
          </a:p>
          <a:p>
            <a:pPr lvl="0" rtl="0">
              <a:spcBef>
                <a:spcPts val="0"/>
              </a:spcBef>
              <a:buNone/>
            </a:pPr>
            <a:r>
              <a:t/>
            </a:r>
            <a:endParaRPr sz="1200">
              <a:latin typeface="Times New Roman"/>
              <a:ea typeface="Times New Roman"/>
              <a:cs typeface="Times New Roman"/>
              <a:sym typeface="Times New Roman"/>
            </a:endParaRPr>
          </a:p>
          <a:p>
            <a:pPr indent="-381000" lvl="0" marL="457200" rtl="0">
              <a:spcBef>
                <a:spcPts val="0"/>
              </a:spcBef>
              <a:buSzPct val="100000"/>
              <a:buFont typeface="Times New Roman"/>
            </a:pPr>
            <a:r>
              <a:rPr lang="en" sz="2400">
                <a:latin typeface="Times New Roman"/>
                <a:ea typeface="Times New Roman"/>
                <a:cs typeface="Times New Roman"/>
                <a:sym typeface="Times New Roman"/>
              </a:rPr>
              <a:t>Meetings will start 10 minutes after lunch begins and will not be announced. You are in charge of accountability. </a:t>
            </a:r>
          </a:p>
          <a:p>
            <a:pPr lvl="0" rtl="0">
              <a:spcBef>
                <a:spcPts val="0"/>
              </a:spcBef>
              <a:buNone/>
            </a:pPr>
            <a:r>
              <a:t/>
            </a:r>
            <a:endParaRPr sz="1200">
              <a:latin typeface="Times New Roman"/>
              <a:ea typeface="Times New Roman"/>
              <a:cs typeface="Times New Roman"/>
              <a:sym typeface="Times New Roman"/>
            </a:endParaRPr>
          </a:p>
          <a:p>
            <a:pPr indent="-381000" lvl="0" marL="457200" rtl="0">
              <a:spcBef>
                <a:spcPts val="0"/>
              </a:spcBef>
              <a:buSzPct val="100000"/>
              <a:buFont typeface="Times New Roman"/>
            </a:pPr>
            <a:r>
              <a:rPr lang="en" sz="2400">
                <a:latin typeface="Times New Roman"/>
                <a:ea typeface="Times New Roman"/>
                <a:cs typeface="Times New Roman"/>
                <a:sym typeface="Times New Roman"/>
              </a:rPr>
              <a:t>You will be assigned a tutor there. </a:t>
            </a:r>
          </a:p>
          <a:p>
            <a:pPr lvl="0" rtl="0">
              <a:spcBef>
                <a:spcPts val="0"/>
              </a:spcBef>
              <a:buNone/>
            </a:pPr>
            <a:r>
              <a:t/>
            </a:r>
            <a:endParaRPr sz="1200">
              <a:latin typeface="Times New Roman"/>
              <a:ea typeface="Times New Roman"/>
              <a:cs typeface="Times New Roman"/>
              <a:sym typeface="Times New Roman"/>
            </a:endParaRPr>
          </a:p>
          <a:p>
            <a:pPr indent="-381000" lvl="0" marL="457200">
              <a:spcBef>
                <a:spcPts val="0"/>
              </a:spcBef>
              <a:buSzPct val="100000"/>
              <a:buFont typeface="Times New Roman"/>
            </a:pPr>
            <a:r>
              <a:rPr lang="en" sz="2400">
                <a:latin typeface="Times New Roman"/>
                <a:ea typeface="Times New Roman"/>
                <a:cs typeface="Times New Roman"/>
                <a:sym typeface="Times New Roman"/>
              </a:rPr>
              <a:t>Tutoring with a cadet is based on the flexibility of your schedule. You can get help before, during, or after school. It all depends on what works best for you.</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x="0" y="0"/>
          <a:ext cx="0" cy="0"/>
          <a:chOff x="0" y="0"/>
          <a:chExt cx="0" cy="0"/>
        </a:xfrm>
      </p:grpSpPr>
      <p:sp>
        <p:nvSpPr>
          <p:cNvPr id="55" name="Shape 55"/>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latin typeface="Times New Roman"/>
                <a:ea typeface="Times New Roman"/>
                <a:cs typeface="Times New Roman"/>
                <a:sym typeface="Times New Roman"/>
              </a:rPr>
              <a:t>WHO WILL TUTOR ME?	</a:t>
            </a:r>
          </a:p>
        </p:txBody>
      </p:sp>
      <p:sp>
        <p:nvSpPr>
          <p:cNvPr id="56" name="Shape 56"/>
          <p:cNvSpPr txBox="1"/>
          <p:nvPr>
            <p:ph idx="1" type="body"/>
          </p:nvPr>
        </p:nvSpPr>
        <p:spPr>
          <a:xfrm>
            <a:off x="332200" y="1206100"/>
            <a:ext cx="8229600" cy="3725699"/>
          </a:xfrm>
          <a:prstGeom prst="rect">
            <a:avLst/>
          </a:prstGeom>
        </p:spPr>
        <p:txBody>
          <a:bodyPr anchorCtr="0" anchor="t" bIns="91425" lIns="91425" rIns="91425" tIns="91425">
            <a:noAutofit/>
          </a:bodyPr>
          <a:lstStyle/>
          <a:p>
            <a:pPr indent="-381000" lvl="0" marL="457200" rtl="0">
              <a:spcBef>
                <a:spcPts val="0"/>
              </a:spcBef>
              <a:buSzPct val="100000"/>
              <a:buFont typeface="Times New Roman"/>
            </a:pPr>
            <a:r>
              <a:rPr lang="en" sz="2400">
                <a:latin typeface="Times New Roman"/>
                <a:ea typeface="Times New Roman"/>
                <a:cs typeface="Times New Roman"/>
                <a:sym typeface="Times New Roman"/>
              </a:rPr>
              <a:t>It depends on the subject. We have intelligent cadets that are capable of tutoring in several subjects.</a:t>
            </a:r>
          </a:p>
          <a:p>
            <a:pPr lvl="0" rtl="0">
              <a:spcBef>
                <a:spcPts val="0"/>
              </a:spcBef>
              <a:buNone/>
            </a:pPr>
            <a:r>
              <a:t/>
            </a:r>
            <a:endParaRPr sz="1000">
              <a:latin typeface="Times New Roman"/>
              <a:ea typeface="Times New Roman"/>
              <a:cs typeface="Times New Roman"/>
              <a:sym typeface="Times New Roman"/>
            </a:endParaRPr>
          </a:p>
          <a:p>
            <a:pPr indent="-381000" lvl="0" marL="457200" rtl="0">
              <a:spcBef>
                <a:spcPts val="0"/>
              </a:spcBef>
              <a:buSzPct val="100000"/>
              <a:buFont typeface="Times New Roman"/>
            </a:pPr>
            <a:r>
              <a:rPr lang="en" sz="2400">
                <a:latin typeface="Times New Roman"/>
                <a:ea typeface="Times New Roman"/>
                <a:cs typeface="Times New Roman"/>
                <a:sym typeface="Times New Roman"/>
              </a:rPr>
              <a:t>Cadets will have to work with tutors in order to establish a date and time for tutoring sessions.</a:t>
            </a:r>
          </a:p>
          <a:p>
            <a:pPr lvl="0" rtl="0">
              <a:spcBef>
                <a:spcPts val="0"/>
              </a:spcBef>
              <a:buNone/>
            </a:pPr>
            <a:r>
              <a:t/>
            </a:r>
            <a:endParaRPr sz="1000">
              <a:latin typeface="Times New Roman"/>
              <a:ea typeface="Times New Roman"/>
              <a:cs typeface="Times New Roman"/>
              <a:sym typeface="Times New Roman"/>
            </a:endParaRPr>
          </a:p>
          <a:p>
            <a:pPr indent="-381000" lvl="0" marL="457200" rtl="0">
              <a:spcBef>
                <a:spcPts val="0"/>
              </a:spcBef>
              <a:buSzPct val="100000"/>
              <a:buFont typeface="Times New Roman"/>
            </a:pPr>
            <a:r>
              <a:rPr lang="en" sz="2400">
                <a:latin typeface="Times New Roman"/>
                <a:ea typeface="Times New Roman"/>
                <a:cs typeface="Times New Roman"/>
                <a:sym typeface="Times New Roman"/>
              </a:rPr>
              <a:t>REMINDER: KHAS will not tolerate laziness. Tutors will provide cadets with help, not answers. </a:t>
            </a:r>
          </a:p>
          <a:p>
            <a:pPr lvl="0" rtl="0">
              <a:spcBef>
                <a:spcPts val="0"/>
              </a:spcBef>
              <a:buNone/>
            </a:pPr>
            <a:r>
              <a:t/>
            </a:r>
            <a:endParaRPr sz="1000">
              <a:latin typeface="Times New Roman"/>
              <a:ea typeface="Times New Roman"/>
              <a:cs typeface="Times New Roman"/>
              <a:sym typeface="Times New Roman"/>
            </a:endParaRPr>
          </a:p>
          <a:p>
            <a:pPr indent="-381000" lvl="0" marL="457200" rtl="0">
              <a:spcBef>
                <a:spcPts val="0"/>
              </a:spcBef>
              <a:buSzPct val="100000"/>
              <a:buFont typeface="Times New Roman"/>
            </a:pPr>
            <a:r>
              <a:rPr lang="en" sz="2400">
                <a:latin typeface="Times New Roman"/>
                <a:ea typeface="Times New Roman"/>
                <a:cs typeface="Times New Roman"/>
                <a:sym typeface="Times New Roman"/>
              </a:rPr>
              <a:t>KHAS will respect any wishes to change tutors if needed. </a:t>
            </a:r>
          </a:p>
          <a:p>
            <a:pPr lvl="0" rtl="0">
              <a:spcBef>
                <a:spcPts val="0"/>
              </a:spcBef>
              <a:buNone/>
            </a:pPr>
            <a:r>
              <a:rPr lang="en" sz="1800">
                <a:latin typeface="Times New Roman"/>
                <a:ea typeface="Times New Roman"/>
                <a:cs typeface="Times New Roman"/>
                <a:sym typeface="Times New Roman"/>
              </a:rPr>
              <a:t>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latin typeface="Times New Roman"/>
                <a:ea typeface="Times New Roman"/>
                <a:cs typeface="Times New Roman"/>
                <a:sym typeface="Times New Roman"/>
              </a:rPr>
              <a:t>MATH TUTORS: Grades 9-12</a:t>
            </a:r>
          </a:p>
        </p:txBody>
      </p:sp>
      <p:sp>
        <p:nvSpPr>
          <p:cNvPr id="62" name="Shape 62"/>
          <p:cNvSpPr txBox="1"/>
          <p:nvPr>
            <p:ph idx="1" type="body"/>
          </p:nvPr>
        </p:nvSpPr>
        <p:spPr>
          <a:xfrm>
            <a:off x="457200" y="972225"/>
            <a:ext cx="8229600" cy="3725699"/>
          </a:xfrm>
          <a:prstGeom prst="rect">
            <a:avLst/>
          </a:prstGeom>
        </p:spPr>
        <p:txBody>
          <a:bodyPr anchorCtr="0" anchor="t" bIns="91425" lIns="91425" rIns="91425" tIns="91425">
            <a:noAutofit/>
          </a:bodyPr>
          <a:lstStyle/>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Algebra 1 (or lower)</a:t>
            </a:r>
            <a:r>
              <a:rPr lang="en" sz="1800">
                <a:latin typeface="Times New Roman"/>
                <a:ea typeface="Times New Roman"/>
                <a:cs typeface="Times New Roman"/>
                <a:sym typeface="Times New Roman"/>
              </a:rPr>
              <a:t>: Angela Asistio, Jovannah Briones, Mckenna Burcombe, Marvin Cad, Erik Chermack,  Morgan Culp, Matthew Dima, Markus Follosco, Joseph Hernandez, Rachel Ignacio, Mark Jacob, Angela Kim, Dimitri Pfeifer, Crystal Smith, &amp; Alex Yelton</a:t>
            </a:r>
          </a:p>
          <a:p>
            <a:pPr lvl="0" rtl="0">
              <a:spcBef>
                <a:spcPts val="0"/>
              </a:spcBef>
              <a:buNone/>
            </a:pPr>
            <a:r>
              <a:t/>
            </a:r>
            <a:endParaRPr sz="600">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Geometry</a:t>
            </a:r>
            <a:r>
              <a:rPr i="1" lang="en" sz="1800">
                <a:latin typeface="Times New Roman"/>
                <a:ea typeface="Times New Roman"/>
                <a:cs typeface="Times New Roman"/>
                <a:sym typeface="Times New Roman"/>
              </a:rPr>
              <a:t>:</a:t>
            </a:r>
            <a:r>
              <a:rPr lang="en" sz="1800">
                <a:latin typeface="Times New Roman"/>
                <a:ea typeface="Times New Roman"/>
                <a:cs typeface="Times New Roman"/>
                <a:sym typeface="Times New Roman"/>
              </a:rPr>
              <a:t> Angela Asistio,  Marvin Cad, Erik Chermack, Morgan Culp, Matthew Dima, &amp; Mark Jacob</a:t>
            </a:r>
          </a:p>
          <a:p>
            <a:pPr lvl="0" rtl="0">
              <a:spcBef>
                <a:spcPts val="0"/>
              </a:spcBef>
              <a:buNone/>
            </a:pPr>
            <a:r>
              <a:t/>
            </a:r>
            <a:endParaRPr sz="600">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Algebra 2</a:t>
            </a:r>
            <a:r>
              <a:rPr lang="en" sz="1800">
                <a:latin typeface="Times New Roman"/>
                <a:ea typeface="Times New Roman"/>
                <a:cs typeface="Times New Roman"/>
                <a:sym typeface="Times New Roman"/>
              </a:rPr>
              <a:t>: Angela Asistio, Marvin Cad, Matthew Dima, Markus Follosco, Rachel Ignacio, Mark Jacob, &amp; Crystal Smith</a:t>
            </a:r>
          </a:p>
          <a:p>
            <a:pPr lvl="0" rtl="0">
              <a:spcBef>
                <a:spcPts val="0"/>
              </a:spcBef>
              <a:buNone/>
            </a:pPr>
            <a:r>
              <a:t/>
            </a:r>
            <a:endParaRPr sz="1800">
              <a:latin typeface="Times New Roman"/>
              <a:ea typeface="Times New Roman"/>
              <a:cs typeface="Times New Roman"/>
              <a:sym typeface="Times New Roman"/>
            </a:endParaRPr>
          </a:p>
          <a:p>
            <a:pPr lvl="0" rtl="0">
              <a:spcBef>
                <a:spcPts val="0"/>
              </a:spcBef>
              <a:buNone/>
            </a:pPr>
            <a:r>
              <a:t/>
            </a:r>
            <a:endParaRPr sz="1800">
              <a:latin typeface="Times New Roman"/>
              <a:ea typeface="Times New Roman"/>
              <a:cs typeface="Times New Roman"/>
              <a:sym typeface="Times New Roman"/>
            </a:endParaRPr>
          </a:p>
          <a:p>
            <a:pPr lvl="0" rtl="0">
              <a:spcBef>
                <a:spcPts val="0"/>
              </a:spcBef>
              <a:buNone/>
            </a:pPr>
            <a:r>
              <a:t/>
            </a:r>
            <a:endParaRPr sz="1800">
              <a:latin typeface="Times New Roman"/>
              <a:ea typeface="Times New Roman"/>
              <a:cs typeface="Times New Roman"/>
              <a:sym typeface="Times New Roman"/>
            </a:endParaRPr>
          </a:p>
          <a:p>
            <a:pPr lvl="0">
              <a:spcBef>
                <a:spcPts val="0"/>
              </a:spcBef>
              <a:buNone/>
            </a:pPr>
            <a:r>
              <a:t/>
            </a:r>
            <a:endParaRPr sz="1800">
              <a:latin typeface="Times New Roman"/>
              <a:ea typeface="Times New Roman"/>
              <a:cs typeface="Times New Roman"/>
              <a:sym typeface="Times New Roman"/>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latin typeface="Times New Roman"/>
                <a:ea typeface="Times New Roman"/>
                <a:cs typeface="Times New Roman"/>
                <a:sym typeface="Times New Roman"/>
              </a:rPr>
              <a:t>MATH (Continued)</a:t>
            </a:r>
          </a:p>
        </p:txBody>
      </p:sp>
      <p:sp>
        <p:nvSpPr>
          <p:cNvPr id="68" name="Shape 68"/>
          <p:cNvSpPr txBox="1"/>
          <p:nvPr>
            <p:ph idx="1" type="body"/>
          </p:nvPr>
        </p:nvSpPr>
        <p:spPr>
          <a:xfrm>
            <a:off x="457200" y="991800"/>
            <a:ext cx="8229600" cy="3725699"/>
          </a:xfrm>
          <a:prstGeom prst="rect">
            <a:avLst/>
          </a:prstGeom>
        </p:spPr>
        <p:txBody>
          <a:bodyPr anchorCtr="0" anchor="t" bIns="91425" lIns="91425" rIns="91425" tIns="91425">
            <a:noAutofit/>
          </a:bodyPr>
          <a:lstStyle/>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Dual Enrollment (Math 105)</a:t>
            </a:r>
            <a:r>
              <a:rPr lang="en" sz="1800">
                <a:latin typeface="Times New Roman"/>
                <a:ea typeface="Times New Roman"/>
                <a:cs typeface="Times New Roman"/>
                <a:sym typeface="Times New Roman"/>
              </a:rPr>
              <a:t>: Angela Asistio, Rachel Ignacio, Mark Jacob, &amp; Crystal Smith</a:t>
            </a:r>
          </a:p>
          <a:p>
            <a:pPr lvl="0" rtl="0">
              <a:spcBef>
                <a:spcPts val="0"/>
              </a:spcBef>
              <a:buClr>
                <a:srgbClr val="000000"/>
              </a:buClr>
              <a:buSzPct val="183333"/>
              <a:buNone/>
            </a:pPr>
            <a:r>
              <a:t/>
            </a:r>
            <a:endParaRPr sz="600">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Trigonometry</a:t>
            </a:r>
            <a:r>
              <a:rPr lang="en" sz="1800">
                <a:latin typeface="Times New Roman"/>
                <a:ea typeface="Times New Roman"/>
                <a:cs typeface="Times New Roman"/>
                <a:sym typeface="Times New Roman"/>
              </a:rPr>
              <a:t>: Angela Asistio, Rachel Ignacio, Mark Jacob, Angela Kim, &amp; Crystal Smith</a:t>
            </a:r>
          </a:p>
          <a:p>
            <a:pPr lvl="0" rtl="0">
              <a:spcBef>
                <a:spcPts val="0"/>
              </a:spcBef>
              <a:buNone/>
            </a:pPr>
            <a:r>
              <a:t/>
            </a:r>
            <a:endParaRPr sz="600">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AP Statistics:</a:t>
            </a:r>
            <a:r>
              <a:rPr lang="en" sz="1800">
                <a:latin typeface="Times New Roman"/>
                <a:ea typeface="Times New Roman"/>
                <a:cs typeface="Times New Roman"/>
                <a:sym typeface="Times New Roman"/>
              </a:rPr>
              <a:t> Mark Jacob &amp; Nathan Moriel </a:t>
            </a:r>
          </a:p>
          <a:p>
            <a:pPr lvl="0" rtl="0">
              <a:spcBef>
                <a:spcPts val="0"/>
              </a:spcBef>
              <a:buNone/>
            </a:pPr>
            <a:r>
              <a:t/>
            </a:r>
            <a:endParaRPr i="1" sz="600" u="sng">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Pre-Calculus</a:t>
            </a:r>
            <a:r>
              <a:rPr lang="en" sz="1800">
                <a:latin typeface="Times New Roman"/>
                <a:ea typeface="Times New Roman"/>
                <a:cs typeface="Times New Roman"/>
                <a:sym typeface="Times New Roman"/>
              </a:rPr>
              <a:t>: Angela Asistio, Rachel Ignacio, Mark Jacob, Angela Kim, &amp; Crystal Smith</a:t>
            </a:r>
          </a:p>
          <a:p>
            <a:pPr lvl="0" rtl="0">
              <a:spcBef>
                <a:spcPts val="0"/>
              </a:spcBef>
              <a:buNone/>
            </a:pPr>
            <a:r>
              <a:t/>
            </a:r>
            <a:endParaRPr sz="600">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AP Calculus AB &amp; BC</a:t>
            </a:r>
            <a:r>
              <a:rPr lang="en" sz="1800">
                <a:latin typeface="Times New Roman"/>
                <a:ea typeface="Times New Roman"/>
                <a:cs typeface="Times New Roman"/>
                <a:sym typeface="Times New Roman"/>
              </a:rPr>
              <a:t>: Angela Asistio, Mark Jacob, &amp; Crystal Smith</a:t>
            </a:r>
          </a:p>
          <a:p>
            <a:pPr lvl="0" rtl="0">
              <a:spcBef>
                <a:spcPts val="0"/>
              </a:spcBef>
              <a:buNone/>
            </a:pPr>
            <a:r>
              <a:t/>
            </a:r>
            <a:endParaRPr sz="600">
              <a:latin typeface="Times New Roman"/>
              <a:ea typeface="Times New Roman"/>
              <a:cs typeface="Times New Roman"/>
              <a:sym typeface="Times New Roman"/>
            </a:endParaRPr>
          </a:p>
          <a:p>
            <a:pPr indent="-342900" lvl="0" marL="457200">
              <a:spcBef>
                <a:spcPts val="0"/>
              </a:spcBef>
              <a:buSzPct val="100000"/>
              <a:buFont typeface="Times New Roman"/>
            </a:pPr>
            <a:r>
              <a:rPr i="1" lang="en" sz="1800" u="sng">
                <a:latin typeface="Times New Roman"/>
                <a:ea typeface="Times New Roman"/>
                <a:cs typeface="Times New Roman"/>
                <a:sym typeface="Times New Roman"/>
              </a:rPr>
              <a:t>Calculus D</a:t>
            </a:r>
            <a:r>
              <a:rPr lang="en" sz="1800">
                <a:latin typeface="Times New Roman"/>
                <a:ea typeface="Times New Roman"/>
                <a:cs typeface="Times New Roman"/>
                <a:sym typeface="Times New Roman"/>
              </a:rPr>
              <a:t>: Mark Jacob</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latin typeface="Times New Roman"/>
                <a:ea typeface="Times New Roman"/>
                <a:cs typeface="Times New Roman"/>
                <a:sym typeface="Times New Roman"/>
              </a:rPr>
              <a:t>ENGLISH: Grades 9-12</a:t>
            </a:r>
          </a:p>
        </p:txBody>
      </p:sp>
      <p:sp>
        <p:nvSpPr>
          <p:cNvPr id="74" name="Shape 74"/>
          <p:cNvSpPr txBox="1"/>
          <p:nvPr>
            <p:ph idx="1" type="body"/>
          </p:nvPr>
        </p:nvSpPr>
        <p:spPr>
          <a:xfrm>
            <a:off x="421475" y="1122900"/>
            <a:ext cx="8229600" cy="3725699"/>
          </a:xfrm>
          <a:prstGeom prst="rect">
            <a:avLst/>
          </a:prstGeom>
        </p:spPr>
        <p:txBody>
          <a:bodyPr anchorCtr="0" anchor="t" bIns="91425" lIns="91425" rIns="91425" tIns="91425">
            <a:noAutofit/>
          </a:bodyPr>
          <a:lstStyle/>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English 9:</a:t>
            </a:r>
            <a:r>
              <a:rPr lang="en" sz="1800">
                <a:latin typeface="Times New Roman"/>
                <a:ea typeface="Times New Roman"/>
                <a:cs typeface="Times New Roman"/>
                <a:sym typeface="Times New Roman"/>
              </a:rPr>
              <a:t> Edrick Agustin, Angela Asistio, Tristan Barlow, Jovannah Briones, Michaela Burcombe, Mckenna Burcombe, Erik Chermack, Morgan Culp, Markus Follosco, Cayi Gaerlan, Rachel Ignacio, Mark Jacob, Alexander Johnson, Harrison Jump, Angela Kim, Dimitri Pfeifer, Crystal Smith, &amp; Alex Yelton</a:t>
            </a:r>
          </a:p>
          <a:p>
            <a:pPr lvl="0" rtl="0">
              <a:spcBef>
                <a:spcPts val="0"/>
              </a:spcBef>
              <a:buNone/>
            </a:pPr>
            <a:r>
              <a:t/>
            </a:r>
            <a:endParaRPr sz="600">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Pre-AP English 9:</a:t>
            </a:r>
            <a:r>
              <a:rPr lang="en" sz="1800">
                <a:latin typeface="Times New Roman"/>
                <a:ea typeface="Times New Roman"/>
                <a:cs typeface="Times New Roman"/>
                <a:sym typeface="Times New Roman"/>
              </a:rPr>
              <a:t> Rachel Ignacio, Mark Jacob, Angela Kim, &amp; Crystal Smith</a:t>
            </a:r>
          </a:p>
          <a:p>
            <a:pPr lvl="0" rtl="0">
              <a:spcBef>
                <a:spcPts val="0"/>
              </a:spcBef>
              <a:buNone/>
            </a:pPr>
            <a:r>
              <a:t/>
            </a:r>
            <a:endParaRPr sz="600">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English 10:</a:t>
            </a:r>
            <a:r>
              <a:rPr lang="en" sz="1800">
                <a:latin typeface="Times New Roman"/>
                <a:ea typeface="Times New Roman"/>
                <a:cs typeface="Times New Roman"/>
                <a:sym typeface="Times New Roman"/>
              </a:rPr>
              <a:t> Edrick Agustin, Angela Asistio, Tristan Barlow, Jovannah Briones, Michaela Burcombe, Mckenna Burcombe, Erik Chermack,  Morgan Culp, Markus Follosco, Cayi Gaerlan, Joseph Hernandez, Rachel Ignacio, Mark Jacob, Alexander Johnson, Harrison Jump, Angela Kim, Dimitri Pfeifer, Crystal Smith, &amp; Alex Yelton</a:t>
            </a:r>
          </a:p>
          <a:p>
            <a:pPr lvl="0" rtl="0">
              <a:spcBef>
                <a:spcPts val="0"/>
              </a:spcBef>
              <a:buNone/>
            </a:pPr>
            <a:r>
              <a:t/>
            </a:r>
            <a:endParaRPr sz="1800">
              <a:latin typeface="Times New Roman"/>
              <a:ea typeface="Times New Roman"/>
              <a:cs typeface="Times New Roman"/>
              <a:sym typeface="Times New Roman"/>
            </a:endParaRPr>
          </a:p>
          <a:p>
            <a:pPr lvl="0" rtl="0">
              <a:spcBef>
                <a:spcPts val="0"/>
              </a:spcBef>
              <a:buNone/>
            </a:pPr>
            <a:r>
              <a:t/>
            </a:r>
            <a:endParaRPr sz="1800">
              <a:latin typeface="Times New Roman"/>
              <a:ea typeface="Times New Roman"/>
              <a:cs typeface="Times New Roman"/>
              <a:sym typeface="Times New Roman"/>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latin typeface="Times New Roman"/>
                <a:ea typeface="Times New Roman"/>
                <a:cs typeface="Times New Roman"/>
                <a:sym typeface="Times New Roman"/>
              </a:rPr>
              <a:t>ENGLISH (Continued)</a:t>
            </a:r>
          </a:p>
        </p:txBody>
      </p:sp>
      <p:sp>
        <p:nvSpPr>
          <p:cNvPr id="80" name="Shape 80"/>
          <p:cNvSpPr txBox="1"/>
          <p:nvPr>
            <p:ph idx="1" type="body"/>
          </p:nvPr>
        </p:nvSpPr>
        <p:spPr>
          <a:xfrm>
            <a:off x="504825" y="1110850"/>
            <a:ext cx="8229600" cy="3725699"/>
          </a:xfrm>
          <a:prstGeom prst="rect">
            <a:avLst/>
          </a:prstGeom>
        </p:spPr>
        <p:txBody>
          <a:bodyPr anchorCtr="0" anchor="t" bIns="91425" lIns="91425" rIns="91425" tIns="91425">
            <a:noAutofit/>
          </a:bodyPr>
          <a:lstStyle/>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Pre-AP English 10:</a:t>
            </a:r>
            <a:r>
              <a:rPr lang="en" sz="1800">
                <a:latin typeface="Times New Roman"/>
                <a:ea typeface="Times New Roman"/>
                <a:cs typeface="Times New Roman"/>
                <a:sym typeface="Times New Roman"/>
              </a:rPr>
              <a:t> Rachel Ignacio, Mark Jacob, &amp; Crystal Smith</a:t>
            </a:r>
          </a:p>
          <a:p>
            <a:pPr lvl="0" rtl="0">
              <a:spcBef>
                <a:spcPts val="0"/>
              </a:spcBef>
              <a:buClr>
                <a:srgbClr val="000000"/>
              </a:buClr>
              <a:buSzPct val="183333"/>
              <a:buNone/>
            </a:pPr>
            <a:r>
              <a:t/>
            </a:r>
            <a:endParaRPr sz="600">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Dual English:</a:t>
            </a:r>
            <a:r>
              <a:rPr lang="en" sz="1800">
                <a:latin typeface="Times New Roman"/>
                <a:ea typeface="Times New Roman"/>
                <a:cs typeface="Times New Roman"/>
                <a:sym typeface="Times New Roman"/>
              </a:rPr>
              <a:t> Angela Kim</a:t>
            </a:r>
          </a:p>
          <a:p>
            <a:pPr lvl="0" rtl="0">
              <a:spcBef>
                <a:spcPts val="0"/>
              </a:spcBef>
              <a:buNone/>
            </a:pPr>
            <a:r>
              <a:t/>
            </a:r>
            <a:endParaRPr i="1" sz="600" u="sng">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English 11: </a:t>
            </a:r>
            <a:r>
              <a:rPr lang="en" sz="1800">
                <a:latin typeface="Times New Roman"/>
                <a:ea typeface="Times New Roman"/>
                <a:cs typeface="Times New Roman"/>
                <a:sym typeface="Times New Roman"/>
              </a:rPr>
              <a:t>Edrick Agustin,  Angela Asistio, Jovannah Briones, Erik Chermack, Markus Follosco, Cayi Gaerlan, Rachel Ignacio, Mark Jacob, Harrison Jump, Angela Kim, &amp; Crystal Smith</a:t>
            </a:r>
          </a:p>
          <a:p>
            <a:pPr lvl="0" rtl="0">
              <a:spcBef>
                <a:spcPts val="0"/>
              </a:spcBef>
              <a:buNone/>
            </a:pPr>
            <a:r>
              <a:t/>
            </a:r>
            <a:endParaRPr i="1" sz="600" u="sng">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AP Language &amp; Composition:</a:t>
            </a:r>
            <a:r>
              <a:rPr lang="en" sz="1800">
                <a:latin typeface="Times New Roman"/>
                <a:ea typeface="Times New Roman"/>
                <a:cs typeface="Times New Roman"/>
                <a:sym typeface="Times New Roman"/>
              </a:rPr>
              <a:t> Angela Asistio, Rachel Ignacio, Mark Jacob, Cathleen Runde &amp; Crystal Smith</a:t>
            </a:r>
          </a:p>
          <a:p>
            <a:pPr lvl="0" rtl="0">
              <a:spcBef>
                <a:spcPts val="0"/>
              </a:spcBef>
              <a:buNone/>
            </a:pPr>
            <a:r>
              <a:t/>
            </a:r>
            <a:endParaRPr sz="600">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English 12:</a:t>
            </a:r>
            <a:r>
              <a:rPr lang="en" sz="1800">
                <a:latin typeface="Times New Roman"/>
                <a:ea typeface="Times New Roman"/>
                <a:cs typeface="Times New Roman"/>
                <a:sym typeface="Times New Roman"/>
              </a:rPr>
              <a:t> Edrick Agustin, Angela Asistio, Cayi Gaerlan, Rachel Ignacio, Mark Jacob, Harrison Jump, Angela Kim, &amp; Crystal Smith</a:t>
            </a:r>
          </a:p>
          <a:p>
            <a:pPr lvl="0" rtl="0">
              <a:spcBef>
                <a:spcPts val="0"/>
              </a:spcBef>
              <a:buNone/>
            </a:pPr>
            <a:r>
              <a:t/>
            </a:r>
            <a:endParaRPr sz="1800">
              <a:latin typeface="Times New Roman"/>
              <a:ea typeface="Times New Roman"/>
              <a:cs typeface="Times New Roman"/>
              <a:sym typeface="Times New Roman"/>
            </a:endParaRPr>
          </a:p>
          <a:p>
            <a:pPr lvl="0">
              <a:spcBef>
                <a:spcPts val="0"/>
              </a:spcBef>
              <a:buNone/>
            </a:pPr>
            <a:r>
              <a:t/>
            </a: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Clr>
                <a:schemeClr val="dk1"/>
              </a:buClr>
              <a:buSzPct val="30555"/>
              <a:buFont typeface="Arial"/>
              <a:buNone/>
            </a:pPr>
            <a:r>
              <a:rPr lang="en">
                <a:latin typeface="Times New Roman"/>
                <a:ea typeface="Times New Roman"/>
                <a:cs typeface="Times New Roman"/>
                <a:sym typeface="Times New Roman"/>
              </a:rPr>
              <a:t>ENGLISH (Continued)</a:t>
            </a:r>
          </a:p>
        </p:txBody>
      </p:sp>
      <p:sp>
        <p:nvSpPr>
          <p:cNvPr id="86" name="Shape 86"/>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Expository Reading &amp; Writing Class (ERWC):</a:t>
            </a:r>
            <a:r>
              <a:rPr lang="en" sz="1800">
                <a:latin typeface="Times New Roman"/>
                <a:ea typeface="Times New Roman"/>
                <a:cs typeface="Times New Roman"/>
                <a:sym typeface="Times New Roman"/>
              </a:rPr>
              <a:t> Angela Asistio, Jovannah Briones, Cayi Gaerlan, Rachel Ignacio, &amp; Crystal Smith</a:t>
            </a:r>
          </a:p>
          <a:p>
            <a:pPr lvl="0" rtl="0">
              <a:spcBef>
                <a:spcPts val="0"/>
              </a:spcBef>
              <a:buClr>
                <a:schemeClr val="dk1"/>
              </a:buClr>
              <a:buSzPct val="183333"/>
              <a:buFont typeface="Arial"/>
              <a:buNone/>
            </a:pPr>
            <a:r>
              <a:t/>
            </a:r>
            <a:endParaRPr sz="600">
              <a:latin typeface="Times New Roman"/>
              <a:ea typeface="Times New Roman"/>
              <a:cs typeface="Times New Roman"/>
              <a:sym typeface="Times New Roman"/>
            </a:endParaRPr>
          </a:p>
          <a:p>
            <a:pPr indent="-342900" lvl="0" marL="457200">
              <a:spcBef>
                <a:spcPts val="0"/>
              </a:spcBef>
              <a:buSzPct val="100000"/>
              <a:buFont typeface="Times New Roman"/>
            </a:pPr>
            <a:r>
              <a:rPr i="1" lang="en" sz="1800" u="sng">
                <a:latin typeface="Times New Roman"/>
                <a:ea typeface="Times New Roman"/>
                <a:cs typeface="Times New Roman"/>
                <a:sym typeface="Times New Roman"/>
              </a:rPr>
              <a:t>AP Literature &amp; Composition:</a:t>
            </a:r>
            <a:r>
              <a:rPr lang="en" sz="1800">
                <a:latin typeface="Times New Roman"/>
                <a:ea typeface="Times New Roman"/>
                <a:cs typeface="Times New Roman"/>
                <a:sym typeface="Times New Roman"/>
              </a:rPr>
              <a:t> Mark Jacob &amp; Cathleen Runde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latin typeface="Times New Roman"/>
                <a:ea typeface="Times New Roman"/>
                <a:cs typeface="Times New Roman"/>
                <a:sym typeface="Times New Roman"/>
              </a:rPr>
              <a:t>SCIENCE: Grades 9-12</a:t>
            </a:r>
          </a:p>
        </p:txBody>
      </p:sp>
      <p:sp>
        <p:nvSpPr>
          <p:cNvPr id="92" name="Shape 92"/>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Biology:</a:t>
            </a:r>
            <a:r>
              <a:rPr lang="en" sz="1800">
                <a:latin typeface="Times New Roman"/>
                <a:ea typeface="Times New Roman"/>
                <a:cs typeface="Times New Roman"/>
                <a:sym typeface="Times New Roman"/>
              </a:rPr>
              <a:t> Tristan Barlow, Devin Bernal, Mckenna Burcombe, Marvin Cad, Erik Chermack, Morgan Culp, Rachel Ignacio, Mark Jacob, Harrison Jump, Cathleen Runde, Crystal Smith &amp; Alex Yelton </a:t>
            </a:r>
          </a:p>
          <a:p>
            <a:pPr lvl="0" rtl="0">
              <a:spcBef>
                <a:spcPts val="0"/>
              </a:spcBef>
              <a:buNone/>
            </a:pPr>
            <a:r>
              <a:t/>
            </a:r>
            <a:endParaRPr sz="600">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AP Biology:</a:t>
            </a:r>
            <a:r>
              <a:rPr lang="en" sz="1800">
                <a:latin typeface="Times New Roman"/>
                <a:ea typeface="Times New Roman"/>
                <a:cs typeface="Times New Roman"/>
                <a:sym typeface="Times New Roman"/>
              </a:rPr>
              <a:t> Erik Chermack, Matthew Dima &amp; Cathleen Runde</a:t>
            </a:r>
          </a:p>
          <a:p>
            <a:pPr lvl="0" rtl="0">
              <a:spcBef>
                <a:spcPts val="0"/>
              </a:spcBef>
              <a:buNone/>
            </a:pPr>
            <a:r>
              <a:t/>
            </a:r>
            <a:endParaRPr sz="600">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Chemistry:</a:t>
            </a:r>
            <a:r>
              <a:rPr lang="en" sz="1800">
                <a:latin typeface="Times New Roman"/>
                <a:ea typeface="Times New Roman"/>
                <a:cs typeface="Times New Roman"/>
                <a:sym typeface="Times New Roman"/>
              </a:rPr>
              <a:t> Angela Asistio,Mckenna Burcombe, Michaela Burcombe, Markus Follosco, Rachel Ignacio, Mark Jacob, Cathleen Runde, &amp; Crystal Smith</a:t>
            </a:r>
          </a:p>
          <a:p>
            <a:pPr lvl="0" rtl="0">
              <a:spcBef>
                <a:spcPts val="0"/>
              </a:spcBef>
              <a:buNone/>
            </a:pPr>
            <a:r>
              <a:t/>
            </a:r>
            <a:endParaRPr sz="600">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Honors Chemistry:</a:t>
            </a:r>
            <a:r>
              <a:rPr lang="en" sz="1800">
                <a:latin typeface="Times New Roman"/>
                <a:ea typeface="Times New Roman"/>
                <a:cs typeface="Times New Roman"/>
                <a:sym typeface="Times New Roman"/>
              </a:rPr>
              <a:t> Mark Jacob &amp; Cathleen Runde</a:t>
            </a:r>
          </a:p>
          <a:p>
            <a:pPr lvl="0" rtl="0">
              <a:spcBef>
                <a:spcPts val="0"/>
              </a:spcBef>
              <a:buNone/>
            </a:pPr>
            <a:r>
              <a:t/>
            </a:r>
            <a:endParaRPr sz="600">
              <a:latin typeface="Times New Roman"/>
              <a:ea typeface="Times New Roman"/>
              <a:cs typeface="Times New Roman"/>
              <a:sym typeface="Times New Roman"/>
            </a:endParaRPr>
          </a:p>
          <a:p>
            <a:pPr indent="-342900" lvl="0" marL="457200" rtl="0">
              <a:spcBef>
                <a:spcPts val="0"/>
              </a:spcBef>
              <a:buSzPct val="100000"/>
              <a:buFont typeface="Times New Roman"/>
            </a:pPr>
            <a:r>
              <a:rPr i="1" lang="en" sz="1800" u="sng">
                <a:latin typeface="Times New Roman"/>
                <a:ea typeface="Times New Roman"/>
                <a:cs typeface="Times New Roman"/>
                <a:sym typeface="Times New Roman"/>
              </a:rPr>
              <a:t>AP Chemistry:</a:t>
            </a:r>
            <a:r>
              <a:rPr lang="en" sz="1800">
                <a:latin typeface="Times New Roman"/>
                <a:ea typeface="Times New Roman"/>
                <a:cs typeface="Times New Roman"/>
                <a:sym typeface="Times New Roman"/>
              </a:rPr>
              <a:t> Erik Chermack, Mark Jacob, Harrison Jump, &amp; Cathleen Runde</a:t>
            </a:r>
          </a:p>
          <a:p>
            <a:pPr lvl="0" rtl="0">
              <a:spcBef>
                <a:spcPts val="0"/>
              </a:spcBef>
              <a:buNone/>
            </a:pPr>
            <a:r>
              <a:t/>
            </a:r>
            <a:endParaRPr i="1" sz="1800" u="sng">
              <a:latin typeface="Times New Roman"/>
              <a:ea typeface="Times New Roman"/>
              <a:cs typeface="Times New Roman"/>
              <a:sym typeface="Times New Roman"/>
            </a:endParaRPr>
          </a:p>
        </p:txBody>
      </p:sp>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simple-dark">
  <a:themeElements>
    <a:clrScheme name="Custom 345">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