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5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4" r:id="rId10"/>
    <p:sldId id="268" r:id="rId11"/>
    <p:sldId id="266" r:id="rId12"/>
    <p:sldId id="269" r:id="rId13"/>
    <p:sldId id="267" r:id="rId14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/>
    <p:restoredTop sz="94624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F518C03-2AA8-4A26-8CC7-A9B44AA7EA54}" type="datetimeFigureOut">
              <a:rPr lang="en-US" smtClean="0"/>
              <a:t>1/24/2019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BFC5047F-CAE4-4DBF-8E3B-6C186F9FBB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3130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6FE45-0EFD-4326-92EC-027ACD49049E}" type="datetimeFigureOut">
              <a:rPr lang="en-US" smtClean="0"/>
              <a:t>1/24/2019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AEDB7-5D6A-4E0D-BE0F-C4DF339691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6FE45-0EFD-4326-92EC-027ACD49049E}" type="datetimeFigureOut">
              <a:rPr lang="en-US" smtClean="0"/>
              <a:t>1/24/2019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AEDB7-5D6A-4E0D-BE0F-C4DF339691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6FE45-0EFD-4326-92EC-027ACD49049E}" type="datetimeFigureOut">
              <a:rPr lang="en-US" smtClean="0"/>
              <a:t>1/24/2019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AEDB7-5D6A-4E0D-BE0F-C4DF339691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6FE45-0EFD-4326-92EC-027ACD49049E}" type="datetimeFigureOut">
              <a:rPr lang="en-US" smtClean="0"/>
              <a:t>1/24/2019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AEDB7-5D6A-4E0D-BE0F-C4DF339691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6FE45-0EFD-4326-92EC-027ACD49049E}" type="datetimeFigureOut">
              <a:rPr lang="en-US" smtClean="0"/>
              <a:t>1/24/2019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AEDB7-5D6A-4E0D-BE0F-C4DF339691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6FE45-0EFD-4326-92EC-027ACD49049E}" type="datetimeFigureOut">
              <a:rPr lang="en-US" smtClean="0"/>
              <a:t>1/24/2019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AEDB7-5D6A-4E0D-BE0F-C4DF339691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6FE45-0EFD-4326-92EC-027ACD49049E}" type="datetimeFigureOut">
              <a:rPr lang="en-US" smtClean="0"/>
              <a:t>1/24/2019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AEDB7-5D6A-4E0D-BE0F-C4DF339691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6FE45-0EFD-4326-92EC-027ACD49049E}" type="datetimeFigureOut">
              <a:rPr lang="en-US" smtClean="0"/>
              <a:t>1/24/2019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AEDB7-5D6A-4E0D-BE0F-C4DF339691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6FE45-0EFD-4326-92EC-027ACD49049E}" type="datetimeFigureOut">
              <a:rPr lang="en-US" smtClean="0"/>
              <a:t>1/24/2019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AEDB7-5D6A-4E0D-BE0F-C4DF339691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6FE45-0EFD-4326-92EC-027ACD49049E}" type="datetimeFigureOut">
              <a:rPr lang="en-US" smtClean="0"/>
              <a:t>1/24/2019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AEDB7-5D6A-4E0D-BE0F-C4DF339691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6FE45-0EFD-4326-92EC-027ACD49049E}" type="datetimeFigureOut">
              <a:rPr lang="en-US" smtClean="0"/>
              <a:t>1/24/2019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AEDB7-5D6A-4E0D-BE0F-C4DF339691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16FE45-0EFD-4326-92EC-027ACD49049E}" type="datetimeFigureOut">
              <a:rPr lang="en-US" smtClean="0"/>
              <a:t>1/24/2019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6AEDB7-5D6A-4E0D-BE0F-C4DF3396916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\\server3\office$\tkimball\Downloads\image003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62600" y="3200400"/>
            <a:ext cx="2895155" cy="3389708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</a:schemeClr>
              </a:gs>
              <a:gs pos="73000">
                <a:schemeClr val="accent1">
                  <a:alpha val="0"/>
                  <a:lumMod val="100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</p:pic>
      <p:sp>
        <p:nvSpPr>
          <p:cNvPr id="4" name="Flowchart: Punched Tape 3"/>
          <p:cNvSpPr/>
          <p:nvPr/>
        </p:nvSpPr>
        <p:spPr>
          <a:xfrm rot="20419275">
            <a:off x="1920744" y="2033629"/>
            <a:ext cx="4619782" cy="2323132"/>
          </a:xfrm>
          <a:prstGeom prst="flowChartPunchedTape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 rot="20176129">
            <a:off x="2144112" y="2583718"/>
            <a:ext cx="429246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The State of the State of the School District 2018~2019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6019800" y="1217929"/>
            <a:ext cx="1752600" cy="5106671"/>
          </a:xfrm>
          <a:prstGeom prst="line">
            <a:avLst/>
          </a:prstGeom>
          <a:ln w="508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val 9"/>
          <p:cNvSpPr/>
          <p:nvPr/>
        </p:nvSpPr>
        <p:spPr>
          <a:xfrm>
            <a:off x="5867400" y="1018824"/>
            <a:ext cx="304800" cy="304800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Autofit/>
          </a:bodyPr>
          <a:lstStyle/>
          <a:p>
            <a:r>
              <a:rPr lang="en-US" sz="4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Cost Comparison ~ </a:t>
            </a:r>
            <a:r>
              <a:rPr lang="en-US" sz="4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Then vs Now</a:t>
            </a:r>
            <a:endParaRPr lang="en-US" sz="4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8200" y="4798646"/>
            <a:ext cx="7543800" cy="1142999"/>
          </a:xfrm>
          <a:ln>
            <a:noFill/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Average cost of buses purchased in 1998 &amp; 1999 vs cost of buses purchased in 2015 &amp; 2017</a:t>
            </a:r>
          </a:p>
          <a:p>
            <a:pPr marL="0" indent="0">
              <a:buNone/>
            </a:pP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**From Bureau of Labor Statistics – US City average</a:t>
            </a:r>
          </a:p>
          <a:p>
            <a:pPr marL="0" indent="0">
              <a:buNone/>
            </a:pP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***Records from 2005-2006 and 2017-2018</a:t>
            </a:r>
          </a:p>
          <a:p>
            <a:pPr marL="0" indent="0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4284207"/>
              </p:ext>
            </p:extLst>
          </p:nvPr>
        </p:nvGraphicFramePr>
        <p:xfrm>
          <a:off x="838200" y="1371600"/>
          <a:ext cx="7543800" cy="340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14600">
                  <a:extLst>
                    <a:ext uri="{9D8B030D-6E8A-4147-A177-3AD203B41FA5}">
                      <a16:colId xmlns:a16="http://schemas.microsoft.com/office/drawing/2014/main" val="3332644589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4294319328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208373043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1999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2018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29937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Teacher Base Salary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$21,000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$31,500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17798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*Price of a new bus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$43,908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$78,162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67127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**Average price of a</a:t>
                      </a:r>
                    </a:p>
                    <a:p>
                      <a:pPr algn="ctr"/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Gallon of Gas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$1,280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$2.873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63856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***Annual Cost of Electricity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$93,507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$113,191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92886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September</a:t>
                      </a:r>
                      <a:r>
                        <a:rPr lang="en-US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Cost of Electricity ‘01/’18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$6,218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$14,073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15447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Operating Levy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$3.46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$3.50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83662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67597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Levy Increase of $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0.72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733800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Would generate $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393,582.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One or two TANS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will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still be needed in the fall of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2019 since funds will not be received until January 2020.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Cuts will still need to be made for the 2019-2020 school year. 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76882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If levy does not pass, what then…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More substantial cuts will be made causing…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larger class sizes 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reduction in or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elimination of programming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ew to no field trips or activity trips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urther reduction in positions</a:t>
            </a:r>
          </a:p>
          <a:p>
            <a:pPr lvl="1"/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10756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Tax Levy Campaign Committee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Chairpersons * Cindy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Dudenhoffer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&amp; Brandy Asbury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Secretary * Kim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Oeth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Treasurer * Emily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Bange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Publicity * Sarah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Jacobs, Kim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Oeth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Fundraising * Kelly Elliott &amp; Brian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Spielbauer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Absentee Voters * Angie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Rogers</a:t>
            </a: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Community Outreach * Brandy Asbury, Angie Rogers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97692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77962"/>
          </a:xfrm>
        </p:spPr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Falcon Pride &amp; Tradition                        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Ensuring Well Rounded Students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057400"/>
            <a:ext cx="8610600" cy="4495800"/>
          </a:xfrm>
        </p:spPr>
        <p:txBody>
          <a:bodyPr>
            <a:normAutofit/>
          </a:bodyPr>
          <a:lstStyle/>
          <a:p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Community Support			PLC Professional Learning Communities</a:t>
            </a:r>
          </a:p>
          <a:p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Small class sizes			Additional mental health resources</a:t>
            </a:r>
          </a:p>
          <a:p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RTI Response to Intervention		KIDS Hope  K-5 mentoring program</a:t>
            </a:r>
          </a:p>
          <a:p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Reading enrichment			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Extra curricular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opportunities</a:t>
            </a:r>
            <a:endParaRPr lang="en-US" sz="1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Alternative learning environment		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Partnership with CMU</a:t>
            </a:r>
            <a:endParaRPr lang="en-US" sz="1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Vocational opportunities			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Highly qualified staff</a:t>
            </a:r>
            <a:endParaRPr lang="en-US" sz="1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Academic support during Falcon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Time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          Dual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credit courses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Flexible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scheduling			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Buddy packs</a:t>
            </a:r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Variety of course options		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	Clothes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Closet </a:t>
            </a:r>
          </a:p>
          <a:p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Increased technology access   		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Pre-School</a:t>
            </a:r>
          </a:p>
          <a:p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PBIS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Positive Behavior Interventions &amp;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Support</a:t>
            </a:r>
            <a:endParaRPr lang="en-US" sz="1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914400" y="457200"/>
            <a:ext cx="6934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Funding 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Sources               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2018-2019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6088228"/>
              </p:ext>
            </p:extLst>
          </p:nvPr>
        </p:nvGraphicFramePr>
        <p:xfrm>
          <a:off x="1143000" y="2209422"/>
          <a:ext cx="6667500" cy="3962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0800">
                  <a:extLst>
                    <a:ext uri="{9D8B030D-6E8A-4147-A177-3AD203B41FA5}">
                      <a16:colId xmlns:a16="http://schemas.microsoft.com/office/drawing/2014/main" val="4192876048"/>
                    </a:ext>
                  </a:extLst>
                </a:gridCol>
                <a:gridCol w="1854200">
                  <a:extLst>
                    <a:ext uri="{9D8B030D-6E8A-4147-A177-3AD203B41FA5}">
                      <a16:colId xmlns:a16="http://schemas.microsoft.com/office/drawing/2014/main" val="1468001936"/>
                    </a:ext>
                  </a:extLst>
                </a:gridCol>
                <a:gridCol w="2222500">
                  <a:extLst>
                    <a:ext uri="{9D8B030D-6E8A-4147-A177-3AD203B41FA5}">
                      <a16:colId xmlns:a16="http://schemas.microsoft.com/office/drawing/2014/main" val="1950067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Source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49706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$3,198,878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68988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$2,093,308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40762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Federal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$489,263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05311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County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$330,228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69852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 Revenue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/>
                      <a:endParaRPr lang="en-US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r"/>
                      <a:r>
                        <a:rPr lang="en-US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$6,111,677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/>
                      <a:endParaRPr lang="en-US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979561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Proposed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Expenditures                                   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2018-2019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4541233"/>
              </p:ext>
            </p:extLst>
          </p:nvPr>
        </p:nvGraphicFramePr>
        <p:xfrm>
          <a:off x="876300" y="1524000"/>
          <a:ext cx="7391399" cy="493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0400">
                  <a:extLst>
                    <a:ext uri="{9D8B030D-6E8A-4147-A177-3AD203B41FA5}">
                      <a16:colId xmlns:a16="http://schemas.microsoft.com/office/drawing/2014/main" val="1710004024"/>
                    </a:ext>
                  </a:extLst>
                </a:gridCol>
                <a:gridCol w="1872129">
                  <a:extLst>
                    <a:ext uri="{9D8B030D-6E8A-4147-A177-3AD203B41FA5}">
                      <a16:colId xmlns:a16="http://schemas.microsoft.com/office/drawing/2014/main" val="588909627"/>
                    </a:ext>
                  </a:extLst>
                </a:gridCol>
                <a:gridCol w="2318870">
                  <a:extLst>
                    <a:ext uri="{9D8B030D-6E8A-4147-A177-3AD203B41FA5}">
                      <a16:colId xmlns:a16="http://schemas.microsoft.com/office/drawing/2014/main" val="10523627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Object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06203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Salaries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$3,343,186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4171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Benefits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$959,782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44601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Sub-total payroll</a:t>
                      </a:r>
                    </a:p>
                    <a:p>
                      <a:pPr algn="ctr"/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$4,302,968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33339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Purchased Services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$876,915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66331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Supplies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$463,739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42898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Capital Projects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$225,779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60103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Debt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$387,993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32730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r>
                        <a:rPr lang="en-US" sz="2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Expenditures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                   </a:t>
                      </a:r>
                    </a:p>
                    <a:p>
                      <a:pPr algn="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$6,257,394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15397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81768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Deficit Spending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1776"/>
            <a:ext cx="8229600" cy="4495800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Spending more than the revenue received which means dipping into the fund balances.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836548"/>
              </p:ext>
            </p:extLst>
          </p:nvPr>
        </p:nvGraphicFramePr>
        <p:xfrm>
          <a:off x="1600200" y="2971800"/>
          <a:ext cx="6096000" cy="2778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353829920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390593009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01089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Projected Expenses</a:t>
                      </a:r>
                    </a:p>
                    <a:p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$6,257,394</a:t>
                      </a:r>
                    </a:p>
                    <a:p>
                      <a:pPr algn="r"/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73273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Projected Revenue</a:t>
                      </a:r>
                    </a:p>
                    <a:p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$6,111,677</a:t>
                      </a:r>
                    </a:p>
                    <a:p>
                      <a:pPr algn="r"/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58155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Deficit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$145,717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28861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64792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Why are we deficit spending?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458200" cy="5334000"/>
          </a:xfrm>
        </p:spPr>
        <p:txBody>
          <a:bodyPr/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Declining enrollment.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Increasing expenses.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Revenue shortfalls.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Underfunded mandatory programs.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Required programs that are not fully funded by the state or federal government include: SPED, ECSE, Transportation, Technology, P.A.T. and tuition to other districts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 The chart below shows how much the district had to spend to cover the cost of mandatory programs that were not fully funded.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875421"/>
              </p:ext>
            </p:extLst>
          </p:nvPr>
        </p:nvGraphicFramePr>
        <p:xfrm>
          <a:off x="1790700" y="2286000"/>
          <a:ext cx="5791200" cy="1285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21282">
                  <a:extLst>
                    <a:ext uri="{9D8B030D-6E8A-4147-A177-3AD203B41FA5}">
                      <a16:colId xmlns:a16="http://schemas.microsoft.com/office/drawing/2014/main" val="1003538359"/>
                    </a:ext>
                  </a:extLst>
                </a:gridCol>
                <a:gridCol w="1903956">
                  <a:extLst>
                    <a:ext uri="{9D8B030D-6E8A-4147-A177-3AD203B41FA5}">
                      <a16:colId xmlns:a16="http://schemas.microsoft.com/office/drawing/2014/main" val="1356431720"/>
                    </a:ext>
                  </a:extLst>
                </a:gridCol>
                <a:gridCol w="1665962">
                  <a:extLst>
                    <a:ext uri="{9D8B030D-6E8A-4147-A177-3AD203B41FA5}">
                      <a16:colId xmlns:a16="http://schemas.microsoft.com/office/drawing/2014/main" val="39427698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2017-2018 </a:t>
                      </a:r>
                    </a:p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State Revenue</a:t>
                      </a:r>
                    </a:p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Received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2017-2018                                  State Revenue                    Expected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2017-2018</a:t>
                      </a:r>
                    </a:p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Revenue</a:t>
                      </a:r>
                    </a:p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Shortfall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86863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$1,753,559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$1,878,531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$124,972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5731625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5268304"/>
              </p:ext>
            </p:extLst>
          </p:nvPr>
        </p:nvGraphicFramePr>
        <p:xfrm>
          <a:off x="1600200" y="5112629"/>
          <a:ext cx="6471140" cy="828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4228">
                  <a:extLst>
                    <a:ext uri="{9D8B030D-6E8A-4147-A177-3AD203B41FA5}">
                      <a16:colId xmlns:a16="http://schemas.microsoft.com/office/drawing/2014/main" val="141887329"/>
                    </a:ext>
                  </a:extLst>
                </a:gridCol>
                <a:gridCol w="1294228">
                  <a:extLst>
                    <a:ext uri="{9D8B030D-6E8A-4147-A177-3AD203B41FA5}">
                      <a16:colId xmlns:a16="http://schemas.microsoft.com/office/drawing/2014/main" val="37135232"/>
                    </a:ext>
                  </a:extLst>
                </a:gridCol>
                <a:gridCol w="1294228">
                  <a:extLst>
                    <a:ext uri="{9D8B030D-6E8A-4147-A177-3AD203B41FA5}">
                      <a16:colId xmlns:a16="http://schemas.microsoft.com/office/drawing/2014/main" val="1128083743"/>
                    </a:ext>
                  </a:extLst>
                </a:gridCol>
                <a:gridCol w="1294228">
                  <a:extLst>
                    <a:ext uri="{9D8B030D-6E8A-4147-A177-3AD203B41FA5}">
                      <a16:colId xmlns:a16="http://schemas.microsoft.com/office/drawing/2014/main" val="2181328487"/>
                    </a:ext>
                  </a:extLst>
                </a:gridCol>
                <a:gridCol w="1294228">
                  <a:extLst>
                    <a:ext uri="{9D8B030D-6E8A-4147-A177-3AD203B41FA5}">
                      <a16:colId xmlns:a16="http://schemas.microsoft.com/office/drawing/2014/main" val="243894081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55039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$868,878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$853,527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$945,891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$1,007,848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$869,646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85140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45874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% of Operating Fund Balance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07659738"/>
              </p:ext>
            </p:extLst>
          </p:nvPr>
        </p:nvGraphicFramePr>
        <p:xfrm>
          <a:off x="832338" y="1447800"/>
          <a:ext cx="7467600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89200">
                  <a:extLst>
                    <a:ext uri="{9D8B030D-6E8A-4147-A177-3AD203B41FA5}">
                      <a16:colId xmlns:a16="http://schemas.microsoft.com/office/drawing/2014/main" val="3162314656"/>
                    </a:ext>
                  </a:extLst>
                </a:gridCol>
                <a:gridCol w="2489200">
                  <a:extLst>
                    <a:ext uri="{9D8B030D-6E8A-4147-A177-3AD203B41FA5}">
                      <a16:colId xmlns:a16="http://schemas.microsoft.com/office/drawing/2014/main" val="3397921256"/>
                    </a:ext>
                  </a:extLst>
                </a:gridCol>
                <a:gridCol w="2489200">
                  <a:extLst>
                    <a:ext uri="{9D8B030D-6E8A-4147-A177-3AD203B41FA5}">
                      <a16:colId xmlns:a16="http://schemas.microsoft.com/office/drawing/2014/main" val="267768359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Year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Ending Balance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76789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2018-2019</a:t>
                      </a:r>
                    </a:p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*11.54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*$654,936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10136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2017-2018</a:t>
                      </a:r>
                    </a:p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$669,252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82454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2016-2017</a:t>
                      </a:r>
                    </a:p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14.03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$845,766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90746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2015-2016</a:t>
                      </a:r>
                    </a:p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18.46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$1,082,701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62179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2014-2015</a:t>
                      </a:r>
                    </a:p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21.82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$1,255,237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6177568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914400" y="6049962"/>
            <a:ext cx="3276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Projected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96081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Tax Anticipatory Note (TAN)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3810000" cy="4602530"/>
          </a:xfrm>
        </p:spPr>
        <p:txBody>
          <a:bodyPr>
            <a:normAutofit fontScale="92500"/>
          </a:bodyPr>
          <a:lstStyle/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TAN is a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short term loan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school district can obtain to pay its bills until local revenue comes in and the TAN can be paid off with interest.</a:t>
            </a:r>
          </a:p>
          <a:p>
            <a:pPr marL="0" indent="0" algn="just">
              <a:buNone/>
            </a:pPr>
            <a:endParaRPr lang="en-US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Historically, when the % of fund balance drops below 15%, there is not enough cash flow to last through the year and the need for a TAN is triggered.  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495800" y="1600200"/>
            <a:ext cx="40386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8591688"/>
              </p:ext>
            </p:extLst>
          </p:nvPr>
        </p:nvGraphicFramePr>
        <p:xfrm>
          <a:off x="4648200" y="2168806"/>
          <a:ext cx="3886200" cy="286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>
                  <a:extLst>
                    <a:ext uri="{9D8B030D-6E8A-4147-A177-3AD203B41FA5}">
                      <a16:colId xmlns:a16="http://schemas.microsoft.com/office/drawing/2014/main" val="3635584476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1492459243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704297955"/>
                    </a:ext>
                  </a:extLst>
                </a:gridCol>
              </a:tblGrid>
              <a:tr h="2946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Year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TANs Needed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117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2019-2020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or 2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46318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2018-2019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11.54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35096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2017-2018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12999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2016-2017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14.03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70706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2015-2016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18.46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19620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2014-2015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21.82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16572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44915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Bonds vs Levies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381000" y="1600200"/>
            <a:ext cx="4114800" cy="4525963"/>
          </a:xfrm>
          <a:solidFill>
            <a:schemeClr val="accent3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>
            <a:normAutofit fontScale="92500" lnSpcReduction="20000"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district runs a bond issue when needing to make capital improvements.</a:t>
            </a: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~~~~~~~~~~~~~~~~~~~~~~~~~~~~~~</a:t>
            </a: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Bond History…</a:t>
            </a:r>
          </a:p>
          <a:p>
            <a:pPr marL="0" indent="0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April 2018 - $1,000,000</a:t>
            </a: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April 2013 - $3,500,000</a:t>
            </a: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April 2012 - $2,085,000                              	refinanced and combined 	2008 &amp; 2005 bond issues</a:t>
            </a:r>
          </a:p>
          <a:p>
            <a:pPr marL="0" indent="0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Interest and principal payments are made twice a year for 15 – 30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years,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which make it affordable for districts to complete capital projects and maintain their facilities.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191000" cy="4525963"/>
          </a:xfrm>
          <a:solidFill>
            <a:schemeClr val="accent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>
            <a:normAutofit fontScale="92500" lnSpcReduction="20000"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district runs a tax levy to fund operating expenses.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~~~~~~~~~~~~~~~~~~~~~~~~~~~~~~Levy History…</a:t>
            </a:r>
          </a:p>
          <a:p>
            <a:pPr marL="0" indent="0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AutoNum type="arabicPlain" startAt="1999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$0.32 increase       Passed                       </a:t>
            </a: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2018      $0.70 increase       Failed by 26</a:t>
            </a:r>
          </a:p>
          <a:p>
            <a:pPr marL="457200" indent="-457200">
              <a:buAutoNum type="arabicPlain" startAt="1999"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has been 20 years since the district placed a levy increase on the ballot.</a:t>
            </a:r>
          </a:p>
          <a:p>
            <a:pPr marL="0" indent="0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Program requirements and operating costs have increased.</a:t>
            </a: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029499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1016</TotalTime>
  <Words>670</Words>
  <Application>Microsoft Office PowerPoint</Application>
  <PresentationFormat>On-screen Show (4:3)</PresentationFormat>
  <Paragraphs>210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Times New Roman</vt:lpstr>
      <vt:lpstr>Office Theme</vt:lpstr>
      <vt:lpstr>PowerPoint Presentation</vt:lpstr>
      <vt:lpstr>Falcon Pride &amp; Tradition                        Ensuring Well Rounded Students</vt:lpstr>
      <vt:lpstr> </vt:lpstr>
      <vt:lpstr>Proposed Expenditures                                    2018-2019</vt:lpstr>
      <vt:lpstr>Deficit Spending</vt:lpstr>
      <vt:lpstr>Why are we deficit spending?</vt:lpstr>
      <vt:lpstr>% of Operating Fund Balance</vt:lpstr>
      <vt:lpstr>Tax Anticipatory Note (TAN)</vt:lpstr>
      <vt:lpstr>Bonds vs Levies</vt:lpstr>
      <vt:lpstr>Cost Comparison ~ Then vs Now</vt:lpstr>
      <vt:lpstr>A Levy Increase of $0.72 </vt:lpstr>
      <vt:lpstr>If levy does not pass, what then…</vt:lpstr>
      <vt:lpstr>Tax Levy Campaign Committee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Tamara</dc:creator>
  <cp:lastModifiedBy>Tamara Kimball</cp:lastModifiedBy>
  <cp:revision>38</cp:revision>
  <cp:lastPrinted>2018-11-13T16:37:40Z</cp:lastPrinted>
  <dcterms:created xsi:type="dcterms:W3CDTF">2018-11-13T01:27:01Z</dcterms:created>
  <dcterms:modified xsi:type="dcterms:W3CDTF">2019-01-24T21:34:20Z</dcterms:modified>
</cp:coreProperties>
</file>