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varScale="1">
        <p:scale>
          <a:sx n="98" d="100"/>
          <a:sy n="98"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2B5E48D-1F9B-47D3-B73A-BCBEDC39B329}" type="datetimeFigureOut">
              <a:rPr lang="en-US" smtClean="0"/>
              <a:t>1/6/2016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0D45B7A-F047-4F0E-8AD9-6CD9D70DC07B}" type="slidenum">
              <a:rPr lang="en-US" smtClean="0"/>
              <a:t>‹#›</a:t>
            </a:fld>
            <a:endParaRPr lang="en-US"/>
          </a:p>
        </p:txBody>
      </p:sp>
    </p:spTree>
    <p:extLst>
      <p:ext uri="{BB962C8B-B14F-4D97-AF65-F5344CB8AC3E}">
        <p14:creationId xmlns:p14="http://schemas.microsoft.com/office/powerpoint/2010/main" val="160889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45B7A-F047-4F0E-8AD9-6CD9D70DC07B}" type="slidenum">
              <a:rPr lang="en-US" smtClean="0"/>
              <a:t>1</a:t>
            </a:fld>
            <a:endParaRPr lang="en-US"/>
          </a:p>
        </p:txBody>
      </p:sp>
    </p:spTree>
    <p:extLst>
      <p:ext uri="{BB962C8B-B14F-4D97-AF65-F5344CB8AC3E}">
        <p14:creationId xmlns:p14="http://schemas.microsoft.com/office/powerpoint/2010/main" val="208406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Reasonable cause means credible suspicion</a:t>
            </a:r>
            <a:r>
              <a:rPr lang="en-US" baseline="0" dirty="0" smtClean="0"/>
              <a:t> , once we suspect or should suspect that a child has been or will be abused or maltreated, we need to call.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needs to be a negative impact on the child, for example a child is struck with an object but no mark is left, could potentially not be accepted.  However, always call!  Let them decide and just document their decision.  You can always speak with a supervisor.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Abuse-inflicts or allows to be inflicted ,  physical injury, disfigurement, death,  any sex offense, excessive corporal punishment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Neglect-inadequate food, clothing, shelter, medical, supervision, with the means to do so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Minimum degree of care-not your parenting standards or expectations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0D45B7A-F047-4F0E-8AD9-6CD9D70DC07B}" type="slidenum">
              <a:rPr lang="en-US" smtClean="0"/>
              <a:t>2</a:t>
            </a:fld>
            <a:endParaRPr lang="en-US"/>
          </a:p>
        </p:txBody>
      </p:sp>
    </p:spTree>
    <p:extLst>
      <p:ext uri="{BB962C8B-B14F-4D97-AF65-F5344CB8AC3E}">
        <p14:creationId xmlns:p14="http://schemas.microsoft.com/office/powerpoint/2010/main" val="244149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45B7A-F047-4F0E-8AD9-6CD9D70DC07B}" type="slidenum">
              <a:rPr lang="en-US" smtClean="0"/>
              <a:t>3</a:t>
            </a:fld>
            <a:endParaRPr lang="en-US"/>
          </a:p>
        </p:txBody>
      </p:sp>
    </p:spTree>
    <p:extLst>
      <p:ext uri="{BB962C8B-B14F-4D97-AF65-F5344CB8AC3E}">
        <p14:creationId xmlns:p14="http://schemas.microsoft.com/office/powerpoint/2010/main" val="204498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45B7A-F047-4F0E-8AD9-6CD9D70DC07B}" type="slidenum">
              <a:rPr lang="en-US" smtClean="0"/>
              <a:t>4</a:t>
            </a:fld>
            <a:endParaRPr lang="en-US"/>
          </a:p>
        </p:txBody>
      </p:sp>
    </p:spTree>
    <p:extLst>
      <p:ext uri="{BB962C8B-B14F-4D97-AF65-F5344CB8AC3E}">
        <p14:creationId xmlns:p14="http://schemas.microsoft.com/office/powerpoint/2010/main" val="47468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45B7A-F047-4F0E-8AD9-6CD9D70DC07B}" type="slidenum">
              <a:rPr lang="en-US" smtClean="0"/>
              <a:t>5</a:t>
            </a:fld>
            <a:endParaRPr lang="en-US"/>
          </a:p>
        </p:txBody>
      </p:sp>
    </p:spTree>
    <p:extLst>
      <p:ext uri="{BB962C8B-B14F-4D97-AF65-F5344CB8AC3E}">
        <p14:creationId xmlns:p14="http://schemas.microsoft.com/office/powerpoint/2010/main" val="277459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45B7A-F047-4F0E-8AD9-6CD9D70DC07B}" type="slidenum">
              <a:rPr lang="en-US" smtClean="0"/>
              <a:t>6</a:t>
            </a:fld>
            <a:endParaRPr lang="en-US"/>
          </a:p>
        </p:txBody>
      </p:sp>
    </p:spTree>
    <p:extLst>
      <p:ext uri="{BB962C8B-B14F-4D97-AF65-F5344CB8AC3E}">
        <p14:creationId xmlns:p14="http://schemas.microsoft.com/office/powerpoint/2010/main" val="3549511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3" Type="http://schemas.openxmlformats.org/officeDocument/2006/relationships/notesSlide" Target="../notesSlides/notesSlide6.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2.docx"/><Relationship Id="rId5" Type="http://schemas.openxmlformats.org/officeDocument/2006/relationships/image" Target="../media/image7.emf"/><Relationship Id="rId4" Type="http://schemas.openxmlformats.org/officeDocument/2006/relationships/package" Target="../embeddings/Microsoft_Word_Document1.docx"/><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Mandated Reporting</a:t>
            </a:r>
            <a:endParaRPr lang="en-US" dirty="0"/>
          </a:p>
        </p:txBody>
      </p:sp>
      <p:sp>
        <p:nvSpPr>
          <p:cNvPr id="3" name="Subtitle 2"/>
          <p:cNvSpPr>
            <a:spLocks noGrp="1"/>
          </p:cNvSpPr>
          <p:nvPr>
            <p:ph type="subTitle" idx="1"/>
          </p:nvPr>
        </p:nvSpPr>
        <p:spPr/>
        <p:txBody>
          <a:bodyPr>
            <a:normAutofit lnSpcReduction="10000"/>
          </a:bodyPr>
          <a:lstStyle/>
          <a:p>
            <a:r>
              <a:rPr lang="en-US" dirty="0" smtClean="0"/>
              <a:t>A Quick How To</a:t>
            </a:r>
          </a:p>
          <a:p>
            <a:r>
              <a:rPr lang="en-US" dirty="0" smtClean="0"/>
              <a:t>Emily P. </a:t>
            </a:r>
            <a:r>
              <a:rPr lang="en-US" dirty="0" err="1" smtClean="0"/>
              <a:t>Laurey</a:t>
            </a:r>
            <a:r>
              <a:rPr lang="en-US" dirty="0" smtClean="0"/>
              <a:t>, LMSW</a:t>
            </a:r>
          </a:p>
          <a:p>
            <a:r>
              <a:rPr lang="en-US" dirty="0" smtClean="0"/>
              <a:t>January Faculty Meeting</a:t>
            </a:r>
            <a:endParaRPr lang="en-US" dirty="0"/>
          </a:p>
        </p:txBody>
      </p:sp>
    </p:spTree>
    <p:extLst>
      <p:ext uri="{BB962C8B-B14F-4D97-AF65-F5344CB8AC3E}">
        <p14:creationId xmlns:p14="http://schemas.microsoft.com/office/powerpoint/2010/main" val="746005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Where?</a:t>
            </a:r>
            <a:endParaRPr lang="en-US" dirty="0"/>
          </a:p>
        </p:txBody>
      </p:sp>
      <p:sp>
        <p:nvSpPr>
          <p:cNvPr id="3" name="Content Placeholder 2"/>
          <p:cNvSpPr>
            <a:spLocks noGrp="1"/>
          </p:cNvSpPr>
          <p:nvPr>
            <p:ph idx="1"/>
          </p:nvPr>
        </p:nvSpPr>
        <p:spPr/>
        <p:txBody>
          <a:bodyPr/>
          <a:lstStyle/>
          <a:p>
            <a:r>
              <a:rPr lang="en-US" dirty="0" smtClean="0"/>
              <a:t>Any concerns for suspected child abuse/maltreatment should be reported immediately</a:t>
            </a:r>
          </a:p>
          <a:p>
            <a:r>
              <a:rPr lang="en-US" dirty="0" smtClean="0"/>
              <a:t>“Reasonable cause” to suspect while in your “professional capacity”</a:t>
            </a:r>
          </a:p>
          <a:p>
            <a:r>
              <a:rPr lang="en-US" dirty="0" smtClean="0"/>
              <a:t>School Officials are Mandated Reporters </a:t>
            </a:r>
          </a:p>
          <a:p>
            <a:r>
              <a:rPr lang="en-US" dirty="0" smtClean="0"/>
              <a:t>The report will need to be made with these identified staff members:  Building Principal, Superintendent, School Counselor, School Nurse, School Psychologist, and School Social Worker </a:t>
            </a:r>
            <a:endParaRPr lang="en-US" dirty="0"/>
          </a:p>
        </p:txBody>
      </p:sp>
    </p:spTree>
    <p:extLst>
      <p:ext uri="{BB962C8B-B14F-4D97-AF65-F5344CB8AC3E}">
        <p14:creationId xmlns:p14="http://schemas.microsoft.com/office/powerpoint/2010/main" val="233074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Where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You will need to complete a written report “2221” which can be located online at New York State Office of Children and Family Services and then mailed to our local district</a:t>
            </a:r>
          </a:p>
          <a:p>
            <a:r>
              <a:rPr lang="en-US" dirty="0" smtClean="0"/>
              <a:t>Mandated Phone Number-1800-635-1522</a:t>
            </a:r>
          </a:p>
          <a:p>
            <a:r>
              <a:rPr lang="en-US" dirty="0" smtClean="0"/>
              <a:t>Some info to have</a:t>
            </a:r>
          </a:p>
          <a:p>
            <a:pPr lvl="1"/>
            <a:r>
              <a:rPr lang="en-US" dirty="0" smtClean="0"/>
              <a:t>Names of those living in the household		</a:t>
            </a:r>
          </a:p>
          <a:p>
            <a:pPr lvl="1"/>
            <a:r>
              <a:rPr lang="en-US" dirty="0" smtClean="0"/>
              <a:t>DOB’s</a:t>
            </a:r>
          </a:p>
          <a:p>
            <a:pPr lvl="1"/>
            <a:r>
              <a:rPr lang="en-US" dirty="0" smtClean="0"/>
              <a:t>Address/Phone Number</a:t>
            </a:r>
          </a:p>
          <a:p>
            <a:pPr lvl="1"/>
            <a:r>
              <a:rPr lang="en-US" dirty="0" smtClean="0"/>
              <a:t>Injuries or Risk of Harm to Child</a:t>
            </a:r>
          </a:p>
          <a:p>
            <a:pPr lvl="1"/>
            <a:r>
              <a:rPr lang="en-US" dirty="0" smtClean="0"/>
              <a:t>Child’s current whereabouts</a:t>
            </a:r>
          </a:p>
          <a:p>
            <a:pPr lvl="1"/>
            <a:r>
              <a:rPr lang="en-US" dirty="0" smtClean="0"/>
              <a:t>Your contact information</a:t>
            </a:r>
          </a:p>
          <a:p>
            <a:pPr lvl="1"/>
            <a:r>
              <a:rPr lang="en-US" dirty="0" smtClean="0"/>
              <a:t>Small box to check-you would like a copy of the findings</a:t>
            </a:r>
          </a:p>
          <a:p>
            <a:pPr lvl="1"/>
            <a:r>
              <a:rPr lang="en-US" dirty="0" smtClean="0"/>
              <a:t>Any previous concerns/injuries noted </a:t>
            </a:r>
            <a:endParaRPr lang="en-US" dirty="0"/>
          </a:p>
        </p:txBody>
      </p:sp>
    </p:spTree>
    <p:extLst>
      <p:ext uri="{BB962C8B-B14F-4D97-AF65-F5344CB8AC3E}">
        <p14:creationId xmlns:p14="http://schemas.microsoft.com/office/powerpoint/2010/main" val="3329503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a:t>
            </a:r>
            <a:endParaRPr lang="en-US" dirty="0"/>
          </a:p>
        </p:txBody>
      </p:sp>
      <p:sp>
        <p:nvSpPr>
          <p:cNvPr id="3" name="Content Placeholder 2"/>
          <p:cNvSpPr>
            <a:spLocks noGrp="1"/>
          </p:cNvSpPr>
          <p:nvPr>
            <p:ph idx="1"/>
          </p:nvPr>
        </p:nvSpPr>
        <p:spPr/>
        <p:txBody>
          <a:bodyPr/>
          <a:lstStyle/>
          <a:p>
            <a:r>
              <a:rPr lang="en-US" dirty="0" smtClean="0"/>
              <a:t>You must notify your building administrator if such report is made.  This would include a face to face contact or phone call after hours to Dr. Crankshaw’s cell phone</a:t>
            </a:r>
          </a:p>
          <a:p>
            <a:r>
              <a:rPr lang="en-US" dirty="0" smtClean="0"/>
              <a:t>Copies of the paperwork should be housed with the building secretary</a:t>
            </a:r>
          </a:p>
          <a:p>
            <a:r>
              <a:rPr lang="en-US" dirty="0" smtClean="0"/>
              <a:t>Inform the parent or legal guardian?</a:t>
            </a:r>
          </a:p>
          <a:p>
            <a:pPr lvl="1"/>
            <a:r>
              <a:rPr lang="en-US" dirty="0" smtClean="0"/>
              <a:t>Using your best judgment </a:t>
            </a:r>
            <a:endParaRPr lang="en-US" dirty="0"/>
          </a:p>
        </p:txBody>
      </p:sp>
    </p:spTree>
    <p:extLst>
      <p:ext uri="{BB962C8B-B14F-4D97-AF65-F5344CB8AC3E}">
        <p14:creationId xmlns:p14="http://schemas.microsoft.com/office/powerpoint/2010/main" val="2416646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a:t>
            </a:r>
            <a:endParaRPr lang="en-US" dirty="0"/>
          </a:p>
        </p:txBody>
      </p:sp>
      <p:sp>
        <p:nvSpPr>
          <p:cNvPr id="3" name="Content Placeholder 2"/>
          <p:cNvSpPr>
            <a:spLocks noGrp="1"/>
          </p:cNvSpPr>
          <p:nvPr>
            <p:ph idx="1"/>
          </p:nvPr>
        </p:nvSpPr>
        <p:spPr/>
        <p:txBody>
          <a:bodyPr>
            <a:normAutofit lnSpcReduction="10000"/>
          </a:bodyPr>
          <a:lstStyle/>
          <a:p>
            <a:r>
              <a:rPr lang="en-US" dirty="0" smtClean="0"/>
              <a:t>CPS must:</a:t>
            </a:r>
          </a:p>
          <a:p>
            <a:pPr lvl="1"/>
            <a:r>
              <a:rPr lang="en-US" dirty="0" smtClean="0"/>
              <a:t>Assess safety within 24 hours</a:t>
            </a:r>
          </a:p>
          <a:p>
            <a:pPr lvl="1"/>
            <a:r>
              <a:rPr lang="en-US" dirty="0" smtClean="0"/>
              <a:t>Contact the source of the report</a:t>
            </a:r>
          </a:p>
          <a:p>
            <a:pPr lvl="1"/>
            <a:r>
              <a:rPr lang="en-US" dirty="0" smtClean="0"/>
              <a:t>Make a home visit and see all parties within 7 days</a:t>
            </a:r>
          </a:p>
          <a:p>
            <a:pPr lvl="1"/>
            <a:r>
              <a:rPr lang="en-US" dirty="0" smtClean="0"/>
              <a:t>Contact school and any other service providers for collateral information</a:t>
            </a:r>
          </a:p>
          <a:p>
            <a:pPr lvl="2"/>
            <a:r>
              <a:rPr lang="en-US" dirty="0" smtClean="0"/>
              <a:t>Attendance/tardy, parent supportive, additional concerns</a:t>
            </a:r>
          </a:p>
          <a:p>
            <a:pPr lvl="1"/>
            <a:r>
              <a:rPr lang="en-US" dirty="0" smtClean="0"/>
              <a:t>Make a determination of “unfounded” or “indicated” and recommend services as necessary</a:t>
            </a:r>
          </a:p>
          <a:p>
            <a:pPr lvl="1"/>
            <a:endParaRPr lang="en-US" dirty="0" smtClean="0"/>
          </a:p>
          <a:p>
            <a:pPr lvl="2"/>
            <a:endParaRPr lang="en-US" dirty="0"/>
          </a:p>
        </p:txBody>
      </p:sp>
    </p:spTree>
    <p:extLst>
      <p:ext uri="{BB962C8B-B14F-4D97-AF65-F5344CB8AC3E}">
        <p14:creationId xmlns:p14="http://schemas.microsoft.com/office/powerpoint/2010/main" val="4055696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389045406"/>
              </p:ext>
            </p:extLst>
          </p:nvPr>
        </p:nvGraphicFramePr>
        <p:xfrm>
          <a:off x="3605213" y="2557463"/>
          <a:ext cx="4981575" cy="3317875"/>
        </p:xfrm>
        <a:graphic>
          <a:graphicData uri="http://schemas.openxmlformats.org/presentationml/2006/ole">
            <mc:AlternateContent xmlns:mc="http://schemas.openxmlformats.org/markup-compatibility/2006">
              <mc:Choice xmlns:v="urn:schemas-microsoft-com:vml" Requires="v">
                <p:oleObj spid="_x0000_s1035" name="Document" r:id="rId4" imgW="8132845" imgH="5416667" progId="Word.Document.12">
                  <p:embed/>
                </p:oleObj>
              </mc:Choice>
              <mc:Fallback>
                <p:oleObj name="Document" r:id="rId4" imgW="8132845" imgH="5416667" progId="Word.Document.12">
                  <p:embed/>
                  <p:pic>
                    <p:nvPicPr>
                      <p:cNvPr id="0" name=""/>
                      <p:cNvPicPr/>
                      <p:nvPr/>
                    </p:nvPicPr>
                    <p:blipFill>
                      <a:blip r:embed="rId5"/>
                      <a:stretch>
                        <a:fillRect/>
                      </a:stretch>
                    </p:blipFill>
                    <p:spPr>
                      <a:xfrm>
                        <a:off x="3605213" y="2557463"/>
                        <a:ext cx="4981575" cy="3317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93750256"/>
              </p:ext>
            </p:extLst>
          </p:nvPr>
        </p:nvGraphicFramePr>
        <p:xfrm>
          <a:off x="2030413" y="719138"/>
          <a:ext cx="8132762" cy="5416550"/>
        </p:xfrm>
        <a:graphic>
          <a:graphicData uri="http://schemas.openxmlformats.org/presentationml/2006/ole">
            <mc:AlternateContent xmlns:mc="http://schemas.openxmlformats.org/markup-compatibility/2006">
              <mc:Choice xmlns:v="urn:schemas-microsoft-com:vml" Requires="v">
                <p:oleObj spid="_x0000_s1036" name="Document" r:id="rId6" imgW="8132845" imgH="5415228" progId="Word.Document.12">
                  <p:embed/>
                </p:oleObj>
              </mc:Choice>
              <mc:Fallback>
                <p:oleObj name="Document" r:id="rId6" imgW="8132845" imgH="5415228" progId="Word.Document.12">
                  <p:embed/>
                  <p:pic>
                    <p:nvPicPr>
                      <p:cNvPr id="0" name=""/>
                      <p:cNvPicPr/>
                      <p:nvPr/>
                    </p:nvPicPr>
                    <p:blipFill>
                      <a:blip r:embed="rId7"/>
                      <a:stretch>
                        <a:fillRect/>
                      </a:stretch>
                    </p:blipFill>
                    <p:spPr>
                      <a:xfrm>
                        <a:off x="2030413" y="719138"/>
                        <a:ext cx="8132762" cy="54165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60736067"/>
              </p:ext>
            </p:extLst>
          </p:nvPr>
        </p:nvGraphicFramePr>
        <p:xfrm>
          <a:off x="4067175" y="719138"/>
          <a:ext cx="4056063" cy="5418137"/>
        </p:xfrm>
        <a:graphic>
          <a:graphicData uri="http://schemas.openxmlformats.org/presentationml/2006/ole">
            <mc:AlternateContent xmlns:mc="http://schemas.openxmlformats.org/markup-compatibility/2006">
              <mc:Choice xmlns:v="urn:schemas-microsoft-com:vml" Requires="v">
                <p:oleObj spid="_x0000_s1037" name="Document" r:id="rId8" imgW="7058627" imgH="9428240" progId="Word.Document.8">
                  <p:embed/>
                </p:oleObj>
              </mc:Choice>
              <mc:Fallback>
                <p:oleObj name="Document" r:id="rId8" imgW="7058627" imgH="9428240" progId="Word.Document.8">
                  <p:embed/>
                  <p:pic>
                    <p:nvPicPr>
                      <p:cNvPr id="0" name=""/>
                      <p:cNvPicPr/>
                      <p:nvPr/>
                    </p:nvPicPr>
                    <p:blipFill>
                      <a:blip r:embed="rId9"/>
                      <a:stretch>
                        <a:fillRect/>
                      </a:stretch>
                    </p:blipFill>
                    <p:spPr>
                      <a:xfrm>
                        <a:off x="4067175" y="719138"/>
                        <a:ext cx="4056063" cy="5418137"/>
                      </a:xfrm>
                      <a:prstGeom prst="rect">
                        <a:avLst/>
                      </a:prstGeom>
                    </p:spPr>
                  </p:pic>
                </p:oleObj>
              </mc:Fallback>
            </mc:AlternateContent>
          </a:graphicData>
        </a:graphic>
      </p:graphicFrame>
    </p:spTree>
    <p:extLst>
      <p:ext uri="{BB962C8B-B14F-4D97-AF65-F5344CB8AC3E}">
        <p14:creationId xmlns:p14="http://schemas.microsoft.com/office/powerpoint/2010/main" val="1047977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190</TotalTime>
  <Words>381</Words>
  <Application>Microsoft Office PowerPoint</Application>
  <PresentationFormat>Widescreen</PresentationFormat>
  <Paragraphs>46</Paragraphs>
  <Slides>6</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6</vt:i4>
      </vt:variant>
    </vt:vector>
  </HeadingPairs>
  <TitlesOfParts>
    <vt:vector size="12" baseType="lpstr">
      <vt:lpstr>Arial</vt:lpstr>
      <vt:lpstr>Calibri</vt:lpstr>
      <vt:lpstr>Garamond</vt:lpstr>
      <vt:lpstr>Organic</vt:lpstr>
      <vt:lpstr>Microsoft Word Document</vt:lpstr>
      <vt:lpstr>Microsoft Word 97 - 2003 Document</vt:lpstr>
      <vt:lpstr>Mandated Reporting</vt:lpstr>
      <vt:lpstr>How and Where?</vt:lpstr>
      <vt:lpstr>How and Where</vt:lpstr>
      <vt:lpstr>What Happens Next</vt:lpstr>
      <vt:lpstr>What Happens Next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Mandated Reporting</dc:title>
  <dc:creator>Windows User</dc:creator>
  <cp:lastModifiedBy>Windows User</cp:lastModifiedBy>
  <cp:revision>8</cp:revision>
  <cp:lastPrinted>2016-01-06T19:29:01Z</cp:lastPrinted>
  <dcterms:created xsi:type="dcterms:W3CDTF">2016-01-06T16:19:11Z</dcterms:created>
  <dcterms:modified xsi:type="dcterms:W3CDTF">2016-01-06T19:29:50Z</dcterms:modified>
</cp:coreProperties>
</file>