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69" r:id="rId2"/>
    <p:sldId id="272" r:id="rId3"/>
    <p:sldId id="270" r:id="rId4"/>
    <p:sldId id="273" r:id="rId5"/>
    <p:sldId id="274" r:id="rId6"/>
    <p:sldId id="275" r:id="rId7"/>
    <p:sldId id="276" r:id="rId8"/>
    <p:sldId id="277" r:id="rId9"/>
    <p:sldId id="278" r:id="rId10"/>
  </p:sldIdLst>
  <p:sldSz cx="6858000" cy="9144000" type="letter"/>
  <p:notesSz cx="7162800" cy="9448800"/>
  <p:embeddedFontLst>
    <p:embeddedFont>
      <p:font typeface="Life Savers" panose="020B0604020202020204" charset="0"/>
      <p:regular r:id="rId13"/>
      <p:bold r:id="rId14"/>
    </p:embeddedFont>
    <p:embeddedFont>
      <p:font typeface="Open Sans Light" panose="020B030603050402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 Boyd" initials="DB" lastIdx="1" clrIdx="0">
    <p:extLst>
      <p:ext uri="{19B8F6BF-5375-455C-9EA6-DF929625EA0E}">
        <p15:presenceInfo xmlns:p15="http://schemas.microsoft.com/office/powerpoint/2012/main" userId="S::Boyd.Dani@lakesidesch.org::ca125fbd-0293-4ba9-9a2f-efb19a95ee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786"/>
    <a:srgbClr val="D4A97E"/>
    <a:srgbClr val="FFCC00"/>
    <a:srgbClr val="4BCD9B"/>
    <a:srgbClr val="66FF33"/>
    <a:srgbClr val="99FF33"/>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66B85-96C2-4396-A73B-98093EDCC6B8}" v="2" dt="2024-08-05T23:32:33.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showGuides="1">
      <p:cViewPr>
        <p:scale>
          <a:sx n="98" d="100"/>
          <a:sy n="98" d="100"/>
        </p:scale>
        <p:origin x="1012" y="-1976"/>
      </p:cViewPr>
      <p:guideLst>
        <p:guide orient="horz" pos="2880"/>
        <p:guide pos="2160"/>
      </p:guideLst>
    </p:cSldViewPr>
  </p:slideViewPr>
  <p:notesTextViewPr>
    <p:cViewPr>
      <p:scale>
        <a:sx n="1" d="1"/>
        <a:sy n="1" d="1"/>
      </p:scale>
      <p:origin x="0" y="0"/>
    </p:cViewPr>
  </p:notesTextViewPr>
  <p:notesViewPr>
    <p:cSldViewPr snapToGrid="0" showGuides="1">
      <p:cViewPr varScale="1">
        <p:scale>
          <a:sx n="53" d="100"/>
          <a:sy n="53" d="100"/>
        </p:scale>
        <p:origin x="25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 Boyd" userId="ca125fbd-0293-4ba9-9a2f-efb19a95eef4" providerId="ADAL" clId="{98066B85-96C2-4396-A73B-98093EDCC6B8}"/>
    <pc:docChg chg="custSel modSld modNotesMaster modHandout">
      <pc:chgData name="Dani Boyd" userId="ca125fbd-0293-4ba9-9a2f-efb19a95eef4" providerId="ADAL" clId="{98066B85-96C2-4396-A73B-98093EDCC6B8}" dt="2024-08-05T23:37:56.449" v="845" actId="20577"/>
      <pc:docMkLst>
        <pc:docMk/>
      </pc:docMkLst>
      <pc:sldChg chg="modSp mod">
        <pc:chgData name="Dani Boyd" userId="ca125fbd-0293-4ba9-9a2f-efb19a95eef4" providerId="ADAL" clId="{98066B85-96C2-4396-A73B-98093EDCC6B8}" dt="2024-08-05T22:51:49.304" v="695" actId="20577"/>
        <pc:sldMkLst>
          <pc:docMk/>
          <pc:sldMk cId="3594895503" sldId="269"/>
        </pc:sldMkLst>
        <pc:spChg chg="mod">
          <ac:chgData name="Dani Boyd" userId="ca125fbd-0293-4ba9-9a2f-efb19a95eef4" providerId="ADAL" clId="{98066B85-96C2-4396-A73B-98093EDCC6B8}" dt="2024-08-02T16:51:03.222" v="3" actId="20577"/>
          <ac:spMkLst>
            <pc:docMk/>
            <pc:sldMk cId="3594895503" sldId="269"/>
            <ac:spMk id="9" creationId="{00000000-0000-0000-0000-000000000000}"/>
          </ac:spMkLst>
        </pc:spChg>
        <pc:spChg chg="mod">
          <ac:chgData name="Dani Boyd" userId="ca125fbd-0293-4ba9-9a2f-efb19a95eef4" providerId="ADAL" clId="{98066B85-96C2-4396-A73B-98093EDCC6B8}" dt="2024-08-05T22:51:49.304" v="695" actId="20577"/>
          <ac:spMkLst>
            <pc:docMk/>
            <pc:sldMk cId="3594895503" sldId="269"/>
            <ac:spMk id="10" creationId="{00000000-0000-0000-0000-000000000000}"/>
          </ac:spMkLst>
        </pc:spChg>
      </pc:sldChg>
      <pc:sldChg chg="modSp mod">
        <pc:chgData name="Dani Boyd" userId="ca125fbd-0293-4ba9-9a2f-efb19a95eef4" providerId="ADAL" clId="{98066B85-96C2-4396-A73B-98093EDCC6B8}" dt="2024-08-05T23:37:17.861" v="829" actId="20577"/>
        <pc:sldMkLst>
          <pc:docMk/>
          <pc:sldMk cId="3732943499" sldId="270"/>
        </pc:sldMkLst>
        <pc:spChg chg="mod">
          <ac:chgData name="Dani Boyd" userId="ca125fbd-0293-4ba9-9a2f-efb19a95eef4" providerId="ADAL" clId="{98066B85-96C2-4396-A73B-98093EDCC6B8}" dt="2024-08-05T19:19:45.679" v="388" actId="20577"/>
          <ac:spMkLst>
            <pc:docMk/>
            <pc:sldMk cId="3732943499" sldId="270"/>
            <ac:spMk id="9" creationId="{00000000-0000-0000-0000-000000000000}"/>
          </ac:spMkLst>
        </pc:spChg>
        <pc:spChg chg="mod">
          <ac:chgData name="Dani Boyd" userId="ca125fbd-0293-4ba9-9a2f-efb19a95eef4" providerId="ADAL" clId="{98066B85-96C2-4396-A73B-98093EDCC6B8}" dt="2024-08-05T22:52:06.842" v="701" actId="20577"/>
          <ac:spMkLst>
            <pc:docMk/>
            <pc:sldMk cId="3732943499" sldId="270"/>
            <ac:spMk id="10" creationId="{00000000-0000-0000-0000-000000000000}"/>
          </ac:spMkLst>
        </pc:spChg>
        <pc:spChg chg="mod">
          <ac:chgData name="Dani Boyd" userId="ca125fbd-0293-4ba9-9a2f-efb19a95eef4" providerId="ADAL" clId="{98066B85-96C2-4396-A73B-98093EDCC6B8}" dt="2024-08-05T23:37:17.861" v="829" actId="20577"/>
          <ac:spMkLst>
            <pc:docMk/>
            <pc:sldMk cId="3732943499" sldId="270"/>
            <ac:spMk id="29" creationId="{00000000-0000-0000-0000-000000000000}"/>
          </ac:spMkLst>
        </pc:spChg>
        <pc:spChg chg="mod">
          <ac:chgData name="Dani Boyd" userId="ca125fbd-0293-4ba9-9a2f-efb19a95eef4" providerId="ADAL" clId="{98066B85-96C2-4396-A73B-98093EDCC6B8}" dt="2024-08-05T19:20:29.963" v="392" actId="20577"/>
          <ac:spMkLst>
            <pc:docMk/>
            <pc:sldMk cId="3732943499" sldId="270"/>
            <ac:spMk id="38" creationId="{00000000-0000-0000-0000-000000000000}"/>
          </ac:spMkLst>
        </pc:spChg>
        <pc:spChg chg="mod">
          <ac:chgData name="Dani Boyd" userId="ca125fbd-0293-4ba9-9a2f-efb19a95eef4" providerId="ADAL" clId="{98066B85-96C2-4396-A73B-98093EDCC6B8}" dt="2024-08-05T19:20:55.042" v="414" actId="20577"/>
          <ac:spMkLst>
            <pc:docMk/>
            <pc:sldMk cId="3732943499" sldId="270"/>
            <ac:spMk id="44" creationId="{00000000-0000-0000-0000-000000000000}"/>
          </ac:spMkLst>
        </pc:spChg>
      </pc:sldChg>
      <pc:sldChg chg="modSp mod">
        <pc:chgData name="Dani Boyd" userId="ca125fbd-0293-4ba9-9a2f-efb19a95eef4" providerId="ADAL" clId="{98066B85-96C2-4396-A73B-98093EDCC6B8}" dt="2024-08-05T23:37:56.449" v="845" actId="20577"/>
        <pc:sldMkLst>
          <pc:docMk/>
          <pc:sldMk cId="1129059753" sldId="272"/>
        </pc:sldMkLst>
        <pc:spChg chg="mod">
          <ac:chgData name="Dani Boyd" userId="ca125fbd-0293-4ba9-9a2f-efb19a95eef4" providerId="ADAL" clId="{98066B85-96C2-4396-A73B-98093EDCC6B8}" dt="2024-08-02T16:51:29.178" v="7" actId="20577"/>
          <ac:spMkLst>
            <pc:docMk/>
            <pc:sldMk cId="1129059753" sldId="272"/>
            <ac:spMk id="9" creationId="{00000000-0000-0000-0000-000000000000}"/>
          </ac:spMkLst>
        </pc:spChg>
        <pc:spChg chg="mod">
          <ac:chgData name="Dani Boyd" userId="ca125fbd-0293-4ba9-9a2f-efb19a95eef4" providerId="ADAL" clId="{98066B85-96C2-4396-A73B-98093EDCC6B8}" dt="2024-08-05T22:51:58.584" v="699" actId="20577"/>
          <ac:spMkLst>
            <pc:docMk/>
            <pc:sldMk cId="1129059753" sldId="272"/>
            <ac:spMk id="10" creationId="{00000000-0000-0000-0000-000000000000}"/>
          </ac:spMkLst>
        </pc:spChg>
        <pc:spChg chg="mod">
          <ac:chgData name="Dani Boyd" userId="ca125fbd-0293-4ba9-9a2f-efb19a95eef4" providerId="ADAL" clId="{98066B85-96C2-4396-A73B-98093EDCC6B8}" dt="2024-08-05T23:37:56.449" v="845" actId="20577"/>
          <ac:spMkLst>
            <pc:docMk/>
            <pc:sldMk cId="1129059753" sldId="272"/>
            <ac:spMk id="29" creationId="{00000000-0000-0000-0000-000000000000}"/>
          </ac:spMkLst>
        </pc:spChg>
      </pc:sldChg>
      <pc:sldChg chg="modSp mod">
        <pc:chgData name="Dani Boyd" userId="ca125fbd-0293-4ba9-9a2f-efb19a95eef4" providerId="ADAL" clId="{98066B85-96C2-4396-A73B-98093EDCC6B8}" dt="2024-08-05T23:31:58.031" v="703" actId="20577"/>
        <pc:sldMkLst>
          <pc:docMk/>
          <pc:sldMk cId="1741191305" sldId="273"/>
        </pc:sldMkLst>
        <pc:spChg chg="mod">
          <ac:chgData name="Dani Boyd" userId="ca125fbd-0293-4ba9-9a2f-efb19a95eef4" providerId="ADAL" clId="{98066B85-96C2-4396-A73B-98093EDCC6B8}" dt="2024-08-05T19:35:04.579" v="442" actId="20577"/>
          <ac:spMkLst>
            <pc:docMk/>
            <pc:sldMk cId="1741191305" sldId="273"/>
            <ac:spMk id="9" creationId="{00000000-0000-0000-0000-000000000000}"/>
          </ac:spMkLst>
        </pc:spChg>
        <pc:spChg chg="mod">
          <ac:chgData name="Dani Boyd" userId="ca125fbd-0293-4ba9-9a2f-efb19a95eef4" providerId="ADAL" clId="{98066B85-96C2-4396-A73B-98093EDCC6B8}" dt="2024-08-05T23:31:58.031" v="703" actId="20577"/>
          <ac:spMkLst>
            <pc:docMk/>
            <pc:sldMk cId="1741191305" sldId="273"/>
            <ac:spMk id="10" creationId="{00000000-0000-0000-0000-000000000000}"/>
          </ac:spMkLst>
        </pc:spChg>
      </pc:sldChg>
      <pc:sldChg chg="modSp mod">
        <pc:chgData name="Dani Boyd" userId="ca125fbd-0293-4ba9-9a2f-efb19a95eef4" providerId="ADAL" clId="{98066B85-96C2-4396-A73B-98093EDCC6B8}" dt="2024-08-05T23:35:25.394" v="758" actId="20577"/>
        <pc:sldMkLst>
          <pc:docMk/>
          <pc:sldMk cId="1877375137" sldId="274"/>
        </pc:sldMkLst>
        <pc:spChg chg="mod">
          <ac:chgData name="Dani Boyd" userId="ca125fbd-0293-4ba9-9a2f-efb19a95eef4" providerId="ADAL" clId="{98066B85-96C2-4396-A73B-98093EDCC6B8}" dt="2024-08-05T19:35:26.077" v="446" actId="20577"/>
          <ac:spMkLst>
            <pc:docMk/>
            <pc:sldMk cId="1877375137" sldId="274"/>
            <ac:spMk id="9" creationId="{00000000-0000-0000-0000-000000000000}"/>
          </ac:spMkLst>
        </pc:spChg>
        <pc:spChg chg="mod">
          <ac:chgData name="Dani Boyd" userId="ca125fbd-0293-4ba9-9a2f-efb19a95eef4" providerId="ADAL" clId="{98066B85-96C2-4396-A73B-98093EDCC6B8}" dt="2024-08-05T23:32:04.540" v="705" actId="20577"/>
          <ac:spMkLst>
            <pc:docMk/>
            <pc:sldMk cId="1877375137" sldId="274"/>
            <ac:spMk id="10" creationId="{00000000-0000-0000-0000-000000000000}"/>
          </ac:spMkLst>
        </pc:spChg>
        <pc:spChg chg="mod">
          <ac:chgData name="Dani Boyd" userId="ca125fbd-0293-4ba9-9a2f-efb19a95eef4" providerId="ADAL" clId="{98066B85-96C2-4396-A73B-98093EDCC6B8}" dt="2024-08-05T19:23:43.089" v="437" actId="20577"/>
          <ac:spMkLst>
            <pc:docMk/>
            <pc:sldMk cId="1877375137" sldId="274"/>
            <ac:spMk id="28" creationId="{00000000-0000-0000-0000-000000000000}"/>
          </ac:spMkLst>
        </pc:spChg>
        <pc:spChg chg="mod">
          <ac:chgData name="Dani Boyd" userId="ca125fbd-0293-4ba9-9a2f-efb19a95eef4" providerId="ADAL" clId="{98066B85-96C2-4396-A73B-98093EDCC6B8}" dt="2024-08-05T23:35:25.394" v="758" actId="20577"/>
          <ac:spMkLst>
            <pc:docMk/>
            <pc:sldMk cId="1877375137" sldId="274"/>
            <ac:spMk id="38" creationId="{00000000-0000-0000-0000-000000000000}"/>
          </ac:spMkLst>
        </pc:spChg>
      </pc:sldChg>
      <pc:sldChg chg="modSp mod">
        <pc:chgData name="Dani Boyd" userId="ca125fbd-0293-4ba9-9a2f-efb19a95eef4" providerId="ADAL" clId="{98066B85-96C2-4396-A73B-98093EDCC6B8}" dt="2024-08-05T23:32:10.363" v="707" actId="20577"/>
        <pc:sldMkLst>
          <pc:docMk/>
          <pc:sldMk cId="4203472361" sldId="275"/>
        </pc:sldMkLst>
        <pc:spChg chg="mod">
          <ac:chgData name="Dani Boyd" userId="ca125fbd-0293-4ba9-9a2f-efb19a95eef4" providerId="ADAL" clId="{98066B85-96C2-4396-A73B-98093EDCC6B8}" dt="2024-08-05T19:35:42.212" v="450" actId="20577"/>
          <ac:spMkLst>
            <pc:docMk/>
            <pc:sldMk cId="4203472361" sldId="275"/>
            <ac:spMk id="9" creationId="{00000000-0000-0000-0000-000000000000}"/>
          </ac:spMkLst>
        </pc:spChg>
        <pc:spChg chg="mod">
          <ac:chgData name="Dani Boyd" userId="ca125fbd-0293-4ba9-9a2f-efb19a95eef4" providerId="ADAL" clId="{98066B85-96C2-4396-A73B-98093EDCC6B8}" dt="2024-08-05T23:32:10.363" v="707" actId="20577"/>
          <ac:spMkLst>
            <pc:docMk/>
            <pc:sldMk cId="4203472361" sldId="275"/>
            <ac:spMk id="10" creationId="{00000000-0000-0000-0000-000000000000}"/>
          </ac:spMkLst>
        </pc:spChg>
        <pc:spChg chg="mod">
          <ac:chgData name="Dani Boyd" userId="ca125fbd-0293-4ba9-9a2f-efb19a95eef4" providerId="ADAL" clId="{98066B85-96C2-4396-A73B-98093EDCC6B8}" dt="2024-08-05T19:24:06.690" v="438" actId="20577"/>
          <ac:spMkLst>
            <pc:docMk/>
            <pc:sldMk cId="4203472361" sldId="275"/>
            <ac:spMk id="36" creationId="{00000000-0000-0000-0000-000000000000}"/>
          </ac:spMkLst>
        </pc:spChg>
      </pc:sldChg>
      <pc:sldChg chg="modSp mod">
        <pc:chgData name="Dani Boyd" userId="ca125fbd-0293-4ba9-9a2f-efb19a95eef4" providerId="ADAL" clId="{98066B85-96C2-4396-A73B-98093EDCC6B8}" dt="2024-08-05T23:33:05.702" v="715" actId="20577"/>
        <pc:sldMkLst>
          <pc:docMk/>
          <pc:sldMk cId="2420278151" sldId="276"/>
        </pc:sldMkLst>
        <pc:spChg chg="mod">
          <ac:chgData name="Dani Boyd" userId="ca125fbd-0293-4ba9-9a2f-efb19a95eef4" providerId="ADAL" clId="{98066B85-96C2-4396-A73B-98093EDCC6B8}" dt="2024-08-05T19:35:56.347" v="454" actId="20577"/>
          <ac:spMkLst>
            <pc:docMk/>
            <pc:sldMk cId="2420278151" sldId="276"/>
            <ac:spMk id="9" creationId="{00000000-0000-0000-0000-000000000000}"/>
          </ac:spMkLst>
        </pc:spChg>
        <pc:spChg chg="mod">
          <ac:chgData name="Dani Boyd" userId="ca125fbd-0293-4ba9-9a2f-efb19a95eef4" providerId="ADAL" clId="{98066B85-96C2-4396-A73B-98093EDCC6B8}" dt="2024-08-05T23:32:17.840" v="709" actId="20577"/>
          <ac:spMkLst>
            <pc:docMk/>
            <pc:sldMk cId="2420278151" sldId="276"/>
            <ac:spMk id="10" creationId="{00000000-0000-0000-0000-000000000000}"/>
          </ac:spMkLst>
        </pc:spChg>
        <pc:spChg chg="mod">
          <ac:chgData name="Dani Boyd" userId="ca125fbd-0293-4ba9-9a2f-efb19a95eef4" providerId="ADAL" clId="{98066B85-96C2-4396-A73B-98093EDCC6B8}" dt="2024-08-05T23:33:05.702" v="715" actId="20577"/>
          <ac:spMkLst>
            <pc:docMk/>
            <pc:sldMk cId="2420278151" sldId="276"/>
            <ac:spMk id="24" creationId="{00000000-0000-0000-0000-000000000000}"/>
          </ac:spMkLst>
        </pc:spChg>
      </pc:sldChg>
      <pc:sldChg chg="modSp mod">
        <pc:chgData name="Dani Boyd" userId="ca125fbd-0293-4ba9-9a2f-efb19a95eef4" providerId="ADAL" clId="{98066B85-96C2-4396-A73B-98093EDCC6B8}" dt="2024-08-05T23:32:23.632" v="711" actId="20577"/>
        <pc:sldMkLst>
          <pc:docMk/>
          <pc:sldMk cId="2955091418" sldId="277"/>
        </pc:sldMkLst>
        <pc:spChg chg="mod">
          <ac:chgData name="Dani Boyd" userId="ca125fbd-0293-4ba9-9a2f-efb19a95eef4" providerId="ADAL" clId="{98066B85-96C2-4396-A73B-98093EDCC6B8}" dt="2024-08-05T19:37:02.699" v="458" actId="20577"/>
          <ac:spMkLst>
            <pc:docMk/>
            <pc:sldMk cId="2955091418" sldId="277"/>
            <ac:spMk id="9" creationId="{00000000-0000-0000-0000-000000000000}"/>
          </ac:spMkLst>
        </pc:spChg>
        <pc:spChg chg="mod">
          <ac:chgData name="Dani Boyd" userId="ca125fbd-0293-4ba9-9a2f-efb19a95eef4" providerId="ADAL" clId="{98066B85-96C2-4396-A73B-98093EDCC6B8}" dt="2024-08-05T23:32:23.632" v="711" actId="20577"/>
          <ac:spMkLst>
            <pc:docMk/>
            <pc:sldMk cId="2955091418" sldId="277"/>
            <ac:spMk id="10" creationId="{00000000-0000-0000-0000-000000000000}"/>
          </ac:spMkLst>
        </pc:spChg>
      </pc:sldChg>
      <pc:sldChg chg="modSp mod">
        <pc:chgData name="Dani Boyd" userId="ca125fbd-0293-4ba9-9a2f-efb19a95eef4" providerId="ADAL" clId="{98066B85-96C2-4396-A73B-98093EDCC6B8}" dt="2024-08-05T23:34:45.183" v="754" actId="20577"/>
        <pc:sldMkLst>
          <pc:docMk/>
          <pc:sldMk cId="3609732651" sldId="278"/>
        </pc:sldMkLst>
        <pc:spChg chg="mod">
          <ac:chgData name="Dani Boyd" userId="ca125fbd-0293-4ba9-9a2f-efb19a95eef4" providerId="ADAL" clId="{98066B85-96C2-4396-A73B-98093EDCC6B8}" dt="2024-08-05T19:37:33.157" v="462" actId="20577"/>
          <ac:spMkLst>
            <pc:docMk/>
            <pc:sldMk cId="3609732651" sldId="278"/>
            <ac:spMk id="9" creationId="{00000000-0000-0000-0000-000000000000}"/>
          </ac:spMkLst>
        </pc:spChg>
        <pc:spChg chg="mod">
          <ac:chgData name="Dani Boyd" userId="ca125fbd-0293-4ba9-9a2f-efb19a95eef4" providerId="ADAL" clId="{98066B85-96C2-4396-A73B-98093EDCC6B8}" dt="2024-08-05T23:32:33.216" v="713" actId="20577"/>
          <ac:spMkLst>
            <pc:docMk/>
            <pc:sldMk cId="3609732651" sldId="278"/>
            <ac:spMk id="10" creationId="{00000000-0000-0000-0000-000000000000}"/>
          </ac:spMkLst>
        </pc:spChg>
        <pc:spChg chg="mod">
          <ac:chgData name="Dani Boyd" userId="ca125fbd-0293-4ba9-9a2f-efb19a95eef4" providerId="ADAL" clId="{98066B85-96C2-4396-A73B-98093EDCC6B8}" dt="2024-08-05T23:34:45.183" v="754" actId="20577"/>
          <ac:spMkLst>
            <pc:docMk/>
            <pc:sldMk cId="3609732651" sldId="278"/>
            <ac:spMk id="13" creationId="{74E674BB-D4C3-ACDB-F857-EF8DE89A3500}"/>
          </ac:spMkLst>
        </pc:spChg>
        <pc:spChg chg="mod">
          <ac:chgData name="Dani Boyd" userId="ca125fbd-0293-4ba9-9a2f-efb19a95eef4" providerId="ADAL" clId="{98066B85-96C2-4396-A73B-98093EDCC6B8}" dt="2024-08-05T19:42:24.892" v="683" actId="948"/>
          <ac:spMkLst>
            <pc:docMk/>
            <pc:sldMk cId="3609732651" sldId="278"/>
            <ac:spMk id="18" creationId="{00000000-0000-0000-0000-000000000000}"/>
          </ac:spMkLst>
        </pc:spChg>
        <pc:spChg chg="mod">
          <ac:chgData name="Dani Boyd" userId="ca125fbd-0293-4ba9-9a2f-efb19a95eef4" providerId="ADAL" clId="{98066B85-96C2-4396-A73B-98093EDCC6B8}" dt="2024-08-05T19:43:24.549" v="686" actId="21"/>
          <ac:spMkLst>
            <pc:docMk/>
            <pc:sldMk cId="3609732651" sldId="278"/>
            <ac:spMk id="4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4080"/>
          </a:xfrm>
          <a:prstGeom prst="rect">
            <a:avLst/>
          </a:prstGeom>
        </p:spPr>
        <p:txBody>
          <a:bodyPr vert="horz" lIns="95814" tIns="47907" rIns="95814" bIns="47907" rtlCol="0"/>
          <a:lstStyle>
            <a:lvl1pPr algn="l">
              <a:defRPr sz="1200"/>
            </a:lvl1pPr>
          </a:lstStyle>
          <a:p>
            <a:endParaRPr lang="en-US"/>
          </a:p>
        </p:txBody>
      </p:sp>
      <p:sp>
        <p:nvSpPr>
          <p:cNvPr id="3" name="Date Placeholder 2"/>
          <p:cNvSpPr>
            <a:spLocks noGrp="1"/>
          </p:cNvSpPr>
          <p:nvPr>
            <p:ph type="dt" sz="quarter" idx="1"/>
          </p:nvPr>
        </p:nvSpPr>
        <p:spPr>
          <a:xfrm>
            <a:off x="4057262" y="0"/>
            <a:ext cx="3103880" cy="474080"/>
          </a:xfrm>
          <a:prstGeom prst="rect">
            <a:avLst/>
          </a:prstGeom>
        </p:spPr>
        <p:txBody>
          <a:bodyPr vert="horz" lIns="95814" tIns="47907" rIns="95814" bIns="47907" rtlCol="0"/>
          <a:lstStyle>
            <a:lvl1pPr algn="r">
              <a:defRPr sz="1200"/>
            </a:lvl1pPr>
          </a:lstStyle>
          <a:p>
            <a:fld id="{D953BA06-4A16-40E9-8730-D2CE8F64176C}" type="datetimeFigureOut">
              <a:rPr lang="en-US" smtClean="0"/>
              <a:t>8/1/2024</a:t>
            </a:fld>
            <a:endParaRPr lang="en-US"/>
          </a:p>
        </p:txBody>
      </p:sp>
      <p:sp>
        <p:nvSpPr>
          <p:cNvPr id="4" name="Footer Placeholder 3"/>
          <p:cNvSpPr>
            <a:spLocks noGrp="1"/>
          </p:cNvSpPr>
          <p:nvPr>
            <p:ph type="ftr" sz="quarter" idx="2"/>
          </p:nvPr>
        </p:nvSpPr>
        <p:spPr>
          <a:xfrm>
            <a:off x="0" y="8974722"/>
            <a:ext cx="3103880" cy="474079"/>
          </a:xfrm>
          <a:prstGeom prst="rect">
            <a:avLst/>
          </a:prstGeom>
        </p:spPr>
        <p:txBody>
          <a:bodyPr vert="horz" lIns="95814" tIns="47907" rIns="95814" bIns="47907" rtlCol="0" anchor="b"/>
          <a:lstStyle>
            <a:lvl1pPr algn="l">
              <a:defRPr sz="1200"/>
            </a:lvl1pPr>
          </a:lstStyle>
          <a:p>
            <a:endParaRPr lang="en-US"/>
          </a:p>
        </p:txBody>
      </p:sp>
      <p:sp>
        <p:nvSpPr>
          <p:cNvPr id="5" name="Slide Number Placeholder 4"/>
          <p:cNvSpPr>
            <a:spLocks noGrp="1"/>
          </p:cNvSpPr>
          <p:nvPr>
            <p:ph type="sldNum" sz="quarter" idx="3"/>
          </p:nvPr>
        </p:nvSpPr>
        <p:spPr>
          <a:xfrm>
            <a:off x="4057262" y="8974722"/>
            <a:ext cx="3103880" cy="474079"/>
          </a:xfrm>
          <a:prstGeom prst="rect">
            <a:avLst/>
          </a:prstGeom>
        </p:spPr>
        <p:txBody>
          <a:bodyPr vert="horz" lIns="95814" tIns="47907" rIns="95814" bIns="47907" rtlCol="0" anchor="b"/>
          <a:lstStyle>
            <a:lvl1pPr algn="r">
              <a:defRPr sz="1200"/>
            </a:lvl1pPr>
          </a:lstStyle>
          <a:p>
            <a:fld id="{B3D7DE91-8CF2-4510-8BF7-D237584AF257}" type="slidenum">
              <a:rPr lang="en-US" smtClean="0"/>
              <a:t>‹#›</a:t>
            </a:fld>
            <a:endParaRPr lang="en-US"/>
          </a:p>
        </p:txBody>
      </p:sp>
    </p:spTree>
    <p:extLst>
      <p:ext uri="{BB962C8B-B14F-4D97-AF65-F5344CB8AC3E}">
        <p14:creationId xmlns:p14="http://schemas.microsoft.com/office/powerpoint/2010/main" val="1479820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03880" cy="474376"/>
          </a:xfrm>
          <a:prstGeom prst="rect">
            <a:avLst/>
          </a:prstGeom>
        </p:spPr>
        <p:txBody>
          <a:bodyPr vert="horz" lIns="94028" tIns="47014" rIns="94028" bIns="47014" rtlCol="0"/>
          <a:lstStyle>
            <a:lvl1pPr algn="l">
              <a:defRPr sz="1200"/>
            </a:lvl1pPr>
          </a:lstStyle>
          <a:p>
            <a:endParaRPr lang="en-US"/>
          </a:p>
        </p:txBody>
      </p:sp>
      <p:sp>
        <p:nvSpPr>
          <p:cNvPr id="3" name="Date Placeholder 2"/>
          <p:cNvSpPr>
            <a:spLocks noGrp="1"/>
          </p:cNvSpPr>
          <p:nvPr>
            <p:ph type="dt" idx="1"/>
          </p:nvPr>
        </p:nvSpPr>
        <p:spPr>
          <a:xfrm>
            <a:off x="4057262" y="1"/>
            <a:ext cx="3103880" cy="474376"/>
          </a:xfrm>
          <a:prstGeom prst="rect">
            <a:avLst/>
          </a:prstGeom>
        </p:spPr>
        <p:txBody>
          <a:bodyPr vert="horz" lIns="94028" tIns="47014" rIns="94028" bIns="47014" rtlCol="0"/>
          <a:lstStyle>
            <a:lvl1pPr algn="r">
              <a:defRPr sz="1200"/>
            </a:lvl1pPr>
          </a:lstStyle>
          <a:p>
            <a:fld id="{F5BF45F2-7024-4007-84B5-4712D501B653}" type="datetimeFigureOut">
              <a:rPr lang="en-US" smtClean="0"/>
              <a:t>8/1/2024</a:t>
            </a:fld>
            <a:endParaRPr lang="en-US"/>
          </a:p>
        </p:txBody>
      </p:sp>
      <p:sp>
        <p:nvSpPr>
          <p:cNvPr id="4" name="Slide Image Placeholder 3"/>
          <p:cNvSpPr>
            <a:spLocks noGrp="1" noRot="1" noChangeAspect="1"/>
          </p:cNvSpPr>
          <p:nvPr>
            <p:ph type="sldImg" idx="2"/>
          </p:nvPr>
        </p:nvSpPr>
        <p:spPr>
          <a:xfrm>
            <a:off x="2386013" y="1181100"/>
            <a:ext cx="2390775" cy="3187700"/>
          </a:xfrm>
          <a:prstGeom prst="rect">
            <a:avLst/>
          </a:prstGeom>
          <a:noFill/>
          <a:ln w="12700">
            <a:solidFill>
              <a:prstClr val="black"/>
            </a:solidFill>
          </a:ln>
        </p:spPr>
        <p:txBody>
          <a:bodyPr vert="horz" lIns="94028" tIns="47014" rIns="94028" bIns="47014" rtlCol="0" anchor="ctr"/>
          <a:lstStyle/>
          <a:p>
            <a:endParaRPr lang="en-US"/>
          </a:p>
        </p:txBody>
      </p:sp>
      <p:sp>
        <p:nvSpPr>
          <p:cNvPr id="5" name="Notes Placeholder 4"/>
          <p:cNvSpPr>
            <a:spLocks noGrp="1"/>
          </p:cNvSpPr>
          <p:nvPr>
            <p:ph type="body" sz="quarter" idx="3"/>
          </p:nvPr>
        </p:nvSpPr>
        <p:spPr>
          <a:xfrm>
            <a:off x="716280" y="4546913"/>
            <a:ext cx="5730240" cy="3720788"/>
          </a:xfrm>
          <a:prstGeom prst="rect">
            <a:avLst/>
          </a:prstGeom>
        </p:spPr>
        <p:txBody>
          <a:bodyPr vert="horz" lIns="94028" tIns="47014" rIns="94028" bIns="470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4424"/>
            <a:ext cx="3103880" cy="474376"/>
          </a:xfrm>
          <a:prstGeom prst="rect">
            <a:avLst/>
          </a:prstGeom>
        </p:spPr>
        <p:txBody>
          <a:bodyPr vert="horz" lIns="94028" tIns="47014" rIns="94028" bIns="47014" rtlCol="0" anchor="b"/>
          <a:lstStyle>
            <a:lvl1pPr algn="l">
              <a:defRPr sz="1200"/>
            </a:lvl1pPr>
          </a:lstStyle>
          <a:p>
            <a:endParaRPr lang="en-US"/>
          </a:p>
        </p:txBody>
      </p:sp>
      <p:sp>
        <p:nvSpPr>
          <p:cNvPr id="7" name="Slide Number Placeholder 6"/>
          <p:cNvSpPr>
            <a:spLocks noGrp="1"/>
          </p:cNvSpPr>
          <p:nvPr>
            <p:ph type="sldNum" sz="quarter" idx="5"/>
          </p:nvPr>
        </p:nvSpPr>
        <p:spPr>
          <a:xfrm>
            <a:off x="4057262" y="8974424"/>
            <a:ext cx="3103880" cy="474376"/>
          </a:xfrm>
          <a:prstGeom prst="rect">
            <a:avLst/>
          </a:prstGeom>
        </p:spPr>
        <p:txBody>
          <a:bodyPr vert="horz" lIns="94028" tIns="47014" rIns="94028" bIns="47014" rtlCol="0" anchor="b"/>
          <a:lstStyle>
            <a:lvl1pPr algn="r">
              <a:defRPr sz="1200"/>
            </a:lvl1pPr>
          </a:lstStyle>
          <a:p>
            <a:fld id="{AF3BD9B8-5ED8-4C9E-A2E8-FB84E6BD0671}" type="slidenum">
              <a:rPr lang="en-US" smtClean="0"/>
              <a:t>‹#›</a:t>
            </a:fld>
            <a:endParaRPr lang="en-US"/>
          </a:p>
        </p:txBody>
      </p:sp>
    </p:spTree>
    <p:extLst>
      <p:ext uri="{BB962C8B-B14F-4D97-AF65-F5344CB8AC3E}">
        <p14:creationId xmlns:p14="http://schemas.microsoft.com/office/powerpoint/2010/main" val="83015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BD9B8-5ED8-4C9E-A2E8-FB84E6BD0671}" type="slidenum">
              <a:rPr lang="en-US" smtClean="0"/>
              <a:t>1</a:t>
            </a:fld>
            <a:endParaRPr lang="en-US"/>
          </a:p>
        </p:txBody>
      </p:sp>
    </p:spTree>
    <p:extLst>
      <p:ext uri="{BB962C8B-B14F-4D97-AF65-F5344CB8AC3E}">
        <p14:creationId xmlns:p14="http://schemas.microsoft.com/office/powerpoint/2010/main" val="423675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BEA004-3051-48F1-BC6A-B35C7B2F96FA}"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90587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245E3-05CC-4A20-91EC-3D40C41156FE}"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7108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983E03-F73B-4373-A40F-459F18F68007}"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1247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E53DF-6210-4DA5-86FA-0703E0A7D8F9}"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111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5AD59-CEB7-43F4-83A9-C8B21D0120B6}"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23866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7281FC-0486-470D-A2B7-7326B8B70CFF}" type="datetime1">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405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3C5EEA-A7C0-4A9B-8588-553EA1E0B7E3}" type="datetime1">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6644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865387-AA86-4A73-A7B6-673109EC7FF5}" type="datetime1">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92546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EE5B9-DB2B-4EA3-B870-08D654156F36}" type="datetime1">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2865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D07BA-4017-462D-99BD-FAE9AAFE5579}" type="datetime1">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88163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81F30F-03E5-454A-8097-E8ECC4C93024}" type="datetime1">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9701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E5E4E25-5B6C-4126-8B1B-0EB718DFAA11}" type="datetime1">
              <a:rPr lang="en-US" smtClean="0"/>
              <a:t>8/1/2024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5D40D97-33F6-4971-95A1-2EC61B1102BF}" type="slidenum">
              <a:rPr lang="en-US" smtClean="0"/>
              <a:t>‹#›</a:t>
            </a:fld>
            <a:endParaRPr lang="en-US"/>
          </a:p>
        </p:txBody>
      </p:sp>
    </p:spTree>
    <p:extLst>
      <p:ext uri="{BB962C8B-B14F-4D97-AF65-F5344CB8AC3E}">
        <p14:creationId xmlns:p14="http://schemas.microsoft.com/office/powerpoint/2010/main" val="13571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emf"/><Relationship Id="rId3" Type="http://schemas.openxmlformats.org/officeDocument/2006/relationships/hyperlink" Target="http://www.pwsd44.com/"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image" Target="../media/image1.jpeg"/><Relationship Id="rId9"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pwsd44.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wsd44.com/"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pwsd44.com/"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wsd44.com/"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pwsd44.com/"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pwsd44.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pwsd44.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pwsd.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46" y="199630"/>
            <a:ext cx="6858000" cy="1357126"/>
            <a:chOff x="746" y="199630"/>
            <a:chExt cx="6858000" cy="1357126"/>
          </a:xfrm>
        </p:grpSpPr>
        <p:sp>
          <p:nvSpPr>
            <p:cNvPr id="2" name="TextBox 1"/>
            <p:cNvSpPr txBox="1"/>
            <p:nvPr/>
          </p:nvSpPr>
          <p:spPr>
            <a:xfrm>
              <a:off x="272716" y="199630"/>
              <a:ext cx="6320589" cy="1107996"/>
            </a:xfrm>
            <a:prstGeom prst="rect">
              <a:avLst/>
            </a:prstGeom>
            <a:noFill/>
          </p:spPr>
          <p:txBody>
            <a:bodyPr wrap="square" rtlCol="0">
              <a:spAutoFit/>
            </a:bodyPr>
            <a:lstStyle/>
            <a:p>
              <a:pPr algn="ctr"/>
              <a:r>
                <a:rPr lang="en-US" sz="6600" dirty="0">
                  <a:latin typeface="Life Savers" panose="03050602040302000004" pitchFamily="66" charset="0"/>
                </a:rPr>
                <a:t>LES Handbook</a:t>
              </a:r>
              <a:endParaRPr lang="en-US" sz="4400" dirty="0">
                <a:latin typeface="Life Savers" panose="03050602040302000004" pitchFamily="66" charset="0"/>
              </a:endParaRPr>
            </a:p>
          </p:txBody>
        </p:sp>
        <p:cxnSp>
          <p:nvCxnSpPr>
            <p:cNvPr id="4" name="Straight Connector 3"/>
            <p:cNvCxnSpPr/>
            <p:nvPr/>
          </p:nvCxnSpPr>
          <p:spPr>
            <a:xfrm>
              <a:off x="746" y="1287813"/>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54829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1295146"/>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1295113"/>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1295113"/>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3"/>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 name="Group 4"/>
          <p:cNvGrpSpPr/>
          <p:nvPr/>
        </p:nvGrpSpPr>
        <p:grpSpPr>
          <a:xfrm>
            <a:off x="77379" y="1776405"/>
            <a:ext cx="3034111" cy="6377644"/>
            <a:chOff x="77379" y="1776405"/>
            <a:chExt cx="3034111" cy="637764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20" y="2635107"/>
              <a:ext cx="2766105" cy="2074579"/>
            </a:xfrm>
            <a:prstGeom prst="rect">
              <a:avLst/>
            </a:prstGeom>
          </p:spPr>
        </p:pic>
        <p:sp>
          <p:nvSpPr>
            <p:cNvPr id="12" name="TextBox 11"/>
            <p:cNvSpPr txBox="1"/>
            <p:nvPr/>
          </p:nvSpPr>
          <p:spPr>
            <a:xfrm>
              <a:off x="77379" y="1776405"/>
              <a:ext cx="3034111" cy="769441"/>
            </a:xfrm>
            <a:prstGeom prst="rect">
              <a:avLst/>
            </a:prstGeom>
            <a:noFill/>
          </p:spPr>
          <p:txBody>
            <a:bodyPr wrap="square" rtlCol="0">
              <a:spAutoFit/>
            </a:bodyPr>
            <a:lstStyle/>
            <a:p>
              <a:r>
                <a:rPr lang="en-US" sz="2200" dirty="0">
                  <a:latin typeface="Life Savers" panose="03050602040302000004" pitchFamily="66" charset="0"/>
                </a:rPr>
                <a:t>Student Parent Information</a:t>
              </a:r>
            </a:p>
          </p:txBody>
        </p:sp>
        <p:sp>
          <p:nvSpPr>
            <p:cNvPr id="13" name="TextBox 12"/>
            <p:cNvSpPr txBox="1"/>
            <p:nvPr/>
          </p:nvSpPr>
          <p:spPr>
            <a:xfrm>
              <a:off x="88564" y="4860840"/>
              <a:ext cx="3022926" cy="3293209"/>
            </a:xfrm>
            <a:prstGeom prst="rect">
              <a:avLst/>
            </a:prstGeom>
            <a:noFill/>
          </p:spPr>
          <p:txBody>
            <a:bodyPr wrap="square" rtlCol="0">
              <a:spAutoFit/>
            </a:bodyPr>
            <a:lstStyle/>
            <a:p>
              <a:pPr algn="just"/>
              <a:r>
                <a:rPr lang="en-US" sz="1300" dirty="0">
                  <a:latin typeface="Life Savers" panose="020B0604020202020204" charset="0"/>
                </a:rPr>
                <a:t>The purpose of this handbook is to serve as a summary of the rules, regulations, policies, and procedures of Lakeside Elementary School. It is not intended as a comprehensive manual, but is pre-pared for the purpose of providing essential information to students and parents, deemed essential by the admin-</a:t>
              </a:r>
              <a:r>
                <a:rPr lang="en-US" sz="1300" dirty="0" err="1">
                  <a:latin typeface="Life Savers" panose="020B0604020202020204" charset="0"/>
                </a:rPr>
                <a:t>istration</a:t>
              </a:r>
              <a:r>
                <a:rPr lang="en-US" sz="1300" dirty="0">
                  <a:latin typeface="Life Savers" panose="020B0604020202020204" charset="0"/>
                </a:rPr>
                <a:t>. Although it is the intent of the administration that the information in this handbook and the governing district  policy and procedures, district rules and regulations, Idaho State Department of Education rules and regulations, or state or federal law, the latter will prevail over this manual.</a:t>
              </a:r>
            </a:p>
          </p:txBody>
        </p:sp>
      </p:grpSp>
      <p:grpSp>
        <p:nvGrpSpPr>
          <p:cNvPr id="18" name="Group 17"/>
          <p:cNvGrpSpPr/>
          <p:nvPr/>
        </p:nvGrpSpPr>
        <p:grpSpPr>
          <a:xfrm>
            <a:off x="0" y="8599798"/>
            <a:ext cx="6858000" cy="536538"/>
            <a:chOff x="0" y="8599798"/>
            <a:chExt cx="6858000" cy="536538"/>
          </a:xfrm>
        </p:grpSpPr>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1</a:t>
              </a:r>
            </a:p>
          </p:txBody>
        </p:sp>
      </p:grpSp>
      <p:sp>
        <p:nvSpPr>
          <p:cNvPr id="31" name="TextBox 30"/>
          <p:cNvSpPr txBox="1"/>
          <p:nvPr/>
        </p:nvSpPr>
        <p:spPr>
          <a:xfrm>
            <a:off x="3456097" y="1880212"/>
            <a:ext cx="2098036" cy="369332"/>
          </a:xfrm>
          <a:prstGeom prst="rect">
            <a:avLst/>
          </a:prstGeom>
          <a:noFill/>
        </p:spPr>
        <p:txBody>
          <a:bodyPr wrap="square" rtlCol="0">
            <a:spAutoFit/>
          </a:bodyPr>
          <a:lstStyle/>
          <a:p>
            <a:r>
              <a:rPr lang="en-US" dirty="0">
                <a:latin typeface="Life Savers" panose="03050602040302000004" pitchFamily="66" charset="0"/>
              </a:rPr>
              <a:t>Table of Contents</a:t>
            </a:r>
          </a:p>
        </p:txBody>
      </p:sp>
      <p:sp>
        <p:nvSpPr>
          <p:cNvPr id="32" name="TextBox 31"/>
          <p:cNvSpPr txBox="1"/>
          <p:nvPr/>
        </p:nvSpPr>
        <p:spPr>
          <a:xfrm>
            <a:off x="3249360" y="2734000"/>
            <a:ext cx="1870919" cy="2554545"/>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5" action="ppaction://hlinksldjump"/>
              </a:rPr>
              <a:t>Principal’s Note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…2</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5" action="ppaction://hlinksldjump"/>
              </a:rPr>
              <a:t>Student Records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…2</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5" action="ppaction://hlinksldjump"/>
              </a:rPr>
              <a:t>Student Schedule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…3</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6" action="ppaction://hlinksldjump"/>
              </a:rPr>
              <a:t>Attendance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…3</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6" action="ppaction://hlinksldjump"/>
              </a:rPr>
              <a:t>Free Breakfast/Lunch</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…3</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6" action="ppaction://hlinksldjump"/>
              </a:rPr>
              <a:t>Non-Discrimination</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…3</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7" action="ppaction://hlinksldjump"/>
              </a:rPr>
              <a:t>Emergency Closures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…4</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7" action="ppaction://hlinksldjump"/>
              </a:rPr>
              <a:t>Personal Belongings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…4</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7" action="ppaction://hlinksldjump"/>
              </a:rPr>
              <a:t>Dispensing Medication</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…4</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7" action="ppaction://hlinksldjump"/>
              </a:rPr>
              <a:t>Video Surveillance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…4</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8" action="ppaction://hlinksldjump"/>
              </a:rPr>
              <a:t>Health, Injury or Illness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…5</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8" action="ppaction://hlinksldjump"/>
              </a:rPr>
              <a:t>Communication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…5</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8" action="ppaction://hlinksldjump"/>
              </a:rPr>
              <a:t>P/T Conferences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…5</a:t>
            </a:r>
          </a:p>
        </p:txBody>
      </p:sp>
      <p:sp>
        <p:nvSpPr>
          <p:cNvPr id="35" name="Rectangle 34"/>
          <p:cNvSpPr/>
          <p:nvPr/>
        </p:nvSpPr>
        <p:spPr>
          <a:xfrm>
            <a:off x="3250285" y="1804011"/>
            <a:ext cx="3468567" cy="3513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540437" y="2239790"/>
            <a:ext cx="3052868" cy="451406"/>
          </a:xfrm>
          <a:prstGeom prst="rect">
            <a:avLst/>
          </a:prstGeom>
          <a:noFill/>
        </p:spPr>
        <p:txBody>
          <a:bodyPr wrap="square" rtlCol="0">
            <a:spAutoFit/>
          </a:bodyPr>
          <a:lstStyle/>
          <a:p>
            <a:pPr>
              <a:lnSpc>
                <a:spcPts val="14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A list of topics this handbook is intended to address:</a:t>
            </a:r>
          </a:p>
        </p:txBody>
      </p:sp>
      <p:sp>
        <p:nvSpPr>
          <p:cNvPr id="28" name="TextBox 27"/>
          <p:cNvSpPr txBox="1"/>
          <p:nvPr/>
        </p:nvSpPr>
        <p:spPr>
          <a:xfrm>
            <a:off x="4986670" y="2728354"/>
            <a:ext cx="1733107" cy="2593018"/>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9" action="ppaction://hlinksldjump"/>
              </a:rPr>
              <a:t>Alcohol. Tobacco</a:t>
            </a:r>
            <a:b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9" action="ppaction://hlinksldjump"/>
              </a:rPr>
            </a:b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9" action="ppaction://hlinksldjump"/>
              </a:rPr>
              <a:t>Vape &amp; Drug Policy</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…6</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9" action="ppaction://hlinksldjump"/>
              </a:rPr>
              <a:t>Library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…6</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9" action="ppaction://hlinksldjump"/>
              </a:rPr>
              <a:t>State Testing</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…6</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9" action="ppaction://hlinksldjump"/>
              </a:rPr>
              <a:t>Student Insurance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…6</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10" action="ppaction://hlinksldjump"/>
              </a:rPr>
              <a:t>Accommodation of Individuals w/ Disabilities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…7</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10" action="ppaction://hlinksldjump"/>
              </a:rPr>
              <a:t>Volunteers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…7</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10" action="ppaction://hlinksldjump"/>
              </a:rPr>
              <a:t>Web Site/Social Media</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…7</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11" action="ppaction://hlinksldjump"/>
              </a:rPr>
              <a:t>Dress Code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…8</a:t>
            </a:r>
          </a:p>
          <a:p>
            <a:pPr marL="171450" indent="-171450">
              <a:spcAft>
                <a:spcPts val="300"/>
              </a:spcAft>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hlinkClick r:id="rId12" action="ppaction://hlinksldjump"/>
              </a:rPr>
              <a:t>Staff</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…9</a:t>
            </a:r>
          </a:p>
          <a:p>
            <a:pPr marL="171450" indent="-171450">
              <a:spcAft>
                <a:spcPts val="300"/>
              </a:spcAft>
              <a:buFont typeface="Arial" panose="020B0604020202020204" pitchFamily="34" charset="0"/>
              <a:buChar char="•"/>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 name="Group 2"/>
          <p:cNvGrpSpPr/>
          <p:nvPr/>
        </p:nvGrpSpPr>
        <p:grpSpPr>
          <a:xfrm>
            <a:off x="3249360" y="5379881"/>
            <a:ext cx="3387585" cy="2868230"/>
            <a:chOff x="3250285" y="5394267"/>
            <a:chExt cx="3387585" cy="2868230"/>
          </a:xfrm>
        </p:grpSpPr>
        <p:sp>
          <p:nvSpPr>
            <p:cNvPr id="16" name="TextBox 15"/>
            <p:cNvSpPr txBox="1"/>
            <p:nvPr/>
          </p:nvSpPr>
          <p:spPr>
            <a:xfrm>
              <a:off x="5258151" y="6227560"/>
              <a:ext cx="1379719" cy="810478"/>
            </a:xfrm>
            <a:prstGeom prst="rect">
              <a:avLst/>
            </a:prstGeom>
            <a:noFill/>
          </p:spPr>
          <p:txBody>
            <a:bodyPr wrap="square" rtlCol="0">
              <a:spAutoFit/>
            </a:bodyPr>
            <a:lstStyle/>
            <a:p>
              <a:pPr>
                <a:lnSpc>
                  <a:spcPts val="1400"/>
                </a:lnSpc>
              </a:pPr>
              <a:r>
                <a:rPr lang="en-US" sz="1000" dirty="0">
                  <a:latin typeface="Open Sans Light" panose="020B0604020202020204" charset="0"/>
                  <a:ea typeface="Open Sans Light" panose="020B0604020202020204" charset="0"/>
                  <a:cs typeface="Open Sans Light" panose="020B0604020202020204" charset="0"/>
                </a:rPr>
                <a:t>P.O. Box 130</a:t>
              </a:r>
              <a:br>
                <a:rPr lang="en-US" sz="1000" dirty="0">
                  <a:latin typeface="Open Sans Light" panose="020B0604020202020204" charset="0"/>
                  <a:ea typeface="Open Sans Light" panose="020B0604020202020204" charset="0"/>
                  <a:cs typeface="Open Sans Light" panose="020B0604020202020204" charset="0"/>
                </a:rPr>
              </a:br>
              <a:r>
                <a:rPr lang="en-US" sz="1000" dirty="0">
                  <a:latin typeface="Open Sans Light" panose="020B0604020202020204" charset="0"/>
                  <a:ea typeface="Open Sans Light" panose="020B0604020202020204" charset="0"/>
                  <a:cs typeface="Open Sans Light" panose="020B0604020202020204" charset="0"/>
                </a:rPr>
                <a:t>1345 E Street</a:t>
              </a:r>
              <a:br>
                <a:rPr lang="en-US" sz="1000" dirty="0">
                  <a:latin typeface="Open Sans Light" panose="020B0604020202020204" charset="0"/>
                  <a:ea typeface="Open Sans Light" panose="020B0604020202020204" charset="0"/>
                  <a:cs typeface="Open Sans Light" panose="020B0604020202020204" charset="0"/>
                </a:rPr>
              </a:br>
              <a:r>
                <a:rPr lang="en-US" sz="1000" dirty="0">
                  <a:latin typeface="Open Sans Light" panose="020B0604020202020204" charset="0"/>
                  <a:ea typeface="Open Sans Light" panose="020B0604020202020204" charset="0"/>
                  <a:cs typeface="Open Sans Light" panose="020B0604020202020204" charset="0"/>
                </a:rPr>
                <a:t>Plummer, ID  83851</a:t>
              </a:r>
              <a:br>
                <a:rPr lang="en-US" sz="1000" dirty="0">
                  <a:latin typeface="Open Sans Light" panose="020B0604020202020204" charset="0"/>
                  <a:ea typeface="Open Sans Light" panose="020B0604020202020204" charset="0"/>
                  <a:cs typeface="Open Sans Light" panose="020B0604020202020204" charset="0"/>
                </a:rPr>
              </a:br>
              <a:r>
                <a:rPr lang="en-US" sz="1000" dirty="0">
                  <a:latin typeface="Open Sans Light" panose="020B0604020202020204" charset="0"/>
                  <a:ea typeface="Open Sans Light" panose="020B0604020202020204" charset="0"/>
                  <a:cs typeface="Open Sans Light" panose="020B0604020202020204" charset="0"/>
                </a:rPr>
                <a:t>(208)686-1651</a:t>
              </a:r>
            </a:p>
          </p:txBody>
        </p:sp>
        <p:sp>
          <p:nvSpPr>
            <p:cNvPr id="24" name="TextBox 23"/>
            <p:cNvSpPr txBox="1"/>
            <p:nvPr/>
          </p:nvSpPr>
          <p:spPr>
            <a:xfrm>
              <a:off x="3302370" y="5394267"/>
              <a:ext cx="3064563" cy="369332"/>
            </a:xfrm>
            <a:prstGeom prst="rect">
              <a:avLst/>
            </a:prstGeom>
            <a:noFill/>
          </p:spPr>
          <p:txBody>
            <a:bodyPr wrap="square" rtlCol="0">
              <a:spAutoFit/>
            </a:bodyPr>
            <a:lstStyle/>
            <a:p>
              <a:r>
                <a:rPr lang="en-US" dirty="0">
                  <a:latin typeface="Life Savers" panose="03050602040302000004" pitchFamily="66" charset="0"/>
                </a:rPr>
                <a:t>Lakeside Elementary School</a:t>
              </a:r>
            </a:p>
          </p:txBody>
        </p:sp>
        <p:pic>
          <p:nvPicPr>
            <p:cNvPr id="38" name="Picture 37"/>
            <p:cNvPicPr>
              <a:picLocks noChangeAspect="1"/>
            </p:cNvPicPr>
            <p:nvPr/>
          </p:nvPicPr>
          <p:blipFill>
            <a:blip r:embed="rId13"/>
            <a:stretch>
              <a:fillRect/>
            </a:stretch>
          </p:blipFill>
          <p:spPr>
            <a:xfrm>
              <a:off x="3402750" y="5728957"/>
              <a:ext cx="1847600" cy="2210261"/>
            </a:xfrm>
            <a:prstGeom prst="rect">
              <a:avLst/>
            </a:prstGeom>
          </p:spPr>
        </p:pic>
        <p:sp>
          <p:nvSpPr>
            <p:cNvPr id="17" name="TextBox 16"/>
            <p:cNvSpPr txBox="1"/>
            <p:nvPr/>
          </p:nvSpPr>
          <p:spPr>
            <a:xfrm>
              <a:off x="3250285" y="8016276"/>
              <a:ext cx="3263404" cy="246221"/>
            </a:xfrm>
            <a:prstGeom prst="rect">
              <a:avLst/>
            </a:prstGeom>
            <a:noFill/>
          </p:spPr>
          <p:txBody>
            <a:bodyPr wrap="square" rtlCol="0">
              <a:spAutoFit/>
            </a:bodyPr>
            <a:lstStyle/>
            <a:p>
              <a:r>
                <a:rPr lang="en-US" sz="1000" dirty="0">
                  <a:latin typeface="Open Sans Light" panose="020B0604020202020204" charset="0"/>
                  <a:ea typeface="Open Sans Light" panose="020B0604020202020204" charset="0"/>
                  <a:cs typeface="Open Sans Light" panose="020B0604020202020204" charset="0"/>
                </a:rPr>
                <a:t>Principal: Dani Boyd         Office Manager: Lisa Wilson</a:t>
              </a:r>
            </a:p>
          </p:txBody>
        </p:sp>
      </p:grpSp>
    </p:spTree>
    <p:extLst>
      <p:ext uri="{BB962C8B-B14F-4D97-AF65-F5344CB8AC3E}">
        <p14:creationId xmlns:p14="http://schemas.microsoft.com/office/powerpoint/2010/main" val="359489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54474"/>
            <a:ext cx="6320589" cy="523220"/>
          </a:xfrm>
          <a:prstGeom prst="rect">
            <a:avLst/>
          </a:prstGeom>
          <a:noFill/>
        </p:spPr>
        <p:txBody>
          <a:bodyPr wrap="square" rtlCol="0">
            <a:spAutoFit/>
          </a:bodyPr>
          <a:lstStyle/>
          <a:p>
            <a:pPr algn="ctr"/>
            <a:r>
              <a:rPr lang="en-US" sz="2800" dirty="0">
                <a:latin typeface="Life Savers" panose="03050602040302000004" pitchFamily="66" charset="0"/>
              </a:rPr>
              <a:t>LES Handbook</a:t>
            </a:r>
            <a:endParaRPr lang="en-US" sz="1600" dirty="0">
              <a:latin typeface="Life Savers" panose="03050602040302000004" pitchFamily="66" charset="0"/>
            </a:endParaRPr>
          </a:p>
        </p:txBody>
      </p:sp>
      <p:grpSp>
        <p:nvGrpSpPr>
          <p:cNvPr id="19" name="Group 18"/>
          <p:cNvGrpSpPr/>
          <p:nvPr/>
        </p:nvGrpSpPr>
        <p:grpSpPr>
          <a:xfrm>
            <a:off x="746" y="700785"/>
            <a:ext cx="6858000" cy="268943"/>
            <a:chOff x="746" y="745941"/>
            <a:chExt cx="6858000" cy="268943"/>
          </a:xfrm>
        </p:grpSpPr>
        <p:cxnSp>
          <p:nvCxnSpPr>
            <p:cNvPr id="4" name="Straight Connector 3"/>
            <p:cNvCxnSpPr/>
            <p:nvPr/>
          </p:nvCxnSpPr>
          <p:spPr>
            <a:xfrm>
              <a:off x="746" y="74594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006419"/>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753274"/>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753241"/>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753241"/>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2"/>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2</a:t>
            </a:r>
          </a:p>
        </p:txBody>
      </p:sp>
      <p:sp>
        <p:nvSpPr>
          <p:cNvPr id="27" name="TextBox 26"/>
          <p:cNvSpPr txBox="1"/>
          <p:nvPr/>
        </p:nvSpPr>
        <p:spPr>
          <a:xfrm>
            <a:off x="82296" y="1070851"/>
            <a:ext cx="3034111" cy="430887"/>
          </a:xfrm>
          <a:prstGeom prst="rect">
            <a:avLst/>
          </a:prstGeom>
          <a:noFill/>
        </p:spPr>
        <p:txBody>
          <a:bodyPr wrap="square" rtlCol="0">
            <a:spAutoFit/>
          </a:bodyPr>
          <a:lstStyle/>
          <a:p>
            <a:r>
              <a:rPr lang="en-US" sz="2200" dirty="0">
                <a:latin typeface="Life Savers" panose="03050602040302000004" pitchFamily="66" charset="0"/>
              </a:rPr>
              <a:t>Principal’s Note</a:t>
            </a:r>
          </a:p>
        </p:txBody>
      </p:sp>
      <p:sp>
        <p:nvSpPr>
          <p:cNvPr id="29" name="TextBox 28"/>
          <p:cNvSpPr txBox="1"/>
          <p:nvPr/>
        </p:nvSpPr>
        <p:spPr>
          <a:xfrm>
            <a:off x="91440" y="1570123"/>
            <a:ext cx="3022926" cy="4693593"/>
          </a:xfrm>
          <a:prstGeom prst="rect">
            <a:avLst/>
          </a:prstGeom>
          <a:noFill/>
        </p:spPr>
        <p:txBody>
          <a:bodyPr wrap="square" lIns="91440" tIns="45720" rIns="91440" bIns="45720" rtlCol="0" anchor="t">
            <a:spAutoFit/>
          </a:bodyPr>
          <a:lstStyle/>
          <a:p>
            <a:r>
              <a:rPr lang="en-US" sz="1300" dirty="0">
                <a:latin typeface="Life Savers"/>
              </a:rPr>
              <a:t>Welcome to our 2024-2025 school year at Lakeside Elementary School!</a:t>
            </a:r>
            <a:endParaRPr lang="en-US" dirty="0"/>
          </a:p>
          <a:p>
            <a:r>
              <a:rPr lang="en-US" sz="1300" dirty="0">
                <a:latin typeface="Life Savers"/>
              </a:rPr>
              <a:t>This will be my fifth year working with our tremendous students, staff and community of Plummer-Worley </a:t>
            </a:r>
            <a:r>
              <a:rPr lang="en-US" sz="1300">
                <a:latin typeface="Life Savers"/>
              </a:rPr>
              <a:t>School District, </a:t>
            </a:r>
            <a:r>
              <a:rPr lang="en-US" sz="1300" dirty="0">
                <a:latin typeface="Life Savers"/>
              </a:rPr>
              <a:t>and I am so excited for all we will accomplish together this year.  </a:t>
            </a:r>
            <a:endParaRPr lang="en-US" dirty="0">
              <a:latin typeface="Calibri" panose="020F0502020204030204"/>
              <a:cs typeface="Calibri" panose="020F0502020204030204"/>
            </a:endParaRPr>
          </a:p>
          <a:p>
            <a:r>
              <a:rPr lang="en-US" sz="1300" dirty="0">
                <a:latin typeface="Life Savers"/>
                <a:cs typeface="Calibri" panose="020F0502020204030204"/>
              </a:rPr>
              <a:t>Our staff is wholly committed to meeting the needs of each individual student, and we are continuing this endeavor with renewed vigor to help every student grow, achieve and succeed.</a:t>
            </a:r>
            <a:endParaRPr lang="en-US" sz="1300" dirty="0">
              <a:latin typeface="Life Savers" panose="020B0604020202020204" charset="0"/>
            </a:endParaRPr>
          </a:p>
          <a:p>
            <a:r>
              <a:rPr lang="en-US" sz="1300" dirty="0">
                <a:latin typeface="Life Savers"/>
              </a:rPr>
              <a:t>Partnering with families and our community to ensure students reach their highest potential is vital, so please reach out to your teacher, or contact me, if you have any concerns, questions, or suggestions.</a:t>
            </a:r>
            <a:endParaRPr lang="en-US" sz="1300" dirty="0">
              <a:latin typeface="Life Savers" panose="020B0604020202020204" charset="0"/>
            </a:endParaRPr>
          </a:p>
          <a:p>
            <a:r>
              <a:rPr lang="en-US" sz="1300" dirty="0">
                <a:latin typeface="Life Savers"/>
              </a:rPr>
              <a:t>On behalf of the staff here at LES, thank you for your support and commitment to our students!  </a:t>
            </a:r>
            <a:endParaRPr lang="en-US" sz="1300" dirty="0">
              <a:latin typeface="Life Savers" panose="020B0604020202020204" charset="0"/>
            </a:endParaRPr>
          </a:p>
          <a:p>
            <a:endParaRPr lang="en-US" sz="1300" dirty="0">
              <a:latin typeface="Life Savers" panose="020B0604020202020204" charset="0"/>
            </a:endParaRPr>
          </a:p>
          <a:p>
            <a:r>
              <a:rPr lang="en-US" sz="1300" dirty="0">
                <a:latin typeface="Life Savers" panose="020B0604020202020204" charset="0"/>
              </a:rPr>
              <a:t>Dani Boyd, Principal</a:t>
            </a:r>
          </a:p>
        </p:txBody>
      </p:sp>
      <p:sp>
        <p:nvSpPr>
          <p:cNvPr id="30" name="TextBox 29"/>
          <p:cNvSpPr txBox="1"/>
          <p:nvPr/>
        </p:nvSpPr>
        <p:spPr>
          <a:xfrm>
            <a:off x="3291840" y="1070851"/>
            <a:ext cx="3022926" cy="7540526"/>
          </a:xfrm>
          <a:prstGeom prst="rect">
            <a:avLst/>
          </a:prstGeom>
          <a:noFill/>
        </p:spPr>
        <p:txBody>
          <a:bodyPr wrap="square" rtlCol="0">
            <a:spAutoFit/>
          </a:bodyPr>
          <a:lstStyle/>
          <a:p>
            <a:r>
              <a:rPr lang="en-US" sz="1300" dirty="0">
                <a:latin typeface="Life Savers" panose="020B0604020202020204" charset="0"/>
              </a:rPr>
              <a:t>The information contained in school student records shall be kept current, accurate, clear and relevant. All information maintained concerning a student receiving special education services shall be directly related to the provision of services to that child.  The District may release directory information as permitted by law, but parents shall have the right to object to the release of information regarding their child.  A complete copy of FERPA is available on the district webpage.</a:t>
            </a:r>
          </a:p>
          <a:p>
            <a:r>
              <a:rPr lang="en-US" sz="1300" dirty="0">
                <a:latin typeface="Life Savers" panose="020B0604020202020204" charset="0"/>
              </a:rPr>
              <a:t>Directory information shall be limited to:</a:t>
            </a:r>
          </a:p>
          <a:p>
            <a:pPr lvl="0"/>
            <a:r>
              <a:rPr lang="en-US" sz="1300" dirty="0">
                <a:latin typeface="Life Savers" panose="020B0604020202020204" charset="0"/>
              </a:rPr>
              <a:t>Name, Address, Gender, Grade level, Birth date and place, Parents’/guardians’ names and addresses, and Period of attendance in school.</a:t>
            </a:r>
          </a:p>
          <a:p>
            <a:endParaRPr lang="en-US" sz="1300" dirty="0">
              <a:latin typeface="Life Savers" panose="020B0604020202020204" charset="0"/>
            </a:endParaRPr>
          </a:p>
          <a:p>
            <a:r>
              <a:rPr lang="en-US" sz="1300" b="1" dirty="0">
                <a:latin typeface="Life Savers" panose="020B0604020202020204" charset="0"/>
              </a:rPr>
              <a:t>*** COVID-19: PERMITTED DISCLOSURES:</a:t>
            </a:r>
            <a:r>
              <a:rPr lang="en-US" sz="1300" dirty="0">
                <a:latin typeface="Life Savers" panose="020B0604020202020204" charset="0"/>
              </a:rPr>
              <a:t> The permitted disclosure of PII to appropriate officials in connection with a health or safety emergency (§99.31(a)(10)) may include the disclosure of a positive COVID-19 test result and/or disclosure of exposure to COVID-19 by a student to a person with whom the student has had close contact and has tested positive, to public health department officials, or to other individuals who have a need to know, in order to protect the health or safety of a student or another individual.</a:t>
            </a:r>
          </a:p>
          <a:p>
            <a:endParaRPr lang="en-US" sz="1300" dirty="0">
              <a:latin typeface="Life Savers" panose="020B0604020202020204" charset="0"/>
            </a:endParaRPr>
          </a:p>
          <a:p>
            <a:r>
              <a:rPr lang="en-US" sz="1300" dirty="0">
                <a:latin typeface="Life Savers" panose="020B0604020202020204" charset="0"/>
              </a:rPr>
              <a:t>District policies are available for parent review at www.pwsd44.com</a:t>
            </a:r>
          </a:p>
        </p:txBody>
      </p:sp>
      <p:cxnSp>
        <p:nvCxnSpPr>
          <p:cNvPr id="41" name="Straight Connector 40"/>
          <p:cNvCxnSpPr/>
          <p:nvPr/>
        </p:nvCxnSpPr>
        <p:spPr>
          <a:xfrm>
            <a:off x="226731" y="6301991"/>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 y="6403147"/>
            <a:ext cx="3034111" cy="430887"/>
          </a:xfrm>
          <a:prstGeom prst="rect">
            <a:avLst/>
          </a:prstGeom>
          <a:noFill/>
        </p:spPr>
        <p:txBody>
          <a:bodyPr wrap="square" rtlCol="0">
            <a:spAutoFit/>
          </a:bodyPr>
          <a:lstStyle/>
          <a:p>
            <a:r>
              <a:rPr lang="en-US" sz="2200" dirty="0">
                <a:latin typeface="Life Savers" panose="03050602040302000004" pitchFamily="66" charset="0"/>
              </a:rPr>
              <a:t>Student Records</a:t>
            </a:r>
          </a:p>
        </p:txBody>
      </p:sp>
      <p:sp>
        <p:nvSpPr>
          <p:cNvPr id="25" name="TextBox 24"/>
          <p:cNvSpPr txBox="1"/>
          <p:nvPr/>
        </p:nvSpPr>
        <p:spPr>
          <a:xfrm>
            <a:off x="82296" y="6834034"/>
            <a:ext cx="3032070" cy="1569660"/>
          </a:xfrm>
          <a:prstGeom prst="rect">
            <a:avLst/>
          </a:prstGeom>
          <a:noFill/>
        </p:spPr>
        <p:txBody>
          <a:bodyPr wrap="square" rtlCol="0">
            <a:spAutoFit/>
          </a:bodyPr>
          <a:lstStyle/>
          <a:p>
            <a:r>
              <a:rPr lang="en-US" sz="1200" dirty="0">
                <a:latin typeface="Life Savers" panose="020B0604020202020204" charset="0"/>
              </a:rPr>
              <a:t>In accordance with the Federal Educational Rights to Privacy Act (FERPA), school student records are confidential, and information from them shall not be released other than as provided by law.  State and federal law grants students and parents certain rights, including the right to inspect, copy, and challenge school records.  </a:t>
            </a:r>
          </a:p>
        </p:txBody>
      </p:sp>
      <p:sp>
        <p:nvSpPr>
          <p:cNvPr id="22" name="TextBox 21"/>
          <p:cNvSpPr txBox="1"/>
          <p:nvPr/>
        </p:nvSpPr>
        <p:spPr>
          <a:xfrm>
            <a:off x="6309360" y="991673"/>
            <a:ext cx="508068" cy="246221"/>
          </a:xfrm>
          <a:prstGeom prst="rect">
            <a:avLst/>
          </a:prstGeom>
          <a:noFill/>
        </p:spPr>
        <p:txBody>
          <a:bodyPr wrap="square" rtlCol="0">
            <a:spAutoFit/>
          </a:bodyPr>
          <a:lstStyle/>
          <a:p>
            <a:pPr algn="r"/>
            <a:r>
              <a:rPr lang="en-US" sz="1000" dirty="0">
                <a:latin typeface="Open Sans Light" panose="020B0604020202020204" charset="0"/>
                <a:ea typeface="Open Sans Light" panose="020B0604020202020204" charset="0"/>
                <a:cs typeface="Open Sans Light" panose="020B0604020202020204" charset="0"/>
                <a:hlinkClick r:id="rId3" action="ppaction://hlinksldjump"/>
              </a:rPr>
              <a:t>Back</a:t>
            </a:r>
            <a:endParaRPr lang="en-US" sz="1000"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112905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54474"/>
            <a:ext cx="6320589" cy="523220"/>
          </a:xfrm>
          <a:prstGeom prst="rect">
            <a:avLst/>
          </a:prstGeom>
          <a:noFill/>
        </p:spPr>
        <p:txBody>
          <a:bodyPr wrap="square" rtlCol="0">
            <a:spAutoFit/>
          </a:bodyPr>
          <a:lstStyle/>
          <a:p>
            <a:pPr algn="ctr"/>
            <a:r>
              <a:rPr lang="en-US" sz="2800" dirty="0">
                <a:latin typeface="Life Savers" panose="03050602040302000004" pitchFamily="66" charset="0"/>
              </a:rPr>
              <a:t>LES Handbook</a:t>
            </a:r>
            <a:endParaRPr lang="en-US" sz="1600" dirty="0">
              <a:latin typeface="Life Savers" panose="03050602040302000004" pitchFamily="66" charset="0"/>
            </a:endParaRPr>
          </a:p>
        </p:txBody>
      </p:sp>
      <p:grpSp>
        <p:nvGrpSpPr>
          <p:cNvPr id="19" name="Group 18"/>
          <p:cNvGrpSpPr/>
          <p:nvPr/>
        </p:nvGrpSpPr>
        <p:grpSpPr>
          <a:xfrm>
            <a:off x="746" y="700785"/>
            <a:ext cx="6858000" cy="268943"/>
            <a:chOff x="746" y="745941"/>
            <a:chExt cx="6858000" cy="268943"/>
          </a:xfrm>
        </p:grpSpPr>
        <p:cxnSp>
          <p:nvCxnSpPr>
            <p:cNvPr id="4" name="Straight Connector 3"/>
            <p:cNvCxnSpPr/>
            <p:nvPr/>
          </p:nvCxnSpPr>
          <p:spPr>
            <a:xfrm>
              <a:off x="746" y="74594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006419"/>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753274"/>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753241"/>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753241"/>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2"/>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3</a:t>
            </a:r>
          </a:p>
        </p:txBody>
      </p:sp>
      <p:sp>
        <p:nvSpPr>
          <p:cNvPr id="27" name="TextBox 26"/>
          <p:cNvSpPr txBox="1"/>
          <p:nvPr/>
        </p:nvSpPr>
        <p:spPr>
          <a:xfrm>
            <a:off x="82367" y="2532790"/>
            <a:ext cx="3034111" cy="430887"/>
          </a:xfrm>
          <a:prstGeom prst="rect">
            <a:avLst/>
          </a:prstGeom>
          <a:noFill/>
        </p:spPr>
        <p:txBody>
          <a:bodyPr wrap="square" rtlCol="0">
            <a:spAutoFit/>
          </a:bodyPr>
          <a:lstStyle/>
          <a:p>
            <a:r>
              <a:rPr lang="en-US" sz="2200" dirty="0">
                <a:latin typeface="Life Savers" panose="03050602040302000004" pitchFamily="66" charset="0"/>
              </a:rPr>
              <a:t>Attendance</a:t>
            </a:r>
          </a:p>
        </p:txBody>
      </p:sp>
      <p:sp>
        <p:nvSpPr>
          <p:cNvPr id="29" name="TextBox 28"/>
          <p:cNvSpPr txBox="1"/>
          <p:nvPr/>
        </p:nvSpPr>
        <p:spPr>
          <a:xfrm>
            <a:off x="84702" y="2906230"/>
            <a:ext cx="3022926" cy="5893921"/>
          </a:xfrm>
          <a:prstGeom prst="rect">
            <a:avLst/>
          </a:prstGeom>
          <a:noFill/>
        </p:spPr>
        <p:txBody>
          <a:bodyPr wrap="square" rtlCol="0">
            <a:spAutoFit/>
          </a:bodyPr>
          <a:lstStyle/>
          <a:p>
            <a:r>
              <a:rPr lang="en-US" sz="1300" dirty="0">
                <a:latin typeface="Life Savers" panose="020B0604020202020204" charset="0"/>
              </a:rPr>
              <a:t>Regular school attendance is necessary for children to achieve academic success. It is important for children to be in school all day, every day.  The school will send a letter home to parents when a child has missed 3 days of school.  After a total of 6 days, a second letter will be mailed home inquiring how we might assist you in helping your child improve their attendance.</a:t>
            </a:r>
            <a:br>
              <a:rPr lang="en-US" sz="1300" dirty="0">
                <a:latin typeface="Life Savers" panose="020B0604020202020204" charset="0"/>
              </a:rPr>
            </a:br>
            <a:endParaRPr lang="en-US" sz="1300" dirty="0">
              <a:latin typeface="Life Savers" panose="020B0604020202020204" charset="0"/>
            </a:endParaRPr>
          </a:p>
          <a:p>
            <a:r>
              <a:rPr lang="en-US" sz="1300" dirty="0">
                <a:latin typeface="Life Savers" panose="020B0604020202020204" charset="0"/>
              </a:rPr>
              <a:t>If your child is ill, please call the school office at 686-1651 between 7:30 a.m. and 8:30 a.m. to report they will be absent. Submit a doctor’s note if your child has a prolonged illness. Late students must check in at the office. Students arriving to school after 10:00 a.m. or departing from school before 1:00 p.m. will be recorded as absent a half day. All tardies and absences are recorded.</a:t>
            </a:r>
          </a:p>
          <a:p>
            <a:endParaRPr lang="en-US" sz="1300" dirty="0">
              <a:latin typeface="Life Savers" panose="020B0604020202020204" charset="0"/>
            </a:endParaRPr>
          </a:p>
          <a:p>
            <a:r>
              <a:rPr lang="en-US" sz="1300" dirty="0">
                <a:latin typeface="Life Savers" panose="020B0604020202020204" charset="0"/>
              </a:rPr>
              <a:t>If you need to pick up your child from school, please come to the office to sign him/her out. No child will be allowed to leave the building during the school day without being signed out by the legal parent or guardian.</a:t>
            </a:r>
          </a:p>
        </p:txBody>
      </p:sp>
      <p:sp>
        <p:nvSpPr>
          <p:cNvPr id="30" name="TextBox 29"/>
          <p:cNvSpPr txBox="1"/>
          <p:nvPr/>
        </p:nvSpPr>
        <p:spPr>
          <a:xfrm>
            <a:off x="3291840" y="1070851"/>
            <a:ext cx="3022926" cy="1892826"/>
          </a:xfrm>
          <a:prstGeom prst="rect">
            <a:avLst/>
          </a:prstGeom>
          <a:noFill/>
        </p:spPr>
        <p:txBody>
          <a:bodyPr wrap="square" rtlCol="0">
            <a:spAutoFit/>
          </a:bodyPr>
          <a:lstStyle/>
          <a:p>
            <a:r>
              <a:rPr lang="en-US" sz="1300" dirty="0">
                <a:latin typeface="Life Savers" panose="020B0604020202020204" charset="0"/>
              </a:rPr>
              <a:t>Elementary students are expected to maintain 90% attendance at school with minimal absences. Absences/</a:t>
            </a:r>
            <a:r>
              <a:rPr lang="en-US" sz="1300" dirty="0" err="1">
                <a:latin typeface="Life Savers" panose="020B0604020202020204" charset="0"/>
              </a:rPr>
              <a:t>tardies</a:t>
            </a:r>
            <a:r>
              <a:rPr lang="en-US" sz="1300" dirty="0">
                <a:latin typeface="Life Savers" panose="020B0604020202020204" charset="0"/>
              </a:rPr>
              <a:t> may be considered when deciding to retain or promote a student for the next school year. When school officials believe a student has been excessively absent or tardy, social services or juvenile courts may be contacted.</a:t>
            </a:r>
          </a:p>
        </p:txBody>
      </p:sp>
      <p:grpSp>
        <p:nvGrpSpPr>
          <p:cNvPr id="20" name="Group 19"/>
          <p:cNvGrpSpPr/>
          <p:nvPr/>
        </p:nvGrpSpPr>
        <p:grpSpPr>
          <a:xfrm>
            <a:off x="3291840" y="3283238"/>
            <a:ext cx="3427012" cy="2701307"/>
            <a:chOff x="3291840" y="3418706"/>
            <a:chExt cx="3427012" cy="2701307"/>
          </a:xfrm>
        </p:grpSpPr>
        <p:sp>
          <p:nvSpPr>
            <p:cNvPr id="36" name="TextBox 35"/>
            <p:cNvSpPr txBox="1"/>
            <p:nvPr/>
          </p:nvSpPr>
          <p:spPr>
            <a:xfrm>
              <a:off x="3291840" y="5112121"/>
              <a:ext cx="1883356" cy="990015"/>
            </a:xfrm>
            <a:prstGeom prst="rect">
              <a:avLst/>
            </a:prstGeom>
            <a:noFill/>
          </p:spPr>
          <p:txBody>
            <a:bodyPr wrap="square" rtlCol="0">
              <a:spAutoFit/>
            </a:bodyPr>
            <a:lstStyle/>
            <a:p>
              <a:pPr>
                <a:lnSpc>
                  <a:spcPts val="1400"/>
                </a:lnSpc>
              </a:pPr>
              <a:r>
                <a:rPr lang="en-US" sz="1300" dirty="0">
                  <a:latin typeface="Life Savers" panose="020B0604020202020204" charset="0"/>
                  <a:ea typeface="Open Sans Light" panose="020B0604020202020204" charset="0"/>
                  <a:cs typeface="Open Sans Light" panose="020B0604020202020204" charset="0"/>
                </a:rPr>
                <a:t>The district has been granted approval through the USDA Community Eligibility Program to provide free</a:t>
              </a:r>
            </a:p>
          </p:txBody>
        </p:sp>
        <p:sp>
          <p:nvSpPr>
            <p:cNvPr id="38" name="TextBox 37"/>
            <p:cNvSpPr txBox="1"/>
            <p:nvPr/>
          </p:nvSpPr>
          <p:spPr>
            <a:xfrm>
              <a:off x="5078146" y="3827078"/>
              <a:ext cx="1640706" cy="2292935"/>
            </a:xfrm>
            <a:prstGeom prst="rect">
              <a:avLst/>
            </a:prstGeom>
            <a:noFill/>
          </p:spPr>
          <p:txBody>
            <a:bodyPr wrap="square" lIns="91440" tIns="45720" rIns="91440" bIns="45720" rtlCol="0" anchor="t">
              <a:spAutoFit/>
            </a:bodyPr>
            <a:lstStyle/>
            <a:p>
              <a:r>
                <a:rPr lang="en-US" sz="1300" dirty="0">
                  <a:latin typeface="Life Savers" panose="020B0604020202020204" charset="0"/>
                  <a:ea typeface="Open Sans Light" panose="020B0604020202020204" charset="0"/>
                  <a:cs typeface="Open Sans Light" panose="020B0604020202020204" charset="0"/>
                </a:rPr>
                <a:t>breakfast and lunch for all students during the 2024-25 school year.</a:t>
              </a:r>
              <a:br>
                <a:rPr lang="en-US" sz="1300" dirty="0">
                  <a:latin typeface="Life Savers" panose="020B0604020202020204" charset="0"/>
                  <a:ea typeface="Open Sans Light" panose="020B0604020202020204" charset="0"/>
                  <a:cs typeface="Open Sans Light" panose="020B0604020202020204" charset="0"/>
                </a:rPr>
              </a:br>
              <a:endParaRPr lang="en-US" sz="1300" dirty="0">
                <a:latin typeface="Life Savers" panose="020B0604020202020204" charset="0"/>
                <a:ea typeface="Open Sans Light" panose="020B0604020202020204" charset="0"/>
                <a:cs typeface="Open Sans Light" panose="020B0604020202020204" charset="0"/>
              </a:endParaRPr>
            </a:p>
            <a:p>
              <a:r>
                <a:rPr lang="en-US" sz="1300" dirty="0">
                  <a:latin typeface="Life Savers"/>
                  <a:ea typeface="Open Sans Light"/>
                  <a:cs typeface="Open Sans Light"/>
                </a:rPr>
                <a:t>Adults are welcome to join their children for lunch but must purchase a lunch at the cost of $4.35 per meal.</a:t>
              </a:r>
            </a:p>
          </p:txBody>
        </p:sp>
        <p:sp>
          <p:nvSpPr>
            <p:cNvPr id="40" name="TextBox 39"/>
            <p:cNvSpPr txBox="1"/>
            <p:nvPr/>
          </p:nvSpPr>
          <p:spPr>
            <a:xfrm>
              <a:off x="3302370" y="3418706"/>
              <a:ext cx="3290935" cy="369332"/>
            </a:xfrm>
            <a:prstGeom prst="rect">
              <a:avLst/>
            </a:prstGeom>
            <a:noFill/>
          </p:spPr>
          <p:txBody>
            <a:bodyPr wrap="square" rtlCol="0">
              <a:spAutoFit/>
            </a:bodyPr>
            <a:lstStyle/>
            <a:p>
              <a:r>
                <a:rPr lang="en-US" dirty="0">
                  <a:latin typeface="Life Savers" panose="03050602040302000004" pitchFamily="66" charset="0"/>
                </a:rPr>
                <a:t>Free Breakfast/Lunch Program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581" y="3892972"/>
              <a:ext cx="1617480" cy="1097280"/>
            </a:xfrm>
            <a:prstGeom prst="rect">
              <a:avLst/>
            </a:prstGeom>
          </p:spPr>
        </p:pic>
      </p:grpSp>
      <p:cxnSp>
        <p:nvCxnSpPr>
          <p:cNvPr id="41" name="Straight Connector 40"/>
          <p:cNvCxnSpPr/>
          <p:nvPr/>
        </p:nvCxnSpPr>
        <p:spPr>
          <a:xfrm>
            <a:off x="3568968" y="6124094"/>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68968" y="3104516"/>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02370" y="6266771"/>
            <a:ext cx="3290935" cy="369332"/>
          </a:xfrm>
          <a:prstGeom prst="rect">
            <a:avLst/>
          </a:prstGeom>
          <a:noFill/>
        </p:spPr>
        <p:txBody>
          <a:bodyPr wrap="square" rtlCol="0">
            <a:spAutoFit/>
          </a:bodyPr>
          <a:lstStyle/>
          <a:p>
            <a:r>
              <a:rPr lang="en-US" dirty="0">
                <a:latin typeface="Life Savers" panose="03050602040302000004" pitchFamily="66" charset="0"/>
              </a:rPr>
              <a:t>Non-Discrimination</a:t>
            </a:r>
          </a:p>
        </p:txBody>
      </p:sp>
      <p:sp>
        <p:nvSpPr>
          <p:cNvPr id="44" name="TextBox 43"/>
          <p:cNvSpPr txBox="1"/>
          <p:nvPr/>
        </p:nvSpPr>
        <p:spPr>
          <a:xfrm>
            <a:off x="3291840" y="6644715"/>
            <a:ext cx="3287413" cy="1892826"/>
          </a:xfrm>
          <a:prstGeom prst="rect">
            <a:avLst/>
          </a:prstGeom>
          <a:noFill/>
        </p:spPr>
        <p:txBody>
          <a:bodyPr wrap="square" rtlCol="0">
            <a:spAutoFit/>
          </a:bodyPr>
          <a:lstStyle/>
          <a:p>
            <a:r>
              <a:rPr lang="en-US" sz="1300" dirty="0">
                <a:latin typeface="Life Savers" panose="020B0604020202020204" charset="0"/>
              </a:rPr>
              <a:t>The Plummer Worley Joint School District No. 44 complies with all state and federal rules and race, color, religion, national origin, age, gender, disability, marital, sexual orientation, or any other legally protected status.  This holds true for all district employment, opportunities, and programs. PWSD 504 Coordinator:  </a:t>
            </a:r>
          </a:p>
          <a:p>
            <a:r>
              <a:rPr lang="en-US" sz="1300" dirty="0">
                <a:latin typeface="Life Savers" panose="020B0604020202020204" charset="0"/>
              </a:rPr>
              <a:t>Tara Lere at 208-686-1621</a:t>
            </a:r>
          </a:p>
        </p:txBody>
      </p:sp>
      <p:sp>
        <p:nvSpPr>
          <p:cNvPr id="24" name="TextBox 23"/>
          <p:cNvSpPr txBox="1"/>
          <p:nvPr/>
        </p:nvSpPr>
        <p:spPr>
          <a:xfrm>
            <a:off x="6309360" y="991673"/>
            <a:ext cx="508068" cy="246221"/>
          </a:xfrm>
          <a:prstGeom prst="rect">
            <a:avLst/>
          </a:prstGeom>
          <a:noFill/>
        </p:spPr>
        <p:txBody>
          <a:bodyPr wrap="square" rtlCol="0">
            <a:spAutoFit/>
          </a:bodyPr>
          <a:lstStyle/>
          <a:p>
            <a:pPr algn="r"/>
            <a:r>
              <a:rPr lang="en-US" sz="1000" dirty="0">
                <a:latin typeface="Open Sans Light" panose="020B0604020202020204" charset="0"/>
                <a:ea typeface="Open Sans Light" panose="020B0604020202020204" charset="0"/>
                <a:cs typeface="Open Sans Light" panose="020B0604020202020204" charset="0"/>
                <a:hlinkClick r:id="rId4" action="ppaction://hlinksldjump"/>
              </a:rPr>
              <a:t>Back</a:t>
            </a:r>
            <a:endParaRPr lang="en-US" sz="1000" dirty="0">
              <a:latin typeface="Open Sans Light" panose="020B0604020202020204" charset="0"/>
              <a:ea typeface="Open Sans Light" panose="020B0604020202020204" charset="0"/>
              <a:cs typeface="Open Sans Light" panose="020B0604020202020204" charset="0"/>
            </a:endParaRPr>
          </a:p>
        </p:txBody>
      </p:sp>
      <p:sp>
        <p:nvSpPr>
          <p:cNvPr id="7" name="TextBox 6">
            <a:extLst>
              <a:ext uri="{FF2B5EF4-FFF2-40B4-BE49-F238E27FC236}">
                <a16:creationId xmlns:a16="http://schemas.microsoft.com/office/drawing/2014/main" id="{2CE566CE-8219-4B87-9D03-67EFB7BC2F1C}"/>
              </a:ext>
            </a:extLst>
          </p:cNvPr>
          <p:cNvSpPr txBox="1"/>
          <p:nvPr/>
        </p:nvSpPr>
        <p:spPr>
          <a:xfrm>
            <a:off x="111109" y="1468479"/>
            <a:ext cx="2970112" cy="1169551"/>
          </a:xfrm>
          <a:prstGeom prst="rect">
            <a:avLst/>
          </a:prstGeom>
          <a:noFill/>
        </p:spPr>
        <p:txBody>
          <a:bodyPr wrap="square" rtlCol="0">
            <a:spAutoFit/>
          </a:bodyPr>
          <a:lstStyle/>
          <a:p>
            <a:pPr marL="285750" indent="-285750">
              <a:buFont typeface="Arial" panose="020B0604020202020204" pitchFamily="34" charset="0"/>
              <a:buChar char="•"/>
            </a:pPr>
            <a:r>
              <a:rPr lang="en-US" sz="1300" kern="1400" dirty="0">
                <a:solidFill>
                  <a:srgbClr val="000000"/>
                </a:solidFill>
                <a:latin typeface="Life Savers" panose="020B0604020202020204" charset="0"/>
                <a:ea typeface="Times New Roman" panose="02020603050405020304" pitchFamily="18" charset="0"/>
              </a:rPr>
              <a:t>Preschool  8:15-11:30  T-F</a:t>
            </a:r>
          </a:p>
          <a:p>
            <a:pPr marL="285750" indent="-285750">
              <a:buFont typeface="Arial" panose="020B0604020202020204" pitchFamily="34" charset="0"/>
              <a:buChar char="•"/>
            </a:pPr>
            <a:r>
              <a:rPr lang="en-US" sz="1300" kern="1400" dirty="0">
                <a:solidFill>
                  <a:srgbClr val="000000"/>
                </a:solidFill>
                <a:latin typeface="Life Savers" panose="020B0604020202020204" charset="0"/>
                <a:ea typeface="Times New Roman" panose="02020603050405020304" pitchFamily="18" charset="0"/>
              </a:rPr>
              <a:t>Kinder. - 5th Grade  7:55-3:00  M-F</a:t>
            </a:r>
          </a:p>
          <a:p>
            <a:pPr marL="285750" indent="-285750">
              <a:buFont typeface="Arial" panose="020B0604020202020204" pitchFamily="34" charset="0"/>
              <a:buChar char="•"/>
            </a:pPr>
            <a:r>
              <a:rPr lang="en-US" sz="1300" kern="1400" dirty="0">
                <a:solidFill>
                  <a:srgbClr val="000000"/>
                </a:solidFill>
                <a:latin typeface="Life Savers" panose="020B0604020202020204" charset="0"/>
                <a:ea typeface="Times New Roman" panose="02020603050405020304" pitchFamily="18" charset="0"/>
              </a:rPr>
              <a:t>Early Release dismissal–1:00 (K-5)</a:t>
            </a:r>
          </a:p>
          <a:p>
            <a:pPr marL="285750" indent="-285750">
              <a:buFont typeface="Arial" panose="020B0604020202020204" pitchFamily="34" charset="0"/>
              <a:buChar char="•"/>
            </a:pPr>
            <a:r>
              <a:rPr lang="en-US" sz="1300" kern="1400" dirty="0">
                <a:solidFill>
                  <a:srgbClr val="000000"/>
                </a:solidFill>
                <a:latin typeface="Life Savers" panose="020B0604020202020204" charset="0"/>
                <a:ea typeface="Times New Roman" panose="02020603050405020304" pitchFamily="18" charset="0"/>
              </a:rPr>
              <a:t>Breakfast is served before school.</a:t>
            </a:r>
          </a:p>
          <a:p>
            <a:endParaRPr lang="en-US" dirty="0"/>
          </a:p>
        </p:txBody>
      </p:sp>
      <p:sp>
        <p:nvSpPr>
          <p:cNvPr id="11" name="TextBox 10">
            <a:extLst>
              <a:ext uri="{FF2B5EF4-FFF2-40B4-BE49-F238E27FC236}">
                <a16:creationId xmlns:a16="http://schemas.microsoft.com/office/drawing/2014/main" id="{015930FE-9967-4E06-83B6-3156CBAC0CC9}"/>
              </a:ext>
            </a:extLst>
          </p:cNvPr>
          <p:cNvSpPr txBox="1"/>
          <p:nvPr/>
        </p:nvSpPr>
        <p:spPr>
          <a:xfrm>
            <a:off x="111109" y="1070851"/>
            <a:ext cx="2978962" cy="707886"/>
          </a:xfrm>
          <a:prstGeom prst="rect">
            <a:avLst/>
          </a:prstGeom>
          <a:noFill/>
        </p:spPr>
        <p:txBody>
          <a:bodyPr wrap="square" rtlCol="0">
            <a:spAutoFit/>
          </a:bodyPr>
          <a:lstStyle/>
          <a:p>
            <a:r>
              <a:rPr lang="en-US" sz="2200" dirty="0">
                <a:latin typeface="Life Savers" panose="03050602040302000004" pitchFamily="66" charset="0"/>
              </a:rPr>
              <a:t>Student Schedule</a:t>
            </a:r>
          </a:p>
          <a:p>
            <a:endParaRPr lang="en-US" dirty="0"/>
          </a:p>
        </p:txBody>
      </p:sp>
      <p:cxnSp>
        <p:nvCxnSpPr>
          <p:cNvPr id="31" name="Straight Connector 30">
            <a:extLst>
              <a:ext uri="{FF2B5EF4-FFF2-40B4-BE49-F238E27FC236}">
                <a16:creationId xmlns:a16="http://schemas.microsoft.com/office/drawing/2014/main" id="{A3ADE45B-2B33-4544-B43A-057B7045D855}"/>
              </a:ext>
            </a:extLst>
          </p:cNvPr>
          <p:cNvCxnSpPr/>
          <p:nvPr/>
        </p:nvCxnSpPr>
        <p:spPr>
          <a:xfrm>
            <a:off x="224565" y="2466454"/>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4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54474"/>
            <a:ext cx="6320589" cy="523220"/>
          </a:xfrm>
          <a:prstGeom prst="rect">
            <a:avLst/>
          </a:prstGeom>
          <a:noFill/>
        </p:spPr>
        <p:txBody>
          <a:bodyPr wrap="square" rtlCol="0">
            <a:spAutoFit/>
          </a:bodyPr>
          <a:lstStyle/>
          <a:p>
            <a:pPr algn="ctr"/>
            <a:r>
              <a:rPr lang="en-US" sz="2800" dirty="0">
                <a:latin typeface="Life Savers" panose="03050602040302000004" pitchFamily="66" charset="0"/>
              </a:rPr>
              <a:t>LES Handbook</a:t>
            </a:r>
            <a:endParaRPr lang="en-US" sz="1600" dirty="0">
              <a:latin typeface="Life Savers" panose="03050602040302000004" pitchFamily="66" charset="0"/>
            </a:endParaRPr>
          </a:p>
        </p:txBody>
      </p:sp>
      <p:grpSp>
        <p:nvGrpSpPr>
          <p:cNvPr id="19" name="Group 18"/>
          <p:cNvGrpSpPr/>
          <p:nvPr/>
        </p:nvGrpSpPr>
        <p:grpSpPr>
          <a:xfrm>
            <a:off x="746" y="700785"/>
            <a:ext cx="6858000" cy="268943"/>
            <a:chOff x="746" y="745941"/>
            <a:chExt cx="6858000" cy="268943"/>
          </a:xfrm>
        </p:grpSpPr>
        <p:cxnSp>
          <p:nvCxnSpPr>
            <p:cNvPr id="4" name="Straight Connector 3"/>
            <p:cNvCxnSpPr/>
            <p:nvPr/>
          </p:nvCxnSpPr>
          <p:spPr>
            <a:xfrm>
              <a:off x="746" y="74594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006419"/>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753274"/>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753241"/>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753241"/>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2"/>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5</a:t>
            </a:r>
          </a:p>
        </p:txBody>
      </p:sp>
      <p:sp>
        <p:nvSpPr>
          <p:cNvPr id="27" name="TextBox 26"/>
          <p:cNvSpPr txBox="1"/>
          <p:nvPr/>
        </p:nvSpPr>
        <p:spPr>
          <a:xfrm>
            <a:off x="82296" y="1070851"/>
            <a:ext cx="3034111" cy="430887"/>
          </a:xfrm>
          <a:prstGeom prst="rect">
            <a:avLst/>
          </a:prstGeom>
          <a:noFill/>
        </p:spPr>
        <p:txBody>
          <a:bodyPr wrap="square" rtlCol="0">
            <a:spAutoFit/>
          </a:bodyPr>
          <a:lstStyle/>
          <a:p>
            <a:r>
              <a:rPr lang="en-US" sz="2200" dirty="0">
                <a:latin typeface="Life Savers" panose="03050602040302000004" pitchFamily="66" charset="0"/>
              </a:rPr>
              <a:t>Emergency Closures</a:t>
            </a:r>
          </a:p>
        </p:txBody>
      </p:sp>
      <p:sp>
        <p:nvSpPr>
          <p:cNvPr id="29" name="TextBox 28"/>
          <p:cNvSpPr txBox="1"/>
          <p:nvPr/>
        </p:nvSpPr>
        <p:spPr>
          <a:xfrm>
            <a:off x="91440" y="1491100"/>
            <a:ext cx="3022926" cy="7094250"/>
          </a:xfrm>
          <a:prstGeom prst="rect">
            <a:avLst/>
          </a:prstGeom>
          <a:noFill/>
        </p:spPr>
        <p:txBody>
          <a:bodyPr wrap="square" rtlCol="0">
            <a:spAutoFit/>
          </a:bodyPr>
          <a:lstStyle/>
          <a:p>
            <a:r>
              <a:rPr lang="en-US" sz="1300" dirty="0">
                <a:latin typeface="Life Savers" panose="020B0604020202020204" charset="0"/>
              </a:rPr>
              <a:t>Due to changing weather and road conditions, school may be delayed or canceled. A decision will typically be made by 6:00 a.m. whether we will close school for the day or be delayed 2 hours. These will pertain to both students who are bussed and walk to school. </a:t>
            </a:r>
          </a:p>
          <a:p>
            <a:r>
              <a:rPr lang="en-US" sz="1300" dirty="0">
                <a:latin typeface="Life Savers" panose="020B0604020202020204" charset="0"/>
              </a:rPr>
              <a:t> </a:t>
            </a:r>
          </a:p>
          <a:p>
            <a:r>
              <a:rPr lang="en-US" sz="1300" dirty="0">
                <a:latin typeface="Life Savers" panose="020B0604020202020204" charset="0"/>
              </a:rPr>
              <a:t>Please make sure the school office has your updated contact information as the school has an automated telephone system to alert you of any changes or canceled days.  This will also let you know of any special events to attend.</a:t>
            </a:r>
          </a:p>
          <a:p>
            <a:r>
              <a:rPr lang="en-US" sz="1300" dirty="0">
                <a:latin typeface="Life Savers" panose="020B0604020202020204" charset="0"/>
              </a:rPr>
              <a:t> </a:t>
            </a:r>
          </a:p>
          <a:p>
            <a:r>
              <a:rPr lang="en-US" sz="1300" dirty="0">
                <a:latin typeface="Life Savers" panose="020B0604020202020204" charset="0"/>
              </a:rPr>
              <a:t>In the event of any school closure or emergency, you may receive an automated phone call notifying you of how to proceed, or you may receive an email notifying you of a situation.  Please keep in mind any and all communications during an actual emergency are provided only after approval of law enforcement in charge of the emergency.</a:t>
            </a:r>
          </a:p>
          <a:p>
            <a:r>
              <a:rPr lang="en-US" sz="1300" dirty="0">
                <a:latin typeface="Life Savers" panose="020B0604020202020204" charset="0"/>
              </a:rPr>
              <a:t> </a:t>
            </a:r>
          </a:p>
          <a:p>
            <a:r>
              <a:rPr lang="en-US" sz="1300" dirty="0">
                <a:latin typeface="Life Savers" panose="020B0604020202020204" charset="0"/>
              </a:rPr>
              <a:t>Any changes in our regular schedule will be announced on local radio and television stations, as well as Facebook. If we announce that school is delayed for 2 hours, there is a possibility that school will still be canceled if weather conditions worsen or the roads cannot be cleared. If school is delayed, breakfast will not be served at school.</a:t>
            </a:r>
          </a:p>
        </p:txBody>
      </p:sp>
      <p:sp>
        <p:nvSpPr>
          <p:cNvPr id="30" name="TextBox 29"/>
          <p:cNvSpPr txBox="1"/>
          <p:nvPr/>
        </p:nvSpPr>
        <p:spPr>
          <a:xfrm>
            <a:off x="3289242" y="1463791"/>
            <a:ext cx="3187324" cy="1492716"/>
          </a:xfrm>
          <a:prstGeom prst="rect">
            <a:avLst/>
          </a:prstGeom>
          <a:noFill/>
        </p:spPr>
        <p:txBody>
          <a:bodyPr wrap="square" rtlCol="0">
            <a:spAutoFit/>
          </a:bodyPr>
          <a:lstStyle/>
          <a:p>
            <a:r>
              <a:rPr lang="en-US" sz="1300" dirty="0">
                <a:latin typeface="Life Savers" panose="020B0604020202020204" charset="0"/>
              </a:rPr>
              <a:t>Students may not bring personal belong-</a:t>
            </a:r>
            <a:r>
              <a:rPr lang="en-US" sz="1300" dirty="0" err="1">
                <a:latin typeface="Life Savers" panose="020B0604020202020204" charset="0"/>
              </a:rPr>
              <a:t>ings</a:t>
            </a:r>
            <a:r>
              <a:rPr lang="en-US" sz="1300" dirty="0">
                <a:latin typeface="Life Savers" panose="020B0604020202020204" charset="0"/>
              </a:rPr>
              <a:t> such as collectibles, radios, cameras, skateboards, iPods, headsets, toys, etc., to school, as they are frequently broken or lost. We will not be responsible for these items. Leave them home. Students are not permitted to use cell phones at school.</a:t>
            </a:r>
          </a:p>
        </p:txBody>
      </p:sp>
      <p:sp>
        <p:nvSpPr>
          <p:cNvPr id="36" name="TextBox 35"/>
          <p:cNvSpPr txBox="1"/>
          <p:nvPr/>
        </p:nvSpPr>
        <p:spPr>
          <a:xfrm>
            <a:off x="3302370" y="4667860"/>
            <a:ext cx="1883356" cy="2605842"/>
          </a:xfrm>
          <a:prstGeom prst="rect">
            <a:avLst/>
          </a:prstGeom>
          <a:noFill/>
        </p:spPr>
        <p:txBody>
          <a:bodyPr wrap="square" lIns="91440" tIns="45720" rIns="91440" bIns="45720" rtlCol="0" anchor="t">
            <a:spAutoFit/>
          </a:bodyPr>
          <a:lstStyle/>
          <a:p>
            <a:pPr>
              <a:lnSpc>
                <a:spcPts val="1400"/>
              </a:lnSpc>
            </a:pPr>
            <a:r>
              <a:rPr lang="en-US" sz="1250" dirty="0">
                <a:latin typeface="Life Savers"/>
                <a:ea typeface="Open Sans Light"/>
                <a:cs typeface="Open Sans Light"/>
              </a:rPr>
              <a:t>School employees may assist in the self-administration of an over the counter drug for a pupil provided it is in compliance with written instructions, provided from home in its original container, and if the parent/guardian consents in writing. The over the counter drug </a:t>
            </a:r>
            <a:endParaRPr lang="en-US" sz="1250">
              <a:latin typeface="Life Savers" panose="020B0604020202020204" charset="0"/>
              <a:ea typeface="Open Sans Light" panose="020B0604020202020204" charset="0"/>
              <a:cs typeface="Open Sans Light" panose="020B0604020202020204" charset="0"/>
            </a:endParaRPr>
          </a:p>
          <a:p>
            <a:pPr>
              <a:lnSpc>
                <a:spcPts val="1400"/>
              </a:lnSpc>
            </a:pPr>
            <a:r>
              <a:rPr lang="en-US" sz="1250" dirty="0">
                <a:latin typeface="Life Savers"/>
                <a:ea typeface="Open Sans Light"/>
                <a:cs typeface="Open Sans Light"/>
              </a:rPr>
              <a:t>will be kept in the office in a locked box.</a:t>
            </a:r>
          </a:p>
        </p:txBody>
      </p:sp>
      <p:sp>
        <p:nvSpPr>
          <p:cNvPr id="38" name="TextBox 37"/>
          <p:cNvSpPr txBox="1"/>
          <p:nvPr/>
        </p:nvSpPr>
        <p:spPr>
          <a:xfrm>
            <a:off x="5078146" y="3691610"/>
            <a:ext cx="1640706" cy="3747180"/>
          </a:xfrm>
          <a:prstGeom prst="rect">
            <a:avLst/>
          </a:prstGeom>
          <a:noFill/>
        </p:spPr>
        <p:txBody>
          <a:bodyPr wrap="square" lIns="91440" tIns="45720" rIns="91440" bIns="45720" rtlCol="0" anchor="t">
            <a:spAutoFit/>
          </a:bodyPr>
          <a:lstStyle/>
          <a:p>
            <a:r>
              <a:rPr lang="en-US" sz="1250" dirty="0">
                <a:latin typeface="Life Savers"/>
                <a:ea typeface="Open Sans Light"/>
                <a:cs typeface="Open Sans Light"/>
              </a:rPr>
              <a:t>Parents must fill out forms at the time</a:t>
            </a:r>
          </a:p>
          <a:p>
            <a:r>
              <a:rPr lang="en-US" sz="1250" dirty="0">
                <a:latin typeface="Life Savers"/>
                <a:ea typeface="Open Sans Light"/>
                <a:cs typeface="Open Sans Light"/>
              </a:rPr>
              <a:t>the medication is brought to the school.  All prescription medication must be submitted in person by the parent/ guardian (in filled Rx labeled containers with unit dosages) to the office. The pre-scription must be current.  All dosages will be administered and recorded through the office medication log.</a:t>
            </a:r>
          </a:p>
        </p:txBody>
      </p:sp>
      <p:sp>
        <p:nvSpPr>
          <p:cNvPr id="40" name="TextBox 39"/>
          <p:cNvSpPr txBox="1"/>
          <p:nvPr/>
        </p:nvSpPr>
        <p:spPr>
          <a:xfrm>
            <a:off x="3302370" y="3029411"/>
            <a:ext cx="3290935" cy="430887"/>
          </a:xfrm>
          <a:prstGeom prst="rect">
            <a:avLst/>
          </a:prstGeom>
          <a:noFill/>
        </p:spPr>
        <p:txBody>
          <a:bodyPr wrap="square" rtlCol="0">
            <a:spAutoFit/>
          </a:bodyPr>
          <a:lstStyle/>
          <a:p>
            <a:r>
              <a:rPr lang="en-US" sz="2200" dirty="0">
                <a:latin typeface="Life Savers" panose="03050602040302000004" pitchFamily="66" charset="0"/>
              </a:rPr>
              <a:t>Dispensing Medication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419" y="3510966"/>
            <a:ext cx="1510642" cy="1097280"/>
          </a:xfrm>
          <a:prstGeom prst="rect">
            <a:avLst/>
          </a:prstGeom>
        </p:spPr>
      </p:pic>
      <p:cxnSp>
        <p:nvCxnSpPr>
          <p:cNvPr id="42" name="Straight Connector 41"/>
          <p:cNvCxnSpPr/>
          <p:nvPr/>
        </p:nvCxnSpPr>
        <p:spPr>
          <a:xfrm>
            <a:off x="3566461" y="2974706"/>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02370" y="1066266"/>
            <a:ext cx="3034111" cy="430887"/>
          </a:xfrm>
          <a:prstGeom prst="rect">
            <a:avLst/>
          </a:prstGeom>
          <a:noFill/>
        </p:spPr>
        <p:txBody>
          <a:bodyPr wrap="square" rtlCol="0">
            <a:spAutoFit/>
          </a:bodyPr>
          <a:lstStyle/>
          <a:p>
            <a:r>
              <a:rPr lang="en-US" sz="2200" dirty="0">
                <a:latin typeface="Life Savers" panose="03050602040302000004" pitchFamily="66" charset="0"/>
              </a:rPr>
              <a:t>Personal Belongings</a:t>
            </a:r>
          </a:p>
        </p:txBody>
      </p:sp>
      <p:cxnSp>
        <p:nvCxnSpPr>
          <p:cNvPr id="25" name="Straight Connector 24"/>
          <p:cNvCxnSpPr/>
          <p:nvPr/>
        </p:nvCxnSpPr>
        <p:spPr>
          <a:xfrm>
            <a:off x="3426504" y="7495919"/>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02370" y="7525178"/>
            <a:ext cx="2343137" cy="369332"/>
          </a:xfrm>
          <a:prstGeom prst="rect">
            <a:avLst/>
          </a:prstGeom>
          <a:noFill/>
        </p:spPr>
        <p:txBody>
          <a:bodyPr wrap="square" rtlCol="0">
            <a:spAutoFit/>
          </a:bodyPr>
          <a:lstStyle/>
          <a:p>
            <a:r>
              <a:rPr lang="en-US" dirty="0">
                <a:latin typeface="Life Savers" panose="03050602040302000004" pitchFamily="66" charset="0"/>
              </a:rPr>
              <a:t>Video Surveillance</a:t>
            </a:r>
          </a:p>
        </p:txBody>
      </p:sp>
      <p:sp>
        <p:nvSpPr>
          <p:cNvPr id="28" name="TextBox 27"/>
          <p:cNvSpPr txBox="1"/>
          <p:nvPr/>
        </p:nvSpPr>
        <p:spPr>
          <a:xfrm>
            <a:off x="3289242" y="7814744"/>
            <a:ext cx="3187324" cy="692497"/>
          </a:xfrm>
          <a:prstGeom prst="rect">
            <a:avLst/>
          </a:prstGeom>
          <a:noFill/>
        </p:spPr>
        <p:txBody>
          <a:bodyPr wrap="square" rtlCol="0">
            <a:spAutoFit/>
          </a:bodyPr>
          <a:lstStyle/>
          <a:p>
            <a:r>
              <a:rPr lang="en-US" sz="1300" dirty="0">
                <a:latin typeface="Life Savers" panose="020B0604020202020204" charset="0"/>
              </a:rPr>
              <a:t>The Plummer/Worley School District may use video surveillance in all buildings that are school district property.</a:t>
            </a:r>
          </a:p>
        </p:txBody>
      </p:sp>
      <p:sp>
        <p:nvSpPr>
          <p:cNvPr id="31" name="TextBox 30"/>
          <p:cNvSpPr txBox="1"/>
          <p:nvPr/>
        </p:nvSpPr>
        <p:spPr>
          <a:xfrm>
            <a:off x="6309360" y="991673"/>
            <a:ext cx="508068" cy="246221"/>
          </a:xfrm>
          <a:prstGeom prst="rect">
            <a:avLst/>
          </a:prstGeom>
          <a:noFill/>
        </p:spPr>
        <p:txBody>
          <a:bodyPr wrap="square" rtlCol="0">
            <a:spAutoFit/>
          </a:bodyPr>
          <a:lstStyle/>
          <a:p>
            <a:pPr algn="r"/>
            <a:r>
              <a:rPr lang="en-US" sz="1000" dirty="0">
                <a:latin typeface="Open Sans Light" panose="020B0604020202020204" charset="0"/>
                <a:ea typeface="Open Sans Light" panose="020B0604020202020204" charset="0"/>
                <a:cs typeface="Open Sans Light" panose="020B0604020202020204" charset="0"/>
                <a:hlinkClick r:id="rId4" action="ppaction://hlinksldjump"/>
              </a:rPr>
              <a:t>Back</a:t>
            </a:r>
            <a:endParaRPr lang="en-US" sz="1000"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174119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54474"/>
            <a:ext cx="6320589" cy="523220"/>
          </a:xfrm>
          <a:prstGeom prst="rect">
            <a:avLst/>
          </a:prstGeom>
          <a:noFill/>
        </p:spPr>
        <p:txBody>
          <a:bodyPr wrap="square" rtlCol="0">
            <a:spAutoFit/>
          </a:bodyPr>
          <a:lstStyle/>
          <a:p>
            <a:pPr algn="ctr"/>
            <a:r>
              <a:rPr lang="en-US" sz="2800" dirty="0">
                <a:latin typeface="Life Savers" panose="03050602040302000004" pitchFamily="66" charset="0"/>
              </a:rPr>
              <a:t>LES Handbook</a:t>
            </a:r>
            <a:endParaRPr lang="en-US" sz="1600" dirty="0">
              <a:latin typeface="Life Savers" panose="03050602040302000004" pitchFamily="66" charset="0"/>
            </a:endParaRPr>
          </a:p>
        </p:txBody>
      </p:sp>
      <p:grpSp>
        <p:nvGrpSpPr>
          <p:cNvPr id="19" name="Group 18"/>
          <p:cNvGrpSpPr/>
          <p:nvPr/>
        </p:nvGrpSpPr>
        <p:grpSpPr>
          <a:xfrm>
            <a:off x="746" y="700785"/>
            <a:ext cx="6858000" cy="268943"/>
            <a:chOff x="746" y="745941"/>
            <a:chExt cx="6858000" cy="268943"/>
          </a:xfrm>
        </p:grpSpPr>
        <p:cxnSp>
          <p:nvCxnSpPr>
            <p:cNvPr id="4" name="Straight Connector 3"/>
            <p:cNvCxnSpPr/>
            <p:nvPr/>
          </p:nvCxnSpPr>
          <p:spPr>
            <a:xfrm>
              <a:off x="746" y="74594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006419"/>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753274"/>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753241"/>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753241"/>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2"/>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5</a:t>
            </a:r>
          </a:p>
        </p:txBody>
      </p:sp>
      <p:sp>
        <p:nvSpPr>
          <p:cNvPr id="27" name="TextBox 26"/>
          <p:cNvSpPr txBox="1"/>
          <p:nvPr/>
        </p:nvSpPr>
        <p:spPr>
          <a:xfrm>
            <a:off x="82296" y="1070612"/>
            <a:ext cx="3034111" cy="430887"/>
          </a:xfrm>
          <a:prstGeom prst="rect">
            <a:avLst/>
          </a:prstGeom>
          <a:noFill/>
        </p:spPr>
        <p:txBody>
          <a:bodyPr wrap="square" rtlCol="0">
            <a:spAutoFit/>
          </a:bodyPr>
          <a:lstStyle/>
          <a:p>
            <a:r>
              <a:rPr lang="en-US" sz="2200" dirty="0">
                <a:latin typeface="Life Savers" panose="03050602040302000004" pitchFamily="66" charset="0"/>
              </a:rPr>
              <a:t>Health, Injury or Illness</a:t>
            </a:r>
          </a:p>
        </p:txBody>
      </p:sp>
      <p:sp>
        <p:nvSpPr>
          <p:cNvPr id="29" name="TextBox 28"/>
          <p:cNvSpPr txBox="1"/>
          <p:nvPr/>
        </p:nvSpPr>
        <p:spPr>
          <a:xfrm>
            <a:off x="91440" y="1536256"/>
            <a:ext cx="3022926" cy="6494085"/>
          </a:xfrm>
          <a:prstGeom prst="rect">
            <a:avLst/>
          </a:prstGeom>
          <a:noFill/>
        </p:spPr>
        <p:txBody>
          <a:bodyPr wrap="square" rtlCol="0">
            <a:spAutoFit/>
          </a:bodyPr>
          <a:lstStyle/>
          <a:p>
            <a:r>
              <a:rPr lang="en-US" sz="1300" dirty="0">
                <a:latin typeface="Life Savers" panose="020B0604020202020204" charset="0"/>
              </a:rPr>
              <a:t>The school board recognizes that school personnel are responsible for providing first aid or emergency treatment in cases of sudden illness or injury to a student, but further medical attention is the responsibility of the parent or guardian. </a:t>
            </a:r>
          </a:p>
          <a:p>
            <a:endParaRPr lang="en-US" sz="1300" dirty="0">
              <a:latin typeface="Life Savers" panose="020B0604020202020204" charset="0"/>
            </a:endParaRPr>
          </a:p>
          <a:p>
            <a:r>
              <a:rPr lang="en-US" sz="1300" dirty="0">
                <a:latin typeface="Life Savers" panose="020B0604020202020204" charset="0"/>
              </a:rPr>
              <a:t>The principal, or designee, shall make every reasonable effort to contact the parent so proper treatment can be arranged. In the event that the parent cannot be reached and immediate medical attention is required, the injured student may be taken directly to the hospital and receive treatment by an EMT or the physician on call. When the parent is located, he/she may then choose to continue the treatment and/or make other arrangements.</a:t>
            </a:r>
          </a:p>
          <a:p>
            <a:r>
              <a:rPr lang="en-US" sz="1300" dirty="0">
                <a:latin typeface="Life Savers" panose="020B0604020202020204" charset="0"/>
              </a:rPr>
              <a:t> </a:t>
            </a:r>
          </a:p>
          <a:p>
            <a:r>
              <a:rPr lang="en-US" sz="1300" dirty="0">
                <a:latin typeface="Life Savers" panose="020B0604020202020204" charset="0"/>
              </a:rPr>
              <a:t>Please keep the school informed of any medical needs of your child, including allergies, medications, and injuries, so your child remains safe at school.</a:t>
            </a:r>
          </a:p>
          <a:p>
            <a:r>
              <a:rPr lang="en-US" sz="1300" dirty="0">
                <a:latin typeface="Life Savers" panose="020B0604020202020204" charset="0"/>
              </a:rPr>
              <a:t> </a:t>
            </a:r>
          </a:p>
          <a:p>
            <a:r>
              <a:rPr lang="en-US" sz="1300" dirty="0">
                <a:latin typeface="Life Savers" panose="020B0604020202020204" charset="0"/>
              </a:rPr>
              <a:t>Please make sure that the office has your current home and work phone numbers as well as your designated person’s current home and work phone numbers so that we can reach someone at all times.</a:t>
            </a:r>
          </a:p>
        </p:txBody>
      </p:sp>
      <p:sp>
        <p:nvSpPr>
          <p:cNvPr id="36" name="TextBox 35"/>
          <p:cNvSpPr txBox="1"/>
          <p:nvPr/>
        </p:nvSpPr>
        <p:spPr>
          <a:xfrm>
            <a:off x="3289242" y="2685004"/>
            <a:ext cx="1883356" cy="3144451"/>
          </a:xfrm>
          <a:prstGeom prst="rect">
            <a:avLst/>
          </a:prstGeom>
          <a:noFill/>
        </p:spPr>
        <p:txBody>
          <a:bodyPr wrap="square" rtlCol="0">
            <a:spAutoFit/>
          </a:bodyPr>
          <a:lstStyle/>
          <a:p>
            <a:pPr>
              <a:lnSpc>
                <a:spcPts val="1400"/>
              </a:lnSpc>
            </a:pPr>
            <a:r>
              <a:rPr lang="en-US" sz="1250" dirty="0">
                <a:latin typeface="Life Savers" panose="020B0604020202020204" charset="0"/>
                <a:ea typeface="Open Sans Light" panose="020B0604020202020204" charset="0"/>
                <a:cs typeface="Open Sans Light" panose="020B0604020202020204" charset="0"/>
              </a:rPr>
              <a:t>Student use of phones is reserved for important situations or </a:t>
            </a:r>
            <a:r>
              <a:rPr lang="en-US" sz="1250" dirty="0" err="1">
                <a:latin typeface="Life Savers" panose="020B0604020202020204" charset="0"/>
                <a:ea typeface="Open Sans Light" panose="020B0604020202020204" charset="0"/>
                <a:cs typeface="Open Sans Light" panose="020B0604020202020204" charset="0"/>
              </a:rPr>
              <a:t>emergen-cies</a:t>
            </a:r>
            <a:r>
              <a:rPr lang="en-US" sz="1250" dirty="0">
                <a:latin typeface="Life Savers" panose="020B0604020202020204" charset="0"/>
                <a:ea typeface="Open Sans Light" panose="020B0604020202020204" charset="0"/>
                <a:cs typeface="Open Sans Light" panose="020B0604020202020204" charset="0"/>
              </a:rPr>
              <a:t> and such </a:t>
            </a:r>
            <a:r>
              <a:rPr lang="en-US" sz="1250" dirty="0" err="1">
                <a:latin typeface="Life Savers" panose="020B0604020202020204" charset="0"/>
                <a:ea typeface="Open Sans Light" panose="020B0604020202020204" charset="0"/>
                <a:cs typeface="Open Sans Light" panose="020B0604020202020204" charset="0"/>
              </a:rPr>
              <a:t>commun-ications</a:t>
            </a:r>
            <a:r>
              <a:rPr lang="en-US" sz="1250" dirty="0">
                <a:latin typeface="Life Savers" panose="020B0604020202020204" charset="0"/>
                <a:ea typeface="Open Sans Light" panose="020B0604020202020204" charset="0"/>
                <a:cs typeface="Open Sans Light" panose="020B0604020202020204" charset="0"/>
              </a:rPr>
              <a:t> are done in the office. Please make all arrangements for your child’s after-school activities prior to your child leaving home in the morning and </a:t>
            </a:r>
            <a:r>
              <a:rPr lang="en-US" sz="1250" dirty="0" err="1">
                <a:latin typeface="Life Savers" panose="020B0604020202020204" charset="0"/>
                <a:ea typeface="Open Sans Light" panose="020B0604020202020204" charset="0"/>
                <a:cs typeface="Open Sans Light" panose="020B0604020202020204" charset="0"/>
              </a:rPr>
              <a:t>commun-icate</a:t>
            </a:r>
            <a:r>
              <a:rPr lang="en-US" sz="1250" dirty="0">
                <a:latin typeface="Life Savers" panose="020B0604020202020204" charset="0"/>
                <a:ea typeface="Open Sans Light" panose="020B0604020202020204" charset="0"/>
                <a:cs typeface="Open Sans Light" panose="020B0604020202020204" charset="0"/>
              </a:rPr>
              <a:t> these to the school through a note with your child.</a:t>
            </a:r>
            <a:br>
              <a:rPr lang="en-US" sz="1250" dirty="0">
                <a:latin typeface="Life Savers" panose="020B0604020202020204" charset="0"/>
                <a:ea typeface="Open Sans Light" panose="020B0604020202020204" charset="0"/>
                <a:cs typeface="Open Sans Light" panose="020B0604020202020204" charset="0"/>
              </a:rPr>
            </a:br>
            <a:endParaRPr lang="en-US" sz="1250" dirty="0">
              <a:latin typeface="Life Savers" panose="020B0604020202020204" charset="0"/>
              <a:ea typeface="Open Sans Light" panose="020B0604020202020204" charset="0"/>
              <a:cs typeface="Open Sans Light" panose="020B0604020202020204" charset="0"/>
            </a:endParaRPr>
          </a:p>
          <a:p>
            <a:pPr>
              <a:lnSpc>
                <a:spcPts val="1400"/>
              </a:lnSpc>
            </a:pPr>
            <a:r>
              <a:rPr lang="en-US" sz="1250" dirty="0">
                <a:latin typeface="Life Savers" panose="020B0604020202020204" charset="0"/>
                <a:ea typeface="Open Sans Light" panose="020B0604020202020204" charset="0"/>
                <a:cs typeface="Open Sans Light" panose="020B0604020202020204" charset="0"/>
              </a:rPr>
              <a:t>It is </a:t>
            </a:r>
            <a:r>
              <a:rPr lang="en-US" sz="1250" u="sng" dirty="0">
                <a:latin typeface="Life Savers" panose="020B0604020202020204" charset="0"/>
                <a:ea typeface="Open Sans Light" panose="020B0604020202020204" charset="0"/>
                <a:cs typeface="Open Sans Light" panose="020B0604020202020204" charset="0"/>
              </a:rPr>
              <a:t>extremely difficult</a:t>
            </a:r>
            <a:r>
              <a:rPr lang="en-US" sz="1250" dirty="0">
                <a:latin typeface="Life Savers" panose="020B0604020202020204" charset="0"/>
                <a:ea typeface="Open Sans Light" panose="020B0604020202020204" charset="0"/>
                <a:cs typeface="Open Sans Light" panose="020B0604020202020204" charset="0"/>
              </a:rPr>
              <a:t> to get last minute mess-</a:t>
            </a:r>
          </a:p>
        </p:txBody>
      </p:sp>
      <p:sp>
        <p:nvSpPr>
          <p:cNvPr id="38" name="TextBox 37"/>
          <p:cNvSpPr txBox="1"/>
          <p:nvPr/>
        </p:nvSpPr>
        <p:spPr>
          <a:xfrm>
            <a:off x="5078146" y="1580585"/>
            <a:ext cx="1640706" cy="4516621"/>
          </a:xfrm>
          <a:prstGeom prst="rect">
            <a:avLst/>
          </a:prstGeom>
          <a:noFill/>
        </p:spPr>
        <p:txBody>
          <a:bodyPr wrap="square" rtlCol="0">
            <a:spAutoFit/>
          </a:bodyPr>
          <a:lstStyle/>
          <a:p>
            <a:r>
              <a:rPr lang="en-US" sz="1250" dirty="0">
                <a:latin typeface="Life Savers" panose="020B0604020202020204" charset="0"/>
                <a:ea typeface="Open Sans Light" panose="020B0604020202020204" charset="0"/>
                <a:cs typeface="Open Sans Light" panose="020B0604020202020204" charset="0"/>
              </a:rPr>
              <a:t>ages to the students, especially at the end of the day. </a:t>
            </a:r>
            <a:r>
              <a:rPr lang="en-US" sz="1250" b="1" dirty="0">
                <a:latin typeface="Life Savers" panose="020B0604020202020204" charset="0"/>
                <a:ea typeface="Open Sans Light" panose="020B0604020202020204" charset="0"/>
                <a:cs typeface="Open Sans Light" panose="020B0604020202020204" charset="0"/>
              </a:rPr>
              <a:t>If you need to call with different plans for your child, please call before 1:00 p.m</a:t>
            </a:r>
            <a:r>
              <a:rPr lang="en-US" sz="1250" dirty="0">
                <a:latin typeface="Life Savers" panose="020B0604020202020204" charset="0"/>
                <a:ea typeface="Open Sans Light" panose="020B0604020202020204" charset="0"/>
                <a:cs typeface="Open Sans Light" panose="020B0604020202020204" charset="0"/>
              </a:rPr>
              <a:t>. </a:t>
            </a:r>
          </a:p>
          <a:p>
            <a:r>
              <a:rPr lang="en-US" sz="1250" dirty="0">
                <a:latin typeface="Life Savers" panose="020B0604020202020204" charset="0"/>
                <a:ea typeface="Open Sans Light" panose="020B0604020202020204" charset="0"/>
                <a:cs typeface="Open Sans Light" panose="020B0604020202020204" charset="0"/>
              </a:rPr>
              <a:t> </a:t>
            </a:r>
            <a:br>
              <a:rPr lang="en-US" sz="1250" dirty="0">
                <a:latin typeface="Life Savers" panose="020B0604020202020204" charset="0"/>
                <a:ea typeface="Open Sans Light" panose="020B0604020202020204" charset="0"/>
                <a:cs typeface="Open Sans Light" panose="020B0604020202020204" charset="0"/>
              </a:rPr>
            </a:br>
            <a:endParaRPr lang="en-US" sz="800" dirty="0">
              <a:latin typeface="Life Savers" panose="020B0604020202020204" charset="0"/>
              <a:ea typeface="Open Sans Light" panose="020B0604020202020204" charset="0"/>
              <a:cs typeface="Open Sans Light" panose="020B0604020202020204" charset="0"/>
            </a:endParaRPr>
          </a:p>
          <a:p>
            <a:r>
              <a:rPr lang="en-US" sz="1250" dirty="0">
                <a:latin typeface="Life Savers" panose="020B0604020202020204" charset="0"/>
                <a:ea typeface="Open Sans Light" panose="020B0604020202020204" charset="0"/>
                <a:cs typeface="Open Sans Light" panose="020B0604020202020204" charset="0"/>
              </a:rPr>
              <a:t>The school office is open from 7:30 a.m. to 3:30 p.m. Monday through Friday. The best time to reach your child's teacher is from 7:45 to 7:55 a.m. or 3:00 to 3:30 p.m.  A written note, voicemail, or e-mail are other effective ways to </a:t>
            </a:r>
            <a:r>
              <a:rPr lang="en-US" sz="1250" dirty="0" err="1">
                <a:latin typeface="Life Savers" panose="020B0604020202020204" charset="0"/>
                <a:ea typeface="Open Sans Light" panose="020B0604020202020204" charset="0"/>
                <a:cs typeface="Open Sans Light" panose="020B0604020202020204" charset="0"/>
              </a:rPr>
              <a:t>communi</a:t>
            </a:r>
            <a:r>
              <a:rPr lang="en-US" sz="1250" dirty="0">
                <a:latin typeface="Life Savers" panose="020B0604020202020204" charset="0"/>
                <a:ea typeface="Open Sans Light" panose="020B0604020202020204" charset="0"/>
                <a:cs typeface="Open Sans Light" panose="020B0604020202020204" charset="0"/>
              </a:rPr>
              <a:t>-cate with your child's teacher.</a:t>
            </a:r>
          </a:p>
        </p:txBody>
      </p:sp>
      <p:sp>
        <p:nvSpPr>
          <p:cNvPr id="40" name="TextBox 39"/>
          <p:cNvSpPr txBox="1"/>
          <p:nvPr/>
        </p:nvSpPr>
        <p:spPr>
          <a:xfrm>
            <a:off x="3302370" y="1070612"/>
            <a:ext cx="3290935" cy="430887"/>
          </a:xfrm>
          <a:prstGeom prst="rect">
            <a:avLst/>
          </a:prstGeom>
          <a:noFill/>
        </p:spPr>
        <p:txBody>
          <a:bodyPr wrap="square" rtlCol="0">
            <a:spAutoFit/>
          </a:bodyPr>
          <a:lstStyle/>
          <a:p>
            <a:r>
              <a:rPr lang="en-US" sz="2200" dirty="0">
                <a:latin typeface="Life Savers" panose="03050602040302000004" pitchFamily="66" charset="0"/>
              </a:rPr>
              <a:t>Communication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7419" y="1617030"/>
            <a:ext cx="1510642" cy="1043287"/>
          </a:xfrm>
          <a:prstGeom prst="rect">
            <a:avLst/>
          </a:prstGeom>
        </p:spPr>
      </p:pic>
      <p:cxnSp>
        <p:nvCxnSpPr>
          <p:cNvPr id="25" name="Straight Connector 24"/>
          <p:cNvCxnSpPr/>
          <p:nvPr/>
        </p:nvCxnSpPr>
        <p:spPr>
          <a:xfrm>
            <a:off x="3566461" y="6154589"/>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02370" y="6309888"/>
            <a:ext cx="3007291" cy="369332"/>
          </a:xfrm>
          <a:prstGeom prst="rect">
            <a:avLst/>
          </a:prstGeom>
          <a:noFill/>
        </p:spPr>
        <p:txBody>
          <a:bodyPr wrap="square" rtlCol="0">
            <a:spAutoFit/>
          </a:bodyPr>
          <a:lstStyle/>
          <a:p>
            <a:r>
              <a:rPr lang="en-US" dirty="0">
                <a:latin typeface="Life Savers" panose="03050602040302000004" pitchFamily="66" charset="0"/>
              </a:rPr>
              <a:t>Parent/Teacher Conferences</a:t>
            </a:r>
          </a:p>
        </p:txBody>
      </p:sp>
      <p:sp>
        <p:nvSpPr>
          <p:cNvPr id="28" name="TextBox 27"/>
          <p:cNvSpPr txBox="1"/>
          <p:nvPr/>
        </p:nvSpPr>
        <p:spPr>
          <a:xfrm>
            <a:off x="3289242" y="6753592"/>
            <a:ext cx="3294438" cy="1492716"/>
          </a:xfrm>
          <a:prstGeom prst="rect">
            <a:avLst/>
          </a:prstGeom>
          <a:noFill/>
        </p:spPr>
        <p:txBody>
          <a:bodyPr wrap="square" lIns="91440" tIns="45720" rIns="91440" bIns="45720" rtlCol="0" anchor="t">
            <a:spAutoFit/>
          </a:bodyPr>
          <a:lstStyle/>
          <a:p>
            <a:r>
              <a:rPr lang="en-US" sz="1300" dirty="0">
                <a:latin typeface="Life Savers" panose="020B0604020202020204" charset="0"/>
              </a:rPr>
              <a:t>LES is interested in fostering greater Parent/Teacher engagements. There are two regularly-scheduled Parent/Teacher Conferences during the school year:</a:t>
            </a:r>
            <a:br>
              <a:rPr lang="en-US" sz="1300" dirty="0">
                <a:latin typeface="Life Savers" panose="020B0604020202020204" charset="0"/>
              </a:rPr>
            </a:br>
            <a:endParaRPr lang="en-US" sz="1300" dirty="0">
              <a:latin typeface="Life Savers" panose="020B0604020202020204" charset="0"/>
            </a:endParaRPr>
          </a:p>
          <a:p>
            <a:pPr marL="285750" indent="-285750">
              <a:buFont typeface="Arial" panose="020B0604020202020204" pitchFamily="34" charset="0"/>
              <a:buChar char="•"/>
            </a:pPr>
            <a:r>
              <a:rPr lang="en-US" sz="1300" dirty="0">
                <a:latin typeface="Life Savers"/>
              </a:rPr>
              <a:t>November 4 &amp; 6-7, 2024 (Evening Conf.)</a:t>
            </a:r>
          </a:p>
          <a:p>
            <a:pPr marL="285750" indent="-285750">
              <a:buFont typeface="Arial" panose="020B0604020202020204" pitchFamily="34" charset="0"/>
              <a:buChar char="•"/>
            </a:pPr>
            <a:r>
              <a:rPr lang="en-US" sz="1300" dirty="0">
                <a:latin typeface="Life Savers"/>
              </a:rPr>
              <a:t>March 26- 27, 2025</a:t>
            </a:r>
          </a:p>
        </p:txBody>
      </p:sp>
      <p:cxnSp>
        <p:nvCxnSpPr>
          <p:cNvPr id="31" name="Straight Connector 30"/>
          <p:cNvCxnSpPr/>
          <p:nvPr/>
        </p:nvCxnSpPr>
        <p:spPr>
          <a:xfrm>
            <a:off x="274320" y="8157276"/>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09360" y="991673"/>
            <a:ext cx="508068" cy="246221"/>
          </a:xfrm>
          <a:prstGeom prst="rect">
            <a:avLst/>
          </a:prstGeom>
          <a:noFill/>
        </p:spPr>
        <p:txBody>
          <a:bodyPr wrap="square" rtlCol="0">
            <a:spAutoFit/>
          </a:bodyPr>
          <a:lstStyle/>
          <a:p>
            <a:pPr algn="r"/>
            <a:r>
              <a:rPr lang="en-US" sz="1000" dirty="0">
                <a:latin typeface="Open Sans Light" panose="020B0604020202020204" charset="0"/>
                <a:ea typeface="Open Sans Light" panose="020B0604020202020204" charset="0"/>
                <a:cs typeface="Open Sans Light" panose="020B0604020202020204" charset="0"/>
                <a:hlinkClick r:id="rId4" action="ppaction://hlinksldjump"/>
              </a:rPr>
              <a:t>Back</a:t>
            </a:r>
            <a:endParaRPr lang="en-US" sz="1000"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187737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54474"/>
            <a:ext cx="6320589" cy="523220"/>
          </a:xfrm>
          <a:prstGeom prst="rect">
            <a:avLst/>
          </a:prstGeom>
          <a:noFill/>
        </p:spPr>
        <p:txBody>
          <a:bodyPr wrap="square" rtlCol="0">
            <a:spAutoFit/>
          </a:bodyPr>
          <a:lstStyle/>
          <a:p>
            <a:pPr algn="ctr"/>
            <a:r>
              <a:rPr lang="en-US" sz="2800" dirty="0">
                <a:latin typeface="Life Savers" panose="03050602040302000004" pitchFamily="66" charset="0"/>
              </a:rPr>
              <a:t>LES Handbook</a:t>
            </a:r>
            <a:endParaRPr lang="en-US" sz="1600" dirty="0">
              <a:latin typeface="Life Savers" panose="03050602040302000004" pitchFamily="66" charset="0"/>
            </a:endParaRPr>
          </a:p>
        </p:txBody>
      </p:sp>
      <p:grpSp>
        <p:nvGrpSpPr>
          <p:cNvPr id="19" name="Group 18"/>
          <p:cNvGrpSpPr/>
          <p:nvPr/>
        </p:nvGrpSpPr>
        <p:grpSpPr>
          <a:xfrm>
            <a:off x="746" y="700785"/>
            <a:ext cx="6858000" cy="268943"/>
            <a:chOff x="746" y="745941"/>
            <a:chExt cx="6858000" cy="268943"/>
          </a:xfrm>
        </p:grpSpPr>
        <p:cxnSp>
          <p:nvCxnSpPr>
            <p:cNvPr id="4" name="Straight Connector 3"/>
            <p:cNvCxnSpPr/>
            <p:nvPr/>
          </p:nvCxnSpPr>
          <p:spPr>
            <a:xfrm>
              <a:off x="746" y="74594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006419"/>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753274"/>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753241"/>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753241"/>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2"/>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6</a:t>
            </a:r>
          </a:p>
        </p:txBody>
      </p:sp>
      <p:sp>
        <p:nvSpPr>
          <p:cNvPr id="27" name="TextBox 26"/>
          <p:cNvSpPr txBox="1"/>
          <p:nvPr/>
        </p:nvSpPr>
        <p:spPr>
          <a:xfrm>
            <a:off x="82296" y="1070851"/>
            <a:ext cx="3034111" cy="769441"/>
          </a:xfrm>
          <a:prstGeom prst="rect">
            <a:avLst/>
          </a:prstGeom>
          <a:noFill/>
        </p:spPr>
        <p:txBody>
          <a:bodyPr wrap="square" rtlCol="0">
            <a:spAutoFit/>
          </a:bodyPr>
          <a:lstStyle/>
          <a:p>
            <a:r>
              <a:rPr lang="en-US" sz="2200" dirty="0">
                <a:latin typeface="Life Savers" panose="03050602040302000004" pitchFamily="66" charset="0"/>
              </a:rPr>
              <a:t>Alcohol, Tobacco, Vape and Drug Policy</a:t>
            </a:r>
          </a:p>
        </p:txBody>
      </p:sp>
      <p:sp>
        <p:nvSpPr>
          <p:cNvPr id="29" name="TextBox 28"/>
          <p:cNvSpPr txBox="1"/>
          <p:nvPr/>
        </p:nvSpPr>
        <p:spPr>
          <a:xfrm>
            <a:off x="91440" y="1874923"/>
            <a:ext cx="3022926" cy="3493264"/>
          </a:xfrm>
          <a:prstGeom prst="rect">
            <a:avLst/>
          </a:prstGeom>
          <a:noFill/>
        </p:spPr>
        <p:txBody>
          <a:bodyPr wrap="square" rtlCol="0">
            <a:spAutoFit/>
          </a:bodyPr>
          <a:lstStyle/>
          <a:p>
            <a:r>
              <a:rPr lang="en-US" sz="1300" dirty="0">
                <a:latin typeface="Life Savers" panose="020B0604020202020204" charset="0"/>
              </a:rPr>
              <a:t>Lakeside Elementary and the Plummer Worley School District takes a firm stand that any use of alcohol, tobacco, vaping paraphernalia, or drugs by students is abuse. Students, while on school property, or within a “Drug Free School Zone”, or attending a school sponsored activity, who possess, distribute, sell, use or give evidence of having used tobacco, consumed alcoholic beverages, drugs, or narcotics not taken at the direction of a physician, or other controlled or dangerous substances, or are in possession of paraphernalia, shall be subject to intervention, discipline, suspension, expulsion and/or appropriate alternatives.</a:t>
            </a:r>
          </a:p>
        </p:txBody>
      </p:sp>
      <p:sp>
        <p:nvSpPr>
          <p:cNvPr id="30" name="TextBox 29"/>
          <p:cNvSpPr txBox="1"/>
          <p:nvPr/>
        </p:nvSpPr>
        <p:spPr>
          <a:xfrm>
            <a:off x="3289242" y="1158988"/>
            <a:ext cx="3187324" cy="692497"/>
          </a:xfrm>
          <a:prstGeom prst="rect">
            <a:avLst/>
          </a:prstGeom>
          <a:noFill/>
        </p:spPr>
        <p:txBody>
          <a:bodyPr wrap="square" rtlCol="0">
            <a:spAutoFit/>
          </a:bodyPr>
          <a:lstStyle/>
          <a:p>
            <a:r>
              <a:rPr lang="en-US" sz="1300" dirty="0">
                <a:latin typeface="Life Savers" panose="020B0604020202020204" charset="0"/>
              </a:rPr>
              <a:t>of the book(s). Please help your children keep current with book returns so they may continue to check out books.</a:t>
            </a:r>
          </a:p>
        </p:txBody>
      </p:sp>
      <p:sp>
        <p:nvSpPr>
          <p:cNvPr id="36" name="TextBox 35"/>
          <p:cNvSpPr txBox="1"/>
          <p:nvPr/>
        </p:nvSpPr>
        <p:spPr>
          <a:xfrm>
            <a:off x="3289242" y="4129980"/>
            <a:ext cx="1883356" cy="1887696"/>
          </a:xfrm>
          <a:prstGeom prst="rect">
            <a:avLst/>
          </a:prstGeom>
          <a:noFill/>
        </p:spPr>
        <p:txBody>
          <a:bodyPr wrap="square" lIns="91440" tIns="45720" rIns="91440" bIns="45720" rtlCol="0" anchor="t">
            <a:spAutoFit/>
          </a:bodyPr>
          <a:lstStyle/>
          <a:p>
            <a:pPr>
              <a:lnSpc>
                <a:spcPts val="1400"/>
              </a:lnSpc>
            </a:pPr>
            <a:r>
              <a:rPr lang="en-US" sz="1200" dirty="0">
                <a:latin typeface="Life Savers" panose="020B0604020202020204" charset="0"/>
                <a:ea typeface="Open Sans Light" panose="020B0604020202020204" charset="0"/>
                <a:cs typeface="Open Sans Light" panose="020B0604020202020204" charset="0"/>
              </a:rPr>
              <a:t>The Idaho Reading Indicator (IRI) is a required State of Idaho assessment. Students in </a:t>
            </a:r>
          </a:p>
          <a:p>
            <a:pPr>
              <a:lnSpc>
                <a:spcPts val="1400"/>
              </a:lnSpc>
            </a:pPr>
            <a:r>
              <a:rPr lang="en-US" sz="1200" dirty="0">
                <a:latin typeface="Life Savers" panose="020B0604020202020204" charset="0"/>
                <a:ea typeface="Open Sans Light" panose="020B0604020202020204" charset="0"/>
                <a:cs typeface="Open Sans Light" panose="020B0604020202020204" charset="0"/>
              </a:rPr>
              <a:t>Kindergarten through 3rd Grade take this annual assessment. The IRI is conducted twice a year.  LES conducts the IRI in</a:t>
            </a:r>
          </a:p>
          <a:p>
            <a:pPr>
              <a:lnSpc>
                <a:spcPts val="1400"/>
              </a:lnSpc>
            </a:pPr>
            <a:r>
              <a:rPr lang="en-US" sz="1200" dirty="0">
                <a:latin typeface="Life Savers"/>
                <a:ea typeface="Open Sans Light"/>
                <a:cs typeface="Open Sans Light"/>
              </a:rPr>
              <a:t>September and May.</a:t>
            </a:r>
          </a:p>
        </p:txBody>
      </p:sp>
      <p:sp>
        <p:nvSpPr>
          <p:cNvPr id="38" name="TextBox 37"/>
          <p:cNvSpPr txBox="1"/>
          <p:nvPr/>
        </p:nvSpPr>
        <p:spPr>
          <a:xfrm>
            <a:off x="5078146" y="2923958"/>
            <a:ext cx="1640706" cy="3323987"/>
          </a:xfrm>
          <a:prstGeom prst="rect">
            <a:avLst/>
          </a:prstGeom>
          <a:noFill/>
        </p:spPr>
        <p:txBody>
          <a:bodyPr wrap="square" lIns="91440" tIns="45720" rIns="91440" bIns="45720" rtlCol="0" anchor="t">
            <a:spAutoFit/>
          </a:bodyPr>
          <a:lstStyle/>
          <a:p>
            <a:pPr>
              <a:lnSpc>
                <a:spcPts val="1400"/>
              </a:lnSpc>
            </a:pPr>
            <a:r>
              <a:rPr lang="en-US" sz="1200" dirty="0">
                <a:latin typeface="Life Savers" panose="020B0604020202020204" charset="0"/>
                <a:ea typeface="Open Sans Light" panose="020B0604020202020204" charset="0"/>
                <a:cs typeface="Open Sans Light" panose="020B0604020202020204" charset="0"/>
              </a:rPr>
              <a:t>The most notable of all standardized assessments in the State of Idaho is the Idaho Standards Achievement Tests (ISAT). The ISAT assesses the areas of</a:t>
            </a:r>
          </a:p>
          <a:p>
            <a:pPr>
              <a:lnSpc>
                <a:spcPts val="1400"/>
              </a:lnSpc>
            </a:pPr>
            <a:r>
              <a:rPr lang="en-US" sz="1200" dirty="0">
                <a:latin typeface="Life Savers"/>
                <a:ea typeface="Open Sans Light"/>
                <a:cs typeface="Open Sans Light"/>
              </a:rPr>
              <a:t>Reading, Mathema-tics, Science and Language Usage; The ISAT is conducted one time a year for students in Grades 3-5. LES will conduct the ISAT during the months of April &amp; May.</a:t>
            </a:r>
          </a:p>
        </p:txBody>
      </p:sp>
      <p:sp>
        <p:nvSpPr>
          <p:cNvPr id="40" name="TextBox 39"/>
          <p:cNvSpPr txBox="1"/>
          <p:nvPr/>
        </p:nvSpPr>
        <p:spPr>
          <a:xfrm>
            <a:off x="3302370" y="2233364"/>
            <a:ext cx="3290935" cy="430887"/>
          </a:xfrm>
          <a:prstGeom prst="rect">
            <a:avLst/>
          </a:prstGeom>
          <a:noFill/>
        </p:spPr>
        <p:txBody>
          <a:bodyPr wrap="square" rtlCol="0">
            <a:spAutoFit/>
          </a:bodyPr>
          <a:lstStyle/>
          <a:p>
            <a:r>
              <a:rPr lang="en-US" sz="2200" dirty="0">
                <a:latin typeface="Life Savers" panose="03050602040302000004" pitchFamily="66" charset="0"/>
              </a:rPr>
              <a:t>State Testing Schedule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821" y="2933406"/>
            <a:ext cx="1519367" cy="1097280"/>
          </a:xfrm>
          <a:prstGeom prst="rect">
            <a:avLst/>
          </a:prstGeom>
        </p:spPr>
      </p:pic>
      <p:cxnSp>
        <p:nvCxnSpPr>
          <p:cNvPr id="42" name="Straight Connector 41"/>
          <p:cNvCxnSpPr/>
          <p:nvPr/>
        </p:nvCxnSpPr>
        <p:spPr>
          <a:xfrm>
            <a:off x="3568968" y="2043364"/>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2716" y="5487697"/>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2296" y="5659490"/>
            <a:ext cx="2605951" cy="430887"/>
          </a:xfrm>
          <a:prstGeom prst="rect">
            <a:avLst/>
          </a:prstGeom>
          <a:noFill/>
        </p:spPr>
        <p:txBody>
          <a:bodyPr wrap="square" rtlCol="0">
            <a:spAutoFit/>
          </a:bodyPr>
          <a:lstStyle/>
          <a:p>
            <a:r>
              <a:rPr lang="en-US" sz="2200" dirty="0">
                <a:latin typeface="Life Savers" panose="03050602040302000004" pitchFamily="66" charset="0"/>
              </a:rPr>
              <a:t>Library</a:t>
            </a:r>
          </a:p>
        </p:txBody>
      </p:sp>
      <p:sp>
        <p:nvSpPr>
          <p:cNvPr id="33" name="TextBox 32"/>
          <p:cNvSpPr txBox="1"/>
          <p:nvPr/>
        </p:nvSpPr>
        <p:spPr>
          <a:xfrm>
            <a:off x="91440" y="6121242"/>
            <a:ext cx="3022926" cy="2492990"/>
          </a:xfrm>
          <a:prstGeom prst="rect">
            <a:avLst/>
          </a:prstGeom>
          <a:noFill/>
        </p:spPr>
        <p:txBody>
          <a:bodyPr wrap="square" rtlCol="0">
            <a:spAutoFit/>
          </a:bodyPr>
          <a:lstStyle/>
          <a:p>
            <a:r>
              <a:rPr lang="en-US" sz="1300" dirty="0">
                <a:latin typeface="Life Savers" panose="020B0604020202020204" charset="0"/>
              </a:rPr>
              <a:t>All students visit the school library on a regular basis to check out books. The number of items a student may check out varies according to grade level. The main goal of the library program is to encourage the enjoyment of reading for pleasure and to gain knowledge.</a:t>
            </a:r>
          </a:p>
          <a:p>
            <a:r>
              <a:rPr lang="en-US" sz="1300" dirty="0">
                <a:latin typeface="Life Savers" panose="020B0604020202020204" charset="0"/>
              </a:rPr>
              <a:t> </a:t>
            </a:r>
          </a:p>
          <a:p>
            <a:r>
              <a:rPr lang="en-US" sz="1300" dirty="0">
                <a:latin typeface="Life Savers" panose="020B0604020202020204" charset="0"/>
              </a:rPr>
              <a:t>Students are responsible to keep books safe and dry. Any lost or damaged book(s) will result in a fee for the replacement or repair</a:t>
            </a:r>
          </a:p>
        </p:txBody>
      </p:sp>
      <p:cxnSp>
        <p:nvCxnSpPr>
          <p:cNvPr id="34" name="Straight Connector 33"/>
          <p:cNvCxnSpPr/>
          <p:nvPr/>
        </p:nvCxnSpPr>
        <p:spPr>
          <a:xfrm>
            <a:off x="3568968" y="6328074"/>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394092" y="6410203"/>
            <a:ext cx="2605951" cy="430887"/>
          </a:xfrm>
          <a:prstGeom prst="rect">
            <a:avLst/>
          </a:prstGeom>
          <a:noFill/>
        </p:spPr>
        <p:txBody>
          <a:bodyPr wrap="square" rtlCol="0">
            <a:spAutoFit/>
          </a:bodyPr>
          <a:lstStyle/>
          <a:p>
            <a:r>
              <a:rPr lang="en-US" sz="2200" dirty="0">
                <a:latin typeface="Life Savers" panose="03050602040302000004" pitchFamily="66" charset="0"/>
              </a:rPr>
              <a:t>Student Insurance</a:t>
            </a:r>
          </a:p>
        </p:txBody>
      </p:sp>
      <p:sp>
        <p:nvSpPr>
          <p:cNvPr id="37" name="TextBox 36"/>
          <p:cNvSpPr txBox="1"/>
          <p:nvPr/>
        </p:nvSpPr>
        <p:spPr>
          <a:xfrm>
            <a:off x="3291840" y="6871955"/>
            <a:ext cx="3187324" cy="1492716"/>
          </a:xfrm>
          <a:prstGeom prst="rect">
            <a:avLst/>
          </a:prstGeom>
          <a:noFill/>
        </p:spPr>
        <p:txBody>
          <a:bodyPr wrap="square" rtlCol="0">
            <a:spAutoFit/>
          </a:bodyPr>
          <a:lstStyle/>
          <a:p>
            <a:r>
              <a:rPr lang="en-US" sz="1300" dirty="0">
                <a:latin typeface="Life Savers" panose="020B0604020202020204" charset="0"/>
              </a:rPr>
              <a:t>Student accident insurance information is provided on request. </a:t>
            </a:r>
            <a:r>
              <a:rPr lang="en-US" sz="1300" u="sng" dirty="0">
                <a:latin typeface="Life Savers" panose="020B0604020202020204" charset="0"/>
              </a:rPr>
              <a:t>Students are not covered by district insurance in the event of an accident</a:t>
            </a:r>
            <a:r>
              <a:rPr lang="en-US" sz="1300" dirty="0">
                <a:latin typeface="Life Savers" panose="020B0604020202020204" charset="0"/>
              </a:rPr>
              <a:t>. </a:t>
            </a:r>
          </a:p>
          <a:p>
            <a:endParaRPr lang="en-US" sz="1300" dirty="0">
              <a:latin typeface="Life Savers" panose="020B0604020202020204" charset="0"/>
            </a:endParaRPr>
          </a:p>
          <a:p>
            <a:r>
              <a:rPr lang="en-US" sz="1300" dirty="0">
                <a:latin typeface="Life Savers" panose="020B0604020202020204" charset="0"/>
              </a:rPr>
              <a:t>Check with the school office with questions regarding this application.</a:t>
            </a:r>
          </a:p>
        </p:txBody>
      </p:sp>
      <p:sp>
        <p:nvSpPr>
          <p:cNvPr id="26" name="TextBox 25"/>
          <p:cNvSpPr txBox="1"/>
          <p:nvPr/>
        </p:nvSpPr>
        <p:spPr>
          <a:xfrm>
            <a:off x="6309360" y="991673"/>
            <a:ext cx="508068" cy="246221"/>
          </a:xfrm>
          <a:prstGeom prst="rect">
            <a:avLst/>
          </a:prstGeom>
          <a:noFill/>
        </p:spPr>
        <p:txBody>
          <a:bodyPr wrap="square" rtlCol="0">
            <a:spAutoFit/>
          </a:bodyPr>
          <a:lstStyle/>
          <a:p>
            <a:pPr algn="r"/>
            <a:r>
              <a:rPr lang="en-US" sz="1000" dirty="0">
                <a:latin typeface="Open Sans Light" panose="020B0604020202020204" charset="0"/>
                <a:ea typeface="Open Sans Light" panose="020B0604020202020204" charset="0"/>
                <a:cs typeface="Open Sans Light" panose="020B0604020202020204" charset="0"/>
                <a:hlinkClick r:id="rId4" action="ppaction://hlinksldjump"/>
              </a:rPr>
              <a:t>Back</a:t>
            </a:r>
            <a:endParaRPr lang="en-US" sz="1000"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420347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54474"/>
            <a:ext cx="6320589" cy="523220"/>
          </a:xfrm>
          <a:prstGeom prst="rect">
            <a:avLst/>
          </a:prstGeom>
          <a:noFill/>
        </p:spPr>
        <p:txBody>
          <a:bodyPr wrap="square" rtlCol="0">
            <a:spAutoFit/>
          </a:bodyPr>
          <a:lstStyle/>
          <a:p>
            <a:pPr algn="ctr"/>
            <a:r>
              <a:rPr lang="en-US" sz="2800" dirty="0">
                <a:latin typeface="Life Savers" panose="03050602040302000004" pitchFamily="66" charset="0"/>
              </a:rPr>
              <a:t>LES Handbook</a:t>
            </a:r>
            <a:endParaRPr lang="en-US" sz="1600" dirty="0">
              <a:latin typeface="Life Savers" panose="03050602040302000004" pitchFamily="66" charset="0"/>
            </a:endParaRPr>
          </a:p>
        </p:txBody>
      </p:sp>
      <p:grpSp>
        <p:nvGrpSpPr>
          <p:cNvPr id="19" name="Group 18"/>
          <p:cNvGrpSpPr/>
          <p:nvPr/>
        </p:nvGrpSpPr>
        <p:grpSpPr>
          <a:xfrm>
            <a:off x="746" y="700785"/>
            <a:ext cx="6858000" cy="268943"/>
            <a:chOff x="746" y="745941"/>
            <a:chExt cx="6858000" cy="268943"/>
          </a:xfrm>
        </p:grpSpPr>
        <p:cxnSp>
          <p:nvCxnSpPr>
            <p:cNvPr id="4" name="Straight Connector 3"/>
            <p:cNvCxnSpPr/>
            <p:nvPr/>
          </p:nvCxnSpPr>
          <p:spPr>
            <a:xfrm>
              <a:off x="746" y="74594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006419"/>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753274"/>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753241"/>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753241"/>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2"/>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7 </a:t>
            </a:r>
          </a:p>
        </p:txBody>
      </p:sp>
      <p:sp>
        <p:nvSpPr>
          <p:cNvPr id="27" name="TextBox 26"/>
          <p:cNvSpPr txBox="1"/>
          <p:nvPr/>
        </p:nvSpPr>
        <p:spPr>
          <a:xfrm>
            <a:off x="82296" y="1070612"/>
            <a:ext cx="3034111" cy="646331"/>
          </a:xfrm>
          <a:prstGeom prst="rect">
            <a:avLst/>
          </a:prstGeom>
          <a:noFill/>
        </p:spPr>
        <p:txBody>
          <a:bodyPr wrap="square" rtlCol="0">
            <a:spAutoFit/>
          </a:bodyPr>
          <a:lstStyle/>
          <a:p>
            <a:r>
              <a:rPr lang="en-US" dirty="0">
                <a:latin typeface="Life Savers" panose="03050602040302000004" pitchFamily="66" charset="0"/>
              </a:rPr>
              <a:t>Accommodation of Individuals with Disabilities</a:t>
            </a:r>
          </a:p>
        </p:txBody>
      </p:sp>
      <p:sp>
        <p:nvSpPr>
          <p:cNvPr id="29" name="TextBox 28"/>
          <p:cNvSpPr txBox="1"/>
          <p:nvPr/>
        </p:nvSpPr>
        <p:spPr>
          <a:xfrm>
            <a:off x="91440" y="1807192"/>
            <a:ext cx="3022926" cy="6894195"/>
          </a:xfrm>
          <a:prstGeom prst="rect">
            <a:avLst/>
          </a:prstGeom>
          <a:noFill/>
        </p:spPr>
        <p:txBody>
          <a:bodyPr wrap="square" rtlCol="0">
            <a:spAutoFit/>
          </a:bodyPr>
          <a:lstStyle/>
          <a:p>
            <a:r>
              <a:rPr lang="en-US" sz="1300" dirty="0">
                <a:latin typeface="Life Savers" panose="020B0604020202020204" charset="0"/>
              </a:rPr>
              <a:t>Individuals with disabilities shall be provided a reasonable opportunity to participate in all school-sponsored services, programs or activities on an equal basis to those without disabilities and will not be subject to illegal </a:t>
            </a:r>
            <a:r>
              <a:rPr lang="en-US" sz="1300" dirty="0" err="1">
                <a:latin typeface="Life Savers" panose="020B0604020202020204" charset="0"/>
              </a:rPr>
              <a:t>discrim-ination</a:t>
            </a:r>
            <a:r>
              <a:rPr lang="en-US" sz="1300" dirty="0">
                <a:latin typeface="Life Savers" panose="020B0604020202020204" charset="0"/>
              </a:rPr>
              <a:t>. The District will provide aux-</a:t>
            </a:r>
            <a:r>
              <a:rPr lang="en-US" sz="1300" dirty="0" err="1">
                <a:latin typeface="Life Savers" panose="020B0604020202020204" charset="0"/>
              </a:rPr>
              <a:t>iliary</a:t>
            </a:r>
            <a:r>
              <a:rPr lang="en-US" sz="1300" dirty="0">
                <a:latin typeface="Life Savers" panose="020B0604020202020204" charset="0"/>
              </a:rPr>
              <a:t> aids and services where </a:t>
            </a:r>
            <a:r>
              <a:rPr lang="en-US" sz="1300" dirty="0" err="1">
                <a:latin typeface="Life Savers" panose="020B0604020202020204" charset="0"/>
              </a:rPr>
              <a:t>appro-priate</a:t>
            </a:r>
            <a:r>
              <a:rPr lang="en-US" sz="1300" dirty="0">
                <a:latin typeface="Life Savers" panose="020B0604020202020204" charset="0"/>
              </a:rPr>
              <a:t> to afford individuals with disabilities equal opportunity to participate in or enjoy the benefits of a service, program or activity.</a:t>
            </a:r>
          </a:p>
          <a:p>
            <a:endParaRPr lang="en-US" sz="1300" dirty="0">
              <a:latin typeface="Life Savers" panose="020B0604020202020204" charset="0"/>
            </a:endParaRPr>
          </a:p>
          <a:p>
            <a:r>
              <a:rPr lang="en-US" sz="1300" dirty="0">
                <a:latin typeface="Life Savers" panose="020B0604020202020204" charset="0"/>
              </a:rPr>
              <a:t>The District will take reasonable measures to see that each service, program or activity operated in existing facilities shall be readily accessible to, and useable by, individuals with disabilities. New construction and alterations to facilities existing before Jan. 26, 1992, will be accessible when viewed in their entirety.</a:t>
            </a:r>
          </a:p>
          <a:p>
            <a:endParaRPr lang="en-US" sz="1300" dirty="0">
              <a:latin typeface="Life Savers" panose="020B0604020202020204" charset="0"/>
            </a:endParaRPr>
          </a:p>
          <a:p>
            <a:r>
              <a:rPr lang="en-US" sz="1300" dirty="0">
                <a:latin typeface="Life Savers" panose="020B0604020202020204" charset="0"/>
              </a:rPr>
              <a:t>Individuals with disabilities should notify the Superintendent or building principal if they have a disability which will require special assistance or services, and, if so, what services are required. This notification should occur as far in advance as possible of the school-sponsored function, program, or meeting.</a:t>
            </a:r>
          </a:p>
          <a:p>
            <a:endParaRPr lang="en-US" sz="800" dirty="0">
              <a:latin typeface="Life Savers" panose="020B0604020202020204" charset="0"/>
            </a:endParaRPr>
          </a:p>
          <a:p>
            <a:r>
              <a:rPr lang="en-US" sz="1300" dirty="0">
                <a:latin typeface="Life Savers" panose="020B0604020202020204" charset="0"/>
              </a:rPr>
              <a:t>This handbook is a reflection of the</a:t>
            </a:r>
          </a:p>
        </p:txBody>
      </p:sp>
      <p:sp>
        <p:nvSpPr>
          <p:cNvPr id="26" name="TextBox 25"/>
          <p:cNvSpPr txBox="1"/>
          <p:nvPr/>
        </p:nvSpPr>
        <p:spPr>
          <a:xfrm>
            <a:off x="3247213" y="3103220"/>
            <a:ext cx="3007291" cy="369332"/>
          </a:xfrm>
          <a:prstGeom prst="rect">
            <a:avLst/>
          </a:prstGeom>
          <a:noFill/>
        </p:spPr>
        <p:txBody>
          <a:bodyPr wrap="square" rtlCol="0">
            <a:spAutoFit/>
          </a:bodyPr>
          <a:lstStyle/>
          <a:p>
            <a:r>
              <a:rPr lang="en-US" dirty="0">
                <a:latin typeface="Life Savers" panose="03050602040302000004" pitchFamily="66" charset="0"/>
              </a:rPr>
              <a:t>Volunteers</a:t>
            </a:r>
          </a:p>
        </p:txBody>
      </p:sp>
      <p:sp>
        <p:nvSpPr>
          <p:cNvPr id="28" name="TextBox 27"/>
          <p:cNvSpPr txBox="1"/>
          <p:nvPr/>
        </p:nvSpPr>
        <p:spPr>
          <a:xfrm>
            <a:off x="3291840" y="3488321"/>
            <a:ext cx="3187324" cy="1492716"/>
          </a:xfrm>
          <a:prstGeom prst="rect">
            <a:avLst/>
          </a:prstGeom>
          <a:noFill/>
        </p:spPr>
        <p:txBody>
          <a:bodyPr wrap="square" rtlCol="0">
            <a:spAutoFit/>
          </a:bodyPr>
          <a:lstStyle/>
          <a:p>
            <a:r>
              <a:rPr lang="en-US" sz="1300" dirty="0">
                <a:latin typeface="Life Savers" panose="020B0604020202020204" charset="0"/>
              </a:rPr>
              <a:t>Volunteers are an important part of our school.  One can work directly with students under teacher supervision, assist the librarian, or volunteer in other approved settings. Volunteering is built around one’s schedule. Applications are available in the school office.</a:t>
            </a:r>
          </a:p>
        </p:txBody>
      </p:sp>
      <p:cxnSp>
        <p:nvCxnSpPr>
          <p:cNvPr id="31" name="Straight Connector 30"/>
          <p:cNvCxnSpPr/>
          <p:nvPr/>
        </p:nvCxnSpPr>
        <p:spPr>
          <a:xfrm>
            <a:off x="3566160" y="2949144"/>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94552" y="1072517"/>
            <a:ext cx="3022926" cy="1615827"/>
          </a:xfrm>
          <a:prstGeom prst="rect">
            <a:avLst/>
          </a:prstGeom>
          <a:noFill/>
        </p:spPr>
        <p:txBody>
          <a:bodyPr wrap="square" rtlCol="0">
            <a:spAutoFit/>
          </a:bodyPr>
          <a:lstStyle/>
          <a:p>
            <a:r>
              <a:rPr lang="en-US" sz="1300" dirty="0">
                <a:latin typeface="Life Savers" panose="020B0604020202020204" charset="0"/>
              </a:rPr>
              <a:t>School Board policy and is subject to change.</a:t>
            </a:r>
          </a:p>
          <a:p>
            <a:endParaRPr lang="en-US" sz="800" dirty="0">
              <a:latin typeface="Life Savers" panose="020B0604020202020204" charset="0"/>
            </a:endParaRPr>
          </a:p>
          <a:p>
            <a:pPr algn="ctr"/>
            <a:r>
              <a:rPr lang="en-US" sz="1300" u="sng" dirty="0">
                <a:latin typeface="Life Savers" panose="020B0604020202020204" charset="0"/>
              </a:rPr>
              <a:t>State and Federal Statute</a:t>
            </a:r>
          </a:p>
          <a:p>
            <a:r>
              <a:rPr lang="en-US" sz="1300" dirty="0">
                <a:latin typeface="Life Savers" panose="020B0604020202020204" charset="0"/>
              </a:rPr>
              <a:t>Under special circumstances, State and Federal Statue may take precedence over any rule or regulation in this handbook</a:t>
            </a:r>
          </a:p>
        </p:txBody>
      </p:sp>
      <p:sp>
        <p:nvSpPr>
          <p:cNvPr id="23" name="TextBox 22"/>
          <p:cNvSpPr txBox="1"/>
          <p:nvPr/>
        </p:nvSpPr>
        <p:spPr>
          <a:xfrm>
            <a:off x="3343168" y="5445664"/>
            <a:ext cx="3007291" cy="369332"/>
          </a:xfrm>
          <a:prstGeom prst="rect">
            <a:avLst/>
          </a:prstGeom>
          <a:noFill/>
        </p:spPr>
        <p:txBody>
          <a:bodyPr wrap="square" rtlCol="0">
            <a:spAutoFit/>
          </a:bodyPr>
          <a:lstStyle/>
          <a:p>
            <a:r>
              <a:rPr lang="en-US" dirty="0">
                <a:latin typeface="Life Savers" panose="03050602040302000004" pitchFamily="66" charset="0"/>
              </a:rPr>
              <a:t>Web Site/Social Media</a:t>
            </a:r>
          </a:p>
        </p:txBody>
      </p:sp>
      <p:sp>
        <p:nvSpPr>
          <p:cNvPr id="24" name="TextBox 23"/>
          <p:cNvSpPr txBox="1"/>
          <p:nvPr/>
        </p:nvSpPr>
        <p:spPr>
          <a:xfrm>
            <a:off x="3253151" y="5804940"/>
            <a:ext cx="3187324" cy="2292935"/>
          </a:xfrm>
          <a:prstGeom prst="rect">
            <a:avLst/>
          </a:prstGeom>
          <a:noFill/>
        </p:spPr>
        <p:txBody>
          <a:bodyPr wrap="square" lIns="91440" tIns="45720" rIns="91440" bIns="45720" rtlCol="0" anchor="t">
            <a:spAutoFit/>
          </a:bodyPr>
          <a:lstStyle/>
          <a:p>
            <a:r>
              <a:rPr lang="en-US" sz="1300" dirty="0">
                <a:latin typeface="Life Savers" panose="020B0604020202020204" charset="0"/>
              </a:rPr>
              <a:t>School information can be obtained at www.pwsd.com. You can find announcements, menus, calendars, and policies. Information from the secondary schools and district office are also available, along with email links for every staff member.</a:t>
            </a:r>
          </a:p>
          <a:p>
            <a:r>
              <a:rPr lang="en-US" sz="1300" dirty="0">
                <a:latin typeface="Life Savers" panose="020B0604020202020204" charset="0"/>
              </a:rPr>
              <a:t> </a:t>
            </a:r>
          </a:p>
          <a:p>
            <a:r>
              <a:rPr lang="en-US" sz="1300" dirty="0">
                <a:latin typeface="Life Savers"/>
              </a:rPr>
              <a:t>Like and follow us on Facebook  at: www.facebook.com/Plummer-Worley Joint School District No. 44 </a:t>
            </a:r>
            <a:endParaRPr lang="en-US" sz="1300" dirty="0">
              <a:latin typeface="Life Savers" panose="020B0604020202020204" charset="0"/>
            </a:endParaRPr>
          </a:p>
        </p:txBody>
      </p:sp>
      <p:cxnSp>
        <p:nvCxnSpPr>
          <p:cNvPr id="30" name="Straight Connector 29"/>
          <p:cNvCxnSpPr/>
          <p:nvPr/>
        </p:nvCxnSpPr>
        <p:spPr>
          <a:xfrm>
            <a:off x="3566160" y="5257721"/>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66160" y="8221061"/>
            <a:ext cx="27432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09360" y="991673"/>
            <a:ext cx="508068" cy="246221"/>
          </a:xfrm>
          <a:prstGeom prst="rect">
            <a:avLst/>
          </a:prstGeom>
          <a:noFill/>
        </p:spPr>
        <p:txBody>
          <a:bodyPr wrap="square" rtlCol="0">
            <a:spAutoFit/>
          </a:bodyPr>
          <a:lstStyle/>
          <a:p>
            <a:pPr algn="r"/>
            <a:r>
              <a:rPr lang="en-US" sz="1000" dirty="0">
                <a:latin typeface="Open Sans Light" panose="020B0604020202020204" charset="0"/>
                <a:ea typeface="Open Sans Light" panose="020B0604020202020204" charset="0"/>
                <a:cs typeface="Open Sans Light" panose="020B0604020202020204" charset="0"/>
                <a:hlinkClick r:id="rId3" action="ppaction://hlinksldjump"/>
              </a:rPr>
              <a:t>Back</a:t>
            </a:r>
            <a:endParaRPr lang="en-US" sz="1000"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242027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54474"/>
            <a:ext cx="6320589" cy="523220"/>
          </a:xfrm>
          <a:prstGeom prst="rect">
            <a:avLst/>
          </a:prstGeom>
          <a:noFill/>
        </p:spPr>
        <p:txBody>
          <a:bodyPr wrap="square" rtlCol="0">
            <a:spAutoFit/>
          </a:bodyPr>
          <a:lstStyle/>
          <a:p>
            <a:pPr algn="ctr"/>
            <a:r>
              <a:rPr lang="en-US" sz="2800" dirty="0">
                <a:latin typeface="Life Savers" panose="03050602040302000004" pitchFamily="66" charset="0"/>
              </a:rPr>
              <a:t>LES Handbook</a:t>
            </a:r>
            <a:endParaRPr lang="en-US" sz="1600" dirty="0">
              <a:latin typeface="Life Savers" panose="03050602040302000004" pitchFamily="66" charset="0"/>
            </a:endParaRPr>
          </a:p>
        </p:txBody>
      </p:sp>
      <p:grpSp>
        <p:nvGrpSpPr>
          <p:cNvPr id="19" name="Group 18"/>
          <p:cNvGrpSpPr/>
          <p:nvPr/>
        </p:nvGrpSpPr>
        <p:grpSpPr>
          <a:xfrm>
            <a:off x="746" y="700785"/>
            <a:ext cx="6858000" cy="268943"/>
            <a:chOff x="746" y="745941"/>
            <a:chExt cx="6858000" cy="268943"/>
          </a:xfrm>
        </p:grpSpPr>
        <p:cxnSp>
          <p:nvCxnSpPr>
            <p:cNvPr id="4" name="Straight Connector 3"/>
            <p:cNvCxnSpPr/>
            <p:nvPr/>
          </p:nvCxnSpPr>
          <p:spPr>
            <a:xfrm>
              <a:off x="746" y="74594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006419"/>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753274"/>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753241"/>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753241"/>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2"/>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8 </a:t>
            </a:r>
          </a:p>
        </p:txBody>
      </p:sp>
      <p:sp>
        <p:nvSpPr>
          <p:cNvPr id="27" name="TextBox 26"/>
          <p:cNvSpPr txBox="1"/>
          <p:nvPr/>
        </p:nvSpPr>
        <p:spPr>
          <a:xfrm>
            <a:off x="82296" y="1070612"/>
            <a:ext cx="3034111" cy="430887"/>
          </a:xfrm>
          <a:prstGeom prst="rect">
            <a:avLst/>
          </a:prstGeom>
          <a:noFill/>
        </p:spPr>
        <p:txBody>
          <a:bodyPr wrap="square" rtlCol="0">
            <a:spAutoFit/>
          </a:bodyPr>
          <a:lstStyle/>
          <a:p>
            <a:r>
              <a:rPr lang="en-US" sz="2200" dirty="0">
                <a:latin typeface="Life Savers" panose="03050602040302000004" pitchFamily="66" charset="0"/>
              </a:rPr>
              <a:t>Dress Code</a:t>
            </a:r>
          </a:p>
        </p:txBody>
      </p:sp>
      <p:sp>
        <p:nvSpPr>
          <p:cNvPr id="29" name="TextBox 28"/>
          <p:cNvSpPr txBox="1"/>
          <p:nvPr/>
        </p:nvSpPr>
        <p:spPr>
          <a:xfrm>
            <a:off x="91440" y="1558834"/>
            <a:ext cx="3022926" cy="6894195"/>
          </a:xfrm>
          <a:prstGeom prst="rect">
            <a:avLst/>
          </a:prstGeom>
          <a:noFill/>
        </p:spPr>
        <p:txBody>
          <a:bodyPr wrap="square" rtlCol="0">
            <a:spAutoFit/>
          </a:bodyPr>
          <a:lstStyle/>
          <a:p>
            <a:r>
              <a:rPr lang="en-US" sz="1300" dirty="0">
                <a:latin typeface="Life Savers" panose="020B0604020202020204" charset="0"/>
              </a:rPr>
              <a:t>In an effort to provide an atmosphere that enhances learning, instills discipline, prevents disruption and avoids safety hazards, the district reserves the right to insist that the dress and grooming of students are within the limits of generally accepted good taste for the activity in which the student is engaged.  When a student’s appearance causes undue attention, is in poor taste, or causes a disruption to the educational environment, the student may be asked to change and may be subject to disciplinary action.</a:t>
            </a:r>
          </a:p>
          <a:p>
            <a:endParaRPr lang="en-US" sz="1300" dirty="0">
              <a:latin typeface="Life Savers" panose="020B0604020202020204" charset="0"/>
            </a:endParaRPr>
          </a:p>
          <a:p>
            <a:r>
              <a:rPr lang="en-US" sz="1300" dirty="0">
                <a:latin typeface="Life Savers" panose="020B0604020202020204" charset="0"/>
              </a:rPr>
              <a:t>To maintain a safe, positive, gang-free environment that does not disrupt or distract from the educational purpose, the following regulations have been established to supplement the policy of the Plummer-Worley School District:</a:t>
            </a:r>
          </a:p>
          <a:p>
            <a:r>
              <a:rPr lang="en-US" sz="1300" dirty="0">
                <a:latin typeface="Life Savers" panose="020B0604020202020204" charset="0"/>
              </a:rPr>
              <a:t>  </a:t>
            </a:r>
          </a:p>
          <a:p>
            <a:pPr marL="285750" indent="-285750">
              <a:buFont typeface="Arial" panose="020B0604020202020204" pitchFamily="34" charset="0"/>
              <a:buChar char="•"/>
            </a:pPr>
            <a:r>
              <a:rPr lang="en-US" sz="1300" dirty="0">
                <a:latin typeface="Life Savers" panose="020B0604020202020204" charset="0"/>
              </a:rPr>
              <a:t>Hoods or bandannas may not be worn in the school during the school day. </a:t>
            </a:r>
          </a:p>
          <a:p>
            <a:pPr marL="285750" indent="-285750">
              <a:buFont typeface="Arial" panose="020B0604020202020204" pitchFamily="34" charset="0"/>
              <a:buChar char="•"/>
            </a:pPr>
            <a:r>
              <a:rPr lang="en-US" sz="1300" dirty="0">
                <a:latin typeface="Life Savers" panose="020B0604020202020204" charset="0"/>
              </a:rPr>
              <a:t>Pants/shorts may not be excessively baggy and/or low riding and must be worn above the hip.</a:t>
            </a:r>
          </a:p>
          <a:p>
            <a:pPr marL="285750" indent="-285750">
              <a:buFont typeface="Arial" panose="020B0604020202020204" pitchFamily="34" charset="0"/>
              <a:buChar char="•"/>
            </a:pPr>
            <a:r>
              <a:rPr lang="en-US" sz="1300" dirty="0">
                <a:latin typeface="Life Savers" panose="020B0604020202020204" charset="0"/>
              </a:rPr>
              <a:t>Undergarments may not be visible at any time.  Clothing, including jeans and leggings, which expose skin or undergarments below the shoulders or higher than three inches below fingertip length, are prohibited.</a:t>
            </a:r>
          </a:p>
        </p:txBody>
      </p:sp>
      <p:sp>
        <p:nvSpPr>
          <p:cNvPr id="22" name="TextBox 21"/>
          <p:cNvSpPr txBox="1"/>
          <p:nvPr/>
        </p:nvSpPr>
        <p:spPr>
          <a:xfrm>
            <a:off x="3294551" y="1501499"/>
            <a:ext cx="3094959" cy="6894195"/>
          </a:xfrm>
          <a:prstGeom prst="rect">
            <a:avLst/>
          </a:prstGeom>
          <a:noFill/>
        </p:spPr>
        <p:txBody>
          <a:bodyPr wrap="square" rtlCol="0">
            <a:spAutoFit/>
          </a:bodyPr>
          <a:lstStyle/>
          <a:p>
            <a:pPr marL="285750" indent="-285750">
              <a:buFont typeface="Arial" panose="020B0604020202020204" pitchFamily="34" charset="0"/>
              <a:buChar char="•"/>
            </a:pPr>
            <a:r>
              <a:rPr lang="en-US" sz="1300" dirty="0">
                <a:latin typeface="Life Savers" panose="020B0604020202020204" charset="0"/>
              </a:rPr>
              <a:t>Any form of sleepwear, as determined by administration, is not appropriate or allowed at school. </a:t>
            </a:r>
          </a:p>
          <a:p>
            <a:pPr marL="285750" indent="-285750">
              <a:buFont typeface="Arial" panose="020B0604020202020204" pitchFamily="34" charset="0"/>
              <a:buChar char="•"/>
            </a:pPr>
            <a:r>
              <a:rPr lang="en-US" sz="1300" dirty="0">
                <a:latin typeface="Life Savers" panose="020B0604020202020204" charset="0"/>
              </a:rPr>
              <a:t>Shirts must be modest, cover the tops of shoulders and midriff, and must not be excessively low in the front.  No cleavage or undergarment may be showing. Prohibited items include but are not limited to: spaghetti straps, halter tops, tube tops, bro tanks, racerback shirts, cut off jerseys, and cut off t-shirts.  </a:t>
            </a:r>
          </a:p>
          <a:p>
            <a:pPr marL="285750" indent="-285750">
              <a:buFont typeface="Arial" panose="020B0604020202020204" pitchFamily="34" charset="0"/>
              <a:buChar char="•"/>
            </a:pPr>
            <a:r>
              <a:rPr lang="en-US" sz="1300" dirty="0">
                <a:latin typeface="Life Savers" panose="020B0604020202020204" charset="0"/>
              </a:rPr>
              <a:t>Shorts and skirts must be at least three inches below fingertip length.   </a:t>
            </a:r>
          </a:p>
          <a:p>
            <a:pPr marL="285750" indent="-285750">
              <a:buFont typeface="Arial" panose="020B0604020202020204" pitchFamily="34" charset="0"/>
              <a:buChar char="•"/>
            </a:pPr>
            <a:r>
              <a:rPr lang="en-US" sz="1300" dirty="0">
                <a:latin typeface="Life Savers" panose="020B0604020202020204" charset="0"/>
              </a:rPr>
              <a:t>Clothing and personal items that promote, advertise, or display profanity, vulgarity, racially or sexually offensive/suggestive expressions, firearms or weaponry, drugs or drug culture, alcohol, vaping, or tobacco products are not allowed.  </a:t>
            </a:r>
          </a:p>
          <a:p>
            <a:pPr marL="285750" indent="-285750">
              <a:buFont typeface="Arial" panose="020B0604020202020204" pitchFamily="34" charset="0"/>
              <a:buChar char="•"/>
            </a:pPr>
            <a:r>
              <a:rPr lang="en-US" sz="1300" dirty="0">
                <a:latin typeface="Life Savers" panose="020B0604020202020204" charset="0"/>
              </a:rPr>
              <a:t>Any items identified as gang related or gang "colors" will not be allowed.  This includes the wearing of gang-related tattoos, tagging or marking of books and notebooks, and the use of hand gestures or signing, which signifies gang activity. Any gang related activity will be reported to the police and may result in suspension or expulsion from school.  </a:t>
            </a:r>
          </a:p>
          <a:p>
            <a:pPr marL="285750" indent="-285750">
              <a:buFont typeface="Arial" panose="020B0604020202020204" pitchFamily="34" charset="0"/>
              <a:buChar char="•"/>
            </a:pPr>
            <a:r>
              <a:rPr lang="en-US" sz="1300" dirty="0">
                <a:latin typeface="Life Savers" panose="020B0604020202020204" charset="0"/>
              </a:rPr>
              <a:t>Contacts that alter/conceal the normal appearance of the eye are prohibited.</a:t>
            </a:r>
          </a:p>
        </p:txBody>
      </p:sp>
      <p:sp>
        <p:nvSpPr>
          <p:cNvPr id="16" name="TextBox 15"/>
          <p:cNvSpPr txBox="1"/>
          <p:nvPr/>
        </p:nvSpPr>
        <p:spPr>
          <a:xfrm>
            <a:off x="6309360" y="991673"/>
            <a:ext cx="508068" cy="246221"/>
          </a:xfrm>
          <a:prstGeom prst="rect">
            <a:avLst/>
          </a:prstGeom>
          <a:noFill/>
        </p:spPr>
        <p:txBody>
          <a:bodyPr wrap="square" rtlCol="0">
            <a:spAutoFit/>
          </a:bodyPr>
          <a:lstStyle/>
          <a:p>
            <a:pPr algn="r"/>
            <a:r>
              <a:rPr lang="en-US" sz="1000" dirty="0">
                <a:latin typeface="Open Sans Light" panose="020B0604020202020204" charset="0"/>
                <a:ea typeface="Open Sans Light" panose="020B0604020202020204" charset="0"/>
                <a:cs typeface="Open Sans Light" panose="020B0604020202020204" charset="0"/>
                <a:hlinkClick r:id="rId3" action="ppaction://hlinksldjump"/>
              </a:rPr>
              <a:t>Back</a:t>
            </a:r>
            <a:endParaRPr lang="en-US" sz="1000"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295509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54474"/>
            <a:ext cx="6320589" cy="523220"/>
          </a:xfrm>
          <a:prstGeom prst="rect">
            <a:avLst/>
          </a:prstGeom>
          <a:noFill/>
        </p:spPr>
        <p:txBody>
          <a:bodyPr wrap="square" rtlCol="0">
            <a:spAutoFit/>
          </a:bodyPr>
          <a:lstStyle/>
          <a:p>
            <a:pPr algn="ctr"/>
            <a:r>
              <a:rPr lang="en-US" sz="2800" dirty="0">
                <a:latin typeface="Life Savers" panose="03050602040302000004" pitchFamily="66" charset="0"/>
              </a:rPr>
              <a:t>LES Handbook</a:t>
            </a:r>
            <a:endParaRPr lang="en-US" sz="1600" dirty="0">
              <a:latin typeface="Life Savers" panose="03050602040302000004" pitchFamily="66" charset="0"/>
            </a:endParaRPr>
          </a:p>
        </p:txBody>
      </p:sp>
      <p:grpSp>
        <p:nvGrpSpPr>
          <p:cNvPr id="19" name="Group 18"/>
          <p:cNvGrpSpPr/>
          <p:nvPr/>
        </p:nvGrpSpPr>
        <p:grpSpPr>
          <a:xfrm>
            <a:off x="746" y="700785"/>
            <a:ext cx="6858000" cy="268943"/>
            <a:chOff x="746" y="745941"/>
            <a:chExt cx="6858000" cy="268943"/>
          </a:xfrm>
        </p:grpSpPr>
        <p:cxnSp>
          <p:nvCxnSpPr>
            <p:cNvPr id="4" name="Straight Connector 3"/>
            <p:cNvCxnSpPr/>
            <p:nvPr/>
          </p:nvCxnSpPr>
          <p:spPr>
            <a:xfrm>
              <a:off x="746" y="74594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006419"/>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753274"/>
              <a:ext cx="1230744" cy="261610"/>
            </a:xfrm>
            <a:prstGeom prst="rect">
              <a:avLst/>
            </a:prstGeom>
            <a:noFill/>
          </p:spPr>
          <p:txBody>
            <a:bodyPr wrap="square" rtlCol="0">
              <a:spAutoFit/>
            </a:bodyPr>
            <a:lstStyle/>
            <a:p>
              <a:r>
                <a:rPr lang="en-US" sz="1100" dirty="0">
                  <a:latin typeface="Open Sans Light" panose="020B0306030504020204" pitchFamily="34" charset="0"/>
                  <a:ea typeface="Open Sans Light" panose="020B0306030504020204" pitchFamily="34" charset="0"/>
                  <a:cs typeface="Open Sans Light" panose="020B0306030504020204" pitchFamily="34" charset="0"/>
                </a:rPr>
                <a:t>(208) 686-1651</a:t>
              </a:r>
            </a:p>
          </p:txBody>
        </p:sp>
        <p:sp>
          <p:nvSpPr>
            <p:cNvPr id="9" name="TextBox 8"/>
            <p:cNvSpPr txBox="1"/>
            <p:nvPr/>
          </p:nvSpPr>
          <p:spPr>
            <a:xfrm>
              <a:off x="2642382" y="753241"/>
              <a:ext cx="1568245" cy="261610"/>
            </a:xfrm>
            <a:prstGeom prst="rect">
              <a:avLst/>
            </a:prstGeom>
            <a:noFill/>
          </p:spPr>
          <p:txBody>
            <a:bodyPr wrap="square" rtlCol="0">
              <a:spAutoFit/>
            </a:bodyP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2024-2025</a:t>
              </a:r>
            </a:p>
          </p:txBody>
        </p:sp>
        <p:sp>
          <p:nvSpPr>
            <p:cNvPr id="10" name="TextBox 9"/>
            <p:cNvSpPr txBox="1"/>
            <p:nvPr/>
          </p:nvSpPr>
          <p:spPr>
            <a:xfrm>
              <a:off x="5185726" y="753241"/>
              <a:ext cx="1568245"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hlinkClick r:id="rId2"/>
                </a:rPr>
                <a:t>www.pwsd.com</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4" name="Straight Connector 13"/>
          <p:cNvCxnSpPr/>
          <p:nvPr/>
        </p:nvCxnSpPr>
        <p:spPr>
          <a:xfrm>
            <a:off x="0" y="913626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599798"/>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516" y="8726802"/>
            <a:ext cx="6581336" cy="276999"/>
          </a:xfrm>
          <a:prstGeom prst="rect">
            <a:avLst/>
          </a:prstGeom>
          <a:noFill/>
        </p:spPr>
        <p:txBody>
          <a:bodyPr wrap="square" rtlCol="0">
            <a:spAutoFit/>
          </a:bodyPr>
          <a:lstStyle/>
          <a:p>
            <a:pPr algn="ctr"/>
            <a:r>
              <a:rPr lang="en-US" sz="1200" b="1" dirty="0">
                <a:latin typeface="Life Savers" panose="03050602040302000004" pitchFamily="66" charset="0"/>
                <a:ea typeface="Open Sans Light" panose="020B0306030504020204" pitchFamily="34" charset="0"/>
                <a:cs typeface="Open Sans Light" panose="020B0306030504020204" pitchFamily="34" charset="0"/>
              </a:rPr>
              <a:t>Working together to Educate and Prepare Positive, Motivated, and Successful Citizens.               9</a:t>
            </a:r>
          </a:p>
        </p:txBody>
      </p:sp>
      <p:sp>
        <p:nvSpPr>
          <p:cNvPr id="27" name="TextBox 26"/>
          <p:cNvSpPr txBox="1"/>
          <p:nvPr/>
        </p:nvSpPr>
        <p:spPr>
          <a:xfrm>
            <a:off x="82296" y="1070612"/>
            <a:ext cx="3034111" cy="430887"/>
          </a:xfrm>
          <a:prstGeom prst="rect">
            <a:avLst/>
          </a:prstGeom>
          <a:noFill/>
        </p:spPr>
        <p:txBody>
          <a:bodyPr wrap="square" rtlCol="0">
            <a:spAutoFit/>
          </a:bodyPr>
          <a:lstStyle/>
          <a:p>
            <a:r>
              <a:rPr lang="en-US" sz="2200" dirty="0">
                <a:latin typeface="Life Savers" panose="03050602040302000004" pitchFamily="66" charset="0"/>
              </a:rPr>
              <a:t>Staff</a:t>
            </a:r>
          </a:p>
        </p:txBody>
      </p:sp>
      <p:sp>
        <p:nvSpPr>
          <p:cNvPr id="18" name="TextBox 17"/>
          <p:cNvSpPr txBox="1"/>
          <p:nvPr/>
        </p:nvSpPr>
        <p:spPr>
          <a:xfrm>
            <a:off x="272716" y="1755557"/>
            <a:ext cx="1883356" cy="6812121"/>
          </a:xfrm>
          <a:prstGeom prst="rect">
            <a:avLst/>
          </a:prstGeom>
          <a:noFill/>
        </p:spPr>
        <p:txBody>
          <a:bodyPr wrap="square" rtlCol="0">
            <a:spAutoFit/>
          </a:bodyPr>
          <a:lstStyle/>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Inclusion Preschool</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Josie </a:t>
            </a:r>
            <a:r>
              <a:rPr lang="en-US" sz="1200" dirty="0" err="1">
                <a:latin typeface="Life Savers" panose="020B0604020202020204" charset="0"/>
                <a:ea typeface="Open Sans Light" panose="020B0604020202020204" charset="0"/>
                <a:cs typeface="Open Sans Light" panose="020B0604020202020204" charset="0"/>
              </a:rPr>
              <a:t>Schultes</a:t>
            </a:r>
            <a:r>
              <a:rPr lang="en-US" sz="1200" dirty="0">
                <a:latin typeface="Life Savers" panose="020B0604020202020204" charset="0"/>
                <a:ea typeface="Open Sans Light" panose="020B0604020202020204" charset="0"/>
                <a:cs typeface="Open Sans Light" panose="020B0604020202020204" charset="0"/>
              </a:rPr>
              <a:t> </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Megan Libby</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Kindergarten</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Arynn Gomez</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Grade 1</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Kylie Allen</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Grade 2</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Jen Giulio</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Grade 3</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Kara Harkness</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Michelle Studer</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Grade 4</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Paul Gorton</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Grade 5</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Tony Vandever</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Art</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Rebecca Lewis</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Music</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Rebekah Hendricks</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Physical Education</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Caleb Harms</a:t>
            </a:r>
          </a:p>
        </p:txBody>
      </p:sp>
      <p:sp>
        <p:nvSpPr>
          <p:cNvPr id="40" name="TextBox 39"/>
          <p:cNvSpPr txBox="1"/>
          <p:nvPr/>
        </p:nvSpPr>
        <p:spPr>
          <a:xfrm>
            <a:off x="2428462" y="1755723"/>
            <a:ext cx="1996084" cy="6773649"/>
          </a:xfrm>
          <a:prstGeom prst="rect">
            <a:avLst/>
          </a:prstGeom>
          <a:noFill/>
        </p:spPr>
        <p:txBody>
          <a:bodyPr wrap="square" rtlCol="0">
            <a:spAutoFit/>
          </a:bodyPr>
          <a:lstStyle/>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Reading Specialist</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Caralyn Olson </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Counselor</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Jestine Hensley</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Special Education</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Laurie Flack</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Heather Stockton</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Megan Em</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Ashley Schaefer</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Speech/Language</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Bethany Sailors</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Occupational Therapy</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Laura Longinotti</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Physical Therapy</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Miriam </a:t>
            </a:r>
            <a:r>
              <a:rPr lang="en-US" sz="1200" dirty="0" err="1">
                <a:latin typeface="Life Savers" panose="020B0604020202020204" charset="0"/>
                <a:ea typeface="Open Sans Light" panose="020B0604020202020204" charset="0"/>
                <a:cs typeface="Open Sans Light" panose="020B0604020202020204" charset="0"/>
              </a:rPr>
              <a:t>Basye</a:t>
            </a: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Success Center</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Rachel LaCroix</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Federal Programs</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Corin Peone</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Attendance Advocate</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Boone Giulio</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pPr>
            <a:endParaRPr lang="en-US" sz="1200" dirty="0">
              <a:latin typeface="Life Savers" panose="020B0604020202020204" charset="0"/>
              <a:ea typeface="Open Sans Light" panose="020B0604020202020204" charset="0"/>
              <a:cs typeface="Open Sans Light" panose="020B0604020202020204" charset="0"/>
            </a:endParaRPr>
          </a:p>
        </p:txBody>
      </p:sp>
      <p:sp>
        <p:nvSpPr>
          <p:cNvPr id="41" name="TextBox 40"/>
          <p:cNvSpPr txBox="1"/>
          <p:nvPr/>
        </p:nvSpPr>
        <p:spPr>
          <a:xfrm>
            <a:off x="2103119" y="6834165"/>
            <a:ext cx="2147519" cy="271869"/>
          </a:xfrm>
          <a:prstGeom prst="rect">
            <a:avLst/>
          </a:prstGeom>
          <a:noFill/>
        </p:spPr>
        <p:txBody>
          <a:bodyPr wrap="square" lIns="91440" tIns="45720" rIns="91440" bIns="45720" rtlCol="0" anchor="t">
            <a:spAutoFit/>
          </a:bodyPr>
          <a:lstStyle/>
          <a:p>
            <a:pPr>
              <a:lnSpc>
                <a:spcPts val="1400"/>
              </a:lnSpc>
            </a:pPr>
            <a:endParaRPr lang="en-US" sz="1200" dirty="0">
              <a:latin typeface="Life Savers" panose="020B0604020202020204" charset="0"/>
              <a:ea typeface="Open Sans Light" panose="020B0604020202020204" charset="0"/>
              <a:cs typeface="Open Sans Light" panose="020B0604020202020204" charset="0"/>
            </a:endParaRPr>
          </a:p>
        </p:txBody>
      </p:sp>
      <p:sp>
        <p:nvSpPr>
          <p:cNvPr id="51" name="TextBox 50"/>
          <p:cNvSpPr txBox="1"/>
          <p:nvPr/>
        </p:nvSpPr>
        <p:spPr>
          <a:xfrm>
            <a:off x="6309360" y="991673"/>
            <a:ext cx="508068" cy="246221"/>
          </a:xfrm>
          <a:prstGeom prst="rect">
            <a:avLst/>
          </a:prstGeom>
          <a:noFill/>
        </p:spPr>
        <p:txBody>
          <a:bodyPr wrap="square" rtlCol="0">
            <a:spAutoFit/>
          </a:bodyPr>
          <a:lstStyle/>
          <a:p>
            <a:pPr algn="r"/>
            <a:r>
              <a:rPr lang="en-US" sz="1000" dirty="0">
                <a:latin typeface="Open Sans Light" panose="020B0604020202020204" charset="0"/>
                <a:ea typeface="Open Sans Light" panose="020B0604020202020204" charset="0"/>
                <a:cs typeface="Open Sans Light" panose="020B0604020202020204" charset="0"/>
                <a:hlinkClick r:id="rId3" action="ppaction://hlinksldjump"/>
              </a:rPr>
              <a:t>Back</a:t>
            </a:r>
            <a:endParaRPr lang="en-US" sz="1000" dirty="0">
              <a:latin typeface="Open Sans Light" panose="020B0604020202020204" charset="0"/>
              <a:ea typeface="Open Sans Light" panose="020B0604020202020204" charset="0"/>
              <a:cs typeface="Open Sans Light" panose="020B0604020202020204" charset="0"/>
            </a:endParaRPr>
          </a:p>
        </p:txBody>
      </p:sp>
      <p:sp>
        <p:nvSpPr>
          <p:cNvPr id="13" name="TextBox 12">
            <a:extLst>
              <a:ext uri="{FF2B5EF4-FFF2-40B4-BE49-F238E27FC236}">
                <a16:creationId xmlns:a16="http://schemas.microsoft.com/office/drawing/2014/main" id="{74E674BB-D4C3-ACDB-F857-EF8DE89A3500}"/>
              </a:ext>
            </a:extLst>
          </p:cNvPr>
          <p:cNvSpPr txBox="1"/>
          <p:nvPr/>
        </p:nvSpPr>
        <p:spPr>
          <a:xfrm>
            <a:off x="4701928" y="1752156"/>
            <a:ext cx="1883356" cy="7350730"/>
          </a:xfrm>
          <a:prstGeom prst="rect">
            <a:avLst/>
          </a:prstGeom>
          <a:noFill/>
        </p:spPr>
        <p:txBody>
          <a:bodyPr wrap="square" rtlCol="0">
            <a:spAutoFit/>
          </a:bodyPr>
          <a:lstStyle/>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Principal</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Dani Boyd</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Office Manager</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Lisa Wilson</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District Nurse</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Mariah Morris</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Day Care</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Kim Campbell</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Nicole Middleton-Whitman</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Custodians</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Tracey Way</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Zach </a:t>
            </a:r>
            <a:r>
              <a:rPr lang="en-US" sz="1200" dirty="0" err="1">
                <a:latin typeface="Life Savers" panose="020B0604020202020204" charset="0"/>
                <a:ea typeface="Open Sans Light" panose="020B0604020202020204" charset="0"/>
                <a:cs typeface="Open Sans Light" panose="020B0604020202020204" charset="0"/>
              </a:rPr>
              <a:t>Ozuna-Wilbur</a:t>
            </a: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Food Service</a:t>
            </a:r>
          </a:p>
          <a:p>
            <a:pPr>
              <a:lnSpc>
                <a:spcPts val="1400"/>
              </a:lnSpc>
              <a:spcBef>
                <a:spcPts val="300"/>
              </a:spcBef>
            </a:pPr>
            <a:r>
              <a:rPr lang="en-US" sz="1200" dirty="0">
                <a:latin typeface="Life Savers"/>
                <a:ea typeface="Open Sans Light"/>
                <a:cs typeface="Open Sans Light"/>
              </a:rPr>
              <a:t>Ashley Anderson</a:t>
            </a:r>
          </a:p>
          <a:p>
            <a:pPr>
              <a:lnSpc>
                <a:spcPts val="1400"/>
              </a:lnSpc>
              <a:spcBef>
                <a:spcPts val="300"/>
              </a:spcBef>
            </a:pPr>
            <a:r>
              <a:rPr lang="en-US" sz="1200" dirty="0">
                <a:latin typeface="Life Savers"/>
                <a:ea typeface="Open Sans Light"/>
                <a:cs typeface="Open Sans Light"/>
              </a:rPr>
              <a:t>Kristine Diviak</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Michelle Renfrew</a:t>
            </a:r>
          </a:p>
          <a:p>
            <a:pPr>
              <a:lnSpc>
                <a:spcPts val="1400"/>
              </a:lnSpc>
              <a:spcBef>
                <a:spcPts val="300"/>
              </a:spcBef>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u="sng" dirty="0">
                <a:latin typeface="Life Savers" panose="020B0604020202020204" charset="0"/>
                <a:ea typeface="Open Sans Light" panose="020B0604020202020204" charset="0"/>
                <a:cs typeface="Open Sans Light" panose="020B0604020202020204" charset="0"/>
              </a:rPr>
              <a:t>Bus Drivers</a:t>
            </a: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dirty="0">
                <a:latin typeface="Life Savers"/>
                <a:ea typeface="Open Sans Light"/>
                <a:cs typeface="Open Sans Light"/>
              </a:rPr>
              <a:t>Suzie Brazil-Geyshick</a:t>
            </a:r>
          </a:p>
          <a:p>
            <a:pPr>
              <a:lnSpc>
                <a:spcPts val="1400"/>
              </a:lnSpc>
              <a:spcBef>
                <a:spcPts val="300"/>
              </a:spcBef>
            </a:pPr>
            <a:r>
              <a:rPr lang="en-US" sz="1200" dirty="0">
                <a:latin typeface="Life Savers" panose="020B0604020202020204" charset="0"/>
                <a:ea typeface="Open Sans Light" panose="020B0604020202020204" charset="0"/>
                <a:cs typeface="Open Sans Light" panose="020B0604020202020204" charset="0"/>
              </a:rPr>
              <a:t>Cathy Horlacher</a:t>
            </a:r>
          </a:p>
          <a:p>
            <a:pPr>
              <a:lnSpc>
                <a:spcPts val="1400"/>
              </a:lnSpc>
              <a:spcBef>
                <a:spcPts val="300"/>
              </a:spcBef>
            </a:pPr>
            <a:r>
              <a:rPr lang="en-US" sz="1200" dirty="0">
                <a:latin typeface="Life Savers"/>
                <a:ea typeface="Open Sans Light"/>
                <a:cs typeface="Open Sans Light"/>
              </a:rPr>
              <a:t>Jackie </a:t>
            </a:r>
            <a:r>
              <a:rPr lang="en-US" sz="1200" dirty="0" err="1">
                <a:latin typeface="Life Savers"/>
                <a:ea typeface="Open Sans Light"/>
                <a:cs typeface="Open Sans Light"/>
              </a:rPr>
              <a:t>Noice</a:t>
            </a: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spcBef>
                <a:spcPts val="300"/>
              </a:spcBef>
            </a:pPr>
            <a:r>
              <a:rPr lang="en-US" sz="1200" dirty="0">
                <a:latin typeface="Life Savers"/>
                <a:ea typeface="Open Sans Light"/>
                <a:cs typeface="Open Sans Light"/>
              </a:rPr>
              <a:t>Melanie Gallagher</a:t>
            </a:r>
          </a:p>
          <a:p>
            <a:pPr>
              <a:lnSpc>
                <a:spcPts val="1400"/>
              </a:lnSpc>
              <a:spcBef>
                <a:spcPts val="300"/>
              </a:spcBef>
            </a:pPr>
            <a:r>
              <a:rPr lang="en-US" sz="1200" dirty="0">
                <a:latin typeface="Life Savers"/>
                <a:ea typeface="Open Sans Light"/>
                <a:cs typeface="Open Sans Light"/>
              </a:rPr>
              <a:t>Mel Gallagher</a:t>
            </a:r>
          </a:p>
          <a:p>
            <a:pPr>
              <a:lnSpc>
                <a:spcPts val="1400"/>
              </a:lnSpc>
              <a:spcBef>
                <a:spcPts val="300"/>
              </a:spcBef>
            </a:pPr>
            <a:r>
              <a:rPr lang="en-US" sz="1200" dirty="0">
                <a:latin typeface="Life Savers"/>
                <a:ea typeface="Open Sans Light"/>
                <a:cs typeface="Open Sans Light"/>
              </a:rPr>
              <a:t>Les Hall</a:t>
            </a:r>
          </a:p>
          <a:p>
            <a:pPr>
              <a:lnSpc>
                <a:spcPts val="1400"/>
              </a:lnSpc>
              <a:spcBef>
                <a:spcPts val="300"/>
              </a:spcBef>
            </a:pPr>
            <a:r>
              <a:rPr lang="en-US" sz="1200" dirty="0">
                <a:latin typeface="Life Savers"/>
                <a:ea typeface="Open Sans Light"/>
                <a:cs typeface="Open Sans Light"/>
              </a:rPr>
              <a:t>Jim Moos</a:t>
            </a: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pPr>
            <a:endParaRPr lang="en-US" sz="1200" dirty="0">
              <a:latin typeface="Life Savers" panose="020B0604020202020204" charset="0"/>
              <a:ea typeface="Open Sans Light" panose="020B0604020202020204" charset="0"/>
              <a:cs typeface="Open Sans Light" panose="020B0604020202020204" charset="0"/>
            </a:endParaRPr>
          </a:p>
          <a:p>
            <a:pPr>
              <a:lnSpc>
                <a:spcPts val="1400"/>
              </a:lnSpc>
            </a:pPr>
            <a:endParaRPr lang="en-US" sz="1200" dirty="0">
              <a:latin typeface="Life Savers"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3609732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11672</TotalTime>
  <Words>3455</Words>
  <Application>Microsoft Office PowerPoint</Application>
  <PresentationFormat>Letter Paper (8.5x11 in)</PresentationFormat>
  <Paragraphs>293</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 Light</vt:lpstr>
      <vt:lpstr>Open Sans Light</vt:lpstr>
      <vt:lpstr>Calibri</vt:lpstr>
      <vt:lpstr>Arial</vt:lpstr>
      <vt:lpstr>Life Savers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Gonzalez</dc:creator>
  <cp:lastModifiedBy>Dani Boyd</cp:lastModifiedBy>
  <cp:revision>383</cp:revision>
  <cp:lastPrinted>2024-08-05T19:44:19Z</cp:lastPrinted>
  <dcterms:created xsi:type="dcterms:W3CDTF">2014-11-15T02:21:14Z</dcterms:created>
  <dcterms:modified xsi:type="dcterms:W3CDTF">2024-08-05T23:38:02Z</dcterms:modified>
</cp:coreProperties>
</file>