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6" r:id="rId10"/>
    <p:sldId id="267" r:id="rId11"/>
    <p:sldId id="268"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5878"/>
  </p:normalViewPr>
  <p:slideViewPr>
    <p:cSldViewPr snapToGrid="0">
      <p:cViewPr varScale="1">
        <p:scale>
          <a:sx n="90" d="100"/>
          <a:sy n="90" d="100"/>
        </p:scale>
        <p:origin x="232" y="6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11/1/22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11/1/22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deltacs.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759B2-8C99-3478-E8E9-7824D4BE2919}"/>
              </a:ext>
            </a:extLst>
          </p:cNvPr>
          <p:cNvSpPr>
            <a:spLocks noGrp="1"/>
          </p:cNvSpPr>
          <p:nvPr>
            <p:ph type="ctrTitle"/>
          </p:nvPr>
        </p:nvSpPr>
        <p:spPr/>
        <p:txBody>
          <a:bodyPr>
            <a:normAutofit fontScale="90000"/>
          </a:bodyPr>
          <a:lstStyle/>
          <a:p>
            <a:r>
              <a:rPr lang="en-US" sz="5400" u="sng" dirty="0"/>
              <a:t>Delta charter school</a:t>
            </a:r>
            <a:br>
              <a:rPr lang="en-US" sz="5400" dirty="0"/>
            </a:br>
            <a:br>
              <a:rPr lang="en-US" sz="5400" dirty="0"/>
            </a:br>
            <a:r>
              <a:rPr lang="en-US" sz="4400" dirty="0"/>
              <a:t>2022-2023 Title I program</a:t>
            </a:r>
            <a:br>
              <a:rPr lang="en-US" sz="4400" dirty="0"/>
            </a:br>
            <a:endParaRPr lang="en-US" sz="4400" dirty="0"/>
          </a:p>
        </p:txBody>
      </p:sp>
      <p:sp>
        <p:nvSpPr>
          <p:cNvPr id="3" name="Subtitle 2">
            <a:extLst>
              <a:ext uri="{FF2B5EF4-FFF2-40B4-BE49-F238E27FC236}">
                <a16:creationId xmlns:a16="http://schemas.microsoft.com/office/drawing/2014/main" id="{32661F9C-21D1-E259-BB67-86A4C62025AB}"/>
              </a:ext>
            </a:extLst>
          </p:cNvPr>
          <p:cNvSpPr>
            <a:spLocks noGrp="1"/>
          </p:cNvSpPr>
          <p:nvPr>
            <p:ph type="subTitle" idx="1"/>
          </p:nvPr>
        </p:nvSpPr>
        <p:spPr/>
        <p:txBody>
          <a:bodyPr/>
          <a:lstStyle/>
          <a:p>
            <a:r>
              <a:rPr lang="en-US" dirty="0"/>
              <a:t>Parent night</a:t>
            </a:r>
          </a:p>
          <a:p>
            <a:r>
              <a:rPr lang="en-US" dirty="0"/>
              <a:t>November 3, 2022</a:t>
            </a:r>
          </a:p>
        </p:txBody>
      </p:sp>
    </p:spTree>
    <p:extLst>
      <p:ext uri="{BB962C8B-B14F-4D97-AF65-F5344CB8AC3E}">
        <p14:creationId xmlns:p14="http://schemas.microsoft.com/office/powerpoint/2010/main" val="3819637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B8C20-0860-C7A1-5D51-F42304A022C8}"/>
              </a:ext>
            </a:extLst>
          </p:cNvPr>
          <p:cNvSpPr>
            <a:spLocks noGrp="1"/>
          </p:cNvSpPr>
          <p:nvPr>
            <p:ph type="title"/>
          </p:nvPr>
        </p:nvSpPr>
        <p:spPr/>
        <p:txBody>
          <a:bodyPr/>
          <a:lstStyle/>
          <a:p>
            <a:r>
              <a:rPr lang="en-US" dirty="0"/>
              <a:t>How do we inform parents of events?</a:t>
            </a:r>
          </a:p>
        </p:txBody>
      </p:sp>
      <p:sp>
        <p:nvSpPr>
          <p:cNvPr id="3" name="Content Placeholder 2">
            <a:extLst>
              <a:ext uri="{FF2B5EF4-FFF2-40B4-BE49-F238E27FC236}">
                <a16:creationId xmlns:a16="http://schemas.microsoft.com/office/drawing/2014/main" id="{E0FC58B9-70EE-C47A-E271-9EEB6A47E4BA}"/>
              </a:ext>
            </a:extLst>
          </p:cNvPr>
          <p:cNvSpPr>
            <a:spLocks noGrp="1"/>
          </p:cNvSpPr>
          <p:nvPr>
            <p:ph idx="1"/>
          </p:nvPr>
        </p:nvSpPr>
        <p:spPr/>
        <p:txBody>
          <a:bodyPr/>
          <a:lstStyle/>
          <a:p>
            <a:pPr marL="0" indent="0">
              <a:buNone/>
            </a:pPr>
            <a:r>
              <a:rPr lang="en-US" dirty="0"/>
              <a:t>Parents are notified of activities/programs paid for with Title 1 funds (after-school tutoring, parent/family nights, student progress, etc.) through the following means:</a:t>
            </a:r>
          </a:p>
          <a:p>
            <a:pPr marL="0" indent="0">
              <a:buNone/>
            </a:pPr>
            <a:endParaRPr lang="en-US" dirty="0"/>
          </a:p>
          <a:p>
            <a:pPr lvl="1"/>
            <a:r>
              <a:rPr lang="en-US" dirty="0"/>
              <a:t>School website (</a:t>
            </a:r>
            <a:r>
              <a:rPr lang="en-US" dirty="0">
                <a:hlinkClick r:id="rId2"/>
              </a:rPr>
              <a:t>www.deltacs.org</a:t>
            </a:r>
            <a:r>
              <a:rPr lang="en-US" dirty="0"/>
              <a:t>)</a:t>
            </a:r>
          </a:p>
          <a:p>
            <a:pPr lvl="1"/>
            <a:r>
              <a:rPr lang="en-US" dirty="0"/>
              <a:t>School Status updates</a:t>
            </a:r>
          </a:p>
          <a:p>
            <a:pPr lvl="1"/>
            <a:r>
              <a:rPr lang="en-US" dirty="0"/>
              <a:t>School Facebook page</a:t>
            </a:r>
          </a:p>
          <a:p>
            <a:pPr lvl="1"/>
            <a:r>
              <a:rPr lang="en-US" dirty="0"/>
              <a:t>Letters</a:t>
            </a:r>
          </a:p>
          <a:p>
            <a:pPr lvl="1"/>
            <a:r>
              <a:rPr lang="en-US" dirty="0"/>
              <a:t>Report card pick-up days</a:t>
            </a:r>
          </a:p>
          <a:p>
            <a:pPr lvl="1"/>
            <a:endParaRPr lang="en-US" dirty="0"/>
          </a:p>
          <a:p>
            <a:pPr lvl="1"/>
            <a:endParaRPr lang="en-US" dirty="0"/>
          </a:p>
        </p:txBody>
      </p:sp>
    </p:spTree>
    <p:extLst>
      <p:ext uri="{BB962C8B-B14F-4D97-AF65-F5344CB8AC3E}">
        <p14:creationId xmlns:p14="http://schemas.microsoft.com/office/powerpoint/2010/main" val="3877146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F1D43-AD07-1AEE-882C-62209C67CF26}"/>
              </a:ext>
            </a:extLst>
          </p:cNvPr>
          <p:cNvSpPr>
            <a:spLocks noGrp="1"/>
          </p:cNvSpPr>
          <p:nvPr>
            <p:ph type="title"/>
          </p:nvPr>
        </p:nvSpPr>
        <p:spPr/>
        <p:txBody>
          <a:bodyPr/>
          <a:lstStyle/>
          <a:p>
            <a:r>
              <a:rPr lang="en-US" dirty="0"/>
              <a:t>How can you help the school and your child?</a:t>
            </a:r>
          </a:p>
        </p:txBody>
      </p:sp>
      <p:sp>
        <p:nvSpPr>
          <p:cNvPr id="3" name="Content Placeholder 2">
            <a:extLst>
              <a:ext uri="{FF2B5EF4-FFF2-40B4-BE49-F238E27FC236}">
                <a16:creationId xmlns:a16="http://schemas.microsoft.com/office/drawing/2014/main" id="{B88C1F41-1768-B114-607F-5B80ABEFD3CA}"/>
              </a:ext>
            </a:extLst>
          </p:cNvPr>
          <p:cNvSpPr>
            <a:spLocks noGrp="1"/>
          </p:cNvSpPr>
          <p:nvPr>
            <p:ph idx="1"/>
          </p:nvPr>
        </p:nvSpPr>
        <p:spPr/>
        <p:txBody>
          <a:bodyPr/>
          <a:lstStyle/>
          <a:p>
            <a:r>
              <a:rPr lang="en-US" dirty="0"/>
              <a:t>Attend school events</a:t>
            </a:r>
          </a:p>
          <a:p>
            <a:r>
              <a:rPr lang="en-US" dirty="0"/>
              <a:t>Join the PTO</a:t>
            </a:r>
          </a:p>
          <a:p>
            <a:r>
              <a:rPr lang="en-US" dirty="0"/>
              <a:t>Attend report card pickup days</a:t>
            </a:r>
          </a:p>
          <a:p>
            <a:r>
              <a:rPr lang="en-US" dirty="0"/>
              <a:t>Keep in contact with your child’s teacher</a:t>
            </a:r>
          </a:p>
          <a:p>
            <a:r>
              <a:rPr lang="en-US" dirty="0"/>
              <a:t>Read to your child</a:t>
            </a:r>
          </a:p>
          <a:p>
            <a:r>
              <a:rPr lang="en-US" dirty="0"/>
              <a:t>Show interest in your child’s learning by asking questions and reviewing materials</a:t>
            </a:r>
          </a:p>
        </p:txBody>
      </p:sp>
    </p:spTree>
    <p:extLst>
      <p:ext uri="{BB962C8B-B14F-4D97-AF65-F5344CB8AC3E}">
        <p14:creationId xmlns:p14="http://schemas.microsoft.com/office/powerpoint/2010/main" val="796743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F1E10-F302-8C5F-9DFE-F6B5F9AE101D}"/>
              </a:ext>
            </a:extLst>
          </p:cNvPr>
          <p:cNvSpPr>
            <a:spLocks noGrp="1"/>
          </p:cNvSpPr>
          <p:nvPr>
            <p:ph type="title"/>
          </p:nvPr>
        </p:nvSpPr>
        <p:spPr>
          <a:xfrm>
            <a:off x="1451579" y="804519"/>
            <a:ext cx="9603275" cy="4910481"/>
          </a:xfrm>
        </p:spPr>
        <p:txBody>
          <a:bodyPr>
            <a:normAutofit/>
          </a:bodyPr>
          <a:lstStyle/>
          <a:p>
            <a:pPr algn="ctr"/>
            <a:br>
              <a:rPr lang="en-US" dirty="0"/>
            </a:br>
            <a:br>
              <a:rPr lang="en-US" dirty="0"/>
            </a:br>
            <a:br>
              <a:rPr lang="en-US" dirty="0"/>
            </a:br>
            <a:r>
              <a:rPr lang="en-US" dirty="0"/>
              <a:t>Thank you </a:t>
            </a:r>
            <a:br>
              <a:rPr lang="en-US" dirty="0"/>
            </a:br>
            <a:r>
              <a:rPr lang="en-US" dirty="0"/>
              <a:t>for all you do to make delta charter school the best school that it can be for all children!!!!</a:t>
            </a:r>
          </a:p>
        </p:txBody>
      </p:sp>
    </p:spTree>
    <p:extLst>
      <p:ext uri="{BB962C8B-B14F-4D97-AF65-F5344CB8AC3E}">
        <p14:creationId xmlns:p14="http://schemas.microsoft.com/office/powerpoint/2010/main" val="3148425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7F0AB-B38B-CE1C-6EAF-EBAC74B9E44C}"/>
              </a:ext>
            </a:extLst>
          </p:cNvPr>
          <p:cNvSpPr>
            <a:spLocks noGrp="1"/>
          </p:cNvSpPr>
          <p:nvPr>
            <p:ph type="title"/>
          </p:nvPr>
        </p:nvSpPr>
        <p:spPr/>
        <p:txBody>
          <a:bodyPr/>
          <a:lstStyle/>
          <a:p>
            <a:r>
              <a:rPr lang="en-US" dirty="0"/>
              <a:t>What is ESSA?</a:t>
            </a:r>
          </a:p>
        </p:txBody>
      </p:sp>
      <p:sp>
        <p:nvSpPr>
          <p:cNvPr id="3" name="Content Placeholder 2">
            <a:extLst>
              <a:ext uri="{FF2B5EF4-FFF2-40B4-BE49-F238E27FC236}">
                <a16:creationId xmlns:a16="http://schemas.microsoft.com/office/drawing/2014/main" id="{50BDA7AC-B3F4-AE14-B0AB-97497AAC2E81}"/>
              </a:ext>
            </a:extLst>
          </p:cNvPr>
          <p:cNvSpPr>
            <a:spLocks noGrp="1"/>
          </p:cNvSpPr>
          <p:nvPr>
            <p:ph idx="1"/>
          </p:nvPr>
        </p:nvSpPr>
        <p:spPr/>
        <p:txBody>
          <a:bodyPr/>
          <a:lstStyle/>
          <a:p>
            <a:r>
              <a:rPr lang="en-US" dirty="0"/>
              <a:t>ESSA is an act signed into law in 2015.  The purpose of this law is to ensure that all students have the same access to a high-quality education that will enable them to succeed.  Key components of ESSA are:</a:t>
            </a:r>
          </a:p>
          <a:p>
            <a:pPr lvl="1"/>
            <a:r>
              <a:rPr lang="en-US" dirty="0"/>
              <a:t>Accountability requirements for states and schools</a:t>
            </a:r>
          </a:p>
          <a:p>
            <a:pPr lvl="1"/>
            <a:r>
              <a:rPr lang="en-US" dirty="0"/>
              <a:t>Statewide education goals and a plan to reach them</a:t>
            </a:r>
          </a:p>
          <a:p>
            <a:pPr lvl="1"/>
            <a:r>
              <a:rPr lang="en-US" dirty="0"/>
              <a:t>Improved instructional quality</a:t>
            </a:r>
          </a:p>
        </p:txBody>
      </p:sp>
    </p:spTree>
    <p:extLst>
      <p:ext uri="{BB962C8B-B14F-4D97-AF65-F5344CB8AC3E}">
        <p14:creationId xmlns:p14="http://schemas.microsoft.com/office/powerpoint/2010/main" val="1268319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F23DD-C2D1-1F98-4B95-3CBE55F0ACBE}"/>
              </a:ext>
            </a:extLst>
          </p:cNvPr>
          <p:cNvSpPr>
            <a:spLocks noGrp="1"/>
          </p:cNvSpPr>
          <p:nvPr>
            <p:ph type="title"/>
          </p:nvPr>
        </p:nvSpPr>
        <p:spPr/>
        <p:txBody>
          <a:bodyPr/>
          <a:lstStyle/>
          <a:p>
            <a:r>
              <a:rPr lang="en-US" dirty="0"/>
              <a:t>Delta charter school and title 1 funds</a:t>
            </a:r>
          </a:p>
        </p:txBody>
      </p:sp>
      <p:sp>
        <p:nvSpPr>
          <p:cNvPr id="3" name="Content Placeholder 2">
            <a:extLst>
              <a:ext uri="{FF2B5EF4-FFF2-40B4-BE49-F238E27FC236}">
                <a16:creationId xmlns:a16="http://schemas.microsoft.com/office/drawing/2014/main" id="{9AE278C7-7F25-892D-DA54-A157C9FE22D5}"/>
              </a:ext>
            </a:extLst>
          </p:cNvPr>
          <p:cNvSpPr>
            <a:spLocks noGrp="1"/>
          </p:cNvSpPr>
          <p:nvPr>
            <p:ph idx="1"/>
          </p:nvPr>
        </p:nvSpPr>
        <p:spPr/>
        <p:txBody>
          <a:bodyPr>
            <a:normAutofit/>
          </a:bodyPr>
          <a:lstStyle/>
          <a:p>
            <a:pPr marL="0" indent="0">
              <a:buNone/>
            </a:pPr>
            <a:r>
              <a:rPr lang="en-US" dirty="0"/>
              <a:t>Delta Charter School receives Title 1 funds each year from the Louisiana Department of Education.  These funds are used schoolwide to fund the things to help ensure that all of our students have an equal opportunity to a high-quality education.</a:t>
            </a:r>
          </a:p>
          <a:p>
            <a:pPr marL="0" indent="0">
              <a:buNone/>
            </a:pPr>
            <a:endParaRPr lang="en-US" dirty="0"/>
          </a:p>
          <a:p>
            <a:pPr marL="457200" lvl="1" indent="0">
              <a:buNone/>
            </a:pPr>
            <a:endParaRPr lang="en-US" dirty="0"/>
          </a:p>
          <a:p>
            <a:pPr lvl="1"/>
            <a:endParaRPr lang="en-US" dirty="0"/>
          </a:p>
        </p:txBody>
      </p:sp>
    </p:spTree>
    <p:extLst>
      <p:ext uri="{BB962C8B-B14F-4D97-AF65-F5344CB8AC3E}">
        <p14:creationId xmlns:p14="http://schemas.microsoft.com/office/powerpoint/2010/main" val="2755798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1EB61-E39F-3261-0EA0-A774DE8EC373}"/>
              </a:ext>
            </a:extLst>
          </p:cNvPr>
          <p:cNvSpPr>
            <a:spLocks noGrp="1"/>
          </p:cNvSpPr>
          <p:nvPr>
            <p:ph type="title"/>
          </p:nvPr>
        </p:nvSpPr>
        <p:spPr/>
        <p:txBody>
          <a:bodyPr/>
          <a:lstStyle/>
          <a:p>
            <a:r>
              <a:rPr lang="en-US" dirty="0"/>
              <a:t>What does delta Charter use title I funds for?</a:t>
            </a:r>
          </a:p>
        </p:txBody>
      </p:sp>
      <p:sp>
        <p:nvSpPr>
          <p:cNvPr id="3" name="Content Placeholder 2">
            <a:extLst>
              <a:ext uri="{FF2B5EF4-FFF2-40B4-BE49-F238E27FC236}">
                <a16:creationId xmlns:a16="http://schemas.microsoft.com/office/drawing/2014/main" id="{5DB65795-BF5F-B3E8-354F-6D18F85EBD8B}"/>
              </a:ext>
            </a:extLst>
          </p:cNvPr>
          <p:cNvSpPr>
            <a:spLocks noGrp="1"/>
          </p:cNvSpPr>
          <p:nvPr>
            <p:ph idx="1"/>
          </p:nvPr>
        </p:nvSpPr>
        <p:spPr/>
        <p:txBody>
          <a:bodyPr>
            <a:normAutofit lnSpcReduction="10000"/>
          </a:bodyPr>
          <a:lstStyle/>
          <a:p>
            <a:pPr lvl="1"/>
            <a:r>
              <a:rPr lang="en-US" dirty="0"/>
              <a:t>Technology items, such as Chromebooks and laptops, which ensure that every child in grades K-12 have access to their individual device (1:1 ratio)</a:t>
            </a:r>
          </a:p>
          <a:p>
            <a:pPr lvl="1"/>
            <a:r>
              <a:rPr lang="en-US" dirty="0"/>
              <a:t>Teacher pay and materials and supplies for after-school tutoring and summer remediation</a:t>
            </a:r>
          </a:p>
          <a:p>
            <a:pPr lvl="1"/>
            <a:r>
              <a:rPr lang="en-US" dirty="0"/>
              <a:t>Online and hard copy programs to help students with any loss in learning that they may have </a:t>
            </a:r>
          </a:p>
          <a:p>
            <a:pPr marL="457200" lvl="1" indent="0">
              <a:buNone/>
            </a:pPr>
            <a:r>
              <a:rPr lang="en-US" dirty="0"/>
              <a:t>    (Programs include Freckle, READ 180, Edmentum, etc.)</a:t>
            </a:r>
          </a:p>
          <a:p>
            <a:pPr lvl="1"/>
            <a:r>
              <a:rPr lang="en-US" dirty="0"/>
              <a:t>Classroom materials and supplies for students to use (Fine Arts, Science, Robotics, etc.)</a:t>
            </a:r>
          </a:p>
          <a:p>
            <a:pPr lvl="1"/>
            <a:r>
              <a:rPr lang="en-US" dirty="0"/>
              <a:t>High-quality Tier 1 curriculum (Biology, Math, ELA, Science, etc.)</a:t>
            </a:r>
          </a:p>
          <a:p>
            <a:pPr lvl="1"/>
            <a:r>
              <a:rPr lang="en-US" dirty="0"/>
              <a:t>Parental involvement activities (Literacy and Math night)</a:t>
            </a:r>
          </a:p>
          <a:p>
            <a:pPr lvl="1"/>
            <a:r>
              <a:rPr lang="en-US" dirty="0"/>
              <a:t>Teacher professional development</a:t>
            </a:r>
          </a:p>
          <a:p>
            <a:endParaRPr lang="en-US" dirty="0"/>
          </a:p>
        </p:txBody>
      </p:sp>
    </p:spTree>
    <p:extLst>
      <p:ext uri="{BB962C8B-B14F-4D97-AF65-F5344CB8AC3E}">
        <p14:creationId xmlns:p14="http://schemas.microsoft.com/office/powerpoint/2010/main" val="2120627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F4294-B639-0D1D-3F91-67FE61705F6F}"/>
              </a:ext>
            </a:extLst>
          </p:cNvPr>
          <p:cNvSpPr>
            <a:spLocks noGrp="1"/>
          </p:cNvSpPr>
          <p:nvPr>
            <p:ph type="title"/>
          </p:nvPr>
        </p:nvSpPr>
        <p:spPr/>
        <p:txBody>
          <a:bodyPr/>
          <a:lstStyle/>
          <a:p>
            <a:r>
              <a:rPr lang="en-US" dirty="0"/>
              <a:t>Who decides how title I funds are used?</a:t>
            </a:r>
          </a:p>
        </p:txBody>
      </p:sp>
      <p:sp>
        <p:nvSpPr>
          <p:cNvPr id="3" name="Content Placeholder 2">
            <a:extLst>
              <a:ext uri="{FF2B5EF4-FFF2-40B4-BE49-F238E27FC236}">
                <a16:creationId xmlns:a16="http://schemas.microsoft.com/office/drawing/2014/main" id="{72203625-F01C-7528-8DD7-67294E1DC70A}"/>
              </a:ext>
            </a:extLst>
          </p:cNvPr>
          <p:cNvSpPr>
            <a:spLocks noGrp="1"/>
          </p:cNvSpPr>
          <p:nvPr>
            <p:ph idx="1"/>
          </p:nvPr>
        </p:nvSpPr>
        <p:spPr/>
        <p:txBody>
          <a:bodyPr/>
          <a:lstStyle/>
          <a:p>
            <a:pPr marL="0" indent="0">
              <a:buNone/>
            </a:pPr>
            <a:r>
              <a:rPr lang="en-US" dirty="0"/>
              <a:t>A needs assessment is completed to help determine the areas of need that our students have.  Using the information from this needs assessment (which includes disaggregating student test data, benchmark assessment data, etc.), parental input gained from surveys and questionnaires and teacher input gained from surveys, the leadership team determines how Title 1 funds are used.</a:t>
            </a:r>
          </a:p>
        </p:txBody>
      </p:sp>
    </p:spTree>
    <p:extLst>
      <p:ext uri="{BB962C8B-B14F-4D97-AF65-F5344CB8AC3E}">
        <p14:creationId xmlns:p14="http://schemas.microsoft.com/office/powerpoint/2010/main" val="3926363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1B6EF-6825-580F-51C0-2EA094F2B7D9}"/>
              </a:ext>
            </a:extLst>
          </p:cNvPr>
          <p:cNvSpPr>
            <a:spLocks noGrp="1"/>
          </p:cNvSpPr>
          <p:nvPr>
            <p:ph type="title"/>
          </p:nvPr>
        </p:nvSpPr>
        <p:spPr/>
        <p:txBody>
          <a:bodyPr/>
          <a:lstStyle/>
          <a:p>
            <a:r>
              <a:rPr lang="en-US" dirty="0"/>
              <a:t>Parent’s Right to know</a:t>
            </a:r>
          </a:p>
        </p:txBody>
      </p:sp>
      <p:sp>
        <p:nvSpPr>
          <p:cNvPr id="3" name="Content Placeholder 2">
            <a:extLst>
              <a:ext uri="{FF2B5EF4-FFF2-40B4-BE49-F238E27FC236}">
                <a16:creationId xmlns:a16="http://schemas.microsoft.com/office/drawing/2014/main" id="{25BBF786-8F62-E8BF-4D79-7077223528D7}"/>
              </a:ext>
            </a:extLst>
          </p:cNvPr>
          <p:cNvSpPr>
            <a:spLocks noGrp="1"/>
          </p:cNvSpPr>
          <p:nvPr>
            <p:ph idx="1"/>
          </p:nvPr>
        </p:nvSpPr>
        <p:spPr/>
        <p:txBody>
          <a:bodyPr/>
          <a:lstStyle/>
          <a:p>
            <a:pPr marL="0" indent="0">
              <a:buNone/>
            </a:pPr>
            <a:r>
              <a:rPr lang="en-US" dirty="0"/>
              <a:t>Delta Charter School will provide parents on request and in a timely matter, information regarding the professional qualifications of the student’s classroom teacher, including:</a:t>
            </a:r>
          </a:p>
          <a:p>
            <a:pPr lvl="1"/>
            <a:r>
              <a:rPr lang="en-US" dirty="0"/>
              <a:t>State qualification and licensing criteria for the grade levels and subject areas in which the teacher provides instruction</a:t>
            </a:r>
          </a:p>
          <a:p>
            <a:pPr lvl="1"/>
            <a:r>
              <a:rPr lang="en-US" dirty="0"/>
              <a:t>Teaching in the field of discipline in which the teacher is certified</a:t>
            </a:r>
          </a:p>
          <a:p>
            <a:pPr lvl="1"/>
            <a:r>
              <a:rPr lang="en-US" dirty="0"/>
              <a:t>State certification credentials of the student’s classroom teacher</a:t>
            </a:r>
          </a:p>
          <a:p>
            <a:pPr lvl="1"/>
            <a:r>
              <a:rPr lang="en-US" dirty="0"/>
              <a:t>Whether the child is provided services by paraprofessionals and, if so, their qualifications</a:t>
            </a:r>
          </a:p>
        </p:txBody>
      </p:sp>
    </p:spTree>
    <p:extLst>
      <p:ext uri="{BB962C8B-B14F-4D97-AF65-F5344CB8AC3E}">
        <p14:creationId xmlns:p14="http://schemas.microsoft.com/office/powerpoint/2010/main" val="1121345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7915D-FCB6-57AE-8877-BED0A26B0272}"/>
              </a:ext>
            </a:extLst>
          </p:cNvPr>
          <p:cNvSpPr>
            <a:spLocks noGrp="1"/>
          </p:cNvSpPr>
          <p:nvPr>
            <p:ph type="title"/>
          </p:nvPr>
        </p:nvSpPr>
        <p:spPr/>
        <p:txBody>
          <a:bodyPr/>
          <a:lstStyle/>
          <a:p>
            <a:r>
              <a:rPr lang="en-US" dirty="0"/>
              <a:t>Delta Charter School Curriculum</a:t>
            </a:r>
          </a:p>
        </p:txBody>
      </p:sp>
      <p:sp>
        <p:nvSpPr>
          <p:cNvPr id="3" name="Content Placeholder 2">
            <a:extLst>
              <a:ext uri="{FF2B5EF4-FFF2-40B4-BE49-F238E27FC236}">
                <a16:creationId xmlns:a16="http://schemas.microsoft.com/office/drawing/2014/main" id="{3C811CAF-D51C-81CE-402A-6F0179760252}"/>
              </a:ext>
            </a:extLst>
          </p:cNvPr>
          <p:cNvSpPr>
            <a:spLocks noGrp="1"/>
          </p:cNvSpPr>
          <p:nvPr>
            <p:ph idx="1"/>
          </p:nvPr>
        </p:nvSpPr>
        <p:spPr>
          <a:xfrm>
            <a:off x="1451579" y="1853754"/>
            <a:ext cx="10421334" cy="3996081"/>
          </a:xfrm>
        </p:spPr>
        <p:txBody>
          <a:bodyPr>
            <a:noAutofit/>
          </a:bodyPr>
          <a:lstStyle/>
          <a:p>
            <a:r>
              <a:rPr lang="en-US" sz="1600" dirty="0"/>
              <a:t>Grades K-2						</a:t>
            </a:r>
          </a:p>
          <a:p>
            <a:pPr lvl="1"/>
            <a:r>
              <a:rPr lang="en-US" sz="1600" dirty="0"/>
              <a:t>ELA:  ARC, Heggerty					    </a:t>
            </a:r>
          </a:p>
          <a:p>
            <a:pPr lvl="1"/>
            <a:r>
              <a:rPr lang="en-US" sz="1600" dirty="0"/>
              <a:t>Math:  Eureka</a:t>
            </a:r>
          </a:p>
          <a:p>
            <a:r>
              <a:rPr lang="en-US" sz="1600" dirty="0"/>
              <a:t>Grades 3-8</a:t>
            </a:r>
          </a:p>
          <a:p>
            <a:pPr lvl="1"/>
            <a:r>
              <a:rPr lang="en-US" sz="1600" dirty="0"/>
              <a:t>ELA:  Guidebooks</a:t>
            </a:r>
          </a:p>
          <a:p>
            <a:pPr lvl="1"/>
            <a:r>
              <a:rPr lang="en-US" sz="1600" dirty="0"/>
              <a:t>Math:  Eureka</a:t>
            </a:r>
          </a:p>
          <a:p>
            <a:pPr lvl="1"/>
            <a:r>
              <a:rPr lang="en-US" sz="1600" dirty="0"/>
              <a:t>Science:  Amplify (Grades 3-5) and IQWST (Grades 6-8)</a:t>
            </a:r>
          </a:p>
          <a:p>
            <a:r>
              <a:rPr lang="en-US" sz="1600" dirty="0"/>
              <a:t>Grades 9-12</a:t>
            </a:r>
          </a:p>
          <a:p>
            <a:pPr lvl="1"/>
            <a:r>
              <a:rPr lang="en-US" sz="1600" dirty="0"/>
              <a:t>ELA:  Guidebooks</a:t>
            </a:r>
          </a:p>
          <a:p>
            <a:pPr lvl="1"/>
            <a:r>
              <a:rPr lang="en-US" sz="1600" dirty="0"/>
              <a:t>Math:  </a:t>
            </a:r>
            <a:r>
              <a:rPr lang="en-US" sz="1600" dirty="0" err="1"/>
              <a:t>Savvas</a:t>
            </a:r>
            <a:r>
              <a:rPr lang="en-US" sz="1600" dirty="0"/>
              <a:t> Learning</a:t>
            </a:r>
          </a:p>
          <a:p>
            <a:pPr lvl="1"/>
            <a:r>
              <a:rPr lang="en-US" sz="1600" dirty="0"/>
              <a:t>Science:  iHub Biology and McGraw-Hill</a:t>
            </a:r>
          </a:p>
        </p:txBody>
      </p:sp>
    </p:spTree>
    <p:extLst>
      <p:ext uri="{BB962C8B-B14F-4D97-AF65-F5344CB8AC3E}">
        <p14:creationId xmlns:p14="http://schemas.microsoft.com/office/powerpoint/2010/main" val="2293814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98FDC-78DC-EF8C-C70B-403E56B3765C}"/>
              </a:ext>
            </a:extLst>
          </p:cNvPr>
          <p:cNvSpPr>
            <a:spLocks noGrp="1"/>
          </p:cNvSpPr>
          <p:nvPr>
            <p:ph type="title"/>
          </p:nvPr>
        </p:nvSpPr>
        <p:spPr/>
        <p:txBody>
          <a:bodyPr/>
          <a:lstStyle/>
          <a:p>
            <a:r>
              <a:rPr lang="en-US" dirty="0"/>
              <a:t>How do we measure student success?</a:t>
            </a:r>
          </a:p>
        </p:txBody>
      </p:sp>
      <p:sp>
        <p:nvSpPr>
          <p:cNvPr id="3" name="Content Placeholder 2">
            <a:extLst>
              <a:ext uri="{FF2B5EF4-FFF2-40B4-BE49-F238E27FC236}">
                <a16:creationId xmlns:a16="http://schemas.microsoft.com/office/drawing/2014/main" id="{892A7B7F-A611-555D-6360-E44191640169}"/>
              </a:ext>
            </a:extLst>
          </p:cNvPr>
          <p:cNvSpPr>
            <a:spLocks noGrp="1"/>
          </p:cNvSpPr>
          <p:nvPr>
            <p:ph idx="1"/>
          </p:nvPr>
        </p:nvSpPr>
        <p:spPr/>
        <p:txBody>
          <a:bodyPr/>
          <a:lstStyle/>
          <a:p>
            <a:r>
              <a:rPr lang="en-US" dirty="0"/>
              <a:t>Statewide LEAP 2025 assessments for grades 3-8 and high school courses (English I, English II,  Algebra I, Geometry, U.S. History, Biology)</a:t>
            </a:r>
          </a:p>
          <a:p>
            <a:r>
              <a:rPr lang="en-US" dirty="0"/>
              <a:t>Benchmark assessments</a:t>
            </a:r>
          </a:p>
          <a:p>
            <a:r>
              <a:rPr lang="en-US" dirty="0"/>
              <a:t>Literacy assessments</a:t>
            </a:r>
          </a:p>
          <a:p>
            <a:r>
              <a:rPr lang="en-US" dirty="0"/>
              <a:t>Classroom chapter and unit tests</a:t>
            </a:r>
          </a:p>
          <a:p>
            <a:r>
              <a:rPr lang="en-US" dirty="0"/>
              <a:t>Exit tickets</a:t>
            </a:r>
          </a:p>
          <a:p>
            <a:r>
              <a:rPr lang="en-US" dirty="0"/>
              <a:t>Classroom observations</a:t>
            </a:r>
          </a:p>
        </p:txBody>
      </p:sp>
    </p:spTree>
    <p:extLst>
      <p:ext uri="{BB962C8B-B14F-4D97-AF65-F5344CB8AC3E}">
        <p14:creationId xmlns:p14="http://schemas.microsoft.com/office/powerpoint/2010/main" val="2290918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6BDDF-9D3E-057B-59CE-2251A76DF350}"/>
              </a:ext>
            </a:extLst>
          </p:cNvPr>
          <p:cNvSpPr>
            <a:spLocks noGrp="1"/>
          </p:cNvSpPr>
          <p:nvPr>
            <p:ph type="title"/>
          </p:nvPr>
        </p:nvSpPr>
        <p:spPr/>
        <p:txBody>
          <a:bodyPr/>
          <a:lstStyle/>
          <a:p>
            <a:r>
              <a:rPr lang="en-US" dirty="0"/>
              <a:t>Family engagement policy</a:t>
            </a:r>
          </a:p>
        </p:txBody>
      </p:sp>
      <p:sp>
        <p:nvSpPr>
          <p:cNvPr id="3" name="Content Placeholder 2">
            <a:extLst>
              <a:ext uri="{FF2B5EF4-FFF2-40B4-BE49-F238E27FC236}">
                <a16:creationId xmlns:a16="http://schemas.microsoft.com/office/drawing/2014/main" id="{9E4F6386-7737-36D1-0C8C-2D947D484677}"/>
              </a:ext>
            </a:extLst>
          </p:cNvPr>
          <p:cNvSpPr>
            <a:spLocks noGrp="1"/>
          </p:cNvSpPr>
          <p:nvPr>
            <p:ph idx="1"/>
          </p:nvPr>
        </p:nvSpPr>
        <p:spPr/>
        <p:txBody>
          <a:bodyPr/>
          <a:lstStyle/>
          <a:p>
            <a:pPr marL="0" indent="0">
              <a:buNone/>
            </a:pPr>
            <a:r>
              <a:rPr lang="en-US" dirty="0"/>
              <a:t>Part of the requirements for schools to receive Title 1 funds is that schools and families work together to ensure that every child’s needs are met.  Our Family Engagement Policy can be found on our website in our policy manual.  A parent-school compact is also sent home at the beginning of each school year.</a:t>
            </a:r>
          </a:p>
        </p:txBody>
      </p:sp>
    </p:spTree>
    <p:extLst>
      <p:ext uri="{BB962C8B-B14F-4D97-AF65-F5344CB8AC3E}">
        <p14:creationId xmlns:p14="http://schemas.microsoft.com/office/powerpoint/2010/main" val="137564125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100</TotalTime>
  <Words>712</Words>
  <Application>Microsoft Macintosh PowerPoint</Application>
  <PresentationFormat>Widescreen</PresentationFormat>
  <Paragraphs>65</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Gill Sans MT</vt:lpstr>
      <vt:lpstr>Gallery</vt:lpstr>
      <vt:lpstr>Delta charter school  2022-2023 Title I program </vt:lpstr>
      <vt:lpstr>What is ESSA?</vt:lpstr>
      <vt:lpstr>Delta charter school and title 1 funds</vt:lpstr>
      <vt:lpstr>What does delta Charter use title I funds for?</vt:lpstr>
      <vt:lpstr>Who decides how title I funds are used?</vt:lpstr>
      <vt:lpstr>Parent’s Right to know</vt:lpstr>
      <vt:lpstr>Delta Charter School Curriculum</vt:lpstr>
      <vt:lpstr>How do we measure student success?</vt:lpstr>
      <vt:lpstr>Family engagement policy</vt:lpstr>
      <vt:lpstr>How do we inform parents of events?</vt:lpstr>
      <vt:lpstr>How can you help the school and your child?</vt:lpstr>
      <vt:lpstr>   Thank you  for all you do to make delta charter school the best school that it can be for all children!!!!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Delta charter school  2022-2023 Title I program </dc:title>
  <dc:creator>Monica Miller</dc:creator>
  <cp:lastModifiedBy>Monica Miller</cp:lastModifiedBy>
  <cp:revision>1</cp:revision>
  <cp:lastPrinted>2022-11-01T16:44:48Z</cp:lastPrinted>
  <dcterms:created xsi:type="dcterms:W3CDTF">2022-11-01T15:04:35Z</dcterms:created>
  <dcterms:modified xsi:type="dcterms:W3CDTF">2022-11-01T16:45:15Z</dcterms:modified>
</cp:coreProperties>
</file>