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3"/>
  </p:notesMasterIdLst>
  <p:sldIdLst>
    <p:sldId id="256" r:id="rId2"/>
    <p:sldId id="257" r:id="rId3"/>
    <p:sldId id="258" r:id="rId4"/>
    <p:sldId id="262" r:id="rId5"/>
    <p:sldId id="260" r:id="rId6"/>
    <p:sldId id="267" r:id="rId7"/>
    <p:sldId id="269" r:id="rId8"/>
    <p:sldId id="268" r:id="rId9"/>
    <p:sldId id="270" r:id="rId10"/>
    <p:sldId id="271" r:id="rId11"/>
    <p:sldId id="272" r:id="rId12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43" d="100"/>
          <a:sy n="43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1804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804"/>
          </a:xfrm>
          <a:prstGeom prst="rect">
            <a:avLst/>
          </a:prstGeom>
        </p:spPr>
        <p:txBody>
          <a:bodyPr vert="horz" lIns="93031" tIns="46516" rIns="93031" bIns="46516" rtlCol="0"/>
          <a:lstStyle>
            <a:lvl1pPr algn="r">
              <a:defRPr sz="1200"/>
            </a:lvl1pPr>
          </a:lstStyle>
          <a:p>
            <a:fld id="{6B8DC17A-96D3-416C-9D21-5906FAAB94E6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31" tIns="46516" rIns="93031" bIns="46516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7136"/>
            <a:ext cx="5608320" cy="4156234"/>
          </a:xfrm>
          <a:prstGeom prst="rect">
            <a:avLst/>
          </a:prstGeom>
        </p:spPr>
        <p:txBody>
          <a:bodyPr vert="horz" lIns="93031" tIns="46516" rIns="93031" bIns="465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72669"/>
            <a:ext cx="3037840" cy="461804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72669"/>
            <a:ext cx="3037840" cy="461804"/>
          </a:xfrm>
          <a:prstGeom prst="rect">
            <a:avLst/>
          </a:prstGeom>
        </p:spPr>
        <p:txBody>
          <a:bodyPr vert="horz" lIns="93031" tIns="46516" rIns="93031" bIns="46516" rtlCol="0" anchor="b"/>
          <a:lstStyle>
            <a:lvl1pPr algn="r">
              <a:defRPr sz="1200"/>
            </a:lvl1pPr>
          </a:lstStyle>
          <a:p>
            <a:fld id="{E7130E6C-E68E-4F3E-9C16-38DF0A199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206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-Bullying – What</a:t>
            </a:r>
            <a:r>
              <a:rPr lang="en-US" baseline="0" dirty="0" smtClean="0"/>
              <a:t> sets bullying apart from other types of conflict is that there exists an imbalance of power. A person can often solve a conflict by him/herself. With bullying, the victim often needs help from another person to make it stop. </a:t>
            </a:r>
          </a:p>
          <a:p>
            <a:r>
              <a:rPr lang="en-US" baseline="0" dirty="0" smtClean="0"/>
              <a:t>-Physical bullying – often boys</a:t>
            </a:r>
          </a:p>
          <a:p>
            <a:r>
              <a:rPr lang="en-US" baseline="0" dirty="0" smtClean="0"/>
              <a:t>-Relational bullying – often girls</a:t>
            </a:r>
            <a:endParaRPr lang="en-US" dirty="0" smtClean="0"/>
          </a:p>
          <a:p>
            <a:r>
              <a:rPr lang="en-US" dirty="0" smtClean="0"/>
              <a:t>-Bullying Statistics?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30E6C-E68E-4F3E-9C16-38DF0A199CA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-Bullies want power</a:t>
            </a:r>
            <a:r>
              <a:rPr lang="en-US" baseline="0" dirty="0" smtClean="0"/>
              <a:t> and will use others to get what they want.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30E6C-E68E-4F3E-9C16-38DF0A199CA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30E6C-E68E-4F3E-9C16-38DF0A199CA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-Bystanders are present 85%</a:t>
            </a:r>
            <a:r>
              <a:rPr lang="en-US" baseline="0" dirty="0" smtClean="0"/>
              <a:t> of the time bullying occurs</a:t>
            </a:r>
            <a:endParaRPr lang="en-US" dirty="0" smtClean="0"/>
          </a:p>
          <a:p>
            <a:r>
              <a:rPr lang="en-US" dirty="0" smtClean="0"/>
              <a:t>-Bystanders who egg on, join in, or do nothing are</a:t>
            </a:r>
            <a:r>
              <a:rPr lang="en-US" baseline="0" dirty="0" smtClean="0"/>
              <a:t> all just as responsible for the bullying as the bullies themselves! </a:t>
            </a:r>
            <a:endParaRPr lang="en-US" dirty="0" smtClean="0"/>
          </a:p>
          <a:p>
            <a:r>
              <a:rPr lang="en-US" dirty="0" smtClean="0"/>
              <a:t>-Stop – “That’s not right. Leave him alone.”</a:t>
            </a:r>
          </a:p>
          <a:p>
            <a:r>
              <a:rPr lang="en-US" dirty="0" smtClean="0"/>
              <a:t>-Help walk away – “Hey Sarah,</a:t>
            </a:r>
            <a:r>
              <a:rPr lang="en-US" baseline="0" dirty="0" smtClean="0"/>
              <a:t> can you come here a minute? I need to ask you something.”</a:t>
            </a:r>
          </a:p>
          <a:p>
            <a:r>
              <a:rPr lang="en-US" baseline="0" dirty="0" smtClean="0"/>
              <a:t>-Get friends to help – “Will you guys come with me to help Robert?”</a:t>
            </a:r>
          </a:p>
          <a:p>
            <a:r>
              <a:rPr lang="en-US" baseline="0" dirty="0" smtClean="0"/>
              <a:t>-Befriend – “Maria, do you want to sit with us at lunch?”</a:t>
            </a:r>
          </a:p>
          <a:p>
            <a:r>
              <a:rPr lang="en-US" baseline="0" dirty="0" smtClean="0"/>
              <a:t>-Get adult – “I think someone needs help.”</a:t>
            </a:r>
          </a:p>
          <a:p>
            <a:r>
              <a:rPr lang="en-US" baseline="0" dirty="0" smtClean="0"/>
              <a:t>-Most victims are unlikely to report bullying. Bystanders can be their voice.</a:t>
            </a:r>
          </a:p>
          <a:p>
            <a:r>
              <a:rPr lang="en-US" baseline="0" dirty="0" smtClean="0"/>
              <a:t>-Most kids feel uncomfortable witnessing bullying, but few intervene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30E6C-E68E-4F3E-9C16-38DF0A199CAD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-Teens</a:t>
            </a:r>
            <a:r>
              <a:rPr lang="en-US" baseline="0" dirty="0" smtClean="0"/>
              <a:t> who are repeatedly victimized sometimes see suicide as their only escape</a:t>
            </a:r>
          </a:p>
          <a:p>
            <a:r>
              <a:rPr lang="en-US" dirty="0" smtClean="0"/>
              <a:t>-The emotional scars of bullying can last a lifetime</a:t>
            </a:r>
          </a:p>
          <a:p>
            <a:r>
              <a:rPr lang="en-US" dirty="0" smtClean="0"/>
              <a:t>-Students</a:t>
            </a:r>
            <a:r>
              <a:rPr lang="en-US" baseline="0" dirty="0" smtClean="0"/>
              <a:t> in grades 7-12 say revenge is the strongest motivation for school shootings</a:t>
            </a:r>
          </a:p>
          <a:p>
            <a:r>
              <a:rPr lang="en-US" baseline="0" dirty="0" smtClean="0"/>
              <a:t>-86% said, ‘other kids picking on them, making fun of them, or bullying them’ can cause teenagers to turn to lethal violence in school</a:t>
            </a:r>
            <a:endParaRPr lang="en-US" dirty="0" smtClean="0"/>
          </a:p>
          <a:p>
            <a:r>
              <a:rPr lang="en-US" dirty="0" smtClean="0"/>
              <a:t>Statistics</a:t>
            </a:r>
            <a:r>
              <a:rPr lang="en-US" baseline="0" dirty="0" smtClean="0"/>
              <a:t>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130E6C-E68E-4F3E-9C16-38DF0A199CA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F728B2-2E85-4AAE-B9B0-B10D4E6A9BAE}" type="datetimeFigureOut">
              <a:rPr lang="en-US" smtClean="0"/>
              <a:pPr/>
              <a:t>2/15/2011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A239D87-7FD1-497D-B99E-E955A2F176F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nyteachers.files.wordpress.com/2009/04/bully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ehavioradvisor.com/sbFighters.jp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iendshelpingothers.com/images/helping-hands.jpg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blogs.reuters.com/wp-content/uploads/2007/09/texting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990600"/>
          </a:xfrm>
        </p:spPr>
        <p:txBody>
          <a:bodyPr/>
          <a:lstStyle/>
          <a:p>
            <a:pPr algn="ctr"/>
            <a:r>
              <a:rPr lang="en-US" sz="4800" dirty="0" smtClean="0">
                <a:latin typeface="Lucida Sans" pitchFamily="34" charset="0"/>
              </a:rPr>
              <a:t>Bullying</a:t>
            </a:r>
            <a:endParaRPr lang="en-US" sz="4800" dirty="0">
              <a:latin typeface="Lucida Sans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7854696" cy="3810000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algn="ctr"/>
            <a:endParaRPr lang="en-US" sz="2800" dirty="0" smtClean="0">
              <a:latin typeface="Book Antiqua" pitchFamily="18" charset="0"/>
            </a:endParaRPr>
          </a:p>
          <a:p>
            <a:pPr algn="ctr"/>
            <a:r>
              <a:rPr lang="en-US" sz="2800" dirty="0" smtClean="0">
                <a:latin typeface="Book Antiqua" pitchFamily="18" charset="0"/>
              </a:rPr>
              <a:t>You Can Help to Put an End to It!</a:t>
            </a:r>
          </a:p>
          <a:p>
            <a:pPr algn="ctr"/>
            <a:endParaRPr lang="en-US" sz="1800" dirty="0" smtClean="0">
              <a:latin typeface="Book Antiqua" pitchFamily="18" charset="0"/>
            </a:endParaRPr>
          </a:p>
          <a:p>
            <a:pPr algn="ctr"/>
            <a:endParaRPr lang="en-US" sz="1800" dirty="0" smtClean="0">
              <a:latin typeface="Book Antiqua" pitchFamily="18" charset="0"/>
            </a:endParaRPr>
          </a:p>
          <a:p>
            <a:pPr algn="ctr"/>
            <a:r>
              <a:rPr lang="en-US" sz="1400" dirty="0" smtClean="0">
                <a:latin typeface="Book Antiqua" pitchFamily="18" charset="0"/>
              </a:rPr>
              <a:t>By Joy Martin</a:t>
            </a:r>
            <a:endParaRPr lang="en-US" sz="1400" dirty="0">
              <a:latin typeface="Book Antiqua" pitchFamily="18" charset="0"/>
            </a:endParaRPr>
          </a:p>
        </p:txBody>
      </p:sp>
      <p:pic>
        <p:nvPicPr>
          <p:cNvPr id="4" name="Picture 3" descr="See full size image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743200"/>
            <a:ext cx="28194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09600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Lucida Sans" pitchFamily="34" charset="0"/>
              </a:rPr>
              <a:t>What The School Can Do</a:t>
            </a:r>
            <a:endParaRPr lang="en-US" sz="24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Create a </a:t>
            </a:r>
            <a:r>
              <a:rPr lang="en-US" sz="2000" dirty="0"/>
              <a:t>safe </a:t>
            </a:r>
            <a:r>
              <a:rPr lang="en-US" sz="2000" dirty="0" smtClean="0"/>
              <a:t>&amp; positive environment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Establish clear &amp; concise class/school rules of expected behavior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Teach children individually, in small groups, and as a class ways to handle bullying and positive conflict resolution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Work with the bully and the victim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Encourage children to report bullying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Take bullying seriously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         - investigate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- carry out appropriate consequences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   - follow up with parents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 smtClean="0"/>
              <a:t>Encourage parental involvement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</p:txBody>
      </p:sp>
      <p:pic>
        <p:nvPicPr>
          <p:cNvPr id="4099" name="Picture 3" descr="C:\Users\CMARTIN\AppData\Local\Microsoft\Windows\Temporary Internet Files\Content.IE5\KB03NGFC\MC90008851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50520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2476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smtClean="0">
                <a:latin typeface="Lucida Sans" pitchFamily="34" charset="0"/>
              </a:rPr>
              <a:t>What We All Can Do</a:t>
            </a:r>
            <a:br>
              <a:rPr lang="en-US" sz="2400" dirty="0" smtClean="0">
                <a:latin typeface="Lucida Sans" pitchFamily="34" charset="0"/>
              </a:rPr>
            </a:br>
            <a:r>
              <a:rPr lang="en-US" sz="2800" dirty="0" smtClean="0">
                <a:latin typeface="Lucida Sans" pitchFamily="34" charset="0"/>
              </a:rPr>
              <a:t>Foster Resiliency in Children</a:t>
            </a:r>
            <a:endParaRPr lang="en-US" sz="28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7244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sz="2000" dirty="0" smtClean="0"/>
              <a:t>Make good friendships                                 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Practice well-being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- proper nutrition </a:t>
            </a:r>
          </a:p>
          <a:p>
            <a:pPr marL="0" indent="0">
              <a:buNone/>
            </a:pPr>
            <a:r>
              <a:rPr lang="en-US" sz="2000" dirty="0" smtClean="0"/>
              <a:t>            - sleep                                                    </a:t>
            </a:r>
            <a:endParaRPr lang="en-US" sz="2000" i="1" dirty="0" smtClean="0"/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- exercise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   - relaxation strategies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Participate in enjoyable activities                                                                              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Look for the positive 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As the adults in our children’s lives</a:t>
            </a: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    - model appropriate coping strategies</a:t>
            </a:r>
          </a:p>
          <a:p>
            <a:pPr marL="0" indent="0">
              <a:buNone/>
            </a:pPr>
            <a:r>
              <a:rPr lang="en-US" sz="2000" dirty="0" smtClean="0"/>
              <a:t>         - support and reassure</a:t>
            </a:r>
          </a:p>
          <a:p>
            <a:pPr>
              <a:buFont typeface="Arial" pitchFamily="34" charset="0"/>
              <a:buChar char="•"/>
            </a:pPr>
            <a:endParaRPr lang="en-US" sz="2000" dirty="0"/>
          </a:p>
        </p:txBody>
      </p:sp>
      <p:pic>
        <p:nvPicPr>
          <p:cNvPr id="5123" name="Picture 3" descr="C:\Users\CMARTIN\AppData\Local\Microsoft\Windows\Temporary Internet Files\Content.IE5\QAM6DVRI\MP900262229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505" y="1825980"/>
            <a:ext cx="2565919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C:\Users\CMARTIN\AppData\Local\Microsoft\Windows\Temporary Internet Files\Content.IE5\KB03NGFC\MP90043949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267200"/>
            <a:ext cx="2382531" cy="1647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1926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4582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dirty="0" smtClean="0">
                <a:latin typeface="Lucida Sans" pitchFamily="34" charset="0"/>
              </a:rPr>
              <a:t>What is Bullying</a:t>
            </a:r>
            <a:r>
              <a:rPr lang="en-US" sz="2800" dirty="0" smtClean="0">
                <a:latin typeface="Lucida Sans" pitchFamily="34" charset="0"/>
              </a:rPr>
              <a:t/>
            </a:r>
            <a:br>
              <a:rPr lang="en-US" sz="2800" dirty="0" smtClean="0">
                <a:latin typeface="Lucida Sans" pitchFamily="34" charset="0"/>
              </a:rPr>
            </a:br>
            <a:r>
              <a:rPr lang="en-US" sz="2800" dirty="0" smtClean="0">
                <a:latin typeface="Lucida Sans" pitchFamily="34" charset="0"/>
              </a:rPr>
              <a:t/>
            </a:r>
            <a:br>
              <a:rPr lang="en-US" sz="2800" dirty="0" smtClean="0">
                <a:latin typeface="Lucida Sans" pitchFamily="34" charset="0"/>
              </a:rPr>
            </a:br>
            <a:r>
              <a:rPr lang="en-US" sz="2200" dirty="0" smtClean="0">
                <a:latin typeface="Lucida Sans" pitchFamily="34" charset="0"/>
              </a:rPr>
              <a:t>Any </a:t>
            </a:r>
            <a:r>
              <a:rPr lang="en-US" sz="2200" dirty="0" smtClean="0">
                <a:latin typeface="Lucida Sans" pitchFamily="34" charset="0"/>
              </a:rPr>
              <a:t>hurtful repeated action </a:t>
            </a:r>
            <a:r>
              <a:rPr lang="en-US" sz="2200" dirty="0" smtClean="0">
                <a:latin typeface="Lucida Sans" pitchFamily="34" charset="0"/>
              </a:rPr>
              <a:t>or word that involves misuse of power.</a:t>
            </a:r>
            <a:br>
              <a:rPr lang="en-US" sz="2200" dirty="0" smtClean="0">
                <a:latin typeface="Lucida Sans" pitchFamily="34" charset="0"/>
              </a:rPr>
            </a:br>
            <a:endParaRPr lang="en-US" sz="22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267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latin typeface="Book Antiqua" pitchFamily="18" charset="0"/>
              </a:rPr>
              <a:t>Verbal – </a:t>
            </a:r>
            <a:r>
              <a:rPr lang="en-US" sz="1800" dirty="0" smtClean="0">
                <a:latin typeface="Book Antiqua" pitchFamily="18" charset="0"/>
              </a:rPr>
              <a:t>Taunting, name-calling, put-downs, threats, intimidation, spreading rumors</a:t>
            </a:r>
            <a:endParaRPr lang="en-US" sz="2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Book Antiqua" pitchFamily="18" charset="0"/>
              </a:rPr>
              <a:t>Physical - </a:t>
            </a:r>
            <a:r>
              <a:rPr lang="en-US" sz="1800" dirty="0" smtClean="0">
                <a:latin typeface="Book Antiqua" pitchFamily="18" charset="0"/>
              </a:rPr>
              <a:t>Hitting, kicking, destruction of people and/or property</a:t>
            </a:r>
            <a:endParaRPr lang="en-US" sz="2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Book Antiqua" pitchFamily="18" charset="0"/>
              </a:rPr>
              <a:t>Relational (Emotional) – </a:t>
            </a:r>
            <a:r>
              <a:rPr lang="en-US" sz="1800" dirty="0" smtClean="0">
                <a:latin typeface="Book Antiqua" pitchFamily="18" charset="0"/>
              </a:rPr>
              <a:t>Rejecting/excluding peers</a:t>
            </a:r>
            <a:endParaRPr lang="en-US" sz="2400" dirty="0" smtClean="0">
              <a:latin typeface="Book Antiqua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Book Antiqua" pitchFamily="18" charset="0"/>
              </a:rPr>
              <a:t>Cyber - </a:t>
            </a:r>
            <a:r>
              <a:rPr lang="en-US" sz="1800" dirty="0" smtClean="0">
                <a:latin typeface="Book Antiqua" pitchFamily="18" charset="0"/>
              </a:rPr>
              <a:t>Using cyber technology to hurt, threaten, spread rumors</a:t>
            </a:r>
            <a:endParaRPr lang="en-US" sz="2400" dirty="0"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Lucida Sans" pitchFamily="34" charset="0"/>
              </a:rPr>
              <a:t>What Are Bullies Like</a:t>
            </a:r>
            <a:endParaRPr lang="en-US" sz="28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92500" lnSpcReduction="10000"/>
          </a:bodyPr>
          <a:lstStyle/>
          <a:p>
            <a:endParaRPr lang="en-US" sz="2400" dirty="0" smtClean="0">
              <a:latin typeface="Book Antiqua" pitchFamily="18" charset="0"/>
            </a:endParaRPr>
          </a:p>
          <a:p>
            <a:pPr algn="ctr">
              <a:buNone/>
            </a:pPr>
            <a:endParaRPr lang="en-US" sz="2400" dirty="0" smtClean="0">
              <a:latin typeface="Book Antiqua" pitchFamily="18" charset="0"/>
            </a:endParaRPr>
          </a:p>
          <a:p>
            <a:endParaRPr lang="en-US" sz="2400" dirty="0" smtClean="0">
              <a:latin typeface="Book Antiqua" pitchFamily="18" charset="0"/>
            </a:endParaRPr>
          </a:p>
          <a:p>
            <a:endParaRPr lang="en-US" sz="2400" dirty="0" smtClean="0">
              <a:latin typeface="Book Antiqua" pitchFamily="18" charset="0"/>
            </a:endParaRPr>
          </a:p>
          <a:p>
            <a:r>
              <a:rPr lang="en-US" sz="2400" dirty="0" smtClean="0">
                <a:latin typeface="Book Antiqua" pitchFamily="18" charset="0"/>
              </a:rPr>
              <a:t>Value dominance and aggression</a:t>
            </a:r>
          </a:p>
          <a:p>
            <a:r>
              <a:rPr lang="en-US" sz="2400" dirty="0" smtClean="0">
                <a:latin typeface="Book Antiqua" pitchFamily="18" charset="0"/>
              </a:rPr>
              <a:t>Little empathy for others</a:t>
            </a:r>
          </a:p>
          <a:p>
            <a:r>
              <a:rPr lang="en-US" sz="2400" dirty="0" smtClean="0">
                <a:latin typeface="Book Antiqua" pitchFamily="18" charset="0"/>
              </a:rPr>
              <a:t>Quick tempers</a:t>
            </a:r>
          </a:p>
          <a:p>
            <a:r>
              <a:rPr lang="en-US" sz="2400" dirty="0" smtClean="0">
                <a:latin typeface="Book Antiqua" pitchFamily="18" charset="0"/>
              </a:rPr>
              <a:t>Gain satisfaction from hurting others</a:t>
            </a:r>
          </a:p>
          <a:p>
            <a:r>
              <a:rPr lang="en-US" sz="2400" dirty="0" smtClean="0">
                <a:latin typeface="Book Antiqua" pitchFamily="18" charset="0"/>
              </a:rPr>
              <a:t>Want their own way</a:t>
            </a:r>
          </a:p>
          <a:p>
            <a:r>
              <a:rPr lang="en-US" sz="2400" dirty="0" smtClean="0">
                <a:latin typeface="Book Antiqua" pitchFamily="18" charset="0"/>
              </a:rPr>
              <a:t>Find it difficult to see things from others’ point of view</a:t>
            </a:r>
          </a:p>
          <a:p>
            <a:r>
              <a:rPr lang="en-US" sz="2400" dirty="0" smtClean="0">
                <a:latin typeface="Book Antiqua" pitchFamily="18" charset="0"/>
              </a:rPr>
              <a:t>Difficulty controlling self</a:t>
            </a:r>
          </a:p>
          <a:p>
            <a:r>
              <a:rPr lang="en-US" sz="2400" dirty="0" smtClean="0">
                <a:latin typeface="Book Antiqua" pitchFamily="18" charset="0"/>
              </a:rPr>
              <a:t>Difficulty following rules</a:t>
            </a:r>
            <a:endParaRPr lang="en-US" sz="2400" dirty="0">
              <a:latin typeface="Book Antiqua" pitchFamily="18" charset="0"/>
            </a:endParaRPr>
          </a:p>
        </p:txBody>
      </p:sp>
      <p:pic>
        <p:nvPicPr>
          <p:cNvPr id="4" name="Picture 3" descr="See full size imag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33800" y="1676400"/>
            <a:ext cx="1600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Lucida Sans" pitchFamily="34" charset="0"/>
              </a:rPr>
              <a:t>What Can The Victim Do About Bullying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495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lnSpc>
                <a:spcPct val="150000"/>
              </a:lnSpc>
              <a:buNone/>
            </a:pPr>
            <a:r>
              <a:rPr lang="en-US" sz="2000" dirty="0" smtClean="0"/>
              <a:t>Avoid </a:t>
            </a:r>
            <a:r>
              <a:rPr lang="en-US" sz="2000" dirty="0"/>
              <a:t>the bully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/>
              <a:t>       Walk away                                                            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/>
              <a:t>               Hang out with friends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/>
              <a:t>                       Talk it out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/>
              <a:t>                             Distract the bully with a joke</a:t>
            </a:r>
          </a:p>
          <a:p>
            <a:pPr>
              <a:lnSpc>
                <a:spcPct val="150000"/>
              </a:lnSpc>
              <a:buNone/>
            </a:pPr>
            <a:r>
              <a:rPr lang="en-US" sz="2000" dirty="0"/>
              <a:t>                                   Tell an adult</a:t>
            </a:r>
          </a:p>
          <a:p>
            <a:pPr>
              <a:buNone/>
            </a:pPr>
            <a:endParaRPr lang="en-US" sz="2000" dirty="0">
              <a:latin typeface="Book Antiqua" pitchFamily="18" charset="0"/>
            </a:endParaRPr>
          </a:p>
        </p:txBody>
      </p:sp>
      <p:pic>
        <p:nvPicPr>
          <p:cNvPr id="5" name="Picture 4" descr="http://www.theword.org.nz/site/images/photos/Word-DSC_1383-RL0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1752600"/>
            <a:ext cx="2743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latin typeface="Lucida Sans" pitchFamily="34" charset="0"/>
              </a:rPr>
              <a:t>The Bystander</a:t>
            </a:r>
            <a:br>
              <a:rPr lang="en-US" sz="2800" dirty="0" smtClean="0">
                <a:latin typeface="Lucida Sans" pitchFamily="34" charset="0"/>
              </a:rPr>
            </a:br>
            <a:r>
              <a:rPr lang="en-US" sz="2400" dirty="0" smtClean="0">
                <a:latin typeface="Lucida Sans" pitchFamily="34" charset="0"/>
              </a:rPr>
              <a:t>The most powerful force to stop the bully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Book Antiqua" pitchFamily="18" charset="0"/>
              </a:rPr>
              <a:t>Never encourage the bully </a:t>
            </a:r>
            <a:r>
              <a:rPr lang="en-US" sz="1800" dirty="0" smtClean="0">
                <a:latin typeface="Book Antiqua" pitchFamily="18" charset="0"/>
              </a:rPr>
              <a:t> 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- Joining in or laughing with the bully gives the bully more power 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- Even doing nothing makes you part of the problem, not the solution</a:t>
            </a:r>
          </a:p>
          <a:p>
            <a:pPr algn="ctr">
              <a:buNone/>
            </a:pPr>
            <a:r>
              <a:rPr lang="en-US" sz="1800" b="1" dirty="0" smtClean="0">
                <a:latin typeface="Book Antiqua" pitchFamily="18" charset="0"/>
              </a:rPr>
              <a:t>  “There are no innocent bystanders!”</a:t>
            </a:r>
          </a:p>
          <a:p>
            <a:pPr>
              <a:buNone/>
            </a:pPr>
            <a:endParaRPr lang="en-US" sz="1800" dirty="0" smtClean="0">
              <a:latin typeface="Book Antiqua" pitchFamily="18" charset="0"/>
            </a:endParaRPr>
          </a:p>
          <a:p>
            <a:r>
              <a:rPr lang="en-US" sz="2000" dirty="0" smtClean="0">
                <a:latin typeface="Book Antiqua" pitchFamily="18" charset="0"/>
              </a:rPr>
              <a:t>Take action to stop the bully </a:t>
            </a:r>
          </a:p>
          <a:p>
            <a:pPr>
              <a:buNone/>
            </a:pPr>
            <a:r>
              <a:rPr lang="en-US" sz="2000" dirty="0" smtClean="0">
                <a:latin typeface="Book Antiqua" pitchFamily="18" charset="0"/>
              </a:rPr>
              <a:t>            C</a:t>
            </a:r>
            <a:r>
              <a:rPr lang="en-US" sz="1800" dirty="0" smtClean="0">
                <a:latin typeface="Book Antiqua" pitchFamily="18" charset="0"/>
              </a:rPr>
              <a:t>onfront the bully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     -Tell the bully to stop                                      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     -Help the victim to walk away                      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     -Get friends to help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     -Befriend the victim</a:t>
            </a:r>
          </a:p>
          <a:p>
            <a:pPr>
              <a:buNone/>
            </a:pPr>
            <a:r>
              <a:rPr lang="en-US" sz="1800" dirty="0" smtClean="0">
                <a:latin typeface="Book Antiqua" pitchFamily="18" charset="0"/>
              </a:rPr>
              <a:t>                  -Get an adult</a:t>
            </a:r>
          </a:p>
          <a:p>
            <a:pPr algn="ctr">
              <a:buNone/>
            </a:pPr>
            <a:r>
              <a:rPr lang="en-US" sz="1800" dirty="0" smtClean="0">
                <a:latin typeface="Book Antiqua" pitchFamily="18" charset="0"/>
              </a:rPr>
              <a:t> </a:t>
            </a:r>
            <a:r>
              <a:rPr lang="en-US" sz="1800" b="1" dirty="0" smtClean="0">
                <a:latin typeface="Book Antiqua" pitchFamily="18" charset="0"/>
              </a:rPr>
              <a:t>“When peers intervene, bullying stops within 10 seconds!”</a:t>
            </a:r>
          </a:p>
        </p:txBody>
      </p:sp>
      <p:pic>
        <p:nvPicPr>
          <p:cNvPr id="5" name="Picture 4" descr="See full size image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5000" y="3276600"/>
            <a:ext cx="1752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5112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latin typeface="Lucida Sans" pitchFamily="34" charset="0"/>
              </a:rPr>
              <a:t>Gender Plays a Role</a:t>
            </a:r>
            <a:endParaRPr lang="en-US" sz="24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/>
              <a:t>Both boys and girls engage in verbal bullying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/>
              <a:t>Boys are more likely to bully in physical ways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000" dirty="0" smtClean="0"/>
              <a:t> Girls are more likely to bully socially (excluding, manipulating social  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 smtClean="0"/>
              <a:t>      situations</a:t>
            </a:r>
          </a:p>
          <a:p>
            <a:pPr marL="0" indent="0" algn="ctr">
              <a:lnSpc>
                <a:spcPct val="150000"/>
              </a:lnSpc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400" dirty="0" smtClean="0"/>
              <a:t>               </a:t>
            </a:r>
            <a:r>
              <a:rPr lang="en-US" sz="2400" u="sng" dirty="0" smtClean="0">
                <a:latin typeface="Book Antiqua" pitchFamily="18" charset="0"/>
              </a:rPr>
              <a:t>  </a:t>
            </a:r>
            <a:endParaRPr lang="en-US" sz="2400" u="sng" dirty="0"/>
          </a:p>
        </p:txBody>
      </p:sp>
      <p:pic>
        <p:nvPicPr>
          <p:cNvPr id="1026" name="Picture 2" descr="C:\Users\CMARTIN\AppData\Local\Microsoft\Windows\Temporary Internet Files\Content.IE5\KB03NGFC\MC90023213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332" y="4016092"/>
            <a:ext cx="1964267" cy="1927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CMARTIN\AppData\Local\Microsoft\Windows\Temporary Internet Files\Content.IE5\QAM6DVRI\MP90044846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6923" y="3886200"/>
            <a:ext cx="2595477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Lucida Sans" pitchFamily="34" charset="0"/>
              </a:rPr>
              <a:t>Cyber Bullying</a:t>
            </a:r>
            <a:endParaRPr lang="en-US" sz="28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05400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Making fun of someone in a chat room</a:t>
            </a:r>
          </a:p>
          <a:p>
            <a:pPr lvl="0"/>
            <a:r>
              <a:rPr lang="en-US" dirty="0" smtClean="0"/>
              <a:t>Harassing a user over an instant message </a:t>
            </a:r>
          </a:p>
          <a:p>
            <a:r>
              <a:rPr lang="en-US" dirty="0" smtClean="0"/>
              <a:t>Posting derogatory messages on a user's Facebook or MySpace page</a:t>
            </a:r>
          </a:p>
          <a:p>
            <a:pPr lvl="0"/>
            <a:r>
              <a:rPr lang="en-US" dirty="0" smtClean="0"/>
              <a:t>Circulating false rumors about someone on social networking websites </a:t>
            </a:r>
          </a:p>
          <a:p>
            <a:pPr lvl="0"/>
            <a:r>
              <a:rPr lang="en-US" dirty="0" smtClean="0"/>
              <a:t> Publishing lewd comments or unflattering pictures of someone on a blog or the Web </a:t>
            </a:r>
          </a:p>
          <a:p>
            <a:r>
              <a:rPr lang="en-US" dirty="0" smtClean="0"/>
              <a:t>Sending someone unwanted , threatening, or provocative e-mail messages  </a:t>
            </a:r>
          </a:p>
          <a:p>
            <a:pPr lvl="0"/>
            <a:r>
              <a:rPr lang="en-US" dirty="0" smtClean="0"/>
              <a:t>Sending unsolicited text messages or making repeated calls to someone </a:t>
            </a:r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 smtClean="0"/>
          </a:p>
          <a:p>
            <a:pPr lvl="0"/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ee full size image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762000"/>
            <a:ext cx="1447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72286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91312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Lucida Sans" pitchFamily="34" charset="0"/>
              </a:rPr>
              <a:t>Signs Your Child May Be a Victim of Bullying</a:t>
            </a:r>
            <a:endParaRPr lang="en-US" sz="24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292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Physical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-scrapes, bruises, damaged belongings</a:t>
            </a:r>
          </a:p>
          <a:p>
            <a:pPr marL="0" indent="0">
              <a:buNone/>
            </a:pPr>
            <a:r>
              <a:rPr lang="en-US" dirty="0" smtClean="0"/>
              <a:t>          -stomachaches, headaches</a:t>
            </a:r>
          </a:p>
          <a:p>
            <a:pPr>
              <a:lnSpc>
                <a:spcPct val="150000"/>
              </a:lnSpc>
              <a:buFont typeface="Wingdings" pitchFamily="2" charset="2"/>
              <a:buChar char="§"/>
            </a:pPr>
            <a:r>
              <a:rPr lang="en-US" dirty="0" smtClean="0"/>
              <a:t>Emotional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-changes in mood- sad, irritable, temper outbursts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-loss of interest/reluctant to go to school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-socially isolated </a:t>
            </a:r>
            <a:endParaRPr lang="en-US" dirty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  <p:pic>
        <p:nvPicPr>
          <p:cNvPr id="2050" name="Picture 2" descr="C:\Users\CMARTIN\AppData\Local\Microsoft\Windows\Temporary Internet Files\Content.IE5\L852CO50\MC90043381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800600"/>
            <a:ext cx="1828572" cy="1828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741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912"/>
          </a:xfrm>
        </p:spPr>
        <p:txBody>
          <a:bodyPr>
            <a:normAutofit/>
          </a:bodyPr>
          <a:lstStyle/>
          <a:p>
            <a:pPr algn="ctr"/>
            <a:r>
              <a:rPr lang="en-US" sz="2400" dirty="0" smtClean="0">
                <a:latin typeface="Lucida Sans" pitchFamily="34" charset="0"/>
              </a:rPr>
              <a:t>What Parents Can Do</a:t>
            </a:r>
            <a:endParaRPr lang="en-US" sz="2400" dirty="0">
              <a:latin typeface="Lucida Sans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Listen carefully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Be sympathetic &amp; take it seriously                        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Be careful not to overreact or under-react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Teach your child social skills and how to be assertive, not aggressive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Encourage your child to tell teacher, school counselor, bus driver, principal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Act in your child’s behalf in contacting the school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 smtClean="0"/>
              <a:t>Seek help from mental health professional if interventions not helping</a:t>
            </a:r>
          </a:p>
          <a:p>
            <a:pPr>
              <a:buFont typeface="Wingdings" pitchFamily="2" charset="2"/>
              <a:buChar char="Ø"/>
            </a:pPr>
            <a:endParaRPr lang="en-US" sz="2000" dirty="0"/>
          </a:p>
        </p:txBody>
      </p:sp>
      <p:pic>
        <p:nvPicPr>
          <p:cNvPr id="3077" name="Picture 5" descr="C:\Users\CMARTIN\AppData\Local\Microsoft\Windows\Temporary Internet Files\Content.IE5\QAM6DVRI\MP90042303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6764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926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397</TotalTime>
  <Words>868</Words>
  <Application>Microsoft Office PowerPoint</Application>
  <PresentationFormat>On-screen Show (4:3)</PresentationFormat>
  <Paragraphs>131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Flow</vt:lpstr>
      <vt:lpstr>Bullying</vt:lpstr>
      <vt:lpstr>What is Bullying  Any hurtful repeated action or word that involves misuse of power. </vt:lpstr>
      <vt:lpstr>What Are Bullies Like</vt:lpstr>
      <vt:lpstr>What Can The Victim Do About Bullying</vt:lpstr>
      <vt:lpstr>The Bystander The most powerful force to stop the bully</vt:lpstr>
      <vt:lpstr>Gender Plays a Role</vt:lpstr>
      <vt:lpstr>Cyber Bullying</vt:lpstr>
      <vt:lpstr>Signs Your Child May Be a Victim of Bullying</vt:lpstr>
      <vt:lpstr>What Parents Can Do</vt:lpstr>
      <vt:lpstr>What The School Can Do</vt:lpstr>
      <vt:lpstr>What We All Can Do Foster Resiliency in Children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Bullying</dc:title>
  <dc:creator>Joy</dc:creator>
  <cp:lastModifiedBy>Brown, Dennis - EGE Principal</cp:lastModifiedBy>
  <cp:revision>57</cp:revision>
  <cp:lastPrinted>2010-11-23T14:20:00Z</cp:lastPrinted>
  <dcterms:created xsi:type="dcterms:W3CDTF">2010-02-11T19:58:24Z</dcterms:created>
  <dcterms:modified xsi:type="dcterms:W3CDTF">2011-02-15T18:26:46Z</dcterms:modified>
</cp:coreProperties>
</file>