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26" r:id="rId16"/>
    <p:sldId id="31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August 22,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B-7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080668" y="5165301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2 Classroom M-1.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249" y="1822755"/>
            <a:ext cx="6301342" cy="4726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21586" y="717884"/>
            <a:ext cx="5082093" cy="38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034" b="3034"/>
          <a:stretch/>
        </p:blipFill>
        <p:spPr>
          <a:xfrm flipH="1">
            <a:off x="6520860" y="581025"/>
            <a:ext cx="5056776" cy="356246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082962"/>
            <a:ext cx="515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Stimson Learning Center</a:t>
            </a:r>
          </a:p>
          <a:p>
            <a:r>
              <a:rPr lang="en-US" sz="3200" dirty="0"/>
              <a:t>Classroom Before and After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>
            <a:off x="365127" y="2360911"/>
            <a:ext cx="7077664" cy="421545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76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56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51941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394351" y="709397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PREP FOR BID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342900" indent="-34290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03C133-7D84-7990-E63D-228B557970EE}"/>
              </a:ext>
            </a:extLst>
          </p:cNvPr>
          <p:cNvSpPr/>
          <p:nvPr/>
        </p:nvSpPr>
        <p:spPr>
          <a:xfrm>
            <a:off x="2983502" y="4411486"/>
            <a:ext cx="559868" cy="530123"/>
          </a:xfrm>
          <a:prstGeom prst="ellipse">
            <a:avLst/>
          </a:prstGeom>
          <a:solidFill>
            <a:srgbClr val="7030A0">
              <a:alpha val="56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2. California ES 	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</a:rPr>
              <a:t> 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0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i="0" strike="noStrike" kern="1200" cap="none" spc="0" baseline="0" dirty="0">
              <a:solidFill>
                <a:srgbClr val="FF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000" b="0" i="0" u="none" strike="noStrike" dirty="0">
                <a:effectLst/>
                <a:latin typeface="Calibri" panose="020F0502020204030204" pitchFamily="34" charset="0"/>
              </a:rPr>
              <a:t> 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4. Grazide ES 			Construction Documents</a:t>
            </a:r>
            <a:r>
              <a:rPr lang="en-US" sz="1000" kern="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u="sng" kern="0" dirty="0">
              <a:solidFill>
                <a:schemeClr val="accent1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</a:t>
            </a: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9. Fairgrove K-8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11. Sierra Vista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12. Sparks ES			</a:t>
            </a: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13. Wing Lane ES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		Construction Documents	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69A3C6-1B75-747B-A682-8F9A7AD2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5" y="1154540"/>
            <a:ext cx="6684962" cy="5308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7053644" y="223908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“Drawings and specifications for the subject project have been examined and stamped by the Division of the State Architect (DSA) </a:t>
            </a:r>
            <a:r>
              <a:rPr lang="en-US" sz="2400" u="sng" dirty="0"/>
              <a:t>8/9/2024</a:t>
            </a:r>
            <a:r>
              <a:rPr lang="en-US" sz="2400" dirty="0"/>
              <a:t>.”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685195-CFE5-0787-BF33-B7DF95E64EB7}"/>
              </a:ext>
            </a:extLst>
          </p:cNvPr>
          <p:cNvCxnSpPr/>
          <p:nvPr/>
        </p:nvCxnSpPr>
        <p:spPr>
          <a:xfrm>
            <a:off x="994299" y="4376691"/>
            <a:ext cx="46785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2425"/>
              </p:ext>
            </p:extLst>
          </p:nvPr>
        </p:nvGraphicFramePr>
        <p:xfrm>
          <a:off x="1145733" y="5159734"/>
          <a:ext cx="10092076" cy="10119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`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9/13/2024*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3" b="1733"/>
          <a:stretch/>
        </p:blipFill>
        <p:spPr>
          <a:xfrm>
            <a:off x="6996223" y="230266"/>
            <a:ext cx="4899541" cy="32837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2552631" y="5915075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24" b="7324"/>
          <a:stretch/>
        </p:blipFill>
        <p:spPr>
          <a:xfrm>
            <a:off x="461832" y="1943690"/>
            <a:ext cx="6769320" cy="43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</a:t>
            </a:r>
            <a:r>
              <a:rPr lang="en-US" sz="3200"/>
              <a:t>Phase 4: </a:t>
            </a:r>
            <a:endParaRPr lang="en-US" sz="3200" dirty="0"/>
          </a:p>
          <a:p>
            <a:r>
              <a:rPr lang="en-US" sz="3200" dirty="0"/>
              <a:t>Classroom 106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33" b="1733"/>
          <a:stretch/>
        </p:blipFill>
        <p:spPr>
          <a:xfrm>
            <a:off x="365127" y="3127362"/>
            <a:ext cx="5119208" cy="327698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5705720" y="581025"/>
            <a:ext cx="5937005" cy="382947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7C29E-3C82-6430-F4A6-9E20A36702F0}"/>
              </a:ext>
            </a:extLst>
          </p:cNvPr>
          <p:cNvSpPr/>
          <p:nvPr/>
        </p:nvSpPr>
        <p:spPr>
          <a:xfrm>
            <a:off x="5698615" y="3427947"/>
            <a:ext cx="5956917" cy="790113"/>
          </a:xfrm>
          <a:custGeom>
            <a:avLst/>
            <a:gdLst>
              <a:gd name="connsiteX0" fmla="*/ 0 w 5956917"/>
              <a:gd name="connsiteY0" fmla="*/ 674703 h 790113"/>
              <a:gd name="connsiteX1" fmla="*/ 4651900 w 5956917"/>
              <a:gd name="connsiteY1" fmla="*/ 0 h 790113"/>
              <a:gd name="connsiteX2" fmla="*/ 5956917 w 5956917"/>
              <a:gd name="connsiteY2" fmla="*/ 186431 h 790113"/>
              <a:gd name="connsiteX3" fmla="*/ 5468645 w 5956917"/>
              <a:gd name="connsiteY3" fmla="*/ 133165 h 790113"/>
              <a:gd name="connsiteX4" fmla="*/ 5468645 w 5956917"/>
              <a:gd name="connsiteY4" fmla="*/ 204187 h 790113"/>
              <a:gd name="connsiteX5" fmla="*/ 4722921 w 5956917"/>
              <a:gd name="connsiteY5" fmla="*/ 79899 h 790113"/>
              <a:gd name="connsiteX6" fmla="*/ 35511 w 5956917"/>
              <a:gd name="connsiteY6" fmla="*/ 790113 h 790113"/>
              <a:gd name="connsiteX7" fmla="*/ 71022 w 5956917"/>
              <a:gd name="connsiteY7" fmla="*/ 64807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6917" h="790113">
                <a:moveTo>
                  <a:pt x="0" y="674703"/>
                </a:moveTo>
                <a:lnTo>
                  <a:pt x="4651900" y="0"/>
                </a:lnTo>
                <a:lnTo>
                  <a:pt x="5956917" y="186431"/>
                </a:lnTo>
                <a:lnTo>
                  <a:pt x="5468645" y="133165"/>
                </a:lnTo>
                <a:lnTo>
                  <a:pt x="5468645" y="204187"/>
                </a:lnTo>
                <a:lnTo>
                  <a:pt x="4722921" y="79899"/>
                </a:lnTo>
                <a:lnTo>
                  <a:pt x="35511" y="790113"/>
                </a:lnTo>
                <a:lnTo>
                  <a:pt x="71022" y="648070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1364639" y="5746848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8674222" y="3781609"/>
            <a:ext cx="2270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2154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9881851-c737-49f1-b9ea-00d1f26389c6"/>
    <ds:schemaRef ds:uri="ba587033-c552-4685-b642-42a7346cc661"/>
    <ds:schemaRef ds:uri="http://purl.org/dc/terms/"/>
    <ds:schemaRef ds:uri="39523770-d282-4544-8201-76b538a78dc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650</Words>
  <Application>Microsoft Office PowerPoint</Application>
  <PresentationFormat>Widescreen</PresentationFormat>
  <Paragraphs>142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Lelia Gonzalez</cp:lastModifiedBy>
  <cp:revision>21</cp:revision>
  <cp:lastPrinted>2024-08-16T21:10:57Z</cp:lastPrinted>
  <dcterms:created xsi:type="dcterms:W3CDTF">2022-06-29T16:34:34Z</dcterms:created>
  <dcterms:modified xsi:type="dcterms:W3CDTF">2024-09-27T22:52:18Z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