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96" r:id="rId5"/>
    <p:sldId id="299" r:id="rId6"/>
    <p:sldId id="300" r:id="rId7"/>
    <p:sldId id="327" r:id="rId8"/>
    <p:sldId id="310" r:id="rId9"/>
    <p:sldId id="305" r:id="rId10"/>
    <p:sldId id="323" r:id="rId11"/>
    <p:sldId id="324" r:id="rId12"/>
    <p:sldId id="321" r:id="rId13"/>
    <p:sldId id="318" r:id="rId14"/>
    <p:sldId id="315" r:id="rId15"/>
    <p:sldId id="31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2F7382"/>
    <a:srgbClr val="FFC000"/>
    <a:srgbClr val="EDCF20"/>
    <a:srgbClr val="FFFFFF"/>
    <a:srgbClr val="FF7C4C"/>
    <a:srgbClr val="E9A6A6"/>
    <a:srgbClr val="FFCDA5"/>
    <a:srgbClr val="DB7070"/>
    <a:srgbClr val="BF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16D9F6-F03A-4417-B95F-8C30373A5088}" v="2" dt="2024-09-20T23:08:57.4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C760-4468-494D-A70A-85C4BE2A1288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7134-4BF2-2642-A9B7-26C4F3364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30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C7134-4BF2-2642-A9B7-26C4F3364D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8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35901" y="0"/>
            <a:ext cx="7456099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FC8816-788A-16D4-5DB3-2609C05D8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29"/>
            <a:ext cx="3467100" cy="17049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Title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30518F-12D7-2CF1-003C-7080DEE60A7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7733" y="2609597"/>
            <a:ext cx="3467100" cy="7593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D26B05-4A91-A002-CB5B-D11C75DF34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442" y="5073967"/>
            <a:ext cx="1918358" cy="567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92CCC-1FD7-CB9F-7787-ACD8299A38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6870" y="6040371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Sub Header / Bulle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BE020-E561-51E1-A6C0-CE2E82CB5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A8963-2012-7661-7CCA-7E2A9B861FD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07D165-1ABE-8C05-23C2-F7EF703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61669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3E032A-EA0B-0B38-8CD1-FA7D77CFE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C1C207-1960-8A55-D0B7-4582C800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F191F-D07D-01DB-F447-8A13AEF8C7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851CBE9-FB37-1A25-E422-FDDEDEB9D0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25627" y="1259078"/>
            <a:ext cx="5256213" cy="55989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178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AA7AEA0-062E-18D8-7568-0BD7C6872A0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68103" y="3908955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EF9B9F6-7F36-C554-4D40-AE6635544F1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8103" y="4606277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71E71A5-248E-6FDD-E4A4-1914695941E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955522" y="3908955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069CCE24-078C-128F-D6B8-4FEC70B1525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240464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BF23E497-488A-4A1B-E39B-4E9313B19EE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2953044" y="4606277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BA3001D7-194D-DEEE-7251-955274677D2A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5235508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75C458C-AB4B-AF1C-9719-A76939F31F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8102" y="2089682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1C763F73-1FCE-9545-B881-1CF5AA19B13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53043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5" name="Picture Placeholder 2">
            <a:extLst>
              <a:ext uri="{FF2B5EF4-FFF2-40B4-BE49-F238E27FC236}">
                <a16:creationId xmlns:a16="http://schemas.microsoft.com/office/drawing/2014/main" id="{8729777B-85AE-F41E-6773-A5465DB50F3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235507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B0CCD-4605-5293-3B1D-A9804C58E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83C44-749F-A578-08DE-2E2E94E1890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E2D71E-308C-FC97-686E-49D6AE3B2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3194CD6-0D6A-8BFB-65F1-3E06B17DCFA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589E21-5405-42D3-58F5-F0B6670E2E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871FED-7AC2-404D-FB98-CFC0B252CA4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7582073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81815C-31FF-B431-2A67-23992A58B7F9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7577117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CEA4163-FE75-BEFA-6D84-07ACBE3B686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577116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A8B73E-51D5-6781-7A12-C49842769EF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9923682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AA05483-5DBD-8259-407E-C771EA683534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9918726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43679E6-A081-9ED0-87E0-559AC85739E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918725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40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 - 2 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26112" y="2085770"/>
            <a:ext cx="4993703" cy="366139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B7D244-1002-0491-A74D-F2091D18DEC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86885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9F6825F-BFB9-F22F-A60D-40E8AA2D3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8722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A5A7BF-57BD-576D-8F95-D0B15B1BF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8722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9EF4577-A7A2-8F35-C9B7-CA254582B74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7EAA4-CDFD-512A-00DF-77F4B98EA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 - 1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17920" y="0"/>
            <a:ext cx="5974080" cy="2649781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C9A8F1-DDFC-4D35-B901-A40D6B4DC75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198690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E88EB9-35C4-7749-6636-41063CE63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201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70AD87-41B6-F044-C2AA-E309980BA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201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3EBBD-8230-6024-4BEC-A806706C44B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30D7E-66E1-F3B7-C44F-5A64A74C0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4DD948-72D3-2B5E-5B5E-526D453F033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17920" y="2743200"/>
            <a:ext cx="5974080" cy="4114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28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1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01B4D6-3513-43D9-DB5B-349FED3395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590550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9609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2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E1224F-0B44-2AE0-34C9-FB3F656C4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3030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EA5DF-64B5-825B-9538-D505906A37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89889" y="1257300"/>
            <a:ext cx="8164449" cy="21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3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03C9BC-CFCE-0FCB-73D4-C75C32759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200" y="3633152"/>
            <a:ext cx="2540000" cy="48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0A8A9B-6352-9B0E-EF21-509DF12F44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1050" y="-3790950"/>
            <a:ext cx="7581900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BB88E-AEA6-9B99-4CB7-443430FA00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4337" y="2908300"/>
            <a:ext cx="3517900" cy="1041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25B54-2B41-ED46-3666-6B146A215B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0363" y="5070475"/>
            <a:ext cx="2902857" cy="12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15A7B-E214-CFCC-D6CE-6B8DA0E3C37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40363" y="4784725"/>
            <a:ext cx="1705429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956674"/>
            <a:ext cx="12192000" cy="390132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6B2F0-5745-3306-5DD5-887E2900E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96"/>
            <a:ext cx="6779068" cy="114454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 Title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361104-61E6-3EF5-41C6-0F026638019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7731" y="2010699"/>
            <a:ext cx="6779068" cy="474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E737B-655A-3A5F-A458-67530CF47C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6671" y="1144286"/>
            <a:ext cx="1918358" cy="567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936F15-6221-ECFF-9C54-BA727E988D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2730" y="2183748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10</a:t>
            </a:r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644CEE-E220-ED7F-CEFB-2F2282D7D16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2EE5A52-74B2-673B-714B-AE6456C8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6C78E-50DD-FAC3-E023-7EA289307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03D0DA-65C5-8513-A1C4-CD8F241E56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O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D7049B-44FA-2A05-7D9A-F7AC47EA95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21629-093F-9837-0FCC-5E532FA258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47C02-C824-91FD-0120-CF132E9990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F95A26-680F-C21A-344A-C151D5D0B63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2886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8A033-4A6E-EDC4-DE84-41654DC5E2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28A2E9C-C53D-45A8-0616-80AFDCB8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2720FC-89C8-0240-A299-DBAA86F88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37B26-13EF-01C3-8B31-6223314C61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4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Sub Head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4588C9-F0AA-0FF5-339E-A38C0008067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825467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B84F190-7599-5322-F093-C4DFD810A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D7B8CBB-257A-98AD-8B5C-D44EC7CA2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BA38C-E2F7-44AB-78DA-0ABDA1AB0D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5D2A4-1EB4-D060-CB0E-F93199E5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D9082-489C-DA1A-96F6-287EB49BA2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A4A0C7-9F60-F507-2477-789D4242B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31BEEF-8A9B-1F11-AFEF-D1F8F3C29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230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81703F-599B-752E-1797-BE9C7ED63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230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9784CFE-1D42-1FB3-126A-1E1076218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42AFE-79D9-FF1B-B12D-F27A66603E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685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4604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34289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0B880-9812-E37D-D887-77E2CF90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6F3787-BA90-C010-C31D-8013231FD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6217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39634D-0941-D086-0989-A9518BD49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217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66454CD-3D04-A84C-A9C5-6FB25CE2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80BFE6-5556-AAA4-6F94-ECCA6822D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C5DCBC2-252F-D6E0-C997-9EFDEF8913C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37386" y="3533178"/>
            <a:ext cx="5154613" cy="33248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429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DF473C-1D16-91BF-193B-083ACA3C1E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D6A8B-950D-1307-7239-348561DB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9420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20EEA4-B542-9B5A-FC2D-825141A65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9420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2C19362-02D5-1C75-B8E6-9BF893E2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7D1B7-AD80-109D-09C8-759822F68E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35787" y="1624606"/>
            <a:ext cx="5256213" cy="523339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80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16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72" r:id="rId3"/>
    <p:sldLayoutId id="2147483673" r:id="rId4"/>
    <p:sldLayoutId id="2147483667" r:id="rId5"/>
    <p:sldLayoutId id="2147483662" r:id="rId6"/>
    <p:sldLayoutId id="2147483664" r:id="rId7"/>
    <p:sldLayoutId id="2147483665" r:id="rId8"/>
    <p:sldLayoutId id="2147483668" r:id="rId9"/>
    <p:sldLayoutId id="2147483650" r:id="rId10"/>
    <p:sldLayoutId id="2147483671" r:id="rId11"/>
    <p:sldLayoutId id="2147483649" r:id="rId12"/>
    <p:sldLayoutId id="2147483676" r:id="rId13"/>
    <p:sldLayoutId id="2147483674" r:id="rId14"/>
    <p:sldLayoutId id="2147483660" r:id="rId15"/>
    <p:sldLayoutId id="2147483651" r:id="rId16"/>
    <p:sldLayoutId id="2147483661" r:id="rId17"/>
    <p:sldLayoutId id="2147483675" r:id="rId18"/>
    <p:sldLayoutId id="214748367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A359C9-1145-B11F-6867-B4971841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58" y="690629"/>
            <a:ext cx="3467100" cy="1704975"/>
          </a:xfrm>
        </p:spPr>
        <p:txBody>
          <a:bodyPr/>
          <a:lstStyle/>
          <a:p>
            <a:r>
              <a:rPr lang="en-US"/>
              <a:t>Measure BB Bond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254DA-45EC-C884-FFC9-AFCD8F34FE6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21st Century Classroom Improvements</a:t>
            </a:r>
          </a:p>
          <a:p>
            <a:r>
              <a:rPr lang="en-US" dirty="0"/>
              <a:t>SEPTEMBER 26, 2024</a:t>
            </a: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1E9A2CF0-F337-DB92-63FE-FB23EE941E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8" t="379" r="10635" b="-379"/>
          <a:stretch/>
        </p:blipFill>
        <p:spPr>
          <a:xfrm>
            <a:off x="4308318" y="25977"/>
            <a:ext cx="8699761" cy="6858000"/>
          </a:xfrm>
          <a:prstGeom prst="rect">
            <a:avLst/>
          </a:prstGeom>
          <a:solidFill>
            <a:srgbClr val="00125E"/>
          </a:solidFill>
          <a:ln cap="flat">
            <a:noFill/>
          </a:ln>
        </p:spPr>
      </p:pic>
      <p:pic>
        <p:nvPicPr>
          <p:cNvPr id="6" name="Picture 2" descr="Image result for hacienda la puente usd&quot;">
            <a:extLst>
              <a:ext uri="{FF2B5EF4-FFF2-40B4-BE49-F238E27FC236}">
                <a16:creationId xmlns:a16="http://schemas.microsoft.com/office/drawing/2014/main" id="{2EE8C4A6-23C3-812D-9938-1B7E108602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1218" y="3368945"/>
            <a:ext cx="1530065" cy="113617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24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Wilson HS Phase 2 </a:t>
            </a:r>
          </a:p>
          <a:p>
            <a:pPr marL="0" indent="0">
              <a:buNone/>
            </a:pPr>
            <a:r>
              <a:rPr lang="en-US" sz="3200" dirty="0"/>
              <a:t>Classroom D-2 Before </a:t>
            </a:r>
          </a:p>
          <a:p>
            <a:pPr marL="0" indent="0">
              <a:buNone/>
            </a:pPr>
            <a:r>
              <a:rPr lang="en-US" sz="3200" dirty="0"/>
              <a:t>and After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D51F7E-C9D2-9313-B4F2-283AF28EE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" b="4538"/>
          <a:stretch/>
        </p:blipFill>
        <p:spPr>
          <a:xfrm flipH="1">
            <a:off x="365127" y="3324370"/>
            <a:ext cx="4446877" cy="3035529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E6CFC-9BCC-45FE-C19C-6799BF0EB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4414"/>
          <a:stretch/>
        </p:blipFill>
        <p:spPr>
          <a:xfrm flipH="1">
            <a:off x="5131295" y="848628"/>
            <a:ext cx="6533966" cy="4460218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F53945-C842-4A75-7F79-48D8A3855506}"/>
              </a:ext>
            </a:extLst>
          </p:cNvPr>
          <p:cNvSpPr txBox="1"/>
          <p:nvPr/>
        </p:nvSpPr>
        <p:spPr>
          <a:xfrm>
            <a:off x="365127" y="5680946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E6843-8048-8F40-7D1A-E944B6433E9A}"/>
              </a:ext>
            </a:extLst>
          </p:cNvPr>
          <p:cNvSpPr txBox="1"/>
          <p:nvPr/>
        </p:nvSpPr>
        <p:spPr>
          <a:xfrm>
            <a:off x="10259312" y="4518970"/>
            <a:ext cx="1293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66743-9F07-1A64-A2A0-031877B346C9}"/>
              </a:ext>
            </a:extLst>
          </p:cNvPr>
          <p:cNvSpPr txBox="1"/>
          <p:nvPr/>
        </p:nvSpPr>
        <p:spPr>
          <a:xfrm>
            <a:off x="648254" y="1237980"/>
            <a:ext cx="65925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Los Altos HS Phase 4 Completed Classrooms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9C16BB-8E5A-17E4-6479-722E31A61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65127" y="2372021"/>
            <a:ext cx="5804699" cy="4353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B83222-3738-2EC6-4C3A-45D39C14B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bright="26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303" y="717885"/>
            <a:ext cx="5804697" cy="435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91EE7A3-0C86-0225-5EF8-42AEFA8DA6F3}"/>
              </a:ext>
            </a:extLst>
          </p:cNvPr>
          <p:cNvGrpSpPr/>
          <p:nvPr/>
        </p:nvGrpSpPr>
        <p:grpSpPr>
          <a:xfrm>
            <a:off x="3637727" y="318999"/>
            <a:ext cx="5562596" cy="5819482"/>
            <a:chOff x="3637727" y="318999"/>
            <a:chExt cx="5562596" cy="5819482"/>
          </a:xfrm>
        </p:grpSpPr>
        <p:pic>
          <p:nvPicPr>
            <p:cNvPr id="4" name="Picture 8" descr="A picture containing window, drawing&#10;&#10;Description automatically generated">
              <a:extLst>
                <a:ext uri="{FF2B5EF4-FFF2-40B4-BE49-F238E27FC236}">
                  <a16:creationId xmlns:a16="http://schemas.microsoft.com/office/drawing/2014/main" id="{71795E8C-678B-67BD-931A-F4F67B9AC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7727" y="318999"/>
              <a:ext cx="5562596" cy="556259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913E48-0ABF-4B9E-7E65-7BB43ED080C1}"/>
                </a:ext>
              </a:extLst>
            </p:cNvPr>
            <p:cNvSpPr txBox="1"/>
            <p:nvPr/>
          </p:nvSpPr>
          <p:spPr>
            <a:xfrm>
              <a:off x="4859935" y="5369040"/>
              <a:ext cx="31181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QUESTIONS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9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Diamond 62">
            <a:extLst>
              <a:ext uri="{FF2B5EF4-FFF2-40B4-BE49-F238E27FC236}">
                <a16:creationId xmlns:a16="http://schemas.microsoft.com/office/drawing/2014/main" id="{6A897573-BD14-AC6A-BF51-0433FF60066C}"/>
              </a:ext>
            </a:extLst>
          </p:cNvPr>
          <p:cNvSpPr/>
          <p:nvPr/>
        </p:nvSpPr>
        <p:spPr>
          <a:xfrm>
            <a:off x="2334437" y="5043482"/>
            <a:ext cx="319596" cy="34975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0" name="Diamond 59">
            <a:extLst>
              <a:ext uri="{FF2B5EF4-FFF2-40B4-BE49-F238E27FC236}">
                <a16:creationId xmlns:a16="http://schemas.microsoft.com/office/drawing/2014/main" id="{4ADF3023-D1BC-8003-4444-EEA75DA773FF}"/>
              </a:ext>
            </a:extLst>
          </p:cNvPr>
          <p:cNvSpPr/>
          <p:nvPr/>
        </p:nvSpPr>
        <p:spPr>
          <a:xfrm>
            <a:off x="2353424" y="4899540"/>
            <a:ext cx="319596" cy="34975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2E3EE6-E0B2-8D5C-F339-0518F4F10C88}"/>
              </a:ext>
            </a:extLst>
          </p:cNvPr>
          <p:cNvGrpSpPr/>
          <p:nvPr/>
        </p:nvGrpSpPr>
        <p:grpSpPr>
          <a:xfrm>
            <a:off x="196467" y="1464763"/>
            <a:ext cx="6129011" cy="5329988"/>
            <a:chOff x="57624" y="1238596"/>
            <a:chExt cx="5853874" cy="52468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102271-C933-CA51-A3CF-C0C42FB2D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24" y="1238596"/>
              <a:ext cx="5853874" cy="524680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>
              <a:solidFill>
                <a:schemeClr val="tx1"/>
              </a:solidFill>
            </a:ln>
          </p:spPr>
        </p:pic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B6B7EDC3-3946-6F86-ACD7-87D8336BBFB5}"/>
                </a:ext>
              </a:extLst>
            </p:cNvPr>
            <p:cNvSpPr/>
            <p:nvPr/>
          </p:nvSpPr>
          <p:spPr>
            <a:xfrm>
              <a:off x="3515687" y="4599571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D294B0D2-6512-0D71-691E-0A0D4FCF1F02}"/>
                </a:ext>
              </a:extLst>
            </p:cNvPr>
            <p:cNvSpPr/>
            <p:nvPr/>
          </p:nvSpPr>
          <p:spPr>
            <a:xfrm>
              <a:off x="810722" y="362089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DAB27A9-8974-AEAB-1EC7-0827E0425580}"/>
                </a:ext>
              </a:extLst>
            </p:cNvPr>
            <p:cNvSpPr/>
            <p:nvPr/>
          </p:nvSpPr>
          <p:spPr>
            <a:xfrm>
              <a:off x="3013544" y="2119023"/>
              <a:ext cx="274320" cy="230587"/>
            </a:xfrm>
            <a:custGeom>
              <a:avLst/>
              <a:gdLst>
                <a:gd name="connsiteX0" fmla="*/ 83489 w 274320"/>
                <a:gd name="connsiteY0" fmla="*/ 0 h 230587"/>
                <a:gd name="connsiteX1" fmla="*/ 206734 w 274320"/>
                <a:gd name="connsiteY1" fmla="*/ 7951 h 230587"/>
                <a:gd name="connsiteX2" fmla="*/ 274320 w 274320"/>
                <a:gd name="connsiteY2" fmla="*/ 194807 h 230587"/>
                <a:gd name="connsiteX3" fmla="*/ 226613 w 274320"/>
                <a:gd name="connsiteY3" fmla="*/ 230587 h 230587"/>
                <a:gd name="connsiteX4" fmla="*/ 55659 w 274320"/>
                <a:gd name="connsiteY4" fmla="*/ 210709 h 230587"/>
                <a:gd name="connsiteX5" fmla="*/ 0 w 274320"/>
                <a:gd name="connsiteY5" fmla="*/ 159026 h 230587"/>
                <a:gd name="connsiteX6" fmla="*/ 83489 w 274320"/>
                <a:gd name="connsiteY6" fmla="*/ 0 h 2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320" h="230587">
                  <a:moveTo>
                    <a:pt x="83489" y="0"/>
                  </a:moveTo>
                  <a:lnTo>
                    <a:pt x="206734" y="7951"/>
                  </a:lnTo>
                  <a:lnTo>
                    <a:pt x="274320" y="194807"/>
                  </a:lnTo>
                  <a:lnTo>
                    <a:pt x="226613" y="230587"/>
                  </a:lnTo>
                  <a:lnTo>
                    <a:pt x="55659" y="210709"/>
                  </a:lnTo>
                  <a:lnTo>
                    <a:pt x="0" y="159026"/>
                  </a:lnTo>
                  <a:lnTo>
                    <a:pt x="83489" y="0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5">
              <a:extLst>
                <a:ext uri="{FF2B5EF4-FFF2-40B4-BE49-F238E27FC236}">
                  <a16:creationId xmlns:a16="http://schemas.microsoft.com/office/drawing/2014/main" id="{9A99E3A2-8BE9-7144-C313-941806739565}"/>
                </a:ext>
              </a:extLst>
            </p:cNvPr>
            <p:cNvSpPr/>
            <p:nvPr/>
          </p:nvSpPr>
          <p:spPr>
            <a:xfrm>
              <a:off x="1743307" y="537016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D546794A-9F53-C6FB-20AF-760E6BA7ADAC}"/>
                </a:ext>
              </a:extLst>
            </p:cNvPr>
            <p:cNvSpPr/>
            <p:nvPr/>
          </p:nvSpPr>
          <p:spPr>
            <a:xfrm>
              <a:off x="3070270" y="2663603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263A830-5FD9-463F-11CD-4E06B2E3223C}"/>
                </a:ext>
              </a:extLst>
            </p:cNvPr>
            <p:cNvSpPr/>
            <p:nvPr/>
          </p:nvSpPr>
          <p:spPr>
            <a:xfrm>
              <a:off x="2552007" y="1521229"/>
              <a:ext cx="540328" cy="295102"/>
            </a:xfrm>
            <a:custGeom>
              <a:avLst/>
              <a:gdLst>
                <a:gd name="connsiteX0" fmla="*/ 0 w 540328"/>
                <a:gd name="connsiteY0" fmla="*/ 54033 h 295102"/>
                <a:gd name="connsiteX1" fmla="*/ 33251 w 540328"/>
                <a:gd name="connsiteY1" fmla="*/ 16626 h 295102"/>
                <a:gd name="connsiteX2" fmla="*/ 502920 w 540328"/>
                <a:gd name="connsiteY2" fmla="*/ 0 h 295102"/>
                <a:gd name="connsiteX3" fmla="*/ 540328 w 540328"/>
                <a:gd name="connsiteY3" fmla="*/ 74815 h 295102"/>
                <a:gd name="connsiteX4" fmla="*/ 399011 w 540328"/>
                <a:gd name="connsiteY4" fmla="*/ 157942 h 295102"/>
                <a:gd name="connsiteX5" fmla="*/ 266008 w 540328"/>
                <a:gd name="connsiteY5" fmla="*/ 295102 h 295102"/>
                <a:gd name="connsiteX6" fmla="*/ 116378 w 540328"/>
                <a:gd name="connsiteY6" fmla="*/ 195349 h 295102"/>
                <a:gd name="connsiteX7" fmla="*/ 12469 w 540328"/>
                <a:gd name="connsiteY7" fmla="*/ 103909 h 295102"/>
                <a:gd name="connsiteX8" fmla="*/ 0 w 540328"/>
                <a:gd name="connsiteY8" fmla="*/ 54033 h 29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328" h="295102">
                  <a:moveTo>
                    <a:pt x="0" y="54033"/>
                  </a:moveTo>
                  <a:lnTo>
                    <a:pt x="33251" y="16626"/>
                  </a:lnTo>
                  <a:lnTo>
                    <a:pt x="502920" y="0"/>
                  </a:lnTo>
                  <a:lnTo>
                    <a:pt x="540328" y="74815"/>
                  </a:lnTo>
                  <a:lnTo>
                    <a:pt x="399011" y="157942"/>
                  </a:lnTo>
                  <a:lnTo>
                    <a:pt x="266008" y="295102"/>
                  </a:lnTo>
                  <a:lnTo>
                    <a:pt x="116378" y="195349"/>
                  </a:lnTo>
                  <a:lnTo>
                    <a:pt x="12469" y="103909"/>
                  </a:lnTo>
                  <a:lnTo>
                    <a:pt x="0" y="54033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6ACD081E-A0D1-8693-97ED-F24635EBD149}"/>
                </a:ext>
              </a:extLst>
            </p:cNvPr>
            <p:cNvSpPr/>
            <p:nvPr/>
          </p:nvSpPr>
          <p:spPr>
            <a:xfrm>
              <a:off x="2235640" y="151767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9" name="Oval 5">
              <a:extLst>
                <a:ext uri="{FF2B5EF4-FFF2-40B4-BE49-F238E27FC236}">
                  <a16:creationId xmlns:a16="http://schemas.microsoft.com/office/drawing/2014/main" id="{4F85CD2D-813E-6BA5-53F6-8F59F2ECB8B0}"/>
                </a:ext>
              </a:extLst>
            </p:cNvPr>
            <p:cNvSpPr/>
            <p:nvPr/>
          </p:nvSpPr>
          <p:spPr>
            <a:xfrm>
              <a:off x="3756458" y="1277673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3A1991AA-8FF7-46A1-F22A-7B661A2B8C24}"/>
                </a:ext>
              </a:extLst>
            </p:cNvPr>
            <p:cNvSpPr/>
            <p:nvPr/>
          </p:nvSpPr>
          <p:spPr>
            <a:xfrm>
              <a:off x="3014428" y="148239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DE412AD-CA0E-EA8B-0BE9-34806AFF7ABE}"/>
                </a:ext>
              </a:extLst>
            </p:cNvPr>
            <p:cNvSpPr/>
            <p:nvPr/>
          </p:nvSpPr>
          <p:spPr>
            <a:xfrm>
              <a:off x="3096491" y="2098964"/>
              <a:ext cx="253538" cy="220287"/>
            </a:xfrm>
            <a:custGeom>
              <a:avLst/>
              <a:gdLst>
                <a:gd name="connsiteX0" fmla="*/ 0 w 253538"/>
                <a:gd name="connsiteY0" fmla="*/ 157941 h 220287"/>
                <a:gd name="connsiteX1" fmla="*/ 62345 w 253538"/>
                <a:gd name="connsiteY1" fmla="*/ 16625 h 220287"/>
                <a:gd name="connsiteX2" fmla="*/ 157942 w 253538"/>
                <a:gd name="connsiteY2" fmla="*/ 0 h 220287"/>
                <a:gd name="connsiteX3" fmla="*/ 253538 w 253538"/>
                <a:gd name="connsiteY3" fmla="*/ 203661 h 220287"/>
                <a:gd name="connsiteX4" fmla="*/ 124691 w 253538"/>
                <a:gd name="connsiteY4" fmla="*/ 220287 h 220287"/>
                <a:gd name="connsiteX5" fmla="*/ 0 w 253538"/>
                <a:gd name="connsiteY5" fmla="*/ 157941 h 22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538" h="220287">
                  <a:moveTo>
                    <a:pt x="0" y="157941"/>
                  </a:moveTo>
                  <a:lnTo>
                    <a:pt x="62345" y="16625"/>
                  </a:lnTo>
                  <a:lnTo>
                    <a:pt x="157942" y="0"/>
                  </a:lnTo>
                  <a:lnTo>
                    <a:pt x="253538" y="203661"/>
                  </a:lnTo>
                  <a:lnTo>
                    <a:pt x="124691" y="220287"/>
                  </a:lnTo>
                  <a:lnTo>
                    <a:pt x="0" y="157941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5">
              <a:extLst>
                <a:ext uri="{FF2B5EF4-FFF2-40B4-BE49-F238E27FC236}">
                  <a16:creationId xmlns:a16="http://schemas.microsoft.com/office/drawing/2014/main" id="{2DFA6DC9-4D74-570A-6645-5E32E01C4F75}"/>
                </a:ext>
              </a:extLst>
            </p:cNvPr>
            <p:cNvSpPr/>
            <p:nvPr/>
          </p:nvSpPr>
          <p:spPr>
            <a:xfrm>
              <a:off x="1831061" y="382156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5">
              <a:extLst>
                <a:ext uri="{FF2B5EF4-FFF2-40B4-BE49-F238E27FC236}">
                  <a16:creationId xmlns:a16="http://schemas.microsoft.com/office/drawing/2014/main" id="{6CEA338F-BF57-002F-B815-493BBBD7221E}"/>
                </a:ext>
              </a:extLst>
            </p:cNvPr>
            <p:cNvSpPr/>
            <p:nvPr/>
          </p:nvSpPr>
          <p:spPr>
            <a:xfrm>
              <a:off x="3607269" y="178698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3BC8A0A6-56E7-7AFF-64EB-7C62A2082DFD}"/>
                </a:ext>
              </a:extLst>
            </p:cNvPr>
            <p:cNvSpPr/>
            <p:nvPr/>
          </p:nvSpPr>
          <p:spPr>
            <a:xfrm>
              <a:off x="4349074" y="196315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97031C-28B4-EEE1-DA2B-FBA644593248}"/>
                </a:ext>
              </a:extLst>
            </p:cNvPr>
            <p:cNvSpPr txBox="1"/>
            <p:nvPr/>
          </p:nvSpPr>
          <p:spPr>
            <a:xfrm>
              <a:off x="2773954" y="4313112"/>
              <a:ext cx="5741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STIMSON</a:t>
              </a:r>
            </a:p>
          </p:txBody>
        </p:sp>
        <p:sp>
          <p:nvSpPr>
            <p:cNvPr id="33" name="Oval 5">
              <a:extLst>
                <a:ext uri="{FF2B5EF4-FFF2-40B4-BE49-F238E27FC236}">
                  <a16:creationId xmlns:a16="http://schemas.microsoft.com/office/drawing/2014/main" id="{2EEAD6C5-8898-F10D-6A67-C469A07142FE}"/>
                </a:ext>
              </a:extLst>
            </p:cNvPr>
            <p:cNvSpPr/>
            <p:nvPr/>
          </p:nvSpPr>
          <p:spPr>
            <a:xfrm>
              <a:off x="1309598" y="342911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3D89C91B-93F7-866C-334A-B63409A9AB6E}"/>
                </a:ext>
              </a:extLst>
            </p:cNvPr>
            <p:cNvSpPr/>
            <p:nvPr/>
          </p:nvSpPr>
          <p:spPr>
            <a:xfrm>
              <a:off x="2588574" y="5435438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67C97259-AC98-4059-C2C7-673C950B6E1E}"/>
                </a:ext>
              </a:extLst>
            </p:cNvPr>
            <p:cNvSpPr/>
            <p:nvPr/>
          </p:nvSpPr>
          <p:spPr>
            <a:xfrm>
              <a:off x="2078048" y="431098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7B674D-D887-CCBA-0A29-212325B16304}"/>
              </a:ext>
            </a:extLst>
          </p:cNvPr>
          <p:cNvSpPr txBox="1"/>
          <p:nvPr/>
        </p:nvSpPr>
        <p:spPr>
          <a:xfrm>
            <a:off x="7450973" y="814579"/>
            <a:ext cx="4938832" cy="5482984"/>
          </a:xfrm>
          <a:prstGeom prst="rect">
            <a:avLst/>
          </a:prstGeom>
          <a:noFill/>
          <a:ln>
            <a:solidFill>
              <a:srgbClr val="EDCF20"/>
            </a:solidFill>
          </a:ln>
        </p:spPr>
        <p:txBody>
          <a:bodyPr wrap="square" tIns="0" numCol="2" spcCol="457200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IN PROGRESS-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CONSTRUCTION</a:t>
            </a:r>
            <a:endParaRPr lang="en-US" sz="1300" b="1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La Puente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Los Altos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Wilson 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BIDDING CURRENTLY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California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Baldwin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Los Molinos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Grazide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dirty="0">
              <a:solidFill>
                <a:srgbClr val="00206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AT DSA FOR REVIEW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Kwis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Lassalette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Fairgrove K-8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Sierra Vista MS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i="0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IN DESIGN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Orange Grove MS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Palm </a:t>
            </a: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Valinda ES</a:t>
            </a:r>
            <a:endParaRPr lang="en-US" sz="1300" b="1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Sparks E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Wing Lane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Valley Alternative</a:t>
            </a:r>
            <a:endParaRPr lang="en-US" sz="1300" i="0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0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u="sng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0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COMPLETED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Nelson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Los Altos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Workman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Mesa Robles K-8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Cedarlane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Sparks MS</a:t>
            </a:r>
          </a:p>
          <a:p>
            <a: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Newton MS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Grandview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Stimson</a:t>
            </a: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 </a:t>
            </a: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EC 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Workman</a:t>
            </a: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 </a:t>
            </a: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kern="0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118884-C1B5-48AF-58E6-7C9846680A78}"/>
              </a:ext>
            </a:extLst>
          </p:cNvPr>
          <p:cNvSpPr/>
          <p:nvPr/>
        </p:nvSpPr>
        <p:spPr>
          <a:xfrm>
            <a:off x="6779439" y="1149522"/>
            <a:ext cx="586067" cy="5552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7C51B075-208E-7B1F-D0C1-34EED1A6CD68}"/>
              </a:ext>
            </a:extLst>
          </p:cNvPr>
          <p:cNvSpPr/>
          <p:nvPr/>
        </p:nvSpPr>
        <p:spPr>
          <a:xfrm>
            <a:off x="3745072" y="2469388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7E238C02-5DDD-A5A7-8731-7C0250806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67" y="310439"/>
            <a:ext cx="7169039" cy="504140"/>
          </a:xfrm>
        </p:spPr>
        <p:txBody>
          <a:bodyPr/>
          <a:lstStyle/>
          <a:p>
            <a:r>
              <a:rPr lang="en-US" sz="3600" b="1" i="0" u="none" strike="noStrike" kern="1200" cap="none" spc="0" baseline="0" dirty="0">
                <a:uFillTx/>
              </a:rPr>
              <a:t>HLPUSD MEASURE BB - SUMMARY SCHOOLS IN PROGRESS</a:t>
            </a:r>
            <a:br>
              <a:rPr lang="en-US" sz="3600" b="1" i="0" u="none" strike="noStrike" kern="1200" cap="none" spc="0" baseline="0" dirty="0">
                <a:uFillTx/>
              </a:rPr>
            </a:br>
            <a:endParaRPr lang="en-US" b="1" dirty="0"/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537B8355-4222-9D62-7103-C6FA95C43A13}"/>
              </a:ext>
            </a:extLst>
          </p:cNvPr>
          <p:cNvSpPr/>
          <p:nvPr/>
        </p:nvSpPr>
        <p:spPr>
          <a:xfrm>
            <a:off x="9714285" y="2348394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95B90755-7EAF-465D-9572-C39169618030}"/>
              </a:ext>
            </a:extLst>
          </p:cNvPr>
          <p:cNvSpPr/>
          <p:nvPr/>
        </p:nvSpPr>
        <p:spPr>
          <a:xfrm>
            <a:off x="2728013" y="2437908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AD26E4A0-1AC3-A95E-6D41-385AFF259A01}"/>
              </a:ext>
            </a:extLst>
          </p:cNvPr>
          <p:cNvSpPr/>
          <p:nvPr/>
        </p:nvSpPr>
        <p:spPr>
          <a:xfrm>
            <a:off x="3949167" y="332656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5167277E-7125-C47F-CD23-C846B80319DA}"/>
              </a:ext>
            </a:extLst>
          </p:cNvPr>
          <p:cNvSpPr/>
          <p:nvPr/>
        </p:nvSpPr>
        <p:spPr>
          <a:xfrm>
            <a:off x="5447904" y="2717105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5F8E7919-956F-5D35-9FDD-7FD2F9AE434F}"/>
              </a:ext>
            </a:extLst>
          </p:cNvPr>
          <p:cNvSpPr/>
          <p:nvPr/>
        </p:nvSpPr>
        <p:spPr>
          <a:xfrm>
            <a:off x="6722075" y="2776415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2D0BC161-C868-853B-DA90-E9EADEF70A4D}"/>
              </a:ext>
            </a:extLst>
          </p:cNvPr>
          <p:cNvSpPr/>
          <p:nvPr/>
        </p:nvSpPr>
        <p:spPr>
          <a:xfrm>
            <a:off x="3230861" y="2173517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2DD75B2D-A099-E338-88CA-C537AB746090}"/>
              </a:ext>
            </a:extLst>
          </p:cNvPr>
          <p:cNvSpPr/>
          <p:nvPr/>
        </p:nvSpPr>
        <p:spPr>
          <a:xfrm>
            <a:off x="3111514" y="5346699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56DACB24-E99D-828D-9909-86B90FDC64D9}"/>
              </a:ext>
            </a:extLst>
          </p:cNvPr>
          <p:cNvSpPr/>
          <p:nvPr/>
        </p:nvSpPr>
        <p:spPr>
          <a:xfrm>
            <a:off x="3515424" y="4792365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9" name="Diamond 58">
            <a:extLst>
              <a:ext uri="{FF2B5EF4-FFF2-40B4-BE49-F238E27FC236}">
                <a16:creationId xmlns:a16="http://schemas.microsoft.com/office/drawing/2014/main" id="{3385644C-2BD0-DA5A-D559-CC3F36A7714D}"/>
              </a:ext>
            </a:extLst>
          </p:cNvPr>
          <p:cNvSpPr/>
          <p:nvPr/>
        </p:nvSpPr>
        <p:spPr>
          <a:xfrm>
            <a:off x="1995904" y="520333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1" name="Oval 5">
            <a:extLst>
              <a:ext uri="{FF2B5EF4-FFF2-40B4-BE49-F238E27FC236}">
                <a16:creationId xmlns:a16="http://schemas.microsoft.com/office/drawing/2014/main" id="{5D602C7B-946A-E080-DB3C-69F14721787A}"/>
              </a:ext>
            </a:extLst>
          </p:cNvPr>
          <p:cNvSpPr/>
          <p:nvPr/>
        </p:nvSpPr>
        <p:spPr>
          <a:xfrm>
            <a:off x="2505166" y="3717186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4" name="Diamond 63">
            <a:extLst>
              <a:ext uri="{FF2B5EF4-FFF2-40B4-BE49-F238E27FC236}">
                <a16:creationId xmlns:a16="http://schemas.microsoft.com/office/drawing/2014/main" id="{72BA36E7-3EE1-9853-A777-96AAF7808DE6}"/>
              </a:ext>
            </a:extLst>
          </p:cNvPr>
          <p:cNvSpPr/>
          <p:nvPr/>
        </p:nvSpPr>
        <p:spPr>
          <a:xfrm>
            <a:off x="2356850" y="5138976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209AE2-188A-AD5C-41A7-4E12D5C6814B}"/>
              </a:ext>
            </a:extLst>
          </p:cNvPr>
          <p:cNvSpPr/>
          <p:nvPr/>
        </p:nvSpPr>
        <p:spPr>
          <a:xfrm>
            <a:off x="6774799" y="1131767"/>
            <a:ext cx="590707" cy="568763"/>
          </a:xfrm>
          <a:prstGeom prst="ellipse">
            <a:avLst/>
          </a:prstGeom>
          <a:solidFill>
            <a:srgbClr val="7030A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DBC7620F-C029-D004-680F-26E54CFD9087}"/>
              </a:ext>
            </a:extLst>
          </p:cNvPr>
          <p:cNvSpPr/>
          <p:nvPr/>
        </p:nvSpPr>
        <p:spPr>
          <a:xfrm>
            <a:off x="4335735" y="2901571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7" name="Diamond 36">
            <a:extLst>
              <a:ext uri="{FF2B5EF4-FFF2-40B4-BE49-F238E27FC236}">
                <a16:creationId xmlns:a16="http://schemas.microsoft.com/office/drawing/2014/main" id="{E0B8AAA1-0957-9E52-2412-703E169A6B00}"/>
              </a:ext>
            </a:extLst>
          </p:cNvPr>
          <p:cNvSpPr/>
          <p:nvPr/>
        </p:nvSpPr>
        <p:spPr>
          <a:xfrm>
            <a:off x="3073446" y="4403140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263373-3F79-BBC4-DA2C-CF5D4CCBD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86" y="537661"/>
            <a:ext cx="8858297" cy="3749543"/>
          </a:xfr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Anticipated Construction Start Fall of 2024 </a:t>
            </a:r>
            <a:endParaRPr lang="en-US" sz="1200" b="1" i="0" strike="noStrike" kern="1200" cap="none" spc="0" baseline="0" dirty="0"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1. </a:t>
            </a:r>
            <a:r>
              <a:rPr lang="en-US" sz="12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Baldwin ES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 		Construction Documents 	</a:t>
            </a: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First Bid advertisement 8/14/2024   	 	Open Sept 24, 2024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2. California ES 	Construction Documents 	</a:t>
            </a: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First Bid advertisement 8/14/2024   	 	Open Sept 24, 2024</a:t>
            </a:r>
            <a:endParaRPr lang="en-US" sz="1200" dirty="0"/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3.</a:t>
            </a:r>
            <a:r>
              <a:rPr lang="en-US" sz="12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 L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os Molinos ES</a:t>
            </a:r>
            <a:r>
              <a:rPr lang="en-US" sz="1200" b="0" i="0" u="none" strike="noStrike" dirty="0">
                <a:effectLst/>
                <a:latin typeface="Calibri" panose="020F0502020204030204" pitchFamily="34" charset="0"/>
              </a:rPr>
              <a:t> 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 First Bid advertisement 8/14/2024   		Open Sept 24, 2024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Interim Housing Los Robles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4. Grazide ES 		Construction Documents 	 First Bid advertisement 8/14/2024   		Open Sept 24, 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Interim Housing Bixby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 dirty="0">
                <a:latin typeface="Calibri"/>
                <a:ea typeface="Open Sans" pitchFamily="34"/>
                <a:cs typeface="Arial" pitchFamily="34"/>
              </a:rPr>
              <a:t>Anticipated Construction Start Fall of 2024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1" kern="0" dirty="0"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5. Kwis ES 		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At DSA for Plan Review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Submitted 8/9/2024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	</a:t>
            </a:r>
            <a:endParaRPr lang="en-US" sz="1200" dirty="0"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6.</a:t>
            </a:r>
            <a:r>
              <a:rPr lang="en-US" sz="12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 Lassalette ES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 	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At DSA for Plan Review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Submitted 8/9/2024 </a:t>
            </a:r>
            <a:r>
              <a:rPr lang="en-US" sz="12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New Year of 2025 </a:t>
            </a: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7. Palm ES 		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50% Const. Docs.	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District Review 8/16/2024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Interim Housing Los Robles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8. Valinda ES 		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50% Const. Docs.	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District Review 8/16/2024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9. Fairgrove K-8 	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At DSA for Plan Review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 Submitted 8/12/2024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Interim Housing Del Valle (Tentative)</a:t>
            </a:r>
            <a:endParaRPr lang="en-US" sz="120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 dirty="0">
                <a:latin typeface="Calibri"/>
                <a:ea typeface="Open Sans" pitchFamily="34"/>
                <a:cs typeface="Arial" pitchFamily="34"/>
              </a:rPr>
              <a:t>Anticipated Construction Start Spring of 2025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1" kern="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10. Orange Grove MS 	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Schematic Design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Summer of 2025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11. Sierra Vista	Construction Documents  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 	At DSA for Plan Review 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Submitted 9/17/2024</a:t>
            </a:r>
            <a:endParaRPr lang="en-US" sz="12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12. Sparks ES		</a:t>
            </a: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Design Development	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District Reviewed 8/2/2024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Interim Housing Sunset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 dirty="0">
                <a:latin typeface="Calibri"/>
                <a:ea typeface="Open Sans" pitchFamily="34"/>
                <a:cs typeface="Arial" pitchFamily="34"/>
              </a:rPr>
              <a:t>Anticipated Construction Start Summer -Fall of 2025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1" kern="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13. Wing Lane ES	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Design Development	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District Reviewed 9/18/2024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14. Valley Alternative 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	Construction Documents	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Design Development	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District Reviewed 9/19/2024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Fall of 2025 </a:t>
            </a:r>
            <a:endParaRPr lang="en-US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DB849-AD3F-78EF-7829-97C89249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B60BE3-D470-F58C-5A3D-B1A4E4CC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584" y="133109"/>
            <a:ext cx="3941634" cy="504140"/>
          </a:xfrm>
        </p:spPr>
        <p:txBody>
          <a:bodyPr/>
          <a:lstStyle/>
          <a:p>
            <a:r>
              <a:rPr lang="en-US" dirty="0"/>
              <a:t>PHASE B PROGRESS</a:t>
            </a:r>
          </a:p>
        </p:txBody>
      </p:sp>
    </p:spTree>
    <p:extLst>
      <p:ext uri="{BB962C8B-B14F-4D97-AF65-F5344CB8AC3E}">
        <p14:creationId xmlns:p14="http://schemas.microsoft.com/office/powerpoint/2010/main" val="45505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22000"/>
                <a:lumOff val="78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705F4B-8CD9-6095-D870-1C3404AC6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727" y="1085166"/>
            <a:ext cx="9435011" cy="56397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113BAA-807A-6D58-E1AD-518FC3E2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19FB76-C699-CFCA-3090-E1D2D557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10342475" cy="504140"/>
          </a:xfrm>
        </p:spPr>
        <p:txBody>
          <a:bodyPr/>
          <a:lstStyle/>
          <a:p>
            <a:r>
              <a:rPr lang="en-US" dirty="0"/>
              <a:t>DSA PLAN APPROVAL GRAZIDE ELEMENTARY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271E6B-1ED6-FB65-3615-F2DB781742F3}"/>
              </a:ext>
            </a:extLst>
          </p:cNvPr>
          <p:cNvSpPr txBox="1"/>
          <p:nvPr/>
        </p:nvSpPr>
        <p:spPr>
          <a:xfrm>
            <a:off x="5945448" y="1236192"/>
            <a:ext cx="4748184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rgbClr val="2F7382"/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“</a:t>
            </a:r>
            <a:r>
              <a:rPr lang="en-US" sz="2400" dirty="0">
                <a:highlight>
                  <a:srgbClr val="FFFF00"/>
                </a:highlight>
              </a:rPr>
              <a:t>Drawings and specifications for the subject project have been examined and stamped by the Division of the State Architect (DSA) </a:t>
            </a:r>
            <a:r>
              <a:rPr lang="en-US" sz="2400" u="sng" dirty="0">
                <a:highlight>
                  <a:srgbClr val="FFFF00"/>
                </a:highlight>
              </a:rPr>
              <a:t>8/29/2024</a:t>
            </a:r>
            <a:r>
              <a:rPr lang="en-US" sz="2400" dirty="0"/>
              <a:t>.”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0DD647-4AF2-3B17-B482-620453158494}"/>
              </a:ext>
            </a:extLst>
          </p:cNvPr>
          <p:cNvSpPr/>
          <p:nvPr/>
        </p:nvSpPr>
        <p:spPr>
          <a:xfrm>
            <a:off x="1258529" y="5850194"/>
            <a:ext cx="8583561" cy="87469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83744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34E7-02FE-B1C9-74BA-683F35D5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SCHOOL</a:t>
            </a:r>
            <a:br>
              <a:rPr lang="en-US"/>
            </a:br>
            <a:r>
              <a:rPr lang="en-US"/>
              <a:t>REFRESH</a:t>
            </a:r>
            <a:br>
              <a:rPr lang="en-US"/>
            </a:br>
            <a:r>
              <a:rPr lang="en-US"/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389729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10F706-F0D9-FDFB-51D2-DE3A3CA1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7696809" cy="504140"/>
          </a:xfrm>
        </p:spPr>
        <p:txBody>
          <a:bodyPr/>
          <a:lstStyle/>
          <a:p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HIGH SCHOOL REFRESH </a:t>
            </a:r>
            <a:r>
              <a:rPr lang="en-US" dirty="0">
                <a:solidFill>
                  <a:srgbClr val="000000"/>
                </a:solidFill>
              </a:rPr>
              <a:t>GROUP </a:t>
            </a:r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1</a:t>
            </a:r>
            <a:b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75C61-F0DB-CD33-95D7-103E4CBB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8036FB-F17E-82C0-7D4D-EAE57618D936}"/>
              </a:ext>
            </a:extLst>
          </p:cNvPr>
          <p:cNvSpPr txBox="1"/>
          <p:nvPr/>
        </p:nvSpPr>
        <p:spPr>
          <a:xfrm>
            <a:off x="1145733" y="4198895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WORKMAN HIGH SCHOOL</a:t>
            </a:r>
          </a:p>
          <a:p>
            <a:r>
              <a:rPr lang="en-US" sz="1400" b="1" dirty="0"/>
              <a:t>43 CLASSROOMS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AC02F5-11A1-A1FC-1FDA-A27399557BCC}"/>
              </a:ext>
            </a:extLst>
          </p:cNvPr>
          <p:cNvSpPr txBox="1"/>
          <p:nvPr/>
        </p:nvSpPr>
        <p:spPr>
          <a:xfrm>
            <a:off x="6612022" y="4286738"/>
            <a:ext cx="35178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LA PUENTE HIGH SCHOOL</a:t>
            </a:r>
          </a:p>
          <a:p>
            <a:r>
              <a:rPr lang="en-US" sz="1400" b="1" dirty="0"/>
              <a:t>55 CLASSROOMS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88AF61-1A17-9E29-A269-9721D8C3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733" y="1351962"/>
            <a:ext cx="4969822" cy="28469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D09E32-DFA7-9DCB-B851-566F884CA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022" y="1495521"/>
            <a:ext cx="4625787" cy="2558996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101600">
              <a:srgbClr val="FFC000"/>
            </a:glow>
            <a:softEdge rad="0"/>
          </a:effec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C9F80E6-9822-B1F9-FE40-9BFE65931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020813"/>
              </p:ext>
            </p:extLst>
          </p:nvPr>
        </p:nvGraphicFramePr>
        <p:xfrm>
          <a:off x="1145733" y="5159734"/>
          <a:ext cx="10092076" cy="100715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96314">
                  <a:extLst>
                    <a:ext uri="{9D8B030D-6E8A-4147-A177-3AD203B41FA5}">
                      <a16:colId xmlns:a16="http://schemas.microsoft.com/office/drawing/2014/main" val="1238215836"/>
                    </a:ext>
                  </a:extLst>
                </a:gridCol>
                <a:gridCol w="3295694">
                  <a:extLst>
                    <a:ext uri="{9D8B030D-6E8A-4147-A177-3AD203B41FA5}">
                      <a16:colId xmlns:a16="http://schemas.microsoft.com/office/drawing/2014/main" val="2016705598"/>
                    </a:ext>
                  </a:extLst>
                </a:gridCol>
                <a:gridCol w="4900068">
                  <a:extLst>
                    <a:ext uri="{9D8B030D-6E8A-4147-A177-3AD203B41FA5}">
                      <a16:colId xmlns:a16="http://schemas.microsoft.com/office/drawing/2014/main" val="1029822914"/>
                    </a:ext>
                  </a:extLst>
                </a:gridCol>
              </a:tblGrid>
              <a:tr h="3914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START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ANTICIPATED COMPLETION DATE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42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WORKMAN HS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1/16/2024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9/13/2024           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+mn-ea"/>
                          <a:cs typeface="+mn-cs"/>
                        </a:rPr>
                        <a:t>Completed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highlight>
                          <a:srgbClr val="00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3381207"/>
                  </a:ext>
                </a:extLst>
              </a:tr>
              <a:tr h="3663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LA PUENTE HS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1/16/2024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11/1/2024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171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93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B9851-E905-084C-F94F-F983B6839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6E4FA558-4150-2494-0881-D545C10B8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" r="530"/>
          <a:stretch/>
        </p:blipFill>
        <p:spPr>
          <a:xfrm>
            <a:off x="615225" y="2634933"/>
            <a:ext cx="5045177" cy="347472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B3D9D-1544-E9FC-FCFA-78D2778A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9B0A9FB-9A96-0D4E-D80C-FA7571691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7E97D-E16C-4628-B0CF-1FAF888B7FB9}"/>
              </a:ext>
            </a:extLst>
          </p:cNvPr>
          <p:cNvSpPr txBox="1"/>
          <p:nvPr/>
        </p:nvSpPr>
        <p:spPr>
          <a:xfrm>
            <a:off x="546610" y="1220738"/>
            <a:ext cx="7385277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Workman HS Phase 4:  Classroom C-2</a:t>
            </a:r>
          </a:p>
          <a:p>
            <a:r>
              <a:rPr lang="en-US" sz="3200" dirty="0"/>
              <a:t>Risers Removed</a:t>
            </a:r>
          </a:p>
        </p:txBody>
      </p:sp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EDEAE324-DF82-23B6-5CDA-F6AEB77A03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7308" r="-4956" b="12419"/>
          <a:stretch/>
        </p:blipFill>
        <p:spPr>
          <a:xfrm rot="10800000">
            <a:off x="5554532" y="2634933"/>
            <a:ext cx="5773868" cy="34747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2406A9-465B-1FAB-D445-058FBE5DA551}"/>
              </a:ext>
            </a:extLst>
          </p:cNvPr>
          <p:cNvSpPr txBox="1"/>
          <p:nvPr/>
        </p:nvSpPr>
        <p:spPr>
          <a:xfrm>
            <a:off x="3938948" y="5408445"/>
            <a:ext cx="1420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C313B2-324A-77FF-CF60-E98F970F313C}"/>
              </a:ext>
            </a:extLst>
          </p:cNvPr>
          <p:cNvSpPr txBox="1"/>
          <p:nvPr/>
        </p:nvSpPr>
        <p:spPr>
          <a:xfrm>
            <a:off x="9944773" y="5408444"/>
            <a:ext cx="1309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4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B9851-E905-084C-F94F-F983B6839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B3D9D-1544-E9FC-FCFA-78D2778A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9B0A9FB-9A96-0D4E-D80C-FA7571691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7E97D-E16C-4628-B0CF-1FAF888B7FB9}"/>
              </a:ext>
            </a:extLst>
          </p:cNvPr>
          <p:cNvSpPr txBox="1"/>
          <p:nvPr/>
        </p:nvSpPr>
        <p:spPr>
          <a:xfrm>
            <a:off x="546611" y="1220738"/>
            <a:ext cx="525739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La Puente HS Phase 4: </a:t>
            </a:r>
          </a:p>
          <a:p>
            <a:r>
              <a:rPr lang="en-US" sz="3200" dirty="0"/>
              <a:t>Classroom A-12  Before and Progress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B2C703-0CC8-AE3E-1013-0D9DCA7C3E38}"/>
              </a:ext>
            </a:extLst>
          </p:cNvPr>
          <p:cNvSpPr txBox="1"/>
          <p:nvPr/>
        </p:nvSpPr>
        <p:spPr>
          <a:xfrm>
            <a:off x="5626281" y="1654864"/>
            <a:ext cx="834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Bee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27B3407-65AA-DCB5-B3D7-636C7EE3EED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" b="1733"/>
          <a:stretch/>
        </p:blipFill>
        <p:spPr>
          <a:xfrm>
            <a:off x="365127" y="2424850"/>
            <a:ext cx="6216650" cy="3979501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C8A7FF0-51DB-6368-68EC-E0C50928E7F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5" b="7025"/>
          <a:stretch/>
        </p:blipFill>
        <p:spPr>
          <a:xfrm rot="10800000">
            <a:off x="5317518" y="483179"/>
            <a:ext cx="6476898" cy="4177720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4C0FF5-B2AF-8472-15F8-BAA03F11BCD2}"/>
              </a:ext>
            </a:extLst>
          </p:cNvPr>
          <p:cNvSpPr txBox="1"/>
          <p:nvPr/>
        </p:nvSpPr>
        <p:spPr>
          <a:xfrm>
            <a:off x="4357449" y="5835235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069BCA-0224-93C5-3291-26AF4338F81F}"/>
              </a:ext>
            </a:extLst>
          </p:cNvPr>
          <p:cNvSpPr txBox="1"/>
          <p:nvPr/>
        </p:nvSpPr>
        <p:spPr>
          <a:xfrm>
            <a:off x="10428303" y="3764173"/>
            <a:ext cx="1293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D0E405-31D4-001F-7601-FD2B137C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6477609" cy="504140"/>
          </a:xfrm>
        </p:spPr>
        <p:txBody>
          <a:bodyPr lIns="91440" tIns="45720" rIns="91440" bIns="45720" anchor="t"/>
          <a:lstStyle/>
          <a:p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HIGH </a:t>
            </a:r>
            <a:r>
              <a:rPr lang="en-US" dirty="0"/>
              <a:t>SCHOOL</a:t>
            </a:r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 REFRESH</a:t>
            </a:r>
            <a:r>
              <a:rPr lang="en-US" dirty="0">
                <a:solidFill>
                  <a:srgbClr val="000000"/>
                </a:solidFill>
              </a:rPr>
              <a:t> GROUP 2</a:t>
            </a:r>
            <a:b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CDCA5-AEE9-ADF9-0D05-04B63325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DD49E69-812B-CBE5-2FED-732CB3013127}"/>
              </a:ext>
            </a:extLst>
          </p:cNvPr>
          <p:cNvSpPr txBox="1">
            <a:spLocks/>
          </p:cNvSpPr>
          <p:nvPr/>
        </p:nvSpPr>
        <p:spPr>
          <a:xfrm>
            <a:off x="6803939" y="6492871"/>
            <a:ext cx="2057400" cy="3651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5F6A16-CE7E-1382-2DF1-CE2F5EC0895E}"/>
              </a:ext>
            </a:extLst>
          </p:cNvPr>
          <p:cNvSpPr txBox="1"/>
          <p:nvPr/>
        </p:nvSpPr>
        <p:spPr>
          <a:xfrm>
            <a:off x="4032053" y="4352184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LOS ALTOS HIGH SCHOOL</a:t>
            </a:r>
          </a:p>
          <a:p>
            <a:r>
              <a:rPr lang="en-US" sz="1400" b="1" dirty="0"/>
              <a:t>69 CLASSROOMS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01553-1059-5A71-4B25-C366C724BDFB}"/>
              </a:ext>
            </a:extLst>
          </p:cNvPr>
          <p:cNvSpPr/>
          <p:nvPr/>
        </p:nvSpPr>
        <p:spPr>
          <a:xfrm>
            <a:off x="1714500" y="2812256"/>
            <a:ext cx="83344" cy="240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B106FF-AD96-8550-EADE-2D1B7E78B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2" y="1285319"/>
            <a:ext cx="3732854" cy="23806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5310EA-A0F3-5A1C-439B-33BEFA465B42}"/>
              </a:ext>
            </a:extLst>
          </p:cNvPr>
          <p:cNvSpPr txBox="1"/>
          <p:nvPr/>
        </p:nvSpPr>
        <p:spPr>
          <a:xfrm>
            <a:off x="174302" y="3655518"/>
            <a:ext cx="30649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WILSON HIGH SCHOOL</a:t>
            </a:r>
          </a:p>
          <a:p>
            <a:r>
              <a:rPr lang="en-US" sz="1400" b="1" dirty="0"/>
              <a:t>59 CLASSROOMS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A00C5A-C757-73CA-43C3-1B7916197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573" y="1628054"/>
            <a:ext cx="3732853" cy="2519796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215900">
              <a:srgbClr val="DDB331">
                <a:alpha val="66000"/>
              </a:srgb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10341-16D9-8999-F059-741A784835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28644" y="1270000"/>
            <a:ext cx="3330187" cy="2237757"/>
          </a:xfrm>
          <a:prstGeom prst="rect">
            <a:avLst/>
          </a:prstGeom>
          <a:effectLst>
            <a:glow rad="190500">
              <a:srgbClr val="7030A0">
                <a:alpha val="68000"/>
              </a:srgbClr>
            </a:glow>
            <a:outerShdw blurRad="50800" dist="50800" dir="5400000" algn="ctr" rotWithShape="0">
              <a:srgbClr val="7030A0"/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9A0134-A024-32CA-AE87-5BA2F7C26143}"/>
              </a:ext>
            </a:extLst>
          </p:cNvPr>
          <p:cNvSpPr txBox="1"/>
          <p:nvPr/>
        </p:nvSpPr>
        <p:spPr>
          <a:xfrm>
            <a:off x="8124739" y="3655518"/>
            <a:ext cx="410885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STIMSON LEARNING CENTER</a:t>
            </a:r>
          </a:p>
          <a:p>
            <a:r>
              <a:rPr lang="en-US" sz="1400" b="1" dirty="0"/>
              <a:t>10 CLASSROOMS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819AD48-FA59-5E10-5986-94D7C3391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96006"/>
              </p:ext>
            </p:extLst>
          </p:nvPr>
        </p:nvGraphicFramePr>
        <p:xfrm>
          <a:off x="174302" y="5032247"/>
          <a:ext cx="11365426" cy="115408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00542">
                  <a:extLst>
                    <a:ext uri="{9D8B030D-6E8A-4147-A177-3AD203B41FA5}">
                      <a16:colId xmlns:a16="http://schemas.microsoft.com/office/drawing/2014/main" val="2568877982"/>
                    </a:ext>
                  </a:extLst>
                </a:gridCol>
                <a:gridCol w="3100542">
                  <a:extLst>
                    <a:ext uri="{9D8B030D-6E8A-4147-A177-3AD203B41FA5}">
                      <a16:colId xmlns:a16="http://schemas.microsoft.com/office/drawing/2014/main" val="1431371139"/>
                    </a:ext>
                  </a:extLst>
                </a:gridCol>
                <a:gridCol w="5164342">
                  <a:extLst>
                    <a:ext uri="{9D8B030D-6E8A-4147-A177-3AD203B41FA5}">
                      <a16:colId xmlns:a16="http://schemas.microsoft.com/office/drawing/2014/main" val="1748558219"/>
                    </a:ext>
                  </a:extLst>
                </a:gridCol>
              </a:tblGrid>
              <a:tr h="3260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START DATE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ANTICIPATED COMPLETION DATE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48089"/>
                  </a:ext>
                </a:extLst>
              </a:tr>
              <a:tr h="241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WILSON HS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3/4/2024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2/21/2025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1033271"/>
                  </a:ext>
                </a:extLst>
              </a:tr>
              <a:tr h="241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LOS ALTOS HS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3/4/2024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4/18/2025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377816"/>
                  </a:ext>
                </a:extLst>
              </a:tr>
              <a:tr h="2716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STIMSON 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7/1/2024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7/31/24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+mn-ea"/>
                          <a:cs typeface="+mn-cs"/>
                        </a:rPr>
                        <a:t>COMPLETED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7135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4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MMING GROUP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6813045DC3844B16D01EC48AB5FC6" ma:contentTypeVersion="18" ma:contentTypeDescription="Create a new document." ma:contentTypeScope="" ma:versionID="c10f5a592e42fe37a8f79d696dbb66a0">
  <xsd:schema xmlns:xsd="http://www.w3.org/2001/XMLSchema" xmlns:xs="http://www.w3.org/2001/XMLSchema" xmlns:p="http://schemas.microsoft.com/office/2006/metadata/properties" xmlns:ns2="39523770-d282-4544-8201-76b538a78dc4" xmlns:ns3="39881851-c737-49f1-b9ea-00d1f26389c6" xmlns:ns4="ba587033-c552-4685-b642-42a7346cc661" targetNamespace="http://schemas.microsoft.com/office/2006/metadata/properties" ma:root="true" ma:fieldsID="b7fc275d5a697967d41f5147b67df6ea" ns2:_="" ns3:_="" ns4:_="">
    <xsd:import namespace="39523770-d282-4544-8201-76b538a78dc4"/>
    <xsd:import namespace="39881851-c737-49f1-b9ea-00d1f26389c6"/>
    <xsd:import namespace="ba587033-c552-4685-b642-42a7346cc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23770-d282-4544-8201-76b538a78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aaf8c8-b3c8-4e2b-b533-a5c767a055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81851-c737-49f1-b9ea-00d1f26389c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87033-c552-4685-b642-42a7346cc66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7be8119-9171-4b5b-9318-0bda48004182}" ma:internalName="TaxCatchAll" ma:showField="CatchAllData" ma:web="ba587033-c552-4685-b642-42a7346cc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587033-c552-4685-b642-42a7346cc661" xsi:nil="true"/>
    <lcf76f155ced4ddcb4097134ff3c332f xmlns="39523770-d282-4544-8201-76b538a78dc4">
      <Terms xmlns="http://schemas.microsoft.com/office/infopath/2007/PartnerControls"/>
    </lcf76f155ced4ddcb4097134ff3c332f>
    <SharedWithUsers xmlns="39881851-c737-49f1-b9ea-00d1f26389c6">
      <UserInfo>
        <DisplayName>Leonard Hernandez Jr.</DisplayName>
        <AccountId>4983</AccountId>
        <AccountType/>
      </UserInfo>
      <UserInfo>
        <DisplayName>Edith Martinez</DisplayName>
        <AccountId>4982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1775B1-78A5-49A3-BC25-788E2009DB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523770-d282-4544-8201-76b538a78dc4"/>
    <ds:schemaRef ds:uri="39881851-c737-49f1-b9ea-00d1f26389c6"/>
    <ds:schemaRef ds:uri="ba587033-c552-4685-b642-42a7346cc6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A7D6F9-00DE-4A22-8E94-6C120597305D}">
  <ds:schemaRefs>
    <ds:schemaRef ds:uri="http://schemas.openxmlformats.org/package/2006/metadata/core-properties"/>
    <ds:schemaRef ds:uri="ba587033-c552-4685-b642-42a7346cc661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39881851-c737-49f1-b9ea-00d1f26389c6"/>
    <ds:schemaRef ds:uri="39523770-d282-4544-8201-76b538a78dc4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CED3374-B615-4FAF-927C-F2B94ECD67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620</Words>
  <Application>Microsoft Office PowerPoint</Application>
  <PresentationFormat>Widescreen</PresentationFormat>
  <Paragraphs>141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Measure BB Bond</vt:lpstr>
      <vt:lpstr>HLPUSD MEASURE BB - SUMMARY SCHOOLS IN PROGRESS </vt:lpstr>
      <vt:lpstr>PHASE B PROGRESS</vt:lpstr>
      <vt:lpstr>DSA PLAN APPROVAL GRAZIDE ELEMENTARY</vt:lpstr>
      <vt:lpstr>HIGH SCHOOL REFRESH PROJECTS</vt:lpstr>
      <vt:lpstr>HIGH SCHOOL REFRESH GROUP 1 </vt:lpstr>
      <vt:lpstr>REFRESH GROUP 1</vt:lpstr>
      <vt:lpstr>REFRESH GROUP 1</vt:lpstr>
      <vt:lpstr>HIGH SCHOOL REFRESH GROUP 2 </vt:lpstr>
      <vt:lpstr>REFRESH GROUP 2</vt:lpstr>
      <vt:lpstr>REFRESH GROUP 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Gentle</dc:creator>
  <cp:lastModifiedBy>Leonard Hernandez Jr.</cp:lastModifiedBy>
  <cp:revision>24</cp:revision>
  <dcterms:created xsi:type="dcterms:W3CDTF">2022-06-29T16:34:34Z</dcterms:created>
  <dcterms:modified xsi:type="dcterms:W3CDTF">2024-09-27T22:51:10Z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0x010100D206813045DC3844B16D01EC48AB5FC6</vt:lpwstr>
  </property>
</Properties>
</file>