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gvazdBwFEI6zxfq7E9g9eJT/ir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10: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200"/>
              <a:buFont typeface="Arial"/>
              <a:buNone/>
            </a:pPr>
            <a:r>
              <a:rPr lang="en-US"/>
              <a:t>Distribute the school’s Parental and Family Engagement Plan (the Parent and Family Engagement Section of the CIP).</a:t>
            </a:r>
            <a:endParaRPr/>
          </a:p>
          <a:p>
            <a:pPr marL="0" lvl="0" indent="0" algn="l" rtl="0">
              <a:spcBef>
                <a:spcPts val="0"/>
              </a:spcBef>
              <a:spcAft>
                <a:spcPts val="0"/>
              </a:spcAft>
              <a:buClr>
                <a:schemeClr val="dk1"/>
              </a:buClr>
              <a:buSzPts val="1200"/>
              <a:buFont typeface="Arial"/>
              <a:buNone/>
            </a:pPr>
            <a:endParaRPr/>
          </a:p>
          <a:p>
            <a:pPr marL="0" lvl="0" indent="0" algn="l" rtl="0">
              <a:spcBef>
                <a:spcPts val="0"/>
              </a:spcBef>
              <a:spcAft>
                <a:spcPts val="0"/>
              </a:spcAft>
              <a:buClr>
                <a:schemeClr val="dk1"/>
              </a:buClr>
              <a:buSzPts val="1200"/>
              <a:buFont typeface="Arial"/>
              <a:buNone/>
            </a:pPr>
            <a:r>
              <a:rPr lang="en-US"/>
              <a:t>Discuss:</a:t>
            </a:r>
            <a:endParaRPr/>
          </a:p>
          <a:p>
            <a:pPr marL="0" lvl="0" indent="0" algn="l" rtl="0">
              <a:spcBef>
                <a:spcPts val="0"/>
              </a:spcBef>
              <a:spcAft>
                <a:spcPts val="0"/>
              </a:spcAft>
              <a:buClr>
                <a:schemeClr val="dk1"/>
              </a:buClr>
              <a:buSzPts val="1200"/>
              <a:buFont typeface="Arial"/>
              <a:buNone/>
            </a:pPr>
            <a:r>
              <a:rPr lang="en-US"/>
              <a:t>-   The school’s parent and family engagement plan is a part of the CIP, designed to work with the other parts in increasing student achievement.</a:t>
            </a:r>
            <a:endParaRPr/>
          </a:p>
          <a:p>
            <a:pPr marL="0" lvl="0" indent="-76200" algn="l" rtl="0">
              <a:spcBef>
                <a:spcPts val="0"/>
              </a:spcBef>
              <a:spcAft>
                <a:spcPts val="0"/>
              </a:spcAft>
              <a:buClr>
                <a:schemeClr val="dk1"/>
              </a:buClr>
              <a:buSzPts val="1200"/>
              <a:buFont typeface="Arial"/>
              <a:buChar char="-"/>
            </a:pPr>
            <a:r>
              <a:rPr lang="en-US"/>
              <a:t>   Emphasize the Building Capacity component and discuss all of the opportunities that will be available for parents this year.  Discuss </a:t>
            </a:r>
            <a:r>
              <a:rPr lang="en-US" u="sng"/>
              <a:t>how</a:t>
            </a:r>
            <a:r>
              <a:rPr lang="en-US"/>
              <a:t> you will be implementing all of the “shalls,” as these are required by law to be implemented.</a:t>
            </a:r>
            <a:endParaRPr/>
          </a:p>
          <a:p>
            <a:pPr marL="0" marR="0" lvl="0" indent="0" algn="l" rtl="0">
              <a:lnSpc>
                <a:spcPct val="100000"/>
              </a:lnSpc>
              <a:spcBef>
                <a:spcPts val="0"/>
              </a:spcBef>
              <a:spcAft>
                <a:spcPts val="0"/>
              </a:spcAft>
              <a:buClr>
                <a:srgbClr val="205867"/>
              </a:buClr>
              <a:buSzPts val="1200"/>
              <a:buFont typeface="Arial"/>
              <a:buNone/>
            </a:pPr>
            <a:r>
              <a:rPr lang="en-US" b="0">
                <a:solidFill>
                  <a:srgbClr val="205867"/>
                </a:solidFill>
              </a:rPr>
              <a:t>-   </a:t>
            </a:r>
            <a:r>
              <a:rPr lang="en-US" b="0" u="sng">
                <a:solidFill>
                  <a:srgbClr val="205867"/>
                </a:solidFill>
              </a:rPr>
              <a:t>Title I parents have the right, by law, to be involved in the development of the school’s Parent and Family Engagement Plan.</a:t>
            </a:r>
            <a:endParaRPr/>
          </a:p>
          <a:p>
            <a:pPr marL="0" lvl="0" indent="-76200" algn="l" rtl="0">
              <a:spcBef>
                <a:spcPts val="0"/>
              </a:spcBef>
              <a:spcAft>
                <a:spcPts val="0"/>
              </a:spcAft>
              <a:buClr>
                <a:schemeClr val="dk1"/>
              </a:buClr>
              <a:buSzPts val="1200"/>
              <a:buFont typeface="Arial"/>
              <a:buChar char="-"/>
            </a:pPr>
            <a:r>
              <a:rPr lang="en-US"/>
              <a:t>  The process and timeline for the plan’s development and how parents can give input.</a:t>
            </a:r>
            <a:endParaRPr/>
          </a:p>
          <a:p>
            <a:pPr marL="0" lvl="0" indent="-76200" algn="l" rtl="0">
              <a:spcBef>
                <a:spcPts val="0"/>
              </a:spcBef>
              <a:spcAft>
                <a:spcPts val="0"/>
              </a:spcAft>
              <a:buClr>
                <a:schemeClr val="dk1"/>
              </a:buClr>
              <a:buSzPts val="1200"/>
              <a:buFont typeface="Arial"/>
              <a:buChar char="-"/>
            </a:pPr>
            <a:r>
              <a:rPr lang="en-US"/>
              <a:t>  Introduce parent representatives of appropriate committees</a:t>
            </a:r>
            <a:endParaRPr/>
          </a:p>
          <a:p>
            <a:pPr marL="0" lvl="0" indent="-76200" algn="l" rtl="0">
              <a:spcBef>
                <a:spcPts val="0"/>
              </a:spcBef>
              <a:spcAft>
                <a:spcPts val="0"/>
              </a:spcAft>
              <a:buClr>
                <a:schemeClr val="dk1"/>
              </a:buClr>
              <a:buSzPts val="1200"/>
              <a:buFont typeface="Arial"/>
              <a:buChar char="-"/>
            </a:pPr>
            <a:r>
              <a:rPr lang="en-US"/>
              <a:t>  Clearly state the process that is in place for </a:t>
            </a:r>
            <a:r>
              <a:rPr lang="en-US" u="sng"/>
              <a:t>all</a:t>
            </a:r>
            <a:r>
              <a:rPr lang="en-US" u="none"/>
              <a:t> Title I parents to have the opportunity for input on the plan.</a:t>
            </a:r>
            <a:endParaRPr/>
          </a:p>
          <a:p>
            <a:pPr marL="0" lvl="0" indent="0" algn="l" rtl="0">
              <a:spcBef>
                <a:spcPts val="0"/>
              </a:spcBef>
              <a:spcAft>
                <a:spcPts val="0"/>
              </a:spcAft>
              <a:buClr>
                <a:schemeClr val="dk1"/>
              </a:buClr>
              <a:buSzPts val="1200"/>
              <a:buFont typeface="Arial"/>
              <a:buNone/>
            </a:pPr>
            <a:endParaRPr u="none"/>
          </a:p>
          <a:p>
            <a:pPr marL="0" lvl="0" indent="0" algn="l" rtl="0">
              <a:spcBef>
                <a:spcPts val="0"/>
              </a:spcBef>
              <a:spcAft>
                <a:spcPts val="0"/>
              </a:spcAft>
              <a:buClr>
                <a:schemeClr val="dk1"/>
              </a:buClr>
              <a:buSzPts val="1200"/>
              <a:buFont typeface="Arial"/>
              <a:buNone/>
            </a:pPr>
            <a:r>
              <a:rPr lang="en-US" u="sng"/>
              <a:t>Important</a:t>
            </a:r>
            <a:r>
              <a:rPr lang="en-US" u="none"/>
              <a:t>:  Parents should leave the meeting being able to answer the following question:  </a:t>
            </a:r>
            <a:r>
              <a:rPr lang="en-US" b="1" u="none"/>
              <a:t>Did you receive a copy of your school’s Parent and Family Engagement Plan, and do you know how you can be involved in its development?  </a:t>
            </a:r>
            <a:r>
              <a:rPr lang="en-US" b="0" u="none"/>
              <a:t>(Parents should be able to discuss the process that is in place for their involvement in the development of their school’s Parent and Family Engagement Plan.)</a:t>
            </a:r>
            <a:endParaRPr b="1" u="sng"/>
          </a:p>
          <a:p>
            <a:pPr marL="0" lvl="0" indent="0" algn="l" rtl="0">
              <a:spcBef>
                <a:spcPts val="0"/>
              </a:spcBef>
              <a:spcAft>
                <a:spcPts val="0"/>
              </a:spcAft>
              <a:buClr>
                <a:schemeClr val="dk1"/>
              </a:buClr>
              <a:buSzPts val="1200"/>
              <a:buFont typeface="Arial"/>
              <a:buNone/>
            </a:pPr>
            <a:endParaRPr/>
          </a:p>
          <a:p>
            <a:pPr marL="0" lvl="0" indent="0" algn="l" rtl="0">
              <a:spcBef>
                <a:spcPts val="0"/>
              </a:spcBef>
              <a:spcAft>
                <a:spcPts val="0"/>
              </a:spcAft>
              <a:buClr>
                <a:schemeClr val="dk1"/>
              </a:buClr>
              <a:buSzPts val="1200"/>
              <a:buFont typeface="Arial"/>
              <a:buNone/>
            </a:pPr>
            <a:endParaRPr/>
          </a:p>
        </p:txBody>
      </p:sp>
      <p:sp>
        <p:nvSpPr>
          <p:cNvPr id="150" name="Google Shape;150;p10: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1: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None/>
            </a:pPr>
            <a:r>
              <a:rPr lang="en-US"/>
              <a:t>Distribute the School-Parent Compact.</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n-US"/>
              <a:t>Discuss:</a:t>
            </a:r>
            <a:endParaRPr/>
          </a:p>
          <a:p>
            <a:pPr marL="0" lvl="0" indent="0" algn="l" rtl="0">
              <a:lnSpc>
                <a:spcPct val="90000"/>
              </a:lnSpc>
              <a:spcBef>
                <a:spcPts val="0"/>
              </a:spcBef>
              <a:spcAft>
                <a:spcPts val="0"/>
              </a:spcAft>
              <a:buNone/>
            </a:pPr>
            <a:r>
              <a:rPr lang="en-US"/>
              <a:t>-  The 3 sections of the compact in detail.  This is a great opportunity to continue the discussion on how we need to work as partners to address the school’s goals, building upon the earlier discussion about the CIP and the school’s goals.</a:t>
            </a:r>
            <a:endParaRPr/>
          </a:p>
          <a:p>
            <a:pPr marL="0" marR="0" lvl="0" indent="0" algn="l" rtl="0">
              <a:lnSpc>
                <a:spcPct val="90000"/>
              </a:lnSpc>
              <a:spcBef>
                <a:spcPts val="0"/>
              </a:spcBef>
              <a:spcAft>
                <a:spcPts val="0"/>
              </a:spcAft>
              <a:buClr>
                <a:srgbClr val="205867"/>
              </a:buClr>
              <a:buSzPts val="1200"/>
              <a:buFont typeface="Arial"/>
              <a:buNone/>
            </a:pPr>
            <a:r>
              <a:rPr lang="en-US" b="0">
                <a:solidFill>
                  <a:srgbClr val="205867"/>
                </a:solidFill>
              </a:rPr>
              <a:t>-  </a:t>
            </a:r>
            <a:r>
              <a:rPr lang="en-US" b="0" u="sng">
                <a:solidFill>
                  <a:srgbClr val="205867"/>
                </a:solidFill>
              </a:rPr>
              <a:t>Title I parents have the right, by law, to be involved in the development/revision of the School-Parent Compact.</a:t>
            </a:r>
            <a:endParaRPr/>
          </a:p>
          <a:p>
            <a:pPr marL="0" lvl="0" indent="-76200" algn="l" rtl="0">
              <a:lnSpc>
                <a:spcPct val="90000"/>
              </a:lnSpc>
              <a:spcBef>
                <a:spcPts val="0"/>
              </a:spcBef>
              <a:spcAft>
                <a:spcPts val="0"/>
              </a:spcAft>
              <a:buClr>
                <a:schemeClr val="dk1"/>
              </a:buClr>
              <a:buSzPts val="1200"/>
              <a:buFont typeface="Arial"/>
              <a:buChar char="-"/>
            </a:pPr>
            <a:r>
              <a:rPr lang="en-US"/>
              <a:t>  The timeline for the compact’s development/review/revision.</a:t>
            </a:r>
            <a:endParaRPr/>
          </a:p>
          <a:p>
            <a:pPr marL="0" lvl="0" indent="-76200" algn="l" rtl="0">
              <a:lnSpc>
                <a:spcPct val="90000"/>
              </a:lnSpc>
              <a:spcBef>
                <a:spcPts val="0"/>
              </a:spcBef>
              <a:spcAft>
                <a:spcPts val="0"/>
              </a:spcAft>
              <a:buClr>
                <a:schemeClr val="dk1"/>
              </a:buClr>
              <a:buSzPts val="1200"/>
              <a:buFont typeface="Arial"/>
              <a:buChar char="-"/>
            </a:pPr>
            <a:r>
              <a:rPr lang="en-US"/>
              <a:t>  Clearly state the process that is in place for </a:t>
            </a:r>
            <a:r>
              <a:rPr lang="en-US" u="sng"/>
              <a:t>all</a:t>
            </a:r>
            <a:r>
              <a:rPr lang="en-US" u="none"/>
              <a:t> Title I parents to have the opportunity for input on the compact.</a:t>
            </a:r>
            <a:endParaRPr/>
          </a:p>
          <a:p>
            <a:pPr marL="0" lvl="0" indent="-76200" algn="l" rtl="0">
              <a:lnSpc>
                <a:spcPct val="90000"/>
              </a:lnSpc>
              <a:spcBef>
                <a:spcPts val="0"/>
              </a:spcBef>
              <a:spcAft>
                <a:spcPts val="0"/>
              </a:spcAft>
              <a:buClr>
                <a:schemeClr val="dk1"/>
              </a:buClr>
              <a:buSzPts val="1200"/>
              <a:buFont typeface="Arial"/>
              <a:buChar char="-"/>
            </a:pPr>
            <a:r>
              <a:rPr lang="en-US" b="1" u="none"/>
              <a:t> School section- required 6 components:</a:t>
            </a:r>
            <a:endParaRPr/>
          </a:p>
          <a:p>
            <a:pPr marL="0" lvl="0" indent="-76200" algn="l" rtl="0">
              <a:lnSpc>
                <a:spcPct val="90000"/>
              </a:lnSpc>
              <a:spcBef>
                <a:spcPts val="0"/>
              </a:spcBef>
              <a:spcAft>
                <a:spcPts val="0"/>
              </a:spcAft>
              <a:buClr>
                <a:schemeClr val="dk1"/>
              </a:buClr>
              <a:buSzPts val="1200"/>
              <a:buFont typeface="Arial"/>
              <a:buChar char="-"/>
            </a:pPr>
            <a:r>
              <a:rPr lang="en-US" b="1" u="none"/>
              <a:t>1. Provide high-quality curriculum and instruction.</a:t>
            </a:r>
            <a:endParaRPr/>
          </a:p>
          <a:p>
            <a:pPr marL="0" lvl="0" indent="-76200" algn="l" rtl="0">
              <a:lnSpc>
                <a:spcPct val="90000"/>
              </a:lnSpc>
              <a:spcBef>
                <a:spcPts val="0"/>
              </a:spcBef>
              <a:spcAft>
                <a:spcPts val="0"/>
              </a:spcAft>
              <a:buClr>
                <a:schemeClr val="dk1"/>
              </a:buClr>
              <a:buSzPts val="1200"/>
              <a:buFont typeface="Arial"/>
              <a:buChar char="-"/>
            </a:pPr>
            <a:r>
              <a:rPr lang="en-US" b="1" u="none"/>
              <a:t>2. Hold parent-teacher conferences.</a:t>
            </a:r>
            <a:endParaRPr/>
          </a:p>
          <a:p>
            <a:pPr marL="0" lvl="0" indent="-76200" algn="l" rtl="0">
              <a:lnSpc>
                <a:spcPct val="90000"/>
              </a:lnSpc>
              <a:spcBef>
                <a:spcPts val="0"/>
              </a:spcBef>
              <a:spcAft>
                <a:spcPts val="0"/>
              </a:spcAft>
              <a:buClr>
                <a:schemeClr val="dk1"/>
              </a:buClr>
              <a:buSzPts val="1200"/>
              <a:buFont typeface="Arial"/>
              <a:buChar char="-"/>
            </a:pPr>
            <a:r>
              <a:rPr lang="en-US" b="1" u="none"/>
              <a:t>3. Provide parents with reports on their child’s progress.</a:t>
            </a:r>
            <a:endParaRPr/>
          </a:p>
          <a:p>
            <a:pPr marL="0" lvl="0" indent="-76200" algn="l" rtl="0">
              <a:lnSpc>
                <a:spcPct val="90000"/>
              </a:lnSpc>
              <a:spcBef>
                <a:spcPts val="0"/>
              </a:spcBef>
              <a:spcAft>
                <a:spcPts val="0"/>
              </a:spcAft>
              <a:buClr>
                <a:schemeClr val="dk1"/>
              </a:buClr>
              <a:buSzPts val="1200"/>
              <a:buFont typeface="Arial"/>
              <a:buChar char="-"/>
            </a:pPr>
            <a:r>
              <a:rPr lang="en-US" b="1" u="none"/>
              <a:t>4. Provide parents reasonable access to staff.</a:t>
            </a:r>
            <a:endParaRPr/>
          </a:p>
          <a:p>
            <a:pPr marL="0" lvl="0" indent="-76200" algn="l" rtl="0">
              <a:lnSpc>
                <a:spcPct val="90000"/>
              </a:lnSpc>
              <a:spcBef>
                <a:spcPts val="0"/>
              </a:spcBef>
              <a:spcAft>
                <a:spcPts val="0"/>
              </a:spcAft>
              <a:buClr>
                <a:schemeClr val="dk1"/>
              </a:buClr>
              <a:buSzPts val="1200"/>
              <a:buFont typeface="Arial"/>
              <a:buChar char="-"/>
            </a:pPr>
            <a:r>
              <a:rPr lang="en-US" b="1" u="none"/>
              <a:t>5. Provide parents opportunities to volunteer.</a:t>
            </a:r>
            <a:endParaRPr/>
          </a:p>
          <a:p>
            <a:pPr marL="0" lvl="0" indent="-76200" algn="l" rtl="0">
              <a:lnSpc>
                <a:spcPct val="90000"/>
              </a:lnSpc>
              <a:spcBef>
                <a:spcPts val="0"/>
              </a:spcBef>
              <a:spcAft>
                <a:spcPts val="0"/>
              </a:spcAft>
              <a:buClr>
                <a:schemeClr val="dk1"/>
              </a:buClr>
              <a:buSzPts val="1200"/>
              <a:buFont typeface="Arial"/>
              <a:buChar char="-"/>
            </a:pPr>
            <a:r>
              <a:rPr lang="en-US" b="1" u="none"/>
              <a:t>6. Ensure regular two-way meaningful communication between family members and staff, to the extent practicable, in a language family members can understand.</a:t>
            </a:r>
            <a:endParaRPr/>
          </a:p>
          <a:p>
            <a:pPr marL="0" lvl="0" indent="0" algn="l" rtl="0">
              <a:lnSpc>
                <a:spcPct val="90000"/>
              </a:lnSpc>
              <a:spcBef>
                <a:spcPts val="0"/>
              </a:spcBef>
              <a:spcAft>
                <a:spcPts val="0"/>
              </a:spcAft>
              <a:buClr>
                <a:schemeClr val="dk1"/>
              </a:buClr>
              <a:buSzPts val="1200"/>
              <a:buFont typeface="Arial"/>
              <a:buNone/>
            </a:pPr>
            <a:endParaRPr u="none"/>
          </a:p>
          <a:p>
            <a:pPr marL="0" lvl="0" indent="0" algn="l" rtl="0">
              <a:lnSpc>
                <a:spcPct val="90000"/>
              </a:lnSpc>
              <a:spcBef>
                <a:spcPts val="0"/>
              </a:spcBef>
              <a:spcAft>
                <a:spcPts val="0"/>
              </a:spcAft>
              <a:buClr>
                <a:schemeClr val="dk1"/>
              </a:buClr>
              <a:buSzPts val="1200"/>
              <a:buFont typeface="Arial"/>
              <a:buNone/>
            </a:pPr>
            <a:endParaRPr u="none"/>
          </a:p>
          <a:p>
            <a:pPr marL="0" lvl="0" indent="0" algn="l" rtl="0">
              <a:lnSpc>
                <a:spcPct val="90000"/>
              </a:lnSpc>
              <a:spcBef>
                <a:spcPts val="0"/>
              </a:spcBef>
              <a:spcAft>
                <a:spcPts val="0"/>
              </a:spcAft>
              <a:buClr>
                <a:schemeClr val="dk1"/>
              </a:buClr>
              <a:buSzPts val="1200"/>
              <a:buFont typeface="Arial"/>
              <a:buNone/>
            </a:pPr>
            <a:r>
              <a:rPr lang="en-US" u="sng"/>
              <a:t>Important</a:t>
            </a:r>
            <a:r>
              <a:rPr lang="en-US" u="none"/>
              <a:t>:  Parents should leave the meeting being able to answer the following question:  </a:t>
            </a:r>
            <a:r>
              <a:rPr lang="en-US" b="1" u="none"/>
              <a:t>What is the School-Parent Compact, and do you know how you can be involved in developing or revising the compact?  </a:t>
            </a:r>
            <a:r>
              <a:rPr lang="en-US" b="0" u="none"/>
              <a:t>(Parents should be able to discuss the process that is in place for their involvement in the development/revision of the School-Parent Compact.)</a:t>
            </a:r>
            <a:endParaRPr b="1" u="sng"/>
          </a:p>
          <a:p>
            <a:pPr marL="0" lvl="0" indent="0" algn="l" rtl="0">
              <a:lnSpc>
                <a:spcPct val="90000"/>
              </a:lnSpc>
              <a:spcBef>
                <a:spcPts val="0"/>
              </a:spcBef>
              <a:spcAft>
                <a:spcPts val="0"/>
              </a:spcAft>
              <a:buClr>
                <a:schemeClr val="dk1"/>
              </a:buClr>
              <a:buSzPts val="1200"/>
              <a:buFont typeface="Arial"/>
              <a:buNone/>
            </a:pPr>
            <a:endParaRPr/>
          </a:p>
          <a:p>
            <a:pPr marL="0" lvl="0" indent="0" algn="l" rtl="0">
              <a:lnSpc>
                <a:spcPct val="90000"/>
              </a:lnSpc>
              <a:spcBef>
                <a:spcPts val="0"/>
              </a:spcBef>
              <a:spcAft>
                <a:spcPts val="0"/>
              </a:spcAft>
              <a:buClr>
                <a:schemeClr val="dk1"/>
              </a:buClr>
              <a:buSzPts val="1200"/>
              <a:buFont typeface="Arial"/>
              <a:buNone/>
            </a:pPr>
            <a:endParaRPr/>
          </a:p>
          <a:p>
            <a:pPr marL="0" lvl="0" indent="0" algn="l" rtl="0">
              <a:lnSpc>
                <a:spcPct val="90000"/>
              </a:lnSpc>
              <a:spcBef>
                <a:spcPts val="0"/>
              </a:spcBef>
              <a:spcAft>
                <a:spcPts val="0"/>
              </a:spcAft>
              <a:buClr>
                <a:schemeClr val="dk1"/>
              </a:buClr>
              <a:buSzPts val="1200"/>
              <a:buFont typeface="Arial"/>
              <a:buNone/>
            </a:pPr>
            <a:endParaRPr/>
          </a:p>
        </p:txBody>
      </p:sp>
      <p:sp>
        <p:nvSpPr>
          <p:cNvPr id="157" name="Google Shape;157;p11: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12: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Arial"/>
              <a:buChar char="-"/>
            </a:pPr>
            <a:r>
              <a:rPr lang="en-US"/>
              <a:t>  Explain that </a:t>
            </a:r>
            <a:r>
              <a:rPr lang="en-US" u="sng"/>
              <a:t>as Title I parents, they have the right, by law, to request the qualifications of their child’s teachers</a:t>
            </a:r>
            <a:r>
              <a:rPr lang="en-US"/>
              <a:t>.</a:t>
            </a:r>
            <a:endParaRPr/>
          </a:p>
          <a:p>
            <a:pPr marL="0" lvl="0" indent="-76200" algn="l" rtl="0">
              <a:spcBef>
                <a:spcPts val="0"/>
              </a:spcBef>
              <a:spcAft>
                <a:spcPts val="0"/>
              </a:spcAft>
              <a:buClr>
                <a:schemeClr val="dk1"/>
              </a:buClr>
              <a:buSzPts val="1200"/>
              <a:buFont typeface="Arial"/>
              <a:buChar char="-"/>
            </a:pPr>
            <a:r>
              <a:rPr lang="en-US"/>
              <a:t>  Explain the process/simple procedure for parents to make this request.</a:t>
            </a:r>
            <a:endParaRPr/>
          </a:p>
          <a:p>
            <a:pPr marL="0" lvl="0" indent="-76200" algn="l" rtl="0">
              <a:spcBef>
                <a:spcPts val="0"/>
              </a:spcBef>
              <a:spcAft>
                <a:spcPts val="0"/>
              </a:spcAft>
              <a:buClr>
                <a:schemeClr val="dk1"/>
              </a:buClr>
              <a:buSzPts val="1200"/>
              <a:buFont typeface="Arial"/>
              <a:buChar char="-"/>
            </a:pPr>
            <a:r>
              <a:rPr lang="en-US"/>
              <a:t>  Have extra copies of the request form available for all parents in attendance.  </a:t>
            </a:r>
            <a:endParaRPr/>
          </a:p>
          <a:p>
            <a:pPr marL="0" lvl="0" indent="-76200" algn="l" rtl="0">
              <a:spcBef>
                <a:spcPts val="0"/>
              </a:spcBef>
              <a:spcAft>
                <a:spcPts val="0"/>
              </a:spcAft>
              <a:buClr>
                <a:schemeClr val="dk1"/>
              </a:buClr>
              <a:buSzPts val="1200"/>
              <a:buFont typeface="Arial"/>
              <a:buChar char="-"/>
            </a:pPr>
            <a:r>
              <a:rPr lang="en-US"/>
              <a:t>  Give them a contact person in case they have any questions.</a:t>
            </a:r>
            <a:endParaRPr/>
          </a:p>
          <a:p>
            <a:pPr marL="0" lvl="0" indent="0" algn="l" rtl="0">
              <a:spcBef>
                <a:spcPts val="0"/>
              </a:spcBef>
              <a:spcAft>
                <a:spcPts val="0"/>
              </a:spcAft>
              <a:buClr>
                <a:schemeClr val="dk1"/>
              </a:buClr>
              <a:buSzPts val="1200"/>
              <a:buFont typeface="Arial"/>
              <a:buNone/>
            </a:pPr>
            <a:endParaRPr/>
          </a:p>
          <a:p>
            <a:pPr marL="0" marR="0" lvl="0" indent="-76200" algn="l" rtl="0">
              <a:lnSpc>
                <a:spcPct val="100000"/>
              </a:lnSpc>
              <a:spcBef>
                <a:spcPts val="0"/>
              </a:spcBef>
              <a:spcAft>
                <a:spcPts val="0"/>
              </a:spcAft>
              <a:buClr>
                <a:schemeClr val="dk1"/>
              </a:buClr>
              <a:buSzPts val="1200"/>
              <a:buFont typeface="Arial"/>
              <a:buChar char="-"/>
            </a:pPr>
            <a:r>
              <a:rPr lang="en-US" u="none"/>
              <a:t>  </a:t>
            </a:r>
            <a:r>
              <a:rPr lang="en-US" u="sng"/>
              <a:t>Important</a:t>
            </a:r>
            <a:r>
              <a:rPr lang="en-US" u="none"/>
              <a:t>:  Parents should leave the meeting being able to answer the following question:  </a:t>
            </a:r>
            <a:r>
              <a:rPr lang="en-US" b="1" u="none"/>
              <a:t>Do you know the process for requesting the qualifications of your child’s teachers?  </a:t>
            </a:r>
            <a:r>
              <a:rPr lang="en-US" b="0" u="none"/>
              <a:t>(Parents should be able to discuss the process that is in place for requesting teacher qualifications.)</a:t>
            </a:r>
            <a:endParaRPr b="1" u="sng"/>
          </a:p>
          <a:p>
            <a:pPr marL="0" lvl="0" indent="0" algn="l" rtl="0">
              <a:spcBef>
                <a:spcPts val="0"/>
              </a:spcBef>
              <a:spcAft>
                <a:spcPts val="0"/>
              </a:spcAft>
              <a:buClr>
                <a:schemeClr val="dk1"/>
              </a:buClr>
              <a:buSzPts val="1200"/>
              <a:buFont typeface="Arial"/>
              <a:buNone/>
            </a:pPr>
            <a:endParaRPr/>
          </a:p>
        </p:txBody>
      </p:sp>
      <p:sp>
        <p:nvSpPr>
          <p:cNvPr id="164" name="Google Shape;164;p12: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3: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Arial"/>
              <a:buChar char="-"/>
            </a:pPr>
            <a:r>
              <a:rPr lang="en-US"/>
              <a:t>   The annual evaluation of the Parent and Family Engagement plan is an ESSA requirement.</a:t>
            </a:r>
            <a:endParaRPr/>
          </a:p>
          <a:p>
            <a:pPr marL="0" lvl="0" indent="-76200" algn="l" rtl="0">
              <a:spcBef>
                <a:spcPts val="0"/>
              </a:spcBef>
              <a:spcAft>
                <a:spcPts val="0"/>
              </a:spcAft>
              <a:buClr>
                <a:schemeClr val="dk1"/>
              </a:buClr>
              <a:buSzPts val="1200"/>
              <a:buFont typeface="Arial"/>
              <a:buChar char="-"/>
            </a:pPr>
            <a:r>
              <a:rPr lang="en-US"/>
              <a:t>  The requirements for the evaluation.  Emphasize that the purpose of the evaluation is to ultimately improve the academic quality of the school.</a:t>
            </a:r>
            <a:endParaRPr/>
          </a:p>
          <a:p>
            <a:pPr marL="0" lvl="0" indent="-76200" algn="l" rtl="0">
              <a:spcBef>
                <a:spcPts val="0"/>
              </a:spcBef>
              <a:spcAft>
                <a:spcPts val="0"/>
              </a:spcAft>
              <a:buClr>
                <a:schemeClr val="dk1"/>
              </a:buClr>
              <a:buSzPts val="1200"/>
              <a:buFont typeface="Arial"/>
              <a:buChar char="-"/>
            </a:pPr>
            <a:r>
              <a:rPr lang="en-US"/>
              <a:t>  Clearly state the process and timeline that is in place for conducting the annual evaluation and how </a:t>
            </a:r>
            <a:r>
              <a:rPr lang="en-US" u="sng"/>
              <a:t>all</a:t>
            </a:r>
            <a:r>
              <a:rPr lang="en-US" u="none"/>
              <a:t> Title I parents have the opportunity for input and that their input is needed by the LEA and school.</a:t>
            </a:r>
            <a:endParaRPr/>
          </a:p>
          <a:p>
            <a:pPr marL="0" lvl="0" indent="0" algn="l" rtl="0">
              <a:spcBef>
                <a:spcPts val="0"/>
              </a:spcBef>
              <a:spcAft>
                <a:spcPts val="0"/>
              </a:spcAft>
              <a:buClr>
                <a:schemeClr val="dk1"/>
              </a:buClr>
              <a:buSzPts val="1200"/>
              <a:buFont typeface="Arial"/>
              <a:buNone/>
            </a:pPr>
            <a:endParaRPr u="none"/>
          </a:p>
          <a:p>
            <a:pPr marL="0" lvl="0" indent="0" algn="l" rtl="0">
              <a:spcBef>
                <a:spcPts val="0"/>
              </a:spcBef>
              <a:spcAft>
                <a:spcPts val="0"/>
              </a:spcAft>
              <a:buClr>
                <a:schemeClr val="dk1"/>
              </a:buClr>
              <a:buSzPts val="1200"/>
              <a:buFont typeface="Arial"/>
              <a:buNone/>
            </a:pPr>
            <a:r>
              <a:rPr lang="en-US" u="sng"/>
              <a:t>Important</a:t>
            </a:r>
            <a:r>
              <a:rPr lang="en-US" u="none"/>
              <a:t>:  Parents should leave the meeting being able to answer the following question:  </a:t>
            </a:r>
            <a:r>
              <a:rPr lang="en-US" b="1" u="none"/>
              <a:t>What is the process for you to be involved in the annual evaluation of your LEA’s Parent and Family Engagement Plan.  </a:t>
            </a:r>
            <a:r>
              <a:rPr lang="en-US" b="0" u="none"/>
              <a:t>(Parents should be able to discuss the process that is in place for their involvement.  </a:t>
            </a:r>
            <a:endParaRPr/>
          </a:p>
          <a:p>
            <a:pPr marL="0" lvl="0" indent="0" algn="l" rtl="0">
              <a:spcBef>
                <a:spcPts val="0"/>
              </a:spcBef>
              <a:spcAft>
                <a:spcPts val="0"/>
              </a:spcAft>
              <a:buClr>
                <a:schemeClr val="dk1"/>
              </a:buClr>
              <a:buSzPts val="1200"/>
              <a:buFont typeface="Arial"/>
              <a:buNone/>
            </a:pPr>
            <a:endParaRPr/>
          </a:p>
          <a:p>
            <a:pPr marL="0" lvl="0" indent="0" algn="l" rtl="0">
              <a:spcBef>
                <a:spcPts val="0"/>
              </a:spcBef>
              <a:spcAft>
                <a:spcPts val="0"/>
              </a:spcAft>
              <a:buNone/>
            </a:pPr>
            <a:endParaRPr/>
          </a:p>
        </p:txBody>
      </p:sp>
      <p:sp>
        <p:nvSpPr>
          <p:cNvPr id="171" name="Google Shape;171;p13: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14: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78" name="Google Shape;178;p14: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p15: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85" name="Google Shape;185;p15: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93" name="Google Shape;93;p2: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3: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Arial"/>
              <a:buChar char="-"/>
            </a:pPr>
            <a:r>
              <a:rPr lang="en-US"/>
              <a:t>  How you want them to walk away from the meeting with 9 key questions answered about Title I and Parent and Family Engagement .  (The 9 questions continue onto the next slide.) </a:t>
            </a:r>
            <a:endParaRPr/>
          </a:p>
          <a:p>
            <a:pPr marL="0" lvl="0" indent="0" algn="l" rtl="0">
              <a:spcBef>
                <a:spcPts val="0"/>
              </a:spcBef>
              <a:spcAft>
                <a:spcPts val="0"/>
              </a:spcAft>
              <a:buClr>
                <a:schemeClr val="dk1"/>
              </a:buClr>
              <a:buSzPts val="1200"/>
              <a:buFont typeface="Arial"/>
              <a:buNone/>
            </a:pPr>
            <a:endParaRPr/>
          </a:p>
        </p:txBody>
      </p:sp>
      <p:sp>
        <p:nvSpPr>
          <p:cNvPr id="100" name="Google Shape;100;p3: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4: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	</a:t>
            </a:r>
            <a:endParaRPr/>
          </a:p>
          <a:p>
            <a:pPr marL="0" lvl="0" indent="0" algn="l" rtl="0">
              <a:spcBef>
                <a:spcPts val="0"/>
              </a:spcBef>
              <a:spcAft>
                <a:spcPts val="0"/>
              </a:spcAft>
              <a:buClr>
                <a:schemeClr val="dk1"/>
              </a:buClr>
              <a:buSzPts val="1200"/>
              <a:buFont typeface="Arial"/>
              <a:buNone/>
            </a:pPr>
            <a:endParaRPr/>
          </a:p>
          <a:p>
            <a:pPr marL="0" lvl="0" indent="0" algn="l" rtl="0">
              <a:spcBef>
                <a:spcPts val="0"/>
              </a:spcBef>
              <a:spcAft>
                <a:spcPts val="0"/>
              </a:spcAft>
              <a:buNone/>
            </a:pPr>
            <a:r>
              <a:rPr lang="en-US"/>
              <a:t>-  The last question “</a:t>
            </a:r>
            <a:r>
              <a:rPr lang="en-US" i="1"/>
              <a:t>How can I be involved in all of these things I’m learning about</a:t>
            </a:r>
            <a:r>
              <a:rPr lang="en-US"/>
              <a:t>?” should be emphasized as a common theme which will be addressed throughout the meeting as each topic is discussed.  It is every Title I parent’s right to be involved in all Title I plans and activities.</a:t>
            </a:r>
            <a:endParaRPr/>
          </a:p>
          <a:p>
            <a:pPr marL="0" lvl="0" indent="0" algn="l" rtl="0">
              <a:spcBef>
                <a:spcPts val="0"/>
              </a:spcBef>
              <a:spcAft>
                <a:spcPts val="0"/>
              </a:spcAft>
              <a:buNone/>
            </a:pPr>
            <a:r>
              <a:rPr lang="en-US"/>
              <a:t>		</a:t>
            </a:r>
            <a:endParaRPr/>
          </a:p>
        </p:txBody>
      </p:sp>
      <p:sp>
        <p:nvSpPr>
          <p:cNvPr id="107" name="Google Shape;107;p4: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5: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	</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Arial"/>
              <a:buChar char="-"/>
            </a:pPr>
            <a:r>
              <a:rPr lang="en-US"/>
              <a:t>  How being in a Title I school means more money to help students who are struggling in school</a:t>
            </a:r>
            <a:endParaRPr/>
          </a:p>
          <a:p>
            <a:pPr marL="0" lvl="0" indent="0" algn="l" rtl="0">
              <a:spcBef>
                <a:spcPts val="0"/>
              </a:spcBef>
              <a:spcAft>
                <a:spcPts val="0"/>
              </a:spcAft>
              <a:buNone/>
            </a:pPr>
            <a:r>
              <a:rPr lang="en-US"/>
              <a:t>-  Give examples of how Title I monies will be used to assist students at the school.</a:t>
            </a:r>
            <a:endParaRPr/>
          </a:p>
          <a:p>
            <a:pPr marL="0" lvl="0" indent="-76200" algn="l" rtl="0">
              <a:spcBef>
                <a:spcPts val="0"/>
              </a:spcBef>
              <a:spcAft>
                <a:spcPts val="0"/>
              </a:spcAft>
              <a:buClr>
                <a:schemeClr val="dk1"/>
              </a:buClr>
              <a:buSzPts val="1200"/>
              <a:buFont typeface="Arial"/>
              <a:buChar char="-"/>
            </a:pPr>
            <a:r>
              <a:rPr lang="en-US"/>
              <a:t>  Give examples of how Title I monies will be used to assist parents.</a:t>
            </a:r>
            <a:endParaRPr/>
          </a:p>
          <a:p>
            <a:pPr marL="0" lvl="0" indent="-76200" algn="l" rtl="0">
              <a:spcBef>
                <a:spcPts val="0"/>
              </a:spcBef>
              <a:spcAft>
                <a:spcPts val="0"/>
              </a:spcAft>
              <a:buClr>
                <a:schemeClr val="dk1"/>
              </a:buClr>
              <a:buSzPts val="1200"/>
              <a:buFont typeface="Arial"/>
              <a:buChar char="-"/>
            </a:pPr>
            <a:r>
              <a:rPr lang="en-US"/>
              <a:t>  (Consider giving demonstrations of programs used or allow parents to visit work stations and experience what the student experiences.)  </a:t>
            </a:r>
            <a:endParaRPr/>
          </a:p>
          <a:p>
            <a:pPr marL="0" lvl="0" indent="0" algn="l" rtl="0">
              <a:spcBef>
                <a:spcPts val="0"/>
              </a:spcBef>
              <a:spcAft>
                <a:spcPts val="0"/>
              </a:spcAft>
              <a:buNone/>
            </a:pPr>
            <a:r>
              <a:rPr lang="en-US"/>
              <a:t>-  Explain that </a:t>
            </a:r>
            <a:r>
              <a:rPr lang="en-US" u="sng"/>
              <a:t>a big part of Title I means parents’ rights, by law, to be involved in decisions made at the school level and at the LEA level</a:t>
            </a:r>
            <a:r>
              <a:rPr lang="en-US"/>
              <a:t>. (This will be discussed throughout the meeting.)</a:t>
            </a:r>
            <a:endParaRPr/>
          </a:p>
          <a:p>
            <a:pPr marL="0" lvl="0" indent="0" algn="l" rtl="0">
              <a:spcBef>
                <a:spcPts val="0"/>
              </a:spcBef>
              <a:spcAft>
                <a:spcPts val="0"/>
              </a:spcAft>
              <a:buNone/>
            </a:pPr>
            <a:r>
              <a:rPr lang="en-US"/>
              <a:t>	</a:t>
            </a:r>
            <a:endParaRPr/>
          </a:p>
          <a:p>
            <a:pPr marL="0" lvl="0" indent="0" algn="l" rtl="0">
              <a:spcBef>
                <a:spcPts val="0"/>
              </a:spcBef>
              <a:spcAft>
                <a:spcPts val="0"/>
              </a:spcAft>
              <a:buNone/>
            </a:pPr>
            <a:r>
              <a:rPr lang="en-US" b="0">
                <a:solidFill>
                  <a:srgbClr val="205867"/>
                </a:solidFill>
              </a:rPr>
              <a:t>Important:  Parents should leave the meeting being able to answer the following question:  </a:t>
            </a:r>
            <a:r>
              <a:rPr lang="en-US" b="1">
                <a:solidFill>
                  <a:srgbClr val="205867"/>
                </a:solidFill>
              </a:rPr>
              <a:t>What does it mean to be a Title I school? </a:t>
            </a:r>
            <a:r>
              <a:rPr lang="en-US" b="0">
                <a:solidFill>
                  <a:srgbClr val="205867"/>
                </a:solidFill>
              </a:rPr>
              <a:t>(They should be able to answer the question and give a couple of examples of how Title I funds are being used at their school.)</a:t>
            </a:r>
            <a:endParaRPr b="1">
              <a:solidFill>
                <a:srgbClr val="205867"/>
              </a:solidFill>
            </a:endParaRPr>
          </a:p>
          <a:p>
            <a:pPr marL="0" lvl="0" indent="0" algn="l" rtl="0">
              <a:spcBef>
                <a:spcPts val="0"/>
              </a:spcBef>
              <a:spcAft>
                <a:spcPts val="0"/>
              </a:spcAft>
              <a:buNone/>
            </a:pPr>
            <a:r>
              <a:rPr lang="en-US"/>
              <a:t>	</a:t>
            </a:r>
            <a:endParaRPr/>
          </a:p>
        </p:txBody>
      </p:sp>
      <p:sp>
        <p:nvSpPr>
          <p:cNvPr id="115" name="Google Shape;115;p5: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p6: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r>
              <a:rPr lang="en-US" sz="1110"/>
              <a:t>Discuss:	</a:t>
            </a:r>
            <a:endParaRPr/>
          </a:p>
          <a:p>
            <a:pPr marL="0" lvl="0" indent="0" algn="l" rtl="0">
              <a:lnSpc>
                <a:spcPct val="90000"/>
              </a:lnSpc>
              <a:spcBef>
                <a:spcPts val="0"/>
              </a:spcBef>
              <a:spcAft>
                <a:spcPts val="0"/>
              </a:spcAft>
              <a:buNone/>
            </a:pPr>
            <a:r>
              <a:rPr lang="en-US" sz="1110"/>
              <a:t>-  What the LEA’s Title I allocation is.</a:t>
            </a:r>
            <a:endParaRPr/>
          </a:p>
          <a:p>
            <a:pPr marL="0" lvl="0" indent="0" algn="l" rtl="0">
              <a:lnSpc>
                <a:spcPct val="90000"/>
              </a:lnSpc>
              <a:spcBef>
                <a:spcPts val="0"/>
              </a:spcBef>
              <a:spcAft>
                <a:spcPts val="0"/>
              </a:spcAft>
              <a:buNone/>
            </a:pPr>
            <a:r>
              <a:rPr lang="en-US" sz="1110"/>
              <a:t>-  What the 1% amount is.</a:t>
            </a:r>
            <a:endParaRPr/>
          </a:p>
          <a:p>
            <a:pPr marL="0" lvl="0" indent="-70485" algn="l" rtl="0">
              <a:lnSpc>
                <a:spcPct val="90000"/>
              </a:lnSpc>
              <a:spcBef>
                <a:spcPts val="0"/>
              </a:spcBef>
              <a:spcAft>
                <a:spcPts val="0"/>
              </a:spcAft>
              <a:buClr>
                <a:schemeClr val="dk1"/>
              </a:buClr>
              <a:buSzPts val="1110"/>
              <a:buFont typeface="Arial"/>
              <a:buChar char="-"/>
            </a:pPr>
            <a:r>
              <a:rPr lang="en-US" sz="1110"/>
              <a:t>  How much of the 1% (Up to 10%) was reserved, off the top, at the LEA for System-wide initiatives.  Give examples of the system-wide initiatives.</a:t>
            </a:r>
            <a:endParaRPr sz="1110"/>
          </a:p>
          <a:p>
            <a:pPr marL="0" lvl="0" indent="0" algn="l" rtl="0">
              <a:lnSpc>
                <a:spcPct val="90000"/>
              </a:lnSpc>
              <a:spcBef>
                <a:spcPts val="0"/>
              </a:spcBef>
              <a:spcAft>
                <a:spcPts val="0"/>
              </a:spcAft>
              <a:buNone/>
            </a:pPr>
            <a:r>
              <a:rPr lang="en-US" sz="1110"/>
              <a:t>-  Give parents the amount (the 90% amount) that is shared by all the Title I schools in the school system.</a:t>
            </a:r>
            <a:endParaRPr/>
          </a:p>
          <a:p>
            <a:pPr marL="0" lvl="0" indent="-70485" algn="l" rtl="0">
              <a:lnSpc>
                <a:spcPct val="90000"/>
              </a:lnSpc>
              <a:spcBef>
                <a:spcPts val="0"/>
              </a:spcBef>
              <a:spcAft>
                <a:spcPts val="0"/>
              </a:spcAft>
              <a:buClr>
                <a:srgbClr val="205867"/>
              </a:buClr>
              <a:buSzPts val="1110"/>
              <a:buFont typeface="Arial"/>
              <a:buChar char="-"/>
            </a:pPr>
            <a:r>
              <a:rPr lang="en-US" sz="1110" b="0">
                <a:solidFill>
                  <a:srgbClr val="205867"/>
                </a:solidFill>
              </a:rPr>
              <a:t>  Give the amount your school received for parental and family engagement (Your school’s portion of the 90% of the 1%).</a:t>
            </a:r>
            <a:endParaRPr/>
          </a:p>
          <a:p>
            <a:pPr marL="0" lvl="0" indent="-70485" algn="l" rtl="0">
              <a:lnSpc>
                <a:spcPct val="90000"/>
              </a:lnSpc>
              <a:spcBef>
                <a:spcPts val="0"/>
              </a:spcBef>
              <a:spcAft>
                <a:spcPts val="0"/>
              </a:spcAft>
              <a:buClr>
                <a:srgbClr val="205867"/>
              </a:buClr>
              <a:buSzPts val="1110"/>
              <a:buFont typeface="Arial"/>
              <a:buChar char="-"/>
            </a:pPr>
            <a:r>
              <a:rPr lang="en-US" sz="1110" b="0">
                <a:solidFill>
                  <a:srgbClr val="205867"/>
                </a:solidFill>
              </a:rPr>
              <a:t>  How there is a committee (LEA Advisory Committee) that makes decisions on funds reserved and on funds allocated to the Title I schools.</a:t>
            </a:r>
            <a:endParaRPr/>
          </a:p>
          <a:p>
            <a:pPr marL="0" lvl="0" indent="-70485" algn="l" rtl="0">
              <a:lnSpc>
                <a:spcPct val="90000"/>
              </a:lnSpc>
              <a:spcBef>
                <a:spcPts val="0"/>
              </a:spcBef>
              <a:spcAft>
                <a:spcPts val="0"/>
              </a:spcAft>
              <a:buClr>
                <a:srgbClr val="205867"/>
              </a:buClr>
              <a:buSzPts val="1110"/>
              <a:buFont typeface="Arial"/>
              <a:buChar char="-"/>
            </a:pPr>
            <a:r>
              <a:rPr lang="en-US" sz="1110" b="0">
                <a:solidFill>
                  <a:srgbClr val="205867"/>
                </a:solidFill>
              </a:rPr>
              <a:t>  </a:t>
            </a:r>
            <a:r>
              <a:rPr lang="en-US" sz="1110" b="0" u="sng">
                <a:solidFill>
                  <a:srgbClr val="205867"/>
                </a:solidFill>
              </a:rPr>
              <a:t>Title I parents have the right, by law, to be involved in decisions on how the 1% set-aside is spent (both at the LEA and at their school)</a:t>
            </a:r>
            <a:endParaRPr/>
          </a:p>
          <a:p>
            <a:pPr marL="0" lvl="0" indent="0" algn="l" rtl="0">
              <a:lnSpc>
                <a:spcPct val="90000"/>
              </a:lnSpc>
              <a:spcBef>
                <a:spcPts val="0"/>
              </a:spcBef>
              <a:spcAft>
                <a:spcPts val="0"/>
              </a:spcAft>
              <a:buNone/>
            </a:pPr>
            <a:r>
              <a:rPr lang="en-US" sz="1110" b="0">
                <a:solidFill>
                  <a:srgbClr val="205867"/>
                </a:solidFill>
              </a:rPr>
              <a:t>-  The timeline for the LEA Advisory Committee’s work.  How parents will be reminded and informed of the committee’s work so they may give timely input.</a:t>
            </a:r>
            <a:endParaRPr/>
          </a:p>
          <a:p>
            <a:pPr marL="0" lvl="0" indent="0" algn="l" rtl="0">
              <a:lnSpc>
                <a:spcPct val="90000"/>
              </a:lnSpc>
              <a:spcBef>
                <a:spcPts val="0"/>
              </a:spcBef>
              <a:spcAft>
                <a:spcPts val="0"/>
              </a:spcAft>
              <a:buNone/>
            </a:pPr>
            <a:r>
              <a:rPr lang="en-US" sz="1110" b="0">
                <a:solidFill>
                  <a:srgbClr val="205867"/>
                </a:solidFill>
              </a:rPr>
              <a:t>-  Clearly state the process that is in place for </a:t>
            </a:r>
            <a:r>
              <a:rPr lang="en-US" sz="1110" b="0" u="sng">
                <a:solidFill>
                  <a:srgbClr val="205867"/>
                </a:solidFill>
              </a:rPr>
              <a:t>all</a:t>
            </a:r>
            <a:r>
              <a:rPr lang="en-US" sz="1110" b="0">
                <a:solidFill>
                  <a:srgbClr val="205867"/>
                </a:solidFill>
              </a:rPr>
              <a:t> Title I parents to have the opportunity for input on how the 1% funds are spent.</a:t>
            </a:r>
            <a:endParaRPr/>
          </a:p>
          <a:p>
            <a:pPr marL="0" lvl="0" indent="0" algn="l" rtl="0">
              <a:lnSpc>
                <a:spcPct val="90000"/>
              </a:lnSpc>
              <a:spcBef>
                <a:spcPts val="0"/>
              </a:spcBef>
              <a:spcAft>
                <a:spcPts val="0"/>
              </a:spcAft>
              <a:buNone/>
            </a:pPr>
            <a:endParaRPr sz="1110" b="0">
              <a:solidFill>
                <a:srgbClr val="205867"/>
              </a:solidFill>
            </a:endParaRPr>
          </a:p>
          <a:p>
            <a:pPr marL="0" lvl="0" indent="0" algn="l" rtl="0">
              <a:lnSpc>
                <a:spcPct val="90000"/>
              </a:lnSpc>
              <a:spcBef>
                <a:spcPts val="0"/>
              </a:spcBef>
              <a:spcAft>
                <a:spcPts val="0"/>
              </a:spcAft>
              <a:buNone/>
            </a:pPr>
            <a:r>
              <a:rPr lang="en-US" sz="1110" b="0" u="sng">
                <a:solidFill>
                  <a:srgbClr val="205867"/>
                </a:solidFill>
              </a:rPr>
              <a:t>Important</a:t>
            </a:r>
            <a:r>
              <a:rPr lang="en-US" sz="1110" b="0">
                <a:solidFill>
                  <a:srgbClr val="205867"/>
                </a:solidFill>
              </a:rPr>
              <a:t>:  Parents should leave the meeting being able to answer the following question:  </a:t>
            </a:r>
            <a:r>
              <a:rPr lang="en-US" sz="1110" b="1">
                <a:solidFill>
                  <a:srgbClr val="205867"/>
                </a:solidFill>
              </a:rPr>
              <a:t>What is the 1% set-aside, and how can you be involved in decisions regarding how the money is used? </a:t>
            </a:r>
            <a:endParaRPr/>
          </a:p>
          <a:p>
            <a:pPr marL="0" lvl="0" indent="0" algn="l" rtl="0">
              <a:lnSpc>
                <a:spcPct val="90000"/>
              </a:lnSpc>
              <a:spcBef>
                <a:spcPts val="0"/>
              </a:spcBef>
              <a:spcAft>
                <a:spcPts val="0"/>
              </a:spcAft>
              <a:buNone/>
            </a:pPr>
            <a:r>
              <a:rPr lang="en-US" sz="1110"/>
              <a:t>(Parents should be able to discuss the process that is in place for their involvement in decisions regarding the 1% set-aside, both for system-wide initiatives and school-level activities.)	</a:t>
            </a:r>
            <a:endParaRPr sz="1110"/>
          </a:p>
          <a:p>
            <a:pPr marL="0" lvl="0" indent="0" algn="l" rtl="0">
              <a:lnSpc>
                <a:spcPct val="90000"/>
              </a:lnSpc>
              <a:spcBef>
                <a:spcPts val="0"/>
              </a:spcBef>
              <a:spcAft>
                <a:spcPts val="0"/>
              </a:spcAft>
              <a:buNone/>
            </a:pPr>
            <a:r>
              <a:rPr lang="en-US" sz="1110"/>
              <a:t>	</a:t>
            </a:r>
            <a:endParaRPr/>
          </a:p>
        </p:txBody>
      </p:sp>
      <p:sp>
        <p:nvSpPr>
          <p:cNvPr id="122" name="Google Shape;122;p6: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p7: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	</a:t>
            </a:r>
            <a:endParaRPr/>
          </a:p>
          <a:p>
            <a:pPr marL="0" lvl="0" indent="0" algn="l" rtl="0">
              <a:spcBef>
                <a:spcPts val="0"/>
              </a:spcBef>
              <a:spcAft>
                <a:spcPts val="0"/>
              </a:spcAft>
              <a:buNone/>
            </a:pPr>
            <a:endParaRPr/>
          </a:p>
          <a:p>
            <a:pPr marL="0" lvl="0" indent="0" algn="l" rtl="0">
              <a:spcBef>
                <a:spcPts val="0"/>
              </a:spcBef>
              <a:spcAft>
                <a:spcPts val="0"/>
              </a:spcAft>
              <a:buNone/>
            </a:pPr>
            <a:r>
              <a:rPr lang="en-US"/>
              <a:t>-  The process and timeline for how the LEA Consolidated Plan is developed.</a:t>
            </a:r>
            <a:endParaRPr/>
          </a:p>
          <a:p>
            <a:pPr marL="0" lvl="0" indent="0" algn="l" rtl="0">
              <a:spcBef>
                <a:spcPts val="0"/>
              </a:spcBef>
              <a:spcAft>
                <a:spcPts val="0"/>
              </a:spcAft>
              <a:buNone/>
            </a:pPr>
            <a:r>
              <a:rPr lang="en-US" b="0">
                <a:solidFill>
                  <a:srgbClr val="205867"/>
                </a:solidFill>
              </a:rPr>
              <a:t>-  How parents will be informed of the plan’s progress, including draft plans for review.</a:t>
            </a:r>
            <a:endParaRPr/>
          </a:p>
          <a:p>
            <a:pPr marL="0" lvl="0" indent="0" algn="l" rtl="0">
              <a:spcBef>
                <a:spcPts val="0"/>
              </a:spcBef>
              <a:spcAft>
                <a:spcPts val="0"/>
              </a:spcAft>
              <a:buNone/>
            </a:pPr>
            <a:r>
              <a:rPr lang="en-US" b="0">
                <a:solidFill>
                  <a:srgbClr val="205867"/>
                </a:solidFill>
              </a:rPr>
              <a:t>-  </a:t>
            </a:r>
            <a:r>
              <a:rPr lang="en-US" b="0" u="sng">
                <a:solidFill>
                  <a:srgbClr val="205867"/>
                </a:solidFill>
              </a:rPr>
              <a:t>How parents have the right, by law, to be involved by giving input to the committee on the LEA Consolidated Plan.</a:t>
            </a:r>
            <a:endParaRPr b="0">
              <a:solidFill>
                <a:srgbClr val="205867"/>
              </a:solidFill>
            </a:endParaRPr>
          </a:p>
          <a:p>
            <a:pPr marL="0" lvl="0" indent="-76200" algn="l" rtl="0">
              <a:spcBef>
                <a:spcPts val="0"/>
              </a:spcBef>
              <a:spcAft>
                <a:spcPts val="0"/>
              </a:spcAft>
              <a:buClr>
                <a:srgbClr val="205867"/>
              </a:buClr>
              <a:buSzPts val="1200"/>
              <a:buFont typeface="Arial"/>
              <a:buChar char="-"/>
            </a:pPr>
            <a:r>
              <a:rPr lang="en-US" b="0">
                <a:solidFill>
                  <a:srgbClr val="205867"/>
                </a:solidFill>
              </a:rPr>
              <a:t>  Clearly state the process that is in place for </a:t>
            </a:r>
            <a:r>
              <a:rPr lang="en-US" b="0" u="sng">
                <a:solidFill>
                  <a:srgbClr val="205867"/>
                </a:solidFill>
              </a:rPr>
              <a:t>all</a:t>
            </a:r>
            <a:r>
              <a:rPr lang="en-US" b="0">
                <a:solidFill>
                  <a:srgbClr val="205867"/>
                </a:solidFill>
              </a:rPr>
              <a:t> Title I parents to have the opportunity for input.</a:t>
            </a:r>
            <a:endParaRPr/>
          </a:p>
          <a:p>
            <a:pPr marL="0" lvl="0" indent="-76200" algn="l" rtl="0">
              <a:spcBef>
                <a:spcPts val="0"/>
              </a:spcBef>
              <a:spcAft>
                <a:spcPts val="0"/>
              </a:spcAft>
              <a:buClr>
                <a:srgbClr val="205867"/>
              </a:buClr>
              <a:buSzPts val="1200"/>
              <a:buFont typeface="Arial"/>
              <a:buChar char="-"/>
            </a:pPr>
            <a:r>
              <a:rPr lang="en-US" b="0">
                <a:solidFill>
                  <a:srgbClr val="205867"/>
                </a:solidFill>
              </a:rPr>
              <a:t>  Where parents can access the final LEA Consolidated Plan anytime throughout the year.</a:t>
            </a:r>
            <a:endParaRPr/>
          </a:p>
          <a:p>
            <a:pPr marL="0" lvl="0" indent="0" algn="l" rtl="0">
              <a:spcBef>
                <a:spcPts val="0"/>
              </a:spcBef>
              <a:spcAft>
                <a:spcPts val="0"/>
              </a:spcAft>
              <a:buNone/>
            </a:pPr>
            <a:r>
              <a:rPr lang="en-US"/>
              <a:t>	 </a:t>
            </a:r>
            <a:endParaRPr b="0">
              <a:solidFill>
                <a:srgbClr val="205867"/>
              </a:solidFill>
            </a:endParaRPr>
          </a:p>
          <a:p>
            <a:pPr marL="0" lvl="0" indent="0" algn="l" rtl="0">
              <a:spcBef>
                <a:spcPts val="0"/>
              </a:spcBef>
              <a:spcAft>
                <a:spcPts val="0"/>
              </a:spcAft>
              <a:buNone/>
            </a:pPr>
            <a:r>
              <a:rPr lang="en-US" b="1">
                <a:solidFill>
                  <a:srgbClr val="205867"/>
                </a:solidFill>
              </a:rPr>
              <a:t>Important:  </a:t>
            </a:r>
            <a:endParaRPr/>
          </a:p>
          <a:p>
            <a:pPr marL="0" lvl="0" indent="0" algn="l" rtl="0">
              <a:spcBef>
                <a:spcPts val="0"/>
              </a:spcBef>
              <a:spcAft>
                <a:spcPts val="0"/>
              </a:spcAft>
              <a:buNone/>
            </a:pPr>
            <a:r>
              <a:rPr lang="en-US" b="0">
                <a:solidFill>
                  <a:srgbClr val="205867"/>
                </a:solidFill>
              </a:rPr>
              <a:t>Parents should leave the meeting being able to answer the following question:  </a:t>
            </a:r>
            <a:r>
              <a:rPr lang="en-US" b="1">
                <a:solidFill>
                  <a:srgbClr val="205867"/>
                </a:solidFill>
              </a:rPr>
              <a:t>What is the LEA Consolidated Plan, and how can you be involved in decisions regarding the plan?  </a:t>
            </a:r>
            <a:r>
              <a:rPr lang="en-US"/>
              <a:t>(Parents should be able to discuss the process that is in place for their involvement in decisions regarding the LEA Consolidated Plan.)	</a:t>
            </a:r>
            <a:endParaRPr/>
          </a:p>
          <a:p>
            <a:pPr marL="0" lvl="0" indent="0" algn="l" rtl="0">
              <a:spcBef>
                <a:spcPts val="0"/>
              </a:spcBef>
              <a:spcAft>
                <a:spcPts val="0"/>
              </a:spcAft>
              <a:buNone/>
            </a:pPr>
            <a:r>
              <a:rPr lang="en-US"/>
              <a:t>	</a:t>
            </a:r>
            <a:endParaRPr/>
          </a:p>
          <a:p>
            <a:pPr marL="0" lvl="0" indent="0" algn="l" rtl="0">
              <a:spcBef>
                <a:spcPts val="0"/>
              </a:spcBef>
              <a:spcAft>
                <a:spcPts val="0"/>
              </a:spcAft>
              <a:buNone/>
            </a:pPr>
            <a:endParaRPr/>
          </a:p>
        </p:txBody>
      </p:sp>
      <p:sp>
        <p:nvSpPr>
          <p:cNvPr id="129" name="Google Shape;129;p7: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8: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Distribute the LEA Parent and Family Engagement Plan.</a:t>
            </a:r>
            <a:endParaRPr/>
          </a:p>
          <a:p>
            <a:pPr marL="0" lvl="0" indent="0" algn="l" rtl="0">
              <a:spcBef>
                <a:spcPts val="0"/>
              </a:spcBef>
              <a:spcAft>
                <a:spcPts val="0"/>
              </a:spcAft>
              <a:buNone/>
            </a:pPr>
            <a:endParaRPr/>
          </a:p>
          <a:p>
            <a:pPr marL="0" lvl="0" indent="0" algn="l" rtl="0">
              <a:spcBef>
                <a:spcPts val="0"/>
              </a:spcBef>
              <a:spcAft>
                <a:spcPts val="0"/>
              </a:spcAft>
              <a:buNone/>
            </a:pPr>
            <a:r>
              <a:rPr lang="en-US"/>
              <a:t>Discuss:	</a:t>
            </a:r>
            <a:endParaRPr/>
          </a:p>
          <a:p>
            <a:pPr marL="0" lvl="0" indent="-76200" algn="l" rtl="0">
              <a:spcBef>
                <a:spcPts val="0"/>
              </a:spcBef>
              <a:spcAft>
                <a:spcPts val="0"/>
              </a:spcAft>
              <a:buClr>
                <a:schemeClr val="dk1"/>
              </a:buClr>
              <a:buSzPts val="1200"/>
              <a:buFont typeface="Arial"/>
              <a:buChar char="-"/>
            </a:pPr>
            <a:r>
              <a:rPr lang="en-US"/>
              <a:t>  Key components of the plan. 	</a:t>
            </a:r>
            <a:endParaRPr b="0">
              <a:solidFill>
                <a:srgbClr val="205867"/>
              </a:solidFill>
            </a:endParaRPr>
          </a:p>
          <a:p>
            <a:pPr marL="0" lvl="0" indent="0" algn="l" rtl="0">
              <a:spcBef>
                <a:spcPts val="0"/>
              </a:spcBef>
              <a:spcAft>
                <a:spcPts val="0"/>
              </a:spcAft>
              <a:buNone/>
            </a:pPr>
            <a:r>
              <a:rPr lang="en-US" b="0">
                <a:solidFill>
                  <a:srgbClr val="205867"/>
                </a:solidFill>
              </a:rPr>
              <a:t>-  </a:t>
            </a:r>
            <a:r>
              <a:rPr lang="en-US" b="0" u="sng">
                <a:solidFill>
                  <a:srgbClr val="205867"/>
                </a:solidFill>
              </a:rPr>
              <a:t>Title I parents have the right, by law, to be involved in the development of the LEA Parental Involvement Plan</a:t>
            </a:r>
            <a:endParaRPr/>
          </a:p>
          <a:p>
            <a:pPr marL="0" lvl="0" indent="0" algn="l" rtl="0">
              <a:spcBef>
                <a:spcPts val="0"/>
              </a:spcBef>
              <a:spcAft>
                <a:spcPts val="0"/>
              </a:spcAft>
              <a:buNone/>
            </a:pPr>
            <a:r>
              <a:rPr lang="en-US" b="0">
                <a:solidFill>
                  <a:srgbClr val="205867"/>
                </a:solidFill>
              </a:rPr>
              <a:t>-  What collaborative committee(s) develops the plan.</a:t>
            </a:r>
            <a:endParaRPr/>
          </a:p>
          <a:p>
            <a:pPr marL="0" lvl="0" indent="0" algn="l" rtl="0">
              <a:spcBef>
                <a:spcPts val="0"/>
              </a:spcBef>
              <a:spcAft>
                <a:spcPts val="0"/>
              </a:spcAft>
              <a:buNone/>
            </a:pPr>
            <a:r>
              <a:rPr lang="en-US" b="0">
                <a:solidFill>
                  <a:srgbClr val="205867"/>
                </a:solidFill>
              </a:rPr>
              <a:t>-  The process and timeline for the committee’s work.  How parents will be reminded and informed of the committee’s work so they may give timely input.</a:t>
            </a:r>
            <a:endParaRPr/>
          </a:p>
          <a:p>
            <a:pPr marL="0" lvl="0" indent="0" algn="l" rtl="0">
              <a:spcBef>
                <a:spcPts val="0"/>
              </a:spcBef>
              <a:spcAft>
                <a:spcPts val="0"/>
              </a:spcAft>
              <a:buNone/>
            </a:pPr>
            <a:r>
              <a:rPr lang="en-US" b="0">
                <a:solidFill>
                  <a:srgbClr val="205867"/>
                </a:solidFill>
              </a:rPr>
              <a:t>-  Clearly state the process that is in place for </a:t>
            </a:r>
            <a:r>
              <a:rPr lang="en-US" b="0" u="sng">
                <a:solidFill>
                  <a:srgbClr val="205867"/>
                </a:solidFill>
              </a:rPr>
              <a:t>all</a:t>
            </a:r>
            <a:r>
              <a:rPr lang="en-US" b="0">
                <a:solidFill>
                  <a:srgbClr val="205867"/>
                </a:solidFill>
              </a:rPr>
              <a:t> Title I parents to have the opportunity for input on the LEA Parent and Family Engagement Plan.  Discuss any surveys, focus groups, parent representatives, etc. that are a part of that input.</a:t>
            </a:r>
            <a:endParaRPr/>
          </a:p>
          <a:p>
            <a:pPr marL="0" lvl="0" indent="0" algn="l" rtl="0">
              <a:spcBef>
                <a:spcPts val="0"/>
              </a:spcBef>
              <a:spcAft>
                <a:spcPts val="0"/>
              </a:spcAft>
              <a:buNone/>
            </a:pPr>
            <a:endParaRPr b="0">
              <a:solidFill>
                <a:srgbClr val="205867"/>
              </a:solidFill>
            </a:endParaRPr>
          </a:p>
          <a:p>
            <a:pPr marL="0" lvl="0" indent="0" algn="l" rtl="0">
              <a:spcBef>
                <a:spcPts val="0"/>
              </a:spcBef>
              <a:spcAft>
                <a:spcPts val="0"/>
              </a:spcAft>
              <a:buNone/>
            </a:pPr>
            <a:r>
              <a:rPr lang="en-US" b="0" u="sng">
                <a:solidFill>
                  <a:srgbClr val="205867"/>
                </a:solidFill>
              </a:rPr>
              <a:t>Important</a:t>
            </a:r>
            <a:r>
              <a:rPr lang="en-US" b="0">
                <a:solidFill>
                  <a:srgbClr val="205867"/>
                </a:solidFill>
              </a:rPr>
              <a:t>:  Parents should leave the meeting being able to answer the following question:  </a:t>
            </a:r>
            <a:r>
              <a:rPr lang="en-US" b="1">
                <a:solidFill>
                  <a:srgbClr val="205867"/>
                </a:solidFill>
              </a:rPr>
              <a:t>What is the LEA Parental and Family Engagement Plan, and how can you be involved in the development of the plan?  </a:t>
            </a:r>
            <a:r>
              <a:rPr lang="en-US"/>
              <a:t>(Parents should be able to discuss the process that is in place for their involvement in the development of the LEA Parent and Family Engagement Plan.)	</a:t>
            </a:r>
            <a:endParaRPr/>
          </a:p>
          <a:p>
            <a:pPr marL="0" lvl="0" indent="0" algn="l" rtl="0">
              <a:spcBef>
                <a:spcPts val="0"/>
              </a:spcBef>
              <a:spcAft>
                <a:spcPts val="0"/>
              </a:spcAft>
              <a:buNone/>
            </a:pPr>
            <a:r>
              <a:rPr lang="en-US"/>
              <a:t>	</a:t>
            </a:r>
            <a:endParaRPr/>
          </a:p>
        </p:txBody>
      </p:sp>
      <p:sp>
        <p:nvSpPr>
          <p:cNvPr id="136" name="Google Shape;136;p8: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9: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None/>
            </a:pPr>
            <a:r>
              <a:rPr lang="en-US" sz="1110"/>
              <a:t>-  Have copies of the complete CIP available for parents to refer to during this discussion (The CIP could very well still be in draft form at the time of this meeting, which presents an excellent opportunity for parent input while the CIP is under development.) Note:  The school’s Parental and Family Engagement Plan (which is the parental section of the CIP) will be addressed on the next slide.</a:t>
            </a:r>
            <a:endParaRPr/>
          </a:p>
          <a:p>
            <a:pPr marL="0" lvl="0" indent="0" algn="l" rtl="0">
              <a:spcBef>
                <a:spcPts val="0"/>
              </a:spcBef>
              <a:spcAft>
                <a:spcPts val="0"/>
              </a:spcAft>
              <a:buNone/>
            </a:pPr>
            <a:r>
              <a:rPr lang="en-US" sz="1110"/>
              <a:t>-  Consider having CIP committee representatives, particularly parent representatives, to share about the work of the committee during these two slides.</a:t>
            </a:r>
            <a:endParaRPr sz="1110"/>
          </a:p>
          <a:p>
            <a:pPr marL="0" lvl="0" indent="0" algn="l" rtl="0">
              <a:spcBef>
                <a:spcPts val="0"/>
              </a:spcBef>
              <a:spcAft>
                <a:spcPts val="0"/>
              </a:spcAft>
              <a:buNone/>
            </a:pPr>
            <a:endParaRPr sz="1110"/>
          </a:p>
          <a:p>
            <a:pPr marL="0" lvl="0" indent="0" algn="l" rtl="0">
              <a:spcBef>
                <a:spcPts val="0"/>
              </a:spcBef>
              <a:spcAft>
                <a:spcPts val="0"/>
              </a:spcAft>
              <a:buNone/>
            </a:pPr>
            <a:r>
              <a:rPr lang="en-US" sz="1110"/>
              <a:t>Discuss:	</a:t>
            </a:r>
            <a:endParaRPr/>
          </a:p>
          <a:p>
            <a:pPr marL="0" lvl="0" indent="-70485" algn="l" rtl="0">
              <a:spcBef>
                <a:spcPts val="0"/>
              </a:spcBef>
              <a:spcAft>
                <a:spcPts val="0"/>
              </a:spcAft>
              <a:buClr>
                <a:schemeClr val="dk1"/>
              </a:buClr>
              <a:buSzPts val="1110"/>
              <a:buFont typeface="Arial"/>
              <a:buChar char="-"/>
            </a:pPr>
            <a:r>
              <a:rPr lang="en-US" sz="1110"/>
              <a:t>  Key components of the plan.  This is an excellent time to share the school’s academic strengths &amp; weaknesses with parents &amp; how we will need to all work together as partners to meet certain goals, both for the school and for each individual                          -  child.</a:t>
            </a:r>
            <a:endParaRPr/>
          </a:p>
          <a:p>
            <a:pPr marL="0" marR="0" lvl="0" indent="0" algn="l" rtl="0">
              <a:lnSpc>
                <a:spcPct val="100000"/>
              </a:lnSpc>
              <a:spcBef>
                <a:spcPts val="0"/>
              </a:spcBef>
              <a:spcAft>
                <a:spcPts val="0"/>
              </a:spcAft>
              <a:buClr>
                <a:srgbClr val="205867"/>
              </a:buClr>
              <a:buSzPts val="1110"/>
              <a:buFont typeface="Arial"/>
              <a:buNone/>
            </a:pPr>
            <a:r>
              <a:rPr lang="en-US" sz="1110" b="0">
                <a:solidFill>
                  <a:srgbClr val="205867"/>
                </a:solidFill>
              </a:rPr>
              <a:t>-  </a:t>
            </a:r>
            <a:r>
              <a:rPr lang="en-US" sz="1110" b="0" u="sng">
                <a:solidFill>
                  <a:srgbClr val="205867"/>
                </a:solidFill>
              </a:rPr>
              <a:t>Title I parents have the right, by law, to be involved in the development of the CIP.</a:t>
            </a:r>
            <a:endParaRPr sz="1110"/>
          </a:p>
          <a:p>
            <a:pPr marL="0" lvl="0" indent="-70485" algn="l" rtl="0">
              <a:spcBef>
                <a:spcPts val="0"/>
              </a:spcBef>
              <a:spcAft>
                <a:spcPts val="0"/>
              </a:spcAft>
              <a:buClr>
                <a:schemeClr val="dk1"/>
              </a:buClr>
              <a:buSzPts val="1110"/>
              <a:buFont typeface="Arial"/>
              <a:buChar char="-"/>
            </a:pPr>
            <a:r>
              <a:rPr lang="en-US" sz="1110"/>
              <a:t>  The process and timeline for the CIP committee’s work and how parents can give input.</a:t>
            </a:r>
            <a:endParaRPr/>
          </a:p>
          <a:p>
            <a:pPr marL="0" lvl="0" indent="-70485" algn="l" rtl="0">
              <a:spcBef>
                <a:spcPts val="0"/>
              </a:spcBef>
              <a:spcAft>
                <a:spcPts val="0"/>
              </a:spcAft>
              <a:buClr>
                <a:schemeClr val="dk1"/>
              </a:buClr>
              <a:buSzPts val="1110"/>
              <a:buFont typeface="Arial"/>
              <a:buChar char="-"/>
            </a:pPr>
            <a:r>
              <a:rPr lang="en-US" sz="1110"/>
              <a:t>  Introduce parent representatives of the committee.</a:t>
            </a:r>
            <a:endParaRPr/>
          </a:p>
          <a:p>
            <a:pPr marL="0" lvl="0" indent="-70485" algn="l" rtl="0">
              <a:spcBef>
                <a:spcPts val="0"/>
              </a:spcBef>
              <a:spcAft>
                <a:spcPts val="0"/>
              </a:spcAft>
              <a:buClr>
                <a:schemeClr val="dk1"/>
              </a:buClr>
              <a:buSzPts val="1110"/>
              <a:buFont typeface="Arial"/>
              <a:buChar char="-"/>
            </a:pPr>
            <a:r>
              <a:rPr lang="en-US" sz="1110"/>
              <a:t>  Clearly state the process that is in place for </a:t>
            </a:r>
            <a:r>
              <a:rPr lang="en-US" sz="1110" u="sng"/>
              <a:t>all</a:t>
            </a:r>
            <a:r>
              <a:rPr lang="en-US" sz="1110" u="none"/>
              <a:t> Title I parents to have the opportunity  for input on the CIP.</a:t>
            </a:r>
            <a:endParaRPr/>
          </a:p>
          <a:p>
            <a:pPr marL="0" lvl="0" indent="-70485" algn="l" rtl="0">
              <a:spcBef>
                <a:spcPts val="0"/>
              </a:spcBef>
              <a:spcAft>
                <a:spcPts val="0"/>
              </a:spcAft>
              <a:buClr>
                <a:schemeClr val="dk1"/>
              </a:buClr>
              <a:buSzPts val="1110"/>
              <a:buFont typeface="Arial"/>
              <a:buChar char="-"/>
            </a:pPr>
            <a:r>
              <a:rPr lang="en-US" sz="1110" u="none"/>
              <a:t>  Where parents can find a complete copy of the CIP at any time during the year.</a:t>
            </a:r>
            <a:endParaRPr/>
          </a:p>
          <a:p>
            <a:pPr marL="0" lvl="0" indent="0" algn="l" rtl="0">
              <a:spcBef>
                <a:spcPts val="0"/>
              </a:spcBef>
              <a:spcAft>
                <a:spcPts val="0"/>
              </a:spcAft>
              <a:buClr>
                <a:schemeClr val="dk1"/>
              </a:buClr>
              <a:buSzPts val="1110"/>
              <a:buFont typeface="Arial"/>
              <a:buNone/>
            </a:pPr>
            <a:endParaRPr sz="1110" u="none"/>
          </a:p>
          <a:p>
            <a:pPr marL="0" lvl="0" indent="0" algn="l" rtl="0">
              <a:spcBef>
                <a:spcPts val="0"/>
              </a:spcBef>
              <a:spcAft>
                <a:spcPts val="0"/>
              </a:spcAft>
              <a:buClr>
                <a:schemeClr val="dk1"/>
              </a:buClr>
              <a:buSzPts val="1110"/>
              <a:buFont typeface="Arial"/>
              <a:buNone/>
            </a:pPr>
            <a:r>
              <a:rPr lang="en-US" sz="1110" u="sng"/>
              <a:t>Important</a:t>
            </a:r>
            <a:r>
              <a:rPr lang="en-US" sz="1110" u="none"/>
              <a:t>:  Parents should leave the meeting being able to answer the following question:  </a:t>
            </a:r>
            <a:r>
              <a:rPr lang="en-US" sz="1110" b="1" u="none"/>
              <a:t>What is the CIP, and how can you be involved in its development?  </a:t>
            </a:r>
            <a:r>
              <a:rPr lang="en-US" sz="1110" b="0" u="none"/>
              <a:t>(Parents should be able to discuss the process that is in place for their involvement in the development of the CIP.)</a:t>
            </a:r>
            <a:endParaRPr sz="1110" b="1" u="sng"/>
          </a:p>
        </p:txBody>
      </p:sp>
      <p:sp>
        <p:nvSpPr>
          <p:cNvPr id="143" name="Google Shape;143;p9: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17"/>
          <p:cNvSpPr txBox="1">
            <a:spLocks noGrp="1"/>
          </p:cNvSpPr>
          <p:nvPr>
            <p:ph type="ctrTitle"/>
          </p:nvPr>
        </p:nvSpPr>
        <p:spPr>
          <a:xfrm>
            <a:off x="685800" y="4648200"/>
            <a:ext cx="7772400" cy="8572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7"/>
          <p:cNvSpPr txBox="1">
            <a:spLocks noGrp="1"/>
          </p:cNvSpPr>
          <p:nvPr>
            <p:ph type="subTitle" idx="1"/>
          </p:nvPr>
        </p:nvSpPr>
        <p:spPr>
          <a:xfrm>
            <a:off x="1371600" y="5595938"/>
            <a:ext cx="6400800" cy="609600"/>
          </a:xfrm>
          <a:prstGeom prst="rect">
            <a:avLst/>
          </a:prstGeom>
          <a:noFill/>
          <a:ln>
            <a:noFill/>
          </a:ln>
        </p:spPr>
        <p:txBody>
          <a:bodyPr spcFirstLastPara="1" wrap="square" lIns="91425" tIns="45700" rIns="91425" bIns="45700" anchor="t" anchorCtr="0">
            <a:noAutofit/>
          </a:bodyPr>
          <a:lstStyle>
            <a:lvl1pPr lvl="0" algn="ctr">
              <a:spcBef>
                <a:spcPts val="480"/>
              </a:spcBef>
              <a:spcAft>
                <a:spcPts val="0"/>
              </a:spcAft>
              <a:buClr>
                <a:schemeClr val="dk1"/>
              </a:buClr>
              <a:buSzPts val="2400"/>
              <a:buFont typeface="Arial"/>
              <a:buNone/>
              <a:defRPr/>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a:endParaRPr/>
          </a:p>
        </p:txBody>
      </p:sp>
      <p:sp>
        <p:nvSpPr>
          <p:cNvPr id="18" name="Google Shape;18;p17"/>
          <p:cNvSpPr txBox="1">
            <a:spLocks noGrp="1"/>
          </p:cNvSpPr>
          <p:nvPr>
            <p:ph type="dt" idx="10"/>
          </p:nvPr>
        </p:nvSpPr>
        <p:spPr>
          <a:xfrm>
            <a:off x="457200" y="6305550"/>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7"/>
          <p:cNvSpPr txBox="1">
            <a:spLocks noGrp="1"/>
          </p:cNvSpPr>
          <p:nvPr>
            <p:ph type="ftr" idx="11"/>
          </p:nvPr>
        </p:nvSpPr>
        <p:spPr>
          <a:xfrm>
            <a:off x="3124200" y="6305550"/>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7"/>
          <p:cNvSpPr txBox="1">
            <a:spLocks noGrp="1"/>
          </p:cNvSpPr>
          <p:nvPr>
            <p:ph type="sldNum" idx="12"/>
          </p:nvPr>
        </p:nvSpPr>
        <p:spPr>
          <a:xfrm>
            <a:off x="6553200" y="6305550"/>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6"/>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6"/>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2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7"/>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7"/>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8"/>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9"/>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9"/>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30" name="Google Shape;30;p1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0"/>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0"/>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6" name="Google Shape;36;p20"/>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7" name="Google Shape;37;p2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1"/>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3" name="Google Shape;43;p21"/>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4" name="Google Shape;44;p21"/>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5" name="Google Shape;45;p21"/>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6" name="Google Shape;46;p2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2"/>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4"/>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4"/>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61" name="Google Shape;61;p24"/>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2" name="Google Shape;62;p2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5"/>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5"/>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8" name="Google Shape;68;p25"/>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9" name="Google Shape;69;p2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6"/>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60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lt1"/>
                </a:solidFill>
                <a:latin typeface="Arial"/>
                <a:ea typeface="Arial"/>
                <a:cs typeface="Arial"/>
                <a:sym typeface="Arial"/>
              </a:defRPr>
            </a:lvl9pPr>
          </a:lstStyle>
          <a:p>
            <a:endParaRPr/>
          </a:p>
        </p:txBody>
      </p:sp>
      <p:sp>
        <p:nvSpPr>
          <p:cNvPr id="11" name="Google Shape;11;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2" name="Google Shape;12;p1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400" b="0" i="0" u="none" strike="noStrike" cap="none">
                <a:solidFill>
                  <a:schemeClr val="dk1"/>
                </a:solidFill>
                <a:latin typeface="Arial"/>
                <a:ea typeface="Arial"/>
                <a:cs typeface="Arial"/>
                <a:sym typeface="Arial"/>
              </a:defRPr>
            </a:lvl1pPr>
            <a:lvl2pPr marL="0" marR="0" lvl="1" indent="0" algn="r" rtl="0">
              <a:spcBef>
                <a:spcPts val="0"/>
              </a:spcBef>
              <a:buNone/>
              <a:defRPr sz="1400" b="0" i="0" u="none" strike="noStrike" cap="none">
                <a:solidFill>
                  <a:schemeClr val="dk1"/>
                </a:solidFill>
                <a:latin typeface="Arial"/>
                <a:ea typeface="Arial"/>
                <a:cs typeface="Arial"/>
                <a:sym typeface="Arial"/>
              </a:defRPr>
            </a:lvl2pPr>
            <a:lvl3pPr marL="0" marR="0" lvl="2" indent="0" algn="r" rtl="0">
              <a:spcBef>
                <a:spcPts val="0"/>
              </a:spcBef>
              <a:buNone/>
              <a:defRPr sz="1400" b="0" i="0" u="none" strike="noStrike" cap="none">
                <a:solidFill>
                  <a:schemeClr val="dk1"/>
                </a:solidFill>
                <a:latin typeface="Arial"/>
                <a:ea typeface="Arial"/>
                <a:cs typeface="Arial"/>
                <a:sym typeface="Arial"/>
              </a:defRPr>
            </a:lvl3pPr>
            <a:lvl4pPr marL="0" marR="0" lvl="3" indent="0" algn="r" rtl="0">
              <a:spcBef>
                <a:spcPts val="0"/>
              </a:spcBef>
              <a:buNone/>
              <a:defRPr sz="1400" b="0" i="0" u="none" strike="noStrike" cap="none">
                <a:solidFill>
                  <a:schemeClr val="dk1"/>
                </a:solidFill>
                <a:latin typeface="Arial"/>
                <a:ea typeface="Arial"/>
                <a:cs typeface="Arial"/>
                <a:sym typeface="Arial"/>
              </a:defRPr>
            </a:lvl4pPr>
            <a:lvl5pPr marL="0" marR="0" lvl="4" indent="0" algn="r" rtl="0">
              <a:spcBef>
                <a:spcPts val="0"/>
              </a:spcBef>
              <a:buNone/>
              <a:defRPr sz="1400" b="0" i="0" u="none" strike="noStrike" cap="none">
                <a:solidFill>
                  <a:schemeClr val="dk1"/>
                </a:solidFill>
                <a:latin typeface="Arial"/>
                <a:ea typeface="Arial"/>
                <a:cs typeface="Arial"/>
                <a:sym typeface="Arial"/>
              </a:defRPr>
            </a:lvl5pPr>
            <a:lvl6pPr marL="0" marR="0" lvl="5" indent="0" algn="r" rtl="0">
              <a:spcBef>
                <a:spcPts val="0"/>
              </a:spcBef>
              <a:buNone/>
              <a:defRPr sz="1400" b="0" i="0" u="none" strike="noStrike" cap="none">
                <a:solidFill>
                  <a:schemeClr val="dk1"/>
                </a:solidFill>
                <a:latin typeface="Arial"/>
                <a:ea typeface="Arial"/>
                <a:cs typeface="Arial"/>
                <a:sym typeface="Arial"/>
              </a:defRPr>
            </a:lvl6pPr>
            <a:lvl7pPr marL="0" marR="0" lvl="6" indent="0" algn="r" rtl="0">
              <a:spcBef>
                <a:spcPts val="0"/>
              </a:spcBef>
              <a:buNone/>
              <a:defRPr sz="1400" b="0" i="0" u="none" strike="noStrike" cap="none">
                <a:solidFill>
                  <a:schemeClr val="dk1"/>
                </a:solidFill>
                <a:latin typeface="Arial"/>
                <a:ea typeface="Arial"/>
                <a:cs typeface="Arial"/>
                <a:sym typeface="Arial"/>
              </a:defRPr>
            </a:lvl7pPr>
            <a:lvl8pPr marL="0" marR="0" lvl="7" indent="0" algn="r" rtl="0">
              <a:spcBef>
                <a:spcPts val="0"/>
              </a:spcBef>
              <a:buNone/>
              <a:defRPr sz="1400" b="0" i="0" u="none" strike="noStrike" cap="none">
                <a:solidFill>
                  <a:schemeClr val="dk1"/>
                </a:solidFill>
                <a:latin typeface="Arial"/>
                <a:ea typeface="Arial"/>
                <a:cs typeface="Arial"/>
                <a:sym typeface="Arial"/>
              </a:defRPr>
            </a:lvl8pPr>
            <a:lvl9pPr marL="0" marR="0" lvl="8" indent="0" algn="r" rtl="0">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arahmotes9@gmail.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sdf0172.df@gmail.com" TargetMode="External"/><Relationship Id="rId5" Type="http://schemas.openxmlformats.org/officeDocument/2006/relationships/hyperlink" Target="mailto:lizmntgmery@gmail.com" TargetMode="External"/><Relationship Id="rId4" Type="http://schemas.openxmlformats.org/officeDocument/2006/relationships/hyperlink" Target="mailto:jharris1108@aol.co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685800" y="4724400"/>
            <a:ext cx="777240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a:t>Welcome to the </a:t>
            </a:r>
            <a:br>
              <a:rPr lang="en-US" sz="3200"/>
            </a:br>
            <a:r>
              <a:rPr lang="en-US" sz="3200"/>
              <a:t>Annual Meeting of Title I Parents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0"/>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a:t>What’s included in the school’s Parent and Family Engagement Plan</a:t>
            </a:r>
            <a:endParaRPr/>
          </a:p>
        </p:txBody>
      </p:sp>
      <p:sp>
        <p:nvSpPr>
          <p:cNvPr id="153" name="Google Shape;153;p10"/>
          <p:cNvSpPr txBox="1">
            <a:spLocks noGrp="1"/>
          </p:cNvSpPr>
          <p:nvPr>
            <p:ph type="body" idx="1"/>
          </p:nvPr>
        </p:nvSpPr>
        <p:spPr>
          <a:xfrm>
            <a:off x="457200" y="2133600"/>
            <a:ext cx="8001000" cy="3962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This plan addresses how the school will implement the parent and family engagement requirements of Every Child Succeeds Act of 2015. </a:t>
            </a:r>
            <a:endParaRPr/>
          </a:p>
          <a:p>
            <a:pPr marL="342900" lvl="0" indent="-342900" algn="l" rtl="0">
              <a:spcBef>
                <a:spcPts val="440"/>
              </a:spcBef>
              <a:spcAft>
                <a:spcPts val="0"/>
              </a:spcAft>
              <a:buClr>
                <a:schemeClr val="dk1"/>
              </a:buClr>
              <a:buSzPts val="2200"/>
              <a:buFont typeface="Arial"/>
              <a:buChar char="•"/>
            </a:pPr>
            <a:r>
              <a:rPr lang="en-US" sz="2200" i="1"/>
              <a:t>  </a:t>
            </a:r>
            <a:r>
              <a:rPr lang="en-US" sz="2200"/>
              <a:t>Components include…</a:t>
            </a:r>
            <a:endParaRPr/>
          </a:p>
          <a:p>
            <a:pPr marL="742950" lvl="1" indent="-285750" algn="l" rtl="0">
              <a:spcBef>
                <a:spcPts val="360"/>
              </a:spcBef>
              <a:spcAft>
                <a:spcPts val="0"/>
              </a:spcAft>
              <a:buClr>
                <a:schemeClr val="dk1"/>
              </a:buClr>
              <a:buSzPts val="1800"/>
              <a:buFont typeface="Arial"/>
              <a:buChar char="–"/>
            </a:pPr>
            <a:r>
              <a:rPr lang="en-US" sz="1800"/>
              <a:t>How parents can be involved in decision-making and activities </a:t>
            </a:r>
            <a:endParaRPr/>
          </a:p>
          <a:p>
            <a:pPr marL="742950" lvl="1" indent="-285750" algn="l" rtl="0">
              <a:spcBef>
                <a:spcPts val="360"/>
              </a:spcBef>
              <a:spcAft>
                <a:spcPts val="0"/>
              </a:spcAft>
              <a:buClr>
                <a:schemeClr val="dk1"/>
              </a:buClr>
              <a:buSzPts val="1800"/>
              <a:buFont typeface="Arial"/>
              <a:buChar char="–"/>
            </a:pPr>
            <a:r>
              <a:rPr lang="en-US" sz="1800"/>
              <a:t>How parental and family engagement funds are being used</a:t>
            </a:r>
            <a:endParaRPr/>
          </a:p>
          <a:p>
            <a:pPr marL="742950" lvl="1" indent="-285750" algn="l" rtl="0">
              <a:spcBef>
                <a:spcPts val="360"/>
              </a:spcBef>
              <a:spcAft>
                <a:spcPts val="0"/>
              </a:spcAft>
              <a:buClr>
                <a:schemeClr val="dk1"/>
              </a:buClr>
              <a:buSzPts val="1800"/>
              <a:buFont typeface="Arial"/>
              <a:buChar char="–"/>
            </a:pPr>
            <a:r>
              <a:rPr lang="en-US" sz="1800"/>
              <a:t>How information and training will be provided to parents</a:t>
            </a:r>
            <a:endParaRPr/>
          </a:p>
          <a:p>
            <a:pPr marL="742950" lvl="1" indent="-285750" algn="l" rtl="0">
              <a:spcBef>
                <a:spcPts val="360"/>
              </a:spcBef>
              <a:spcAft>
                <a:spcPts val="0"/>
              </a:spcAft>
              <a:buClr>
                <a:schemeClr val="dk1"/>
              </a:buClr>
              <a:buSzPts val="1800"/>
              <a:buFont typeface="Arial"/>
              <a:buChar char="–"/>
            </a:pPr>
            <a:r>
              <a:rPr lang="en-US" sz="1800"/>
              <a:t>How the school will build capacity in parents and staff for strong parental and family engagement through “evidence based” strategies</a:t>
            </a:r>
            <a:endParaRPr/>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360"/>
              </a:spcBef>
              <a:spcAft>
                <a:spcPts val="0"/>
              </a:spcAft>
              <a:buClr>
                <a:schemeClr val="dk1"/>
              </a:buClr>
              <a:buSzPts val="1800"/>
              <a:buFont typeface="Arial"/>
              <a:buChar char="•"/>
            </a:pPr>
            <a:r>
              <a:rPr lang="en-US" sz="1800"/>
              <a:t>You, as Title I parents, have the right to be involved in the development of your school’s Parent and Family Engagement  Plan.</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1"/>
          <p:cNvSpPr txBox="1">
            <a:spLocks noGrp="1"/>
          </p:cNvSpPr>
          <p:nvPr>
            <p:ph type="title"/>
          </p:nvPr>
        </p:nvSpPr>
        <p:spPr>
          <a:xfrm>
            <a:off x="381000" y="457200"/>
            <a:ext cx="5943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a:t>What is the School-Parent Compact?</a:t>
            </a:r>
            <a:endParaRPr/>
          </a:p>
        </p:txBody>
      </p:sp>
      <p:sp>
        <p:nvSpPr>
          <p:cNvPr id="160" name="Google Shape;160;p11"/>
          <p:cNvSpPr txBox="1">
            <a:spLocks noGrp="1"/>
          </p:cNvSpPr>
          <p:nvPr>
            <p:ph type="body" idx="1"/>
          </p:nvPr>
        </p:nvSpPr>
        <p:spPr>
          <a:xfrm>
            <a:off x="457200" y="2133601"/>
            <a:ext cx="8001000" cy="3962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The compact is a commitment from the </a:t>
            </a:r>
            <a:r>
              <a:rPr lang="en-US" sz="2200" b="1"/>
              <a:t>schoo</a:t>
            </a:r>
            <a:r>
              <a:rPr lang="en-US" sz="2200"/>
              <a:t>l, the </a:t>
            </a:r>
            <a:r>
              <a:rPr lang="en-US" sz="2200" b="1"/>
              <a:t>parent</a:t>
            </a:r>
            <a:r>
              <a:rPr lang="en-US" sz="2200"/>
              <a:t>, and the </a:t>
            </a:r>
            <a:r>
              <a:rPr lang="en-US" sz="2200" b="1"/>
              <a:t>student</a:t>
            </a:r>
            <a:r>
              <a:rPr lang="en-US" sz="2200"/>
              <a:t> to share in the responsibility for improved academic achievement.</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You, as Title I Parents, have the right to be involved in the development of the School-Parent Compact.</a:t>
            </a:r>
            <a:endParaRPr/>
          </a:p>
          <a:p>
            <a:pPr marL="342900" lvl="0" indent="-342900" algn="l" rtl="0">
              <a:spcBef>
                <a:spcPts val="440"/>
              </a:spcBef>
              <a:spcAft>
                <a:spcPts val="0"/>
              </a:spcAft>
              <a:buClr>
                <a:schemeClr val="dk1"/>
              </a:buClr>
              <a:buSzPts val="2200"/>
              <a:buFont typeface="Arial"/>
              <a:buChar char="•"/>
            </a:pPr>
            <a:r>
              <a:rPr lang="en-US" sz="2200"/>
              <a:t>School section </a:t>
            </a:r>
            <a:r>
              <a:rPr lang="en-US" sz="2200" b="1" u="sng"/>
              <a:t>MUST</a:t>
            </a:r>
            <a:r>
              <a:rPr lang="en-US" sz="2200"/>
              <a:t> include the following 6 components</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Distribution of the Compact.</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2"/>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a:t>How do I request the qualifications of my child’s teachers?</a:t>
            </a:r>
            <a:endParaRPr/>
          </a:p>
        </p:txBody>
      </p:sp>
      <p:sp>
        <p:nvSpPr>
          <p:cNvPr id="167" name="Google Shape;167;p12"/>
          <p:cNvSpPr txBox="1">
            <a:spLocks noGrp="1"/>
          </p:cNvSpPr>
          <p:nvPr>
            <p:ph type="body" idx="1"/>
          </p:nvPr>
        </p:nvSpPr>
        <p:spPr>
          <a:xfrm>
            <a:off x="457200" y="2667000"/>
            <a:ext cx="8001000" cy="2895599"/>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You, as Title I Parents, have the right to request the qualifications of your child’s teachers</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How you are notified of this right and the process for making such request.</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3"/>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a:t>How is the evaluation of the </a:t>
            </a:r>
            <a:br>
              <a:rPr lang="en-US" sz="2800"/>
            </a:br>
            <a:r>
              <a:rPr lang="en-US" sz="2800"/>
              <a:t>LEA Parent and Family Engagement Policy Conducted?</a:t>
            </a:r>
            <a:endParaRPr/>
          </a:p>
        </p:txBody>
      </p:sp>
      <p:sp>
        <p:nvSpPr>
          <p:cNvPr id="174" name="Google Shape;174;p13"/>
          <p:cNvSpPr txBox="1">
            <a:spLocks noGrp="1"/>
          </p:cNvSpPr>
          <p:nvPr>
            <p:ph type="body" idx="1"/>
          </p:nvPr>
        </p:nvSpPr>
        <p:spPr>
          <a:xfrm>
            <a:off x="1143000" y="1981200"/>
            <a:ext cx="7162800" cy="4724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Evaluation Requirements</a:t>
            </a:r>
            <a:endParaRPr/>
          </a:p>
          <a:p>
            <a:pPr marL="342900" lvl="0" indent="-342900" algn="l" rtl="0">
              <a:spcBef>
                <a:spcPts val="360"/>
              </a:spcBef>
              <a:spcAft>
                <a:spcPts val="0"/>
              </a:spcAft>
              <a:buClr>
                <a:schemeClr val="dk1"/>
              </a:buClr>
              <a:buSzPts val="1800"/>
              <a:buFont typeface="Arial"/>
              <a:buChar char="•"/>
            </a:pPr>
            <a:r>
              <a:rPr lang="en-US" sz="1800"/>
              <a:t>LEAs and schools must actively outreach to all parents and families reaching beyond barriers of culture, language, disabilities, and poverty.</a:t>
            </a:r>
            <a:endParaRPr/>
          </a:p>
          <a:p>
            <a:pPr marL="742950" lvl="1" indent="-285750" algn="l" rtl="0">
              <a:spcBef>
                <a:spcPts val="360"/>
              </a:spcBef>
              <a:spcAft>
                <a:spcPts val="0"/>
              </a:spcAft>
              <a:buClr>
                <a:schemeClr val="dk1"/>
              </a:buClr>
              <a:buSzPts val="1800"/>
              <a:buFont typeface="Arial"/>
              <a:buChar char="–"/>
            </a:pPr>
            <a:r>
              <a:rPr lang="en-US" sz="1800"/>
              <a:t>Conduct annually</a:t>
            </a:r>
            <a:endParaRPr/>
          </a:p>
          <a:p>
            <a:pPr marL="742950" lvl="1" indent="-285750" algn="l" rtl="0">
              <a:spcBef>
                <a:spcPts val="360"/>
              </a:spcBef>
              <a:spcAft>
                <a:spcPts val="0"/>
              </a:spcAft>
              <a:buClr>
                <a:schemeClr val="dk1"/>
              </a:buClr>
              <a:buSzPts val="1800"/>
              <a:buFont typeface="Arial"/>
              <a:buChar char="–"/>
            </a:pPr>
            <a:r>
              <a:rPr lang="en-US" sz="1800"/>
              <a:t>Conduct with Title I parents</a:t>
            </a:r>
            <a:endParaRPr/>
          </a:p>
          <a:p>
            <a:pPr marL="742950" lvl="1" indent="-285750" algn="l" rtl="0">
              <a:spcBef>
                <a:spcPts val="360"/>
              </a:spcBef>
              <a:spcAft>
                <a:spcPts val="0"/>
              </a:spcAft>
              <a:buClr>
                <a:schemeClr val="dk1"/>
              </a:buClr>
              <a:buSzPts val="1800"/>
              <a:buFont typeface="Arial"/>
              <a:buChar char="–"/>
            </a:pPr>
            <a:r>
              <a:rPr lang="en-US" sz="1800"/>
              <a:t>Analyze Content and Effectiveness of the current plan</a:t>
            </a:r>
            <a:endParaRPr/>
          </a:p>
          <a:p>
            <a:pPr marL="742950" lvl="1" indent="-285750" algn="l" rtl="0">
              <a:spcBef>
                <a:spcPts val="360"/>
              </a:spcBef>
              <a:spcAft>
                <a:spcPts val="0"/>
              </a:spcAft>
              <a:buClr>
                <a:schemeClr val="dk1"/>
              </a:buClr>
              <a:buSzPts val="1800"/>
              <a:buFont typeface="Arial"/>
              <a:buChar char="–"/>
            </a:pPr>
            <a:r>
              <a:rPr lang="en-US" sz="1800"/>
              <a:t>Identify Barriers to parental and family engagement</a:t>
            </a:r>
            <a:endParaRPr/>
          </a:p>
          <a:p>
            <a:pPr marL="742950" lvl="1" indent="-285750" algn="l" rtl="0">
              <a:spcBef>
                <a:spcPts val="360"/>
              </a:spcBef>
              <a:spcAft>
                <a:spcPts val="0"/>
              </a:spcAft>
              <a:buClr>
                <a:schemeClr val="dk1"/>
              </a:buClr>
              <a:buSzPts val="1800"/>
              <a:buFont typeface="Arial"/>
              <a:buChar char="–"/>
            </a:pPr>
            <a:r>
              <a:rPr lang="en-US" sz="1800"/>
              <a:t>Data/Input may include…</a:t>
            </a:r>
            <a:endParaRPr/>
          </a:p>
          <a:p>
            <a:pPr marL="1143000" lvl="2" indent="-228600" algn="l" rtl="0">
              <a:spcBef>
                <a:spcPts val="320"/>
              </a:spcBef>
              <a:spcAft>
                <a:spcPts val="0"/>
              </a:spcAft>
              <a:buClr>
                <a:schemeClr val="dk1"/>
              </a:buClr>
              <a:buSzPts val="1600"/>
              <a:buFont typeface="Arial"/>
              <a:buChar char="•"/>
            </a:pPr>
            <a:r>
              <a:rPr lang="en-US" sz="1600"/>
              <a:t>Parent Survey (Required)</a:t>
            </a:r>
            <a:endParaRPr/>
          </a:p>
          <a:p>
            <a:pPr marL="1143000" lvl="2" indent="-228600" algn="l" rtl="0">
              <a:spcBef>
                <a:spcPts val="320"/>
              </a:spcBef>
              <a:spcAft>
                <a:spcPts val="0"/>
              </a:spcAft>
              <a:buClr>
                <a:schemeClr val="dk1"/>
              </a:buClr>
              <a:buSzPts val="1600"/>
              <a:buFont typeface="Arial"/>
              <a:buChar char="•"/>
            </a:pPr>
            <a:r>
              <a:rPr lang="en-US" sz="1600"/>
              <a:t>Focus Groups</a:t>
            </a:r>
            <a:endParaRPr/>
          </a:p>
          <a:p>
            <a:pPr marL="1143000" lvl="2" indent="-228600" algn="l" rtl="0">
              <a:spcBef>
                <a:spcPts val="320"/>
              </a:spcBef>
              <a:spcAft>
                <a:spcPts val="0"/>
              </a:spcAft>
              <a:buClr>
                <a:schemeClr val="dk1"/>
              </a:buClr>
              <a:buSzPts val="1600"/>
              <a:buFont typeface="Arial"/>
              <a:buChar char="•"/>
            </a:pPr>
            <a:r>
              <a:rPr lang="en-US" sz="1600"/>
              <a:t>Parent Advisory Committees</a:t>
            </a:r>
            <a:endParaRPr/>
          </a:p>
          <a:p>
            <a:pPr marL="342900" lvl="0" indent="-342900" algn="l" rtl="0">
              <a:spcBef>
                <a:spcPts val="480"/>
              </a:spcBef>
              <a:spcAft>
                <a:spcPts val="0"/>
              </a:spcAft>
              <a:buClr>
                <a:schemeClr val="dk1"/>
              </a:buClr>
              <a:buSzPts val="2400"/>
              <a:buFont typeface="Arial"/>
              <a:buChar char="•"/>
            </a:pPr>
            <a:r>
              <a:rPr lang="en-US"/>
              <a:t>Process and Timeline	</a:t>
            </a:r>
            <a:endParaRPr sz="500"/>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How the evaluation informs next year’s plan</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4"/>
          <p:cNvSpPr txBox="1">
            <a:spLocks noGrp="1"/>
          </p:cNvSpPr>
          <p:nvPr>
            <p:ph type="title"/>
          </p:nvPr>
        </p:nvSpPr>
        <p:spPr>
          <a:xfrm>
            <a:off x="381000" y="457200"/>
            <a:ext cx="5791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a:t>Who are the parent leaders at my school?</a:t>
            </a:r>
            <a:endParaRPr/>
          </a:p>
        </p:txBody>
      </p:sp>
      <p:sp>
        <p:nvSpPr>
          <p:cNvPr id="181" name="Google Shape;181;p14"/>
          <p:cNvSpPr txBox="1">
            <a:spLocks noGrp="1"/>
          </p:cNvSpPr>
          <p:nvPr>
            <p:ph type="body" idx="1"/>
          </p:nvPr>
        </p:nvSpPr>
        <p:spPr>
          <a:xfrm>
            <a:off x="457200" y="2362200"/>
            <a:ext cx="8229600" cy="31242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None/>
            </a:pPr>
            <a:r>
              <a:rPr lang="en-US" sz="2000" dirty="0"/>
              <a:t>           </a:t>
            </a:r>
            <a:r>
              <a:rPr lang="en-US" sz="2000" b="1" dirty="0"/>
              <a:t>Name		          Phone		     e-mail address</a:t>
            </a:r>
            <a:endParaRPr dirty="0"/>
          </a:p>
          <a:p>
            <a:pPr marL="342900" lvl="0" indent="-342900" algn="l" rtl="0">
              <a:spcBef>
                <a:spcPts val="400"/>
              </a:spcBef>
              <a:spcAft>
                <a:spcPts val="0"/>
              </a:spcAft>
              <a:buClr>
                <a:schemeClr val="dk1"/>
              </a:buClr>
              <a:buSzPts val="2000"/>
              <a:buFont typeface="Arial"/>
              <a:buChar char="•"/>
            </a:pPr>
            <a:r>
              <a:rPr lang="en-US" sz="2000" dirty="0" smtClean="0"/>
              <a:t>Sarah Motes		256-412-2953	</a:t>
            </a:r>
            <a:r>
              <a:rPr lang="en-US" sz="2000" dirty="0" smtClean="0">
                <a:hlinkClick r:id="rId3"/>
              </a:rPr>
              <a:t>sarahmotes9@gmail.com</a:t>
            </a:r>
            <a:endParaRPr dirty="0"/>
          </a:p>
          <a:p>
            <a:pPr marL="342900" lvl="0" indent="-342900" algn="l" rtl="0">
              <a:spcBef>
                <a:spcPts val="400"/>
              </a:spcBef>
              <a:spcAft>
                <a:spcPts val="0"/>
              </a:spcAft>
              <a:buClr>
                <a:schemeClr val="dk1"/>
              </a:buClr>
              <a:buSzPts val="2000"/>
              <a:buFont typeface="Arial"/>
              <a:buChar char="•"/>
            </a:pPr>
            <a:r>
              <a:rPr lang="en-US" sz="2000" dirty="0" smtClean="0"/>
              <a:t>Jason Harris		256-436-3977	</a:t>
            </a:r>
            <a:r>
              <a:rPr lang="en-US" sz="2000" dirty="0" smtClean="0">
                <a:hlinkClick r:id="rId4"/>
              </a:rPr>
              <a:t>jharris1108@aol.com</a:t>
            </a:r>
            <a:endParaRPr dirty="0"/>
          </a:p>
          <a:p>
            <a:pPr marL="342900" lvl="0" indent="-342900" algn="l" rtl="0">
              <a:spcBef>
                <a:spcPts val="400"/>
              </a:spcBef>
              <a:spcAft>
                <a:spcPts val="0"/>
              </a:spcAft>
              <a:buClr>
                <a:schemeClr val="dk1"/>
              </a:buClr>
              <a:buSzPts val="2000"/>
              <a:buFont typeface="Arial"/>
              <a:buChar char="•"/>
            </a:pPr>
            <a:r>
              <a:rPr lang="en-US" sz="2000" dirty="0" smtClean="0"/>
              <a:t>Elizabeth Montgomery 256-627-2980 </a:t>
            </a:r>
            <a:r>
              <a:rPr lang="en-US" sz="2000" dirty="0" smtClean="0">
                <a:hlinkClick r:id="rId5"/>
              </a:rPr>
              <a:t>lizmntgmery@gmail.com</a:t>
            </a:r>
            <a:endParaRPr lang="en-US" sz="2000" dirty="0" smtClean="0"/>
          </a:p>
          <a:p>
            <a:pPr marL="342900" lvl="0" indent="-342900" algn="l" rtl="0">
              <a:spcBef>
                <a:spcPts val="400"/>
              </a:spcBef>
              <a:spcAft>
                <a:spcPts val="0"/>
              </a:spcAft>
              <a:buClr>
                <a:schemeClr val="dk1"/>
              </a:buClr>
              <a:buSzPts val="2000"/>
              <a:buFont typeface="Arial"/>
              <a:buChar char="•"/>
            </a:pPr>
            <a:r>
              <a:rPr lang="en-US" sz="2000" dirty="0" smtClean="0"/>
              <a:t>Dave Fisher		256-627-6038    </a:t>
            </a:r>
            <a:r>
              <a:rPr lang="en-US" sz="2000" dirty="0" smtClean="0">
                <a:hlinkClick r:id="rId6"/>
              </a:rPr>
              <a:t>sdf0172.df@gmail.com</a:t>
            </a:r>
            <a:endParaRPr lang="en-US" sz="2000" dirty="0" smtClean="0"/>
          </a:p>
          <a:p>
            <a:pPr marL="342900" lvl="0" indent="-342900" algn="l" rtl="0">
              <a:spcBef>
                <a:spcPts val="400"/>
              </a:spcBef>
              <a:spcAft>
                <a:spcPts val="0"/>
              </a:spcAft>
              <a:buClr>
                <a:schemeClr val="dk1"/>
              </a:buClr>
              <a:buSzPts val="2000"/>
              <a:buFont typeface="Arial"/>
              <a:buChar char="•"/>
            </a:pPr>
            <a:endParaRPr lang="en-US" sz="2000" dirty="0" smtClean="0"/>
          </a:p>
          <a:p>
            <a:pPr marL="342900" lvl="0" indent="-342900" algn="l" rtl="0">
              <a:spcBef>
                <a:spcPts val="400"/>
              </a:spcBef>
              <a:spcAft>
                <a:spcPts val="0"/>
              </a:spcAft>
              <a:buClr>
                <a:schemeClr val="dk1"/>
              </a:buClr>
              <a:buSzPts val="2000"/>
              <a:buFont typeface="Arial"/>
              <a:buChar char="•"/>
            </a:pPr>
            <a:endParaRPr lang="en-US" sz="2000" dirty="0" smtClean="0"/>
          </a:p>
          <a:p>
            <a:pPr marL="342900" lvl="0" indent="-342900" algn="l" rtl="0">
              <a:spcBef>
                <a:spcPts val="400"/>
              </a:spcBef>
              <a:spcAft>
                <a:spcPts val="0"/>
              </a:spcAft>
              <a:buClr>
                <a:schemeClr val="dk1"/>
              </a:buClr>
              <a:buSzPts val="2000"/>
              <a:buFont typeface="Arial"/>
              <a:buChar char="•"/>
            </a:pPr>
            <a:endParaRPr sz="2000" dirty="0"/>
          </a:p>
          <a:p>
            <a:pPr marL="342900" lvl="0" indent="-342900" algn="l" rtl="0">
              <a:spcBef>
                <a:spcPts val="400"/>
              </a:spcBef>
              <a:spcAft>
                <a:spcPts val="0"/>
              </a:spcAft>
              <a:buClr>
                <a:schemeClr val="dk1"/>
              </a:buClr>
              <a:buSzPts val="2000"/>
              <a:buFont typeface="Arial"/>
              <a:buNone/>
            </a:pPr>
            <a:endParaRP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5"/>
          <p:cNvSpPr txBox="1">
            <a:spLocks noGrp="1"/>
          </p:cNvSpPr>
          <p:nvPr>
            <p:ph type="body" idx="1"/>
          </p:nvPr>
        </p:nvSpPr>
        <p:spPr>
          <a:xfrm>
            <a:off x="457200" y="2667000"/>
            <a:ext cx="8229600" cy="1905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None/>
            </a:pPr>
            <a:endParaRPr sz="2000"/>
          </a:p>
          <a:p>
            <a:pPr marL="342900" lvl="0" indent="-342900" algn="ctr" rtl="0">
              <a:spcBef>
                <a:spcPts val="960"/>
              </a:spcBef>
              <a:spcAft>
                <a:spcPts val="0"/>
              </a:spcAft>
              <a:buClr>
                <a:schemeClr val="dk1"/>
              </a:buClr>
              <a:buSzPts val="4800"/>
              <a:buFont typeface="Arial"/>
              <a:buNone/>
            </a:pPr>
            <a:r>
              <a:rPr lang="en-US" sz="4800" b="1"/>
              <a:t>Questions?</a:t>
            </a:r>
            <a:endParaRPr/>
          </a:p>
        </p:txBody>
      </p:sp>
      <p:sp>
        <p:nvSpPr>
          <p:cNvPr id="188" name="Google Shape;188;p15"/>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title"/>
          </p:nvPr>
        </p:nvSpPr>
        <p:spPr>
          <a:xfrm>
            <a:off x="609600" y="609600"/>
            <a:ext cx="43434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Why are we here?</a:t>
            </a:r>
            <a:endParaRPr/>
          </a:p>
        </p:txBody>
      </p:sp>
      <p:sp>
        <p:nvSpPr>
          <p:cNvPr id="96" name="Google Shape;96;p2"/>
          <p:cNvSpPr txBox="1">
            <a:spLocks noGrp="1"/>
          </p:cNvSpPr>
          <p:nvPr>
            <p:ph type="body" idx="1"/>
          </p:nvPr>
        </p:nvSpPr>
        <p:spPr>
          <a:xfrm>
            <a:off x="609600" y="2209800"/>
            <a:ext cx="7924800" cy="31242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Font typeface="Arial"/>
              <a:buChar char="•"/>
            </a:pPr>
            <a:r>
              <a:rPr lang="en-US"/>
              <a:t>The </a:t>
            </a:r>
            <a:r>
              <a:rPr lang="en-US" i="1"/>
              <a:t>Every Student Succeeds ACT of 2015 </a:t>
            </a:r>
            <a:r>
              <a:rPr lang="en-US"/>
              <a:t>requires that each Title I School hold an Annual Meeting of Title I parents for the purpose of…</a:t>
            </a:r>
            <a:endParaRPr/>
          </a:p>
          <a:p>
            <a:pPr marL="342900" lvl="0" indent="-342900" algn="l" rtl="0">
              <a:spcBef>
                <a:spcPts val="240"/>
              </a:spcBef>
              <a:spcAft>
                <a:spcPts val="0"/>
              </a:spcAft>
              <a:buClr>
                <a:schemeClr val="dk1"/>
              </a:buClr>
              <a:buSzPts val="1200"/>
              <a:buFont typeface="Arial"/>
              <a:buNone/>
            </a:pPr>
            <a:endParaRPr sz="1200"/>
          </a:p>
          <a:p>
            <a:pPr marL="742950" lvl="1" indent="-285750" algn="l" rtl="0">
              <a:spcBef>
                <a:spcPts val="480"/>
              </a:spcBef>
              <a:spcAft>
                <a:spcPts val="0"/>
              </a:spcAft>
              <a:buClr>
                <a:schemeClr val="dk1"/>
              </a:buClr>
              <a:buSzPts val="2400"/>
              <a:buFont typeface="Arial"/>
              <a:buChar char="–"/>
            </a:pPr>
            <a:r>
              <a:rPr lang="en-US" sz="2400"/>
              <a:t>Informing you of your school’s participation in Title I</a:t>
            </a:r>
            <a:endParaRPr/>
          </a:p>
          <a:p>
            <a:pPr marL="742950" lvl="1" indent="-285750" algn="l" rtl="0">
              <a:spcBef>
                <a:spcPts val="480"/>
              </a:spcBef>
              <a:spcAft>
                <a:spcPts val="0"/>
              </a:spcAft>
              <a:buClr>
                <a:schemeClr val="dk1"/>
              </a:buClr>
              <a:buSzPts val="2400"/>
              <a:buFont typeface="Arial"/>
              <a:buChar char="–"/>
            </a:pPr>
            <a:r>
              <a:rPr lang="en-US" sz="2400"/>
              <a:t>Explaining the requirements of Title I</a:t>
            </a:r>
            <a:endParaRPr/>
          </a:p>
          <a:p>
            <a:pPr marL="742950" lvl="1" indent="-285750" algn="l" rtl="0">
              <a:spcBef>
                <a:spcPts val="480"/>
              </a:spcBef>
              <a:spcAft>
                <a:spcPts val="0"/>
              </a:spcAft>
              <a:buClr>
                <a:schemeClr val="dk1"/>
              </a:buClr>
              <a:buSzPts val="2400"/>
              <a:buFont typeface="Arial"/>
              <a:buChar char="–"/>
            </a:pPr>
            <a:r>
              <a:rPr lang="en-US" sz="2400"/>
              <a:t>Explaining your rights as parents to be involved</a:t>
            </a:r>
            <a:endParaRPr/>
          </a:p>
          <a:p>
            <a:pPr marL="742950" lvl="1" indent="-285750" algn="l" rtl="0">
              <a:spcBef>
                <a:spcPts val="360"/>
              </a:spcBef>
              <a:spcAft>
                <a:spcPts val="0"/>
              </a:spcAft>
              <a:buClr>
                <a:schemeClr val="dk1"/>
              </a:buClr>
              <a:buSzPts val="1800"/>
              <a:buFont typeface="Arial"/>
              <a:buNone/>
            </a:pPr>
            <a:endParaRPr sz="1800"/>
          </a:p>
          <a:p>
            <a:pPr marL="342900" lvl="0" indent="-342900" algn="l" rtl="0">
              <a:spcBef>
                <a:spcPts val="440"/>
              </a:spcBef>
              <a:spcAft>
                <a:spcPts val="0"/>
              </a:spcAft>
              <a:buClr>
                <a:schemeClr val="dk1"/>
              </a:buClr>
              <a:buSzPts val="2200"/>
              <a:buFont typeface="Arial"/>
              <a:buNone/>
            </a:pPr>
            <a:r>
              <a:rPr lang="en-US" sz="2200"/>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381000" y="609600"/>
            <a:ext cx="5562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400"/>
              <a:t>What you will learn…</a:t>
            </a:r>
            <a:endParaRPr/>
          </a:p>
        </p:txBody>
      </p:sp>
      <p:sp>
        <p:nvSpPr>
          <p:cNvPr id="103" name="Google Shape;103;p3"/>
          <p:cNvSpPr txBox="1">
            <a:spLocks noGrp="1"/>
          </p:cNvSpPr>
          <p:nvPr>
            <p:ph type="body" idx="1"/>
          </p:nvPr>
        </p:nvSpPr>
        <p:spPr>
          <a:xfrm>
            <a:off x="413657" y="1676400"/>
            <a:ext cx="8001000" cy="36576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000"/>
              <a:t>What does it mean to be a Title I school?</a:t>
            </a:r>
            <a:endParaRPr/>
          </a:p>
          <a:p>
            <a:pPr marL="342900" lvl="0" indent="-342900" algn="l" rtl="0">
              <a:spcBef>
                <a:spcPts val="400"/>
              </a:spcBef>
              <a:spcAft>
                <a:spcPts val="0"/>
              </a:spcAft>
              <a:buClr>
                <a:schemeClr val="dk1"/>
              </a:buClr>
              <a:buSzPts val="2000"/>
              <a:buFont typeface="Arial"/>
              <a:buChar char="•"/>
            </a:pPr>
            <a:r>
              <a:rPr lang="en-US" sz="2000"/>
              <a:t>What is the1% Set-Aside for parent and family engagement?</a:t>
            </a:r>
            <a:endParaRPr/>
          </a:p>
          <a:p>
            <a:pPr marL="342900" lvl="0" indent="-342900" algn="l" rtl="0">
              <a:spcBef>
                <a:spcPts val="400"/>
              </a:spcBef>
              <a:spcAft>
                <a:spcPts val="0"/>
              </a:spcAft>
              <a:buClr>
                <a:schemeClr val="dk1"/>
              </a:buClr>
              <a:buSzPts val="2000"/>
              <a:buFont typeface="Arial"/>
              <a:buChar char="•"/>
            </a:pPr>
            <a:r>
              <a:rPr lang="en-US" sz="2000"/>
              <a:t>What is the LEA Title I Consolidated Plan?</a:t>
            </a:r>
            <a:endParaRPr/>
          </a:p>
          <a:p>
            <a:pPr marL="342900" lvl="0" indent="-342900" algn="l" rtl="0">
              <a:spcBef>
                <a:spcPts val="400"/>
              </a:spcBef>
              <a:spcAft>
                <a:spcPts val="0"/>
              </a:spcAft>
              <a:buClr>
                <a:schemeClr val="dk1"/>
              </a:buClr>
              <a:buSzPts val="2000"/>
              <a:buFont typeface="Arial"/>
              <a:buChar char="•"/>
            </a:pPr>
            <a:r>
              <a:rPr lang="en-US" sz="2000"/>
              <a:t>What is the LEA Parental and Family Engagement  Policy?</a:t>
            </a:r>
            <a:endParaRPr/>
          </a:p>
          <a:p>
            <a:pPr marL="342900" lvl="0" indent="-342900" algn="l" rtl="0">
              <a:spcBef>
                <a:spcPts val="400"/>
              </a:spcBef>
              <a:spcAft>
                <a:spcPts val="0"/>
              </a:spcAft>
              <a:buClr>
                <a:schemeClr val="dk1"/>
              </a:buClr>
              <a:buSzPts val="2000"/>
              <a:buFont typeface="Arial"/>
              <a:buChar char="•"/>
            </a:pPr>
            <a:r>
              <a:rPr lang="en-US" sz="2000"/>
              <a:t>What is a CIP?</a:t>
            </a:r>
            <a:endParaRPr/>
          </a:p>
          <a:p>
            <a:pPr marL="342900" lvl="0" indent="-342900" algn="l" rtl="0">
              <a:spcBef>
                <a:spcPts val="400"/>
              </a:spcBef>
              <a:spcAft>
                <a:spcPts val="0"/>
              </a:spcAft>
              <a:buClr>
                <a:schemeClr val="dk1"/>
              </a:buClr>
              <a:buSzPts val="2000"/>
              <a:buFont typeface="Arial"/>
              <a:buChar char="•"/>
            </a:pPr>
            <a:r>
              <a:rPr lang="en-US" sz="2000"/>
              <a:t>What is the School-Parent Compact?</a:t>
            </a:r>
            <a:endParaRPr/>
          </a:p>
          <a:p>
            <a:pPr marL="342900" lvl="0" indent="-342900" algn="l" rtl="0">
              <a:spcBef>
                <a:spcPts val="400"/>
              </a:spcBef>
              <a:spcAft>
                <a:spcPts val="0"/>
              </a:spcAft>
              <a:buClr>
                <a:schemeClr val="dk1"/>
              </a:buClr>
              <a:buSzPts val="2000"/>
              <a:buFont typeface="Arial"/>
              <a:buChar char="•"/>
            </a:pPr>
            <a:r>
              <a:rPr lang="en-US" sz="2000"/>
              <a:t>How do I request the qualifications of my child’s teacher(s)?</a:t>
            </a:r>
            <a:endParaRPr/>
          </a:p>
          <a:p>
            <a:pPr marL="342900" lvl="0" indent="-1905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4"/>
          <p:cNvSpPr/>
          <p:nvPr/>
        </p:nvSpPr>
        <p:spPr>
          <a:xfrm>
            <a:off x="838200" y="4343400"/>
            <a:ext cx="7086600" cy="1143000"/>
          </a:xfrm>
          <a:prstGeom prst="roundRect">
            <a:avLst>
              <a:gd name="adj" fmla="val 16667"/>
            </a:avLst>
          </a:prstGeom>
          <a:solidFill>
            <a:srgbClr val="F9FB9B">
              <a:alpha val="3254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0" name="Google Shape;110;p4"/>
          <p:cNvSpPr txBox="1">
            <a:spLocks noGrp="1"/>
          </p:cNvSpPr>
          <p:nvPr>
            <p:ph type="title"/>
          </p:nvPr>
        </p:nvSpPr>
        <p:spPr>
          <a:xfrm>
            <a:off x="381000" y="609600"/>
            <a:ext cx="5638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400"/>
              <a:t>What you will learn…</a:t>
            </a:r>
            <a:br>
              <a:rPr lang="en-US" sz="3400"/>
            </a:br>
            <a:r>
              <a:rPr lang="en-US" sz="2400" i="1"/>
              <a:t>(Continued)</a:t>
            </a:r>
            <a:endParaRPr/>
          </a:p>
        </p:txBody>
      </p:sp>
      <p:sp>
        <p:nvSpPr>
          <p:cNvPr id="111" name="Google Shape;111;p4"/>
          <p:cNvSpPr txBox="1">
            <a:spLocks noGrp="1"/>
          </p:cNvSpPr>
          <p:nvPr>
            <p:ph type="body" idx="1"/>
          </p:nvPr>
        </p:nvSpPr>
        <p:spPr>
          <a:xfrm>
            <a:off x="609600" y="2057400"/>
            <a:ext cx="7924800" cy="4038601"/>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500"/>
              <a:buFont typeface="Arial"/>
              <a:buNone/>
            </a:pPr>
            <a:endParaRPr sz="500"/>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80"/>
              </a:spcBef>
              <a:spcAft>
                <a:spcPts val="0"/>
              </a:spcAft>
              <a:buClr>
                <a:schemeClr val="dk1"/>
              </a:buClr>
              <a:buSzPts val="400"/>
              <a:buFont typeface="Arial"/>
              <a:buNone/>
            </a:pPr>
            <a:endParaRPr sz="400"/>
          </a:p>
          <a:p>
            <a:pPr marL="342900" lvl="0" indent="-342900" algn="l" rtl="0">
              <a:spcBef>
                <a:spcPts val="480"/>
              </a:spcBef>
              <a:spcAft>
                <a:spcPts val="0"/>
              </a:spcAft>
              <a:buClr>
                <a:schemeClr val="dk1"/>
              </a:buClr>
              <a:buSzPts val="2400"/>
              <a:buFont typeface="Arial"/>
              <a:buChar char="•"/>
            </a:pPr>
            <a:r>
              <a:rPr lang="en-US"/>
              <a:t>How is the Annual Evaluation of the Parent and Family Engagement policy conducted?</a:t>
            </a:r>
            <a:endParaRPr/>
          </a:p>
          <a:p>
            <a:pPr marL="342900" lvl="0" indent="-342900" algn="l" rtl="0">
              <a:spcBef>
                <a:spcPts val="480"/>
              </a:spcBef>
              <a:spcAft>
                <a:spcPts val="0"/>
              </a:spcAft>
              <a:buClr>
                <a:schemeClr val="dk1"/>
              </a:buClr>
              <a:buSzPts val="2400"/>
              <a:buFont typeface="Arial"/>
              <a:buChar char="•"/>
            </a:pPr>
            <a:r>
              <a:rPr lang="en-US"/>
              <a:t>Evaluations need to target 3 key components</a:t>
            </a:r>
            <a:endParaRPr/>
          </a:p>
          <a:p>
            <a:pPr marL="342900" lvl="0" indent="-342900" algn="l" rtl="0">
              <a:spcBef>
                <a:spcPts val="480"/>
              </a:spcBef>
              <a:spcAft>
                <a:spcPts val="0"/>
              </a:spcAft>
              <a:buClr>
                <a:schemeClr val="dk1"/>
              </a:buClr>
              <a:buSzPts val="2400"/>
              <a:buFont typeface="Arial"/>
              <a:buChar char="•"/>
            </a:pPr>
            <a:r>
              <a:rPr lang="en-US"/>
              <a:t>1. Barriers</a:t>
            </a:r>
            <a:endParaRPr/>
          </a:p>
          <a:p>
            <a:pPr marL="342900" lvl="0" indent="-342900" algn="l" rtl="0">
              <a:spcBef>
                <a:spcPts val="480"/>
              </a:spcBef>
              <a:spcAft>
                <a:spcPts val="0"/>
              </a:spcAft>
              <a:buClr>
                <a:schemeClr val="dk1"/>
              </a:buClr>
              <a:buSzPts val="2400"/>
              <a:buFont typeface="Arial"/>
              <a:buChar char="•"/>
            </a:pPr>
            <a:r>
              <a:rPr lang="en-US"/>
              <a:t>2. Ability to assist learning</a:t>
            </a:r>
            <a:endParaRPr/>
          </a:p>
          <a:p>
            <a:pPr marL="342900" lvl="0" indent="-342900" algn="l" rtl="0">
              <a:spcBef>
                <a:spcPts val="480"/>
              </a:spcBef>
              <a:spcAft>
                <a:spcPts val="0"/>
              </a:spcAft>
              <a:buClr>
                <a:schemeClr val="dk1"/>
              </a:buClr>
              <a:buSzPts val="2400"/>
              <a:buFont typeface="Arial"/>
              <a:buChar char="•"/>
            </a:pPr>
            <a:r>
              <a:rPr lang="en-US"/>
              <a:t>3. Successful interactions</a:t>
            </a:r>
            <a:endParaRPr/>
          </a:p>
          <a:p>
            <a:pPr marL="342900" lvl="0" indent="-342900" algn="l" rtl="0">
              <a:spcBef>
                <a:spcPts val="80"/>
              </a:spcBef>
              <a:spcAft>
                <a:spcPts val="0"/>
              </a:spcAft>
              <a:buClr>
                <a:schemeClr val="dk1"/>
              </a:buClr>
              <a:buSzPts val="400"/>
              <a:buFont typeface="Arial"/>
              <a:buNone/>
            </a:pPr>
            <a:endParaRPr sz="400"/>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80"/>
              </a:spcBef>
              <a:spcAft>
                <a:spcPts val="0"/>
              </a:spcAft>
              <a:buClr>
                <a:schemeClr val="dk1"/>
              </a:buClr>
              <a:buSzPts val="2400"/>
              <a:buFont typeface="Arial"/>
              <a:buChar char="•"/>
            </a:pPr>
            <a:r>
              <a:rPr lang="en-US"/>
              <a:t>How can I be involved in all of these things </a:t>
            </a:r>
            <a:endParaRPr/>
          </a:p>
          <a:p>
            <a:pPr marL="342900" lvl="0" indent="-342900" algn="l" rtl="0">
              <a:spcBef>
                <a:spcPts val="480"/>
              </a:spcBef>
              <a:spcAft>
                <a:spcPts val="0"/>
              </a:spcAft>
              <a:buClr>
                <a:schemeClr val="dk1"/>
              </a:buClr>
              <a:buSzPts val="2400"/>
              <a:buFont typeface="Arial"/>
              <a:buNone/>
            </a:pPr>
            <a:r>
              <a:rPr lang="en-US"/>
              <a:t>	I’m learning about?</a:t>
            </a:r>
            <a:endParaRPr/>
          </a:p>
          <a:p>
            <a:pPr marL="342900" lvl="0" indent="-342900" algn="l" rtl="0">
              <a:spcBef>
                <a:spcPts val="480"/>
              </a:spcBef>
              <a:spcAft>
                <a:spcPts val="0"/>
              </a:spcAft>
              <a:buClr>
                <a:schemeClr val="dk1"/>
              </a:buClr>
              <a:buSzPts val="2400"/>
              <a:buFont typeface="Arial"/>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5"/>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a:t>What does it mean to be a Title I School?</a:t>
            </a:r>
            <a:endParaRPr/>
          </a:p>
        </p:txBody>
      </p:sp>
      <p:sp>
        <p:nvSpPr>
          <p:cNvPr id="118" name="Google Shape;118;p5"/>
          <p:cNvSpPr txBox="1">
            <a:spLocks noGrp="1"/>
          </p:cNvSpPr>
          <p:nvPr>
            <p:ph type="body" idx="1"/>
          </p:nvPr>
        </p:nvSpPr>
        <p:spPr>
          <a:xfrm>
            <a:off x="457200" y="1981200"/>
            <a:ext cx="76200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Being a Title I school means receiving federal funding (Title I dollars) to </a:t>
            </a:r>
            <a:r>
              <a:rPr lang="en-US" sz="2200" u="sng"/>
              <a:t>supplement</a:t>
            </a:r>
            <a:r>
              <a:rPr lang="en-US" sz="2200"/>
              <a:t> the school’s existing programs.  These dollars are used for…</a:t>
            </a:r>
            <a:endParaRPr/>
          </a:p>
          <a:p>
            <a:pPr marL="742950" lvl="1" indent="-285750" algn="l" rtl="0">
              <a:spcBef>
                <a:spcPts val="360"/>
              </a:spcBef>
              <a:spcAft>
                <a:spcPts val="0"/>
              </a:spcAft>
              <a:buClr>
                <a:schemeClr val="dk1"/>
              </a:buClr>
              <a:buSzPts val="1800"/>
              <a:buFont typeface="Arial"/>
              <a:buChar char="–"/>
            </a:pPr>
            <a:r>
              <a:rPr lang="en-US" sz="1800"/>
              <a:t>Identifying students experiencing academic difficulties and providing timely assistance to help these student’s meet the State’s challenging content standards.</a:t>
            </a:r>
            <a:endParaRPr/>
          </a:p>
          <a:p>
            <a:pPr marL="742950" lvl="1" indent="-285750" algn="l" rtl="0">
              <a:spcBef>
                <a:spcPts val="360"/>
              </a:spcBef>
              <a:spcAft>
                <a:spcPts val="0"/>
              </a:spcAft>
              <a:buClr>
                <a:schemeClr val="dk1"/>
              </a:buClr>
              <a:buSzPts val="1800"/>
              <a:buFont typeface="Arial"/>
              <a:buChar char="–"/>
            </a:pPr>
            <a:r>
              <a:rPr lang="en-US" sz="1800"/>
              <a:t>Purchasing supplemental staff/programs/materials/supplies</a:t>
            </a:r>
            <a:endParaRPr/>
          </a:p>
          <a:p>
            <a:pPr marL="742950" lvl="1" indent="-285750" algn="l" rtl="0">
              <a:spcBef>
                <a:spcPts val="360"/>
              </a:spcBef>
              <a:spcAft>
                <a:spcPts val="0"/>
              </a:spcAft>
              <a:buClr>
                <a:schemeClr val="dk1"/>
              </a:buClr>
              <a:buSzPts val="1800"/>
              <a:buFont typeface="Arial"/>
              <a:buChar char="–"/>
            </a:pPr>
            <a:r>
              <a:rPr lang="en-US" sz="1800"/>
              <a:t>Conducting parent and family engagement meetings/trainings/activities</a:t>
            </a:r>
            <a:endParaRPr/>
          </a:p>
          <a:p>
            <a:pPr marL="457200" lvl="1" indent="0" algn="l" rtl="0">
              <a:spcBef>
                <a:spcPts val="360"/>
              </a:spcBef>
              <a:spcAft>
                <a:spcPts val="0"/>
              </a:spcAft>
              <a:buClr>
                <a:schemeClr val="dk1"/>
              </a:buClr>
              <a:buSzPts val="1800"/>
              <a:buFont typeface="Arial"/>
              <a:buNone/>
            </a:pPr>
            <a:endParaRPr sz="1800"/>
          </a:p>
          <a:p>
            <a:pPr marL="742950" lvl="1" indent="-285750" algn="l" rtl="0">
              <a:spcBef>
                <a:spcPts val="200"/>
              </a:spcBef>
              <a:spcAft>
                <a:spcPts val="0"/>
              </a:spcAft>
              <a:buClr>
                <a:schemeClr val="dk1"/>
              </a:buClr>
              <a:buSzPts val="1000"/>
              <a:buFont typeface="Arial"/>
              <a:buNone/>
            </a:pPr>
            <a:endParaRPr sz="1000"/>
          </a:p>
          <a:p>
            <a:pPr marL="342900" lvl="0" indent="-342900" algn="l" rtl="0">
              <a:spcBef>
                <a:spcPts val="440"/>
              </a:spcBef>
              <a:spcAft>
                <a:spcPts val="0"/>
              </a:spcAft>
              <a:buClr>
                <a:schemeClr val="dk1"/>
              </a:buClr>
              <a:buSzPts val="2200"/>
              <a:buFont typeface="Arial"/>
              <a:buChar char="•"/>
            </a:pPr>
            <a:r>
              <a:rPr lang="en-US" sz="2200"/>
              <a:t>Being a Title I school also means parent and family involvement and knowing their rights under ESSA.  </a:t>
            </a:r>
            <a:endParaRPr/>
          </a:p>
          <a:p>
            <a:pPr marL="342900" lvl="0" indent="-2032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6"/>
          <p:cNvSpPr txBox="1">
            <a:spLocks noGrp="1"/>
          </p:cNvSpPr>
          <p:nvPr>
            <p:ph type="title"/>
          </p:nvPr>
        </p:nvSpPr>
        <p:spPr>
          <a:xfrm>
            <a:off x="381000" y="5334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a:t>What is the 1% set-aside and how are parents involved?</a:t>
            </a:r>
            <a:endParaRPr/>
          </a:p>
        </p:txBody>
      </p:sp>
      <p:sp>
        <p:nvSpPr>
          <p:cNvPr id="125" name="Google Shape;125;p6"/>
          <p:cNvSpPr txBox="1">
            <a:spLocks noGrp="1"/>
          </p:cNvSpPr>
          <p:nvPr>
            <p:ph type="body" idx="1"/>
          </p:nvPr>
        </p:nvSpPr>
        <p:spPr>
          <a:xfrm>
            <a:off x="457200" y="2362200"/>
            <a:ext cx="8229600" cy="3810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000"/>
              <a:t>Any LEA with a Title I Allocation exceeding $500,000 is required by law to set aside 1% of it’s Title I allocation for parent and family engagement. </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00"/>
              </a:spcBef>
              <a:spcAft>
                <a:spcPts val="0"/>
              </a:spcAft>
              <a:buClr>
                <a:schemeClr val="dk1"/>
              </a:buClr>
              <a:buSzPts val="2000"/>
              <a:buFont typeface="Arial"/>
              <a:buChar char="•"/>
            </a:pPr>
            <a:r>
              <a:rPr lang="en-US" sz="200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00"/>
              </a:spcBef>
              <a:spcAft>
                <a:spcPts val="0"/>
              </a:spcAft>
              <a:buClr>
                <a:schemeClr val="dk1"/>
              </a:buClr>
              <a:buSzPts val="2000"/>
              <a:buFont typeface="Arial"/>
              <a:buChar char="•"/>
            </a:pPr>
            <a:r>
              <a:rPr lang="en-US" sz="2000"/>
              <a:t>You, as Title I parents, have the right to be involved in how this money is spent.</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7"/>
          <p:cNvSpPr txBox="1">
            <a:spLocks noGrp="1"/>
          </p:cNvSpPr>
          <p:nvPr>
            <p:ph type="title"/>
          </p:nvPr>
        </p:nvSpPr>
        <p:spPr>
          <a:xfrm>
            <a:off x="381000" y="5334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a:t>What is the LEA Consolidated Plan?</a:t>
            </a:r>
            <a:endParaRPr/>
          </a:p>
        </p:txBody>
      </p:sp>
      <p:sp>
        <p:nvSpPr>
          <p:cNvPr id="132" name="Google Shape;132;p7"/>
          <p:cNvSpPr txBox="1">
            <a:spLocks noGrp="1"/>
          </p:cNvSpPr>
          <p:nvPr>
            <p:ph type="body" idx="1"/>
          </p:nvPr>
        </p:nvSpPr>
        <p:spPr>
          <a:xfrm>
            <a:off x="381000" y="1600200"/>
            <a:ext cx="8001000" cy="48006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The LEA Title I Consolidated Plan addresses how the LEA will use Title I funds throughout the school system .  Topics include:</a:t>
            </a:r>
            <a:endParaRPr/>
          </a:p>
          <a:p>
            <a:pPr marL="742950" lvl="1" indent="-285750" algn="l" rtl="0">
              <a:spcBef>
                <a:spcPts val="400"/>
              </a:spcBef>
              <a:spcAft>
                <a:spcPts val="0"/>
              </a:spcAft>
              <a:buClr>
                <a:schemeClr val="dk1"/>
              </a:buClr>
              <a:buSzPts val="2000"/>
              <a:buFont typeface="Arial"/>
              <a:buChar char="–"/>
            </a:pPr>
            <a:r>
              <a:rPr lang="en-US"/>
              <a:t>Student academic assessments </a:t>
            </a:r>
            <a:endParaRPr/>
          </a:p>
          <a:p>
            <a:pPr marL="742950" lvl="1" indent="-285750" algn="l" rtl="0">
              <a:spcBef>
                <a:spcPts val="400"/>
              </a:spcBef>
              <a:spcAft>
                <a:spcPts val="0"/>
              </a:spcAft>
              <a:buClr>
                <a:schemeClr val="dk1"/>
              </a:buClr>
              <a:buSzPts val="2000"/>
              <a:buFont typeface="Arial"/>
              <a:buChar char="–"/>
            </a:pPr>
            <a:r>
              <a:rPr lang="en-US"/>
              <a:t>Additional assistance provided struggling students</a:t>
            </a:r>
            <a:endParaRPr/>
          </a:p>
          <a:p>
            <a:pPr marL="742950" lvl="1" indent="-285750" algn="l" rtl="0">
              <a:spcBef>
                <a:spcPts val="400"/>
              </a:spcBef>
              <a:spcAft>
                <a:spcPts val="0"/>
              </a:spcAft>
              <a:buClr>
                <a:schemeClr val="dk1"/>
              </a:buClr>
              <a:buSzPts val="2000"/>
              <a:buFont typeface="Arial"/>
              <a:buChar char="–"/>
            </a:pPr>
            <a:r>
              <a:rPr lang="en-US"/>
              <a:t>Coordination and integration of federal funds and programs</a:t>
            </a:r>
            <a:endParaRPr/>
          </a:p>
          <a:p>
            <a:pPr marL="742950" lvl="1" indent="-285750" algn="l" rtl="0">
              <a:spcBef>
                <a:spcPts val="400"/>
              </a:spcBef>
              <a:spcAft>
                <a:spcPts val="0"/>
              </a:spcAft>
              <a:buClr>
                <a:schemeClr val="dk1"/>
              </a:buClr>
              <a:buSzPts val="2000"/>
              <a:buFont typeface="Arial"/>
              <a:buChar char="–"/>
            </a:pPr>
            <a:r>
              <a:rPr lang="en-US"/>
              <a:t>School programs including Migrant, Pre-School, EL, and Homeless, as applicable.</a:t>
            </a:r>
            <a:endParaRPr/>
          </a:p>
          <a:p>
            <a:pPr marL="742950" lvl="1" indent="-285750" algn="l" rtl="0">
              <a:spcBef>
                <a:spcPts val="400"/>
              </a:spcBef>
              <a:spcAft>
                <a:spcPts val="0"/>
              </a:spcAft>
              <a:buClr>
                <a:schemeClr val="dk1"/>
              </a:buClr>
              <a:buSzPts val="2000"/>
              <a:buFont typeface="Arial"/>
              <a:buChar char="–"/>
            </a:pPr>
            <a:r>
              <a:rPr lang="en-US"/>
              <a:t>Parent and Family Engagement Strategies, which is included in the Parent and Family Engagement Policy. </a:t>
            </a:r>
            <a:endParaRPr/>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You, as a Title I Parent, have a right to be involved in the development of the LEA Title I Consolidated Plan</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8"/>
          <p:cNvSpPr txBox="1">
            <a:spLocks noGrp="1"/>
          </p:cNvSpPr>
          <p:nvPr>
            <p:ph type="title"/>
          </p:nvPr>
        </p:nvSpPr>
        <p:spPr>
          <a:xfrm>
            <a:off x="533400" y="6858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a:t>What is the LEA Parent and Family Engagement Plan?</a:t>
            </a:r>
            <a:endParaRPr/>
          </a:p>
        </p:txBody>
      </p:sp>
      <p:sp>
        <p:nvSpPr>
          <p:cNvPr id="139" name="Google Shape;139;p8"/>
          <p:cNvSpPr txBox="1">
            <a:spLocks noGrp="1"/>
          </p:cNvSpPr>
          <p:nvPr>
            <p:ph type="body" idx="1"/>
          </p:nvPr>
        </p:nvSpPr>
        <p:spPr>
          <a:xfrm>
            <a:off x="533400" y="2209800"/>
            <a:ext cx="8153400" cy="3962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This plan addresses how the LEA will implement the parent and family engagement requirements of Every Student Succeeds Act</a:t>
            </a:r>
            <a:r>
              <a:rPr lang="en-US" sz="2200" i="1"/>
              <a:t>.  </a:t>
            </a:r>
            <a:r>
              <a:rPr lang="en-US" sz="2200"/>
              <a:t>It includes…</a:t>
            </a:r>
            <a:endParaRPr/>
          </a:p>
          <a:p>
            <a:pPr marL="342900" lvl="0" indent="-311150" algn="l" rtl="0">
              <a:spcBef>
                <a:spcPts val="100"/>
              </a:spcBef>
              <a:spcAft>
                <a:spcPts val="0"/>
              </a:spcAft>
              <a:buClr>
                <a:schemeClr val="dk1"/>
              </a:buClr>
              <a:buSzPts val="500"/>
              <a:buFont typeface="Arial"/>
              <a:buNone/>
            </a:pPr>
            <a:endParaRPr sz="500" i="1"/>
          </a:p>
          <a:p>
            <a:pPr marL="742950" lvl="1" indent="-285750" algn="l" rtl="0">
              <a:spcBef>
                <a:spcPts val="360"/>
              </a:spcBef>
              <a:spcAft>
                <a:spcPts val="0"/>
              </a:spcAft>
              <a:buClr>
                <a:schemeClr val="dk1"/>
              </a:buClr>
              <a:buSzPts val="1800"/>
              <a:buFont typeface="Arial"/>
              <a:buChar char="–"/>
            </a:pPr>
            <a:r>
              <a:rPr lang="en-US" sz="1800"/>
              <a:t>The LEA’s expectations for parents and families</a:t>
            </a:r>
            <a:endParaRPr/>
          </a:p>
          <a:p>
            <a:pPr marL="742950" lvl="1" indent="-285750" algn="l" rtl="0">
              <a:spcBef>
                <a:spcPts val="100"/>
              </a:spcBef>
              <a:spcAft>
                <a:spcPts val="0"/>
              </a:spcAft>
              <a:buClr>
                <a:schemeClr val="dk1"/>
              </a:buClr>
              <a:buSzPts val="500"/>
              <a:buFont typeface="Arial"/>
              <a:buNone/>
            </a:pPr>
            <a:endParaRPr sz="500"/>
          </a:p>
          <a:p>
            <a:pPr marL="742950" lvl="1" indent="-285750" algn="l" rtl="0">
              <a:spcBef>
                <a:spcPts val="360"/>
              </a:spcBef>
              <a:spcAft>
                <a:spcPts val="0"/>
              </a:spcAft>
              <a:buClr>
                <a:schemeClr val="dk1"/>
              </a:buClr>
              <a:buSzPts val="1800"/>
              <a:buFont typeface="Arial"/>
              <a:buChar char="–"/>
            </a:pPr>
            <a:r>
              <a:rPr lang="en-US" sz="1800"/>
              <a:t>How the LEA will involve parents in decision-making</a:t>
            </a:r>
            <a:endParaRPr/>
          </a:p>
          <a:p>
            <a:pPr marL="742950" lvl="1" indent="-285750" algn="l" rtl="0">
              <a:spcBef>
                <a:spcPts val="100"/>
              </a:spcBef>
              <a:spcAft>
                <a:spcPts val="0"/>
              </a:spcAft>
              <a:buClr>
                <a:schemeClr val="dk1"/>
              </a:buClr>
              <a:buSzPts val="500"/>
              <a:buFont typeface="Arial"/>
              <a:buNone/>
            </a:pPr>
            <a:endParaRPr sz="500"/>
          </a:p>
          <a:p>
            <a:pPr marL="742950" lvl="1" indent="-285750" algn="l" rtl="0">
              <a:spcBef>
                <a:spcPts val="360"/>
              </a:spcBef>
              <a:spcAft>
                <a:spcPts val="0"/>
              </a:spcAft>
              <a:buClr>
                <a:schemeClr val="dk1"/>
              </a:buClr>
              <a:buSzPts val="1800"/>
              <a:buFont typeface="Arial"/>
              <a:buChar char="–"/>
            </a:pPr>
            <a:r>
              <a:rPr lang="en-US" sz="1800"/>
              <a:t>How the LEA will work to build the schools’ and parents’ capacity for strong parental involvement to improve student academic achievement</a:t>
            </a:r>
            <a:endParaRPr/>
          </a:p>
          <a:p>
            <a:pPr marL="342900" lvl="0" indent="-342900" algn="l" rtl="0">
              <a:spcBef>
                <a:spcPts val="440"/>
              </a:spcBef>
              <a:spcAft>
                <a:spcPts val="0"/>
              </a:spcAft>
              <a:buClr>
                <a:schemeClr val="dk1"/>
              </a:buClr>
              <a:buSzPts val="2200"/>
              <a:buFont typeface="Arial"/>
              <a:buChar char="•"/>
            </a:pPr>
            <a:r>
              <a:rPr lang="en-US" sz="2200"/>
              <a:t>You, as Title I parents, have the right to be involved in the development of this plan.</a:t>
            </a:r>
            <a:endParaRPr/>
          </a:p>
          <a:p>
            <a:pPr marL="742950" lvl="1" indent="-285750" algn="l" rtl="0">
              <a:spcBef>
                <a:spcPts val="360"/>
              </a:spcBef>
              <a:spcAft>
                <a:spcPts val="0"/>
              </a:spcAft>
              <a:buClr>
                <a:schemeClr val="dk1"/>
              </a:buClr>
              <a:buSzPts val="1800"/>
              <a:buFont typeface="Arial"/>
              <a:buNone/>
            </a:pPr>
            <a:endParaRPr sz="1800"/>
          </a:p>
          <a:p>
            <a:pPr marL="342900" lvl="0" indent="-2032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9"/>
          <p:cNvSpPr txBox="1">
            <a:spLocks noGrp="1"/>
          </p:cNvSpPr>
          <p:nvPr>
            <p:ph type="title"/>
          </p:nvPr>
        </p:nvSpPr>
        <p:spPr>
          <a:xfrm>
            <a:off x="609600" y="609600"/>
            <a:ext cx="4495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a:t>What is a CIP?</a:t>
            </a:r>
            <a:endParaRPr/>
          </a:p>
        </p:txBody>
      </p:sp>
      <p:sp>
        <p:nvSpPr>
          <p:cNvPr id="146" name="Google Shape;146;p9"/>
          <p:cNvSpPr txBox="1">
            <a:spLocks noGrp="1"/>
          </p:cNvSpPr>
          <p:nvPr>
            <p:ph type="body" idx="1"/>
          </p:nvPr>
        </p:nvSpPr>
        <p:spPr>
          <a:xfrm>
            <a:off x="457200" y="2332037"/>
            <a:ext cx="7696200" cy="36115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The CIP is your school’s Continuous Improvement Plan and includes:</a:t>
            </a:r>
            <a:endParaRPr/>
          </a:p>
          <a:p>
            <a:pPr marL="742950" lvl="1" indent="-285750" algn="l" rtl="0">
              <a:spcBef>
                <a:spcPts val="360"/>
              </a:spcBef>
              <a:spcAft>
                <a:spcPts val="0"/>
              </a:spcAft>
              <a:buClr>
                <a:schemeClr val="dk1"/>
              </a:buClr>
              <a:buSzPts val="1800"/>
              <a:buFont typeface="Arial"/>
              <a:buChar char="–"/>
            </a:pPr>
            <a:r>
              <a:rPr lang="en-US" sz="1800"/>
              <a:t>A Needs Assessment and Summary of Data</a:t>
            </a:r>
            <a:endParaRPr/>
          </a:p>
          <a:p>
            <a:pPr marL="742950" lvl="1" indent="-285750" algn="l" rtl="0">
              <a:spcBef>
                <a:spcPts val="360"/>
              </a:spcBef>
              <a:spcAft>
                <a:spcPts val="0"/>
              </a:spcAft>
              <a:buClr>
                <a:schemeClr val="dk1"/>
              </a:buClr>
              <a:buSzPts val="1800"/>
              <a:buFont typeface="Arial"/>
              <a:buChar char="–"/>
            </a:pPr>
            <a:r>
              <a:rPr lang="en-US" sz="1800"/>
              <a:t>Goals and Strategies to Address Academic Needs of Students</a:t>
            </a:r>
            <a:endParaRPr/>
          </a:p>
          <a:p>
            <a:pPr marL="742950" lvl="1" indent="-285750" algn="l" rtl="0">
              <a:spcBef>
                <a:spcPts val="360"/>
              </a:spcBef>
              <a:spcAft>
                <a:spcPts val="0"/>
              </a:spcAft>
              <a:buClr>
                <a:schemeClr val="dk1"/>
              </a:buClr>
              <a:buSzPts val="1800"/>
              <a:buFont typeface="Arial"/>
              <a:buChar char="–"/>
            </a:pPr>
            <a:r>
              <a:rPr lang="en-US" sz="1800"/>
              <a:t>Professional Development Needs</a:t>
            </a:r>
            <a:endParaRPr/>
          </a:p>
          <a:p>
            <a:pPr marL="742950" lvl="1" indent="-285750" algn="l" rtl="0">
              <a:spcBef>
                <a:spcPts val="360"/>
              </a:spcBef>
              <a:spcAft>
                <a:spcPts val="0"/>
              </a:spcAft>
              <a:buClr>
                <a:schemeClr val="dk1"/>
              </a:buClr>
              <a:buSzPts val="1800"/>
              <a:buFont typeface="Arial"/>
              <a:buChar char="–"/>
            </a:pPr>
            <a:r>
              <a:rPr lang="en-US" sz="1800"/>
              <a:t>Coordination of Resources/Comprehensive Budget</a:t>
            </a:r>
            <a:endParaRPr/>
          </a:p>
          <a:p>
            <a:pPr marL="742950" lvl="1" indent="-285750" algn="l" rtl="0">
              <a:spcBef>
                <a:spcPts val="360"/>
              </a:spcBef>
              <a:spcAft>
                <a:spcPts val="0"/>
              </a:spcAft>
              <a:buClr>
                <a:schemeClr val="dk1"/>
              </a:buClr>
              <a:buSzPts val="1800"/>
              <a:buFont typeface="Arial"/>
              <a:buChar char="–"/>
            </a:pPr>
            <a:r>
              <a:rPr lang="en-US" sz="1800"/>
              <a:t>The School’s Parent and Family Engagement policy.</a:t>
            </a:r>
            <a:endParaRPr/>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You, as Title I parents, have the right to be involved in the development of this plan.</a:t>
            </a:r>
            <a:endParaRPr/>
          </a:p>
          <a:p>
            <a:pPr marL="742950" lvl="1" indent="-28575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1852</Words>
  <Application>Microsoft Office PowerPoint</Application>
  <PresentationFormat>On-screen Show (4:3)</PresentationFormat>
  <Paragraphs>246</Paragraphs>
  <Slides>15</Slides>
  <Notes>15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Arial</vt:lpstr>
      <vt:lpstr>Back to School</vt:lpstr>
      <vt:lpstr>Welcome to the  Annual Meeting of Title I Parents</vt:lpstr>
      <vt:lpstr>Why are we here?</vt:lpstr>
      <vt:lpstr>What you will learn…</vt:lpstr>
      <vt:lpstr>What you will learn… (Continued)</vt:lpstr>
      <vt:lpstr>What does it mean to be a Title I School?</vt:lpstr>
      <vt:lpstr>What is the 1% set-aside and how are parents involved?</vt:lpstr>
      <vt:lpstr>What is the LEA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Policy Conducted?</vt:lpstr>
      <vt:lpstr>Who are the parent leaders at my school?</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Annual Meeting of Title I Parents</dc:title>
  <dc:creator>judybo</dc:creator>
  <cp:lastModifiedBy>Anyuser</cp:lastModifiedBy>
  <cp:revision>2</cp:revision>
  <dcterms:created xsi:type="dcterms:W3CDTF">2008-12-30T20:58:07Z</dcterms:created>
  <dcterms:modified xsi:type="dcterms:W3CDTF">2022-03-14T19:32:31Z</dcterms:modified>
</cp:coreProperties>
</file>