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7"/>
  </p:notesMasterIdLst>
  <p:sldIdLst>
    <p:sldId id="256" r:id="rId2"/>
    <p:sldId id="433" r:id="rId3"/>
    <p:sldId id="257" r:id="rId4"/>
    <p:sldId id="269" r:id="rId5"/>
    <p:sldId id="262" r:id="rId6"/>
    <p:sldId id="411" r:id="rId7"/>
    <p:sldId id="412" r:id="rId8"/>
    <p:sldId id="408" r:id="rId9"/>
    <p:sldId id="317" r:id="rId10"/>
    <p:sldId id="435" r:id="rId11"/>
    <p:sldId id="264" r:id="rId12"/>
    <p:sldId id="434" r:id="rId13"/>
    <p:sldId id="415" r:id="rId14"/>
    <p:sldId id="416" r:id="rId15"/>
    <p:sldId id="429" r:id="rId16"/>
    <p:sldId id="420" r:id="rId17"/>
    <p:sldId id="363" r:id="rId18"/>
    <p:sldId id="394" r:id="rId19"/>
    <p:sldId id="430" r:id="rId20"/>
    <p:sldId id="421" r:id="rId21"/>
    <p:sldId id="431" r:id="rId22"/>
    <p:sldId id="422" r:id="rId23"/>
    <p:sldId id="277" r:id="rId24"/>
    <p:sldId id="400" r:id="rId25"/>
    <p:sldId id="427" r:id="rId26"/>
    <p:sldId id="278" r:id="rId27"/>
    <p:sldId id="279" r:id="rId28"/>
    <p:sldId id="426" r:id="rId29"/>
    <p:sldId id="439" r:id="rId30"/>
    <p:sldId id="424" r:id="rId31"/>
    <p:sldId id="280" r:id="rId32"/>
    <p:sldId id="425" r:id="rId33"/>
    <p:sldId id="281" r:id="rId34"/>
    <p:sldId id="319"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ennedy" initials="JK" lastIdx="1" clrIdx="0">
    <p:extLst>
      <p:ext uri="{19B8F6BF-5375-455C-9EA6-DF929625EA0E}">
        <p15:presenceInfo xmlns:p15="http://schemas.microsoft.com/office/powerpoint/2012/main" userId="S::jrkennedy@olatheschools.org::d200217e-067e-4188-a2f8-d6ed84dd2c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B37"/>
    <a:srgbClr val="262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625EC-D5EF-4C35-8D12-AB85BAC0AC7B}" v="2" dt="2020-10-09T21:07:16.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6470" autoAdjust="0"/>
  </p:normalViewPr>
  <p:slideViewPr>
    <p:cSldViewPr snapToGrid="0" snapToObjects="1">
      <p:cViewPr varScale="1">
        <p:scale>
          <a:sx n="74" d="100"/>
          <a:sy n="74" d="100"/>
        </p:scale>
        <p:origin x="1092" y="66"/>
      </p:cViewPr>
      <p:guideLst/>
    </p:cSldViewPr>
  </p:slideViewPr>
  <p:outlineViewPr>
    <p:cViewPr>
      <p:scale>
        <a:sx n="33" d="100"/>
        <a:sy n="33" d="100"/>
      </p:scale>
      <p:origin x="0" y="-2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7D025-A986-4270-BFA9-228BD0AACAF6}"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68F8A-2798-47C7-8BE4-B1260F813CEF}" type="slidenum">
              <a:rPr lang="en-US" smtClean="0"/>
              <a:t>‹#›</a:t>
            </a:fld>
            <a:endParaRPr lang="en-US"/>
          </a:p>
        </p:txBody>
      </p:sp>
    </p:spTree>
    <p:extLst>
      <p:ext uri="{BB962C8B-B14F-4D97-AF65-F5344CB8AC3E}">
        <p14:creationId xmlns:p14="http://schemas.microsoft.com/office/powerpoint/2010/main" val="191329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During the Synergy portion of our time together, we will take a look at how interact within Synergy as a long term remote substitute teacher. We will explore how to sign in, take attendance, launch virtual meetings, create and grade assignments and more!</a:t>
            </a:r>
          </a:p>
        </p:txBody>
      </p:sp>
      <p:sp>
        <p:nvSpPr>
          <p:cNvPr id="4" name="Slide Number Placeholder 3"/>
          <p:cNvSpPr>
            <a:spLocks noGrp="1"/>
          </p:cNvSpPr>
          <p:nvPr>
            <p:ph type="sldNum" sz="quarter" idx="5"/>
          </p:nvPr>
        </p:nvSpPr>
        <p:spPr/>
        <p:txBody>
          <a:bodyPr/>
          <a:lstStyle/>
          <a:p>
            <a:fld id="{B377FBCF-D7F8-46FA-8C51-1B95871250E6}" type="slidenum">
              <a:rPr lang="en-US"/>
              <a:t>2</a:t>
            </a:fld>
            <a:endParaRPr lang="en-US"/>
          </a:p>
        </p:txBody>
      </p:sp>
    </p:spTree>
    <p:extLst>
      <p:ext uri="{BB962C8B-B14F-4D97-AF65-F5344CB8AC3E}">
        <p14:creationId xmlns:p14="http://schemas.microsoft.com/office/powerpoint/2010/main" val="139875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During the Synergy portion of our time together, we will take a look at how interact within Synergy as a long term remote substitute teacher. We will explore how to sign in, take attendance, launch virtual meetings, create and grade assignments and more!</a:t>
            </a:r>
          </a:p>
        </p:txBody>
      </p:sp>
      <p:sp>
        <p:nvSpPr>
          <p:cNvPr id="4" name="Slide Number Placeholder 3"/>
          <p:cNvSpPr>
            <a:spLocks noGrp="1"/>
          </p:cNvSpPr>
          <p:nvPr>
            <p:ph type="sldNum" sz="quarter" idx="5"/>
          </p:nvPr>
        </p:nvSpPr>
        <p:spPr/>
        <p:txBody>
          <a:bodyPr/>
          <a:lstStyle/>
          <a:p>
            <a:fld id="{B377FBCF-D7F8-46FA-8C51-1B95871250E6}" type="slidenum">
              <a:rPr lang="en-US"/>
              <a:t>6</a:t>
            </a:fld>
            <a:endParaRPr lang="en-US"/>
          </a:p>
        </p:txBody>
      </p:sp>
    </p:spTree>
    <p:extLst>
      <p:ext uri="{BB962C8B-B14F-4D97-AF65-F5344CB8AC3E}">
        <p14:creationId xmlns:p14="http://schemas.microsoft.com/office/powerpoint/2010/main" val="212397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 Introduce topic of Signing into Synergy</a:t>
            </a:r>
          </a:p>
          <a:p>
            <a:endParaRPr lang="en-US" dirty="0"/>
          </a:p>
          <a:p>
            <a:r>
              <a:rPr lang="en-US" dirty="0"/>
              <a:t>Signing in as a long-term sub is slightly different than signing in as a daily sub.</a:t>
            </a:r>
          </a:p>
          <a:p>
            <a:endParaRPr lang="en-US" dirty="0"/>
          </a:p>
          <a:p>
            <a:r>
              <a:rPr lang="en-US" dirty="0"/>
              <a:t>Rather than clicking “Substitute Teacher Login”, we will sign in as a teacher would.</a:t>
            </a:r>
          </a:p>
          <a:p>
            <a:endParaRPr lang="en-US" dirty="0"/>
          </a:p>
          <a:p>
            <a:r>
              <a:rPr lang="en-US" dirty="0"/>
              <a:t>First, since Synergy is most compatible with the Google Chrome web browser, please be sure to refer to your handbook to see how install Google Chrome on your district-issued device and make it the default browser.</a:t>
            </a:r>
          </a:p>
          <a:p>
            <a:endParaRPr lang="en-US" dirty="0"/>
          </a:p>
          <a:p>
            <a:r>
              <a:rPr lang="en-US" dirty="0"/>
              <a:t>Now take a look at how to sign into Synergy!  </a:t>
            </a:r>
          </a:p>
        </p:txBody>
      </p:sp>
      <p:sp>
        <p:nvSpPr>
          <p:cNvPr id="4" name="Slide Number Placeholder 3"/>
          <p:cNvSpPr>
            <a:spLocks noGrp="1"/>
          </p:cNvSpPr>
          <p:nvPr>
            <p:ph type="sldNum" sz="quarter" idx="5"/>
          </p:nvPr>
        </p:nvSpPr>
        <p:spPr/>
        <p:txBody>
          <a:bodyPr/>
          <a:lstStyle/>
          <a:p>
            <a:fld id="{B377FBCF-D7F8-46FA-8C51-1B95871250E6}" type="slidenum">
              <a:rPr lang="en-US" smtClean="0"/>
              <a:t>9</a:t>
            </a:fld>
            <a:endParaRPr lang="en-US"/>
          </a:p>
        </p:txBody>
      </p:sp>
    </p:spTree>
    <p:extLst>
      <p:ext uri="{BB962C8B-B14F-4D97-AF65-F5344CB8AC3E}">
        <p14:creationId xmlns:p14="http://schemas.microsoft.com/office/powerpoint/2010/main" val="390239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Most of us are probably familiar with taking attendance, so we will review taking attendance by seating chart, list, and show you how to take attendance for elementary, secondary, and teachers with students from multiple buildings.</a:t>
            </a:r>
          </a:p>
          <a:p>
            <a:endParaRPr lang="en-US"/>
          </a:p>
        </p:txBody>
      </p:sp>
      <p:sp>
        <p:nvSpPr>
          <p:cNvPr id="4" name="Slide Number Placeholder 3"/>
          <p:cNvSpPr>
            <a:spLocks noGrp="1"/>
          </p:cNvSpPr>
          <p:nvPr>
            <p:ph type="sldNum" sz="quarter" idx="5"/>
          </p:nvPr>
        </p:nvSpPr>
        <p:spPr/>
        <p:txBody>
          <a:bodyPr/>
          <a:lstStyle/>
          <a:p>
            <a:fld id="{B377FBCF-D7F8-46FA-8C51-1B95871250E6}" type="slidenum">
              <a:rPr lang="en-US" smtClean="0"/>
              <a:t>11</a:t>
            </a:fld>
            <a:endParaRPr lang="en-US"/>
          </a:p>
        </p:txBody>
      </p:sp>
    </p:spTree>
    <p:extLst>
      <p:ext uri="{BB962C8B-B14F-4D97-AF65-F5344CB8AC3E}">
        <p14:creationId xmlns:p14="http://schemas.microsoft.com/office/powerpoint/2010/main" val="95692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venir Book"/>
              </a:rPr>
              <a:t>Remote teachers recently received updated information for launching Zoom meetings from Synergy.</a:t>
            </a:r>
          </a:p>
          <a:p>
            <a:endParaRPr lang="en-US">
              <a:latin typeface="Avenir Book"/>
            </a:endParaRPr>
          </a:p>
          <a:p>
            <a:r>
              <a:rPr lang="en-US">
                <a:latin typeface="Avenir Book"/>
              </a:rPr>
              <a:t>Today, we will walk you through the steps of scheduling a Zoom meeting for students from multiple schools and launching your Zoom meetings.</a:t>
            </a:r>
          </a:p>
          <a:p>
            <a:endParaRPr lang="en-US">
              <a:latin typeface="Avenir Book" panose="02000503020000020003" pitchFamily="2" charset="0"/>
            </a:endParaRPr>
          </a:p>
          <a:p>
            <a:r>
              <a:rPr lang="en-US">
                <a:latin typeface="Avenir Book" panose="02000503020000020003" pitchFamily="2" charset="0"/>
              </a:rPr>
              <a:t>When meetings are launched in Synergy, students will join their meetings from StudentVUE.</a:t>
            </a:r>
          </a:p>
          <a:p>
            <a:endParaRPr lang="en-US"/>
          </a:p>
        </p:txBody>
      </p:sp>
      <p:sp>
        <p:nvSpPr>
          <p:cNvPr id="4" name="Slide Number Placeholder 3"/>
          <p:cNvSpPr>
            <a:spLocks noGrp="1"/>
          </p:cNvSpPr>
          <p:nvPr>
            <p:ph type="sldNum" sz="quarter" idx="5"/>
          </p:nvPr>
        </p:nvSpPr>
        <p:spPr/>
        <p:txBody>
          <a:bodyPr/>
          <a:lstStyle/>
          <a:p>
            <a:fld id="{B377FBCF-D7F8-46FA-8C51-1B95871250E6}" type="slidenum">
              <a:rPr lang="en-US" smtClean="0"/>
              <a:t>13</a:t>
            </a:fld>
            <a:endParaRPr lang="en-US"/>
          </a:p>
        </p:txBody>
      </p:sp>
    </p:spTree>
    <p:extLst>
      <p:ext uri="{BB962C8B-B14F-4D97-AF65-F5344CB8AC3E}">
        <p14:creationId xmlns:p14="http://schemas.microsoft.com/office/powerpoint/2010/main" val="217235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 - Walkthrough</a:t>
            </a:r>
          </a:p>
        </p:txBody>
      </p:sp>
      <p:sp>
        <p:nvSpPr>
          <p:cNvPr id="4" name="Slide Number Placeholder 3"/>
          <p:cNvSpPr>
            <a:spLocks noGrp="1"/>
          </p:cNvSpPr>
          <p:nvPr>
            <p:ph type="sldNum" sz="quarter" idx="5"/>
          </p:nvPr>
        </p:nvSpPr>
        <p:spPr/>
        <p:txBody>
          <a:bodyPr/>
          <a:lstStyle/>
          <a:p>
            <a:fld id="{B377FBCF-D7F8-46FA-8C51-1B95871250E6}" type="slidenum">
              <a:rPr lang="en-US" smtClean="0"/>
              <a:t>14</a:t>
            </a:fld>
            <a:endParaRPr lang="en-US"/>
          </a:p>
        </p:txBody>
      </p:sp>
    </p:spTree>
    <p:extLst>
      <p:ext uri="{BB962C8B-B14F-4D97-AF65-F5344CB8AC3E}">
        <p14:creationId xmlns:p14="http://schemas.microsoft.com/office/powerpoint/2010/main" val="167491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Remote Teachers with students from multiple buildings, the process for launching a Zoom meeting looks a little bit different.  In this case, we will have to first schedule a meeting that all of our students can join, then launch the meeting.  Please remember that these steps are different and should be followed when substitute teaching for a remote teacher that has students from multiple buildings.</a:t>
            </a:r>
          </a:p>
        </p:txBody>
      </p:sp>
      <p:sp>
        <p:nvSpPr>
          <p:cNvPr id="4" name="Slide Number Placeholder 3"/>
          <p:cNvSpPr>
            <a:spLocks noGrp="1"/>
          </p:cNvSpPr>
          <p:nvPr>
            <p:ph type="sldNum" sz="quarter" idx="5"/>
          </p:nvPr>
        </p:nvSpPr>
        <p:spPr/>
        <p:txBody>
          <a:bodyPr/>
          <a:lstStyle/>
          <a:p>
            <a:fld id="{B377FBCF-D7F8-46FA-8C51-1B95871250E6}" type="slidenum">
              <a:rPr lang="en-US" smtClean="0"/>
              <a:t>16</a:t>
            </a:fld>
            <a:endParaRPr lang="en-US"/>
          </a:p>
        </p:txBody>
      </p:sp>
    </p:spTree>
    <p:extLst>
      <p:ext uri="{BB962C8B-B14F-4D97-AF65-F5344CB8AC3E}">
        <p14:creationId xmlns:p14="http://schemas.microsoft.com/office/powerpoint/2010/main" val="4528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elementary remote teacher has students from two different elementary schools.</a:t>
            </a:r>
          </a:p>
          <a:p>
            <a:endParaRPr lang="en-US"/>
          </a:p>
          <a:p>
            <a:r>
              <a:rPr lang="en-US"/>
              <a:t>To schedule a meeting that captures all of her students, we will click Video Meeting</a:t>
            </a:r>
          </a:p>
        </p:txBody>
      </p:sp>
      <p:sp>
        <p:nvSpPr>
          <p:cNvPr id="4" name="Slide Number Placeholder 3"/>
          <p:cNvSpPr>
            <a:spLocks noGrp="1"/>
          </p:cNvSpPr>
          <p:nvPr>
            <p:ph type="sldNum" sz="quarter" idx="5"/>
          </p:nvPr>
        </p:nvSpPr>
        <p:spPr/>
        <p:txBody>
          <a:bodyPr/>
          <a:lstStyle/>
          <a:p>
            <a:fld id="{B377FBCF-D7F8-46FA-8C51-1B95871250E6}" type="slidenum">
              <a:rPr lang="en-US" smtClean="0"/>
              <a:t>17</a:t>
            </a:fld>
            <a:endParaRPr lang="en-US"/>
          </a:p>
        </p:txBody>
      </p:sp>
    </p:spTree>
    <p:extLst>
      <p:ext uri="{BB962C8B-B14F-4D97-AF65-F5344CB8AC3E}">
        <p14:creationId xmlns:p14="http://schemas.microsoft.com/office/powerpoint/2010/main" val="36672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 - Walkthrough</a:t>
            </a:r>
          </a:p>
        </p:txBody>
      </p:sp>
      <p:sp>
        <p:nvSpPr>
          <p:cNvPr id="4" name="Slide Number Placeholder 3"/>
          <p:cNvSpPr>
            <a:spLocks noGrp="1"/>
          </p:cNvSpPr>
          <p:nvPr>
            <p:ph type="sldNum" sz="quarter" idx="5"/>
          </p:nvPr>
        </p:nvSpPr>
        <p:spPr/>
        <p:txBody>
          <a:bodyPr/>
          <a:lstStyle/>
          <a:p>
            <a:fld id="{B377FBCF-D7F8-46FA-8C51-1B95871250E6}" type="slidenum">
              <a:rPr lang="en-US" smtClean="0"/>
              <a:t>18</a:t>
            </a:fld>
            <a:endParaRPr lang="en-US"/>
          </a:p>
        </p:txBody>
      </p:sp>
    </p:spTree>
    <p:extLst>
      <p:ext uri="{BB962C8B-B14F-4D97-AF65-F5344CB8AC3E}">
        <p14:creationId xmlns:p14="http://schemas.microsoft.com/office/powerpoint/2010/main" val="161272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Thursday, October 15,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9978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Thursday, October 15,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8511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Thursday, October 15,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3467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Thursday, October 15,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4706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Thursday, October 15,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41195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Thursday, October 15,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9615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Thursday, October 15,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85224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Thursday, October 15,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7982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Thursday, October 15,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4040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Thursday, October 15,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2710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Thursday, October 15,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1120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Thursday, October 15,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8041717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eb.microsoftstream.com/embed/video/8fe5b121-4170-40da-ba66-55c351a77448?autoplay=false&amp;showinfo=tru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eb.microsoftstream.com/embed/video/15908ca4-7815-4360-a676-285c080fa4bc?autoplay=false&amp;showinfo=tr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eb.microsoftstream.com/embed/video/4d133b9e-ef77-41cd-8883-bfa5fd29e44a?autoplay=false&amp;showinfo=tru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eb.microsoftstream.com/embed/video/db391f10-fe75-4963-b429-674a483d22df?autoplay=false&amp;showinfo=true"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eb.microsoftstream.com/embed/video/155fc374-4f5c-46cd-96d5-2c4f84cf931e?autoplay=false&amp;showinfo=tr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office.com/"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eb.microsoftstream.com/embed/video/00d0927b-e3ed-4daa-bb42-31bafa50f80b?autoplay=false&amp;showinfo=tru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eb.microsoftstream.com/embed/video/40107599-b328-41ea-8667-5d26cafde08c?autoplay=false&amp;showinfo=tru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eb.microsoftstream.com/embed/video/e5bd966b-0fa2-45fc-8a3f-aa44bc35a4c4?autoplay=false&amp;showinfo=true"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eb.microsoftstream.com/embed/video/728c684b-0a47-4300-8e00-27212f79f382?autoplay=false&amp;showinfo=tr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eb.microsoftstream.com/embed/video/4e523554-4ef1-44b0-bfef-9b229f29dda5?autoplay=false&amp;showinfo=tru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eb.microsoftstream.com/embed/video/b8d05d9b-92ec-4968-a084-6562895d54e9?autoplay=false&amp;showinfo=true" TargetMode="External"/><Relationship Id="rId5" Type="http://schemas.openxmlformats.org/officeDocument/2006/relationships/image" Target="../media/image12.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mailto:helpdesk@olatheschool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sitting, plane, small, table&#10;&#10;Description automatically generated">
            <a:extLst>
              <a:ext uri="{FF2B5EF4-FFF2-40B4-BE49-F238E27FC236}">
                <a16:creationId xmlns:a16="http://schemas.microsoft.com/office/drawing/2014/main" id="{571EB2BB-D30B-A84D-8235-6222FFE20BD7}"/>
              </a:ext>
            </a:extLst>
          </p:cNvPr>
          <p:cNvPicPr>
            <a:picLocks noChangeAspect="1"/>
          </p:cNvPicPr>
          <p:nvPr/>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20103784-D609-2044-B579-17375E9EAEFB}"/>
              </a:ext>
            </a:extLst>
          </p:cNvPr>
          <p:cNvSpPr txBox="1"/>
          <p:nvPr/>
        </p:nvSpPr>
        <p:spPr>
          <a:xfrm>
            <a:off x="1303061" y="2158200"/>
            <a:ext cx="9760945" cy="461665"/>
          </a:xfrm>
          <a:prstGeom prst="rect">
            <a:avLst/>
          </a:prstGeom>
          <a:noFill/>
          <a:effectLst>
            <a:outerShdw blurRad="50800" dist="38100" dir="2700000" algn="tl" rotWithShape="0">
              <a:prstClr val="black">
                <a:alpha val="30000"/>
              </a:prstClr>
            </a:outerShdw>
          </a:effectLst>
        </p:spPr>
        <p:txBody>
          <a:bodyPr wrap="square" rtlCol="0">
            <a:spAutoFit/>
          </a:bodyPr>
          <a:lstStyle/>
          <a:p>
            <a:pPr algn="ctr"/>
            <a:r>
              <a:rPr lang="en-US" sz="2400" i="1" spc="300" dirty="0">
                <a:solidFill>
                  <a:schemeClr val="bg1"/>
                </a:solidFill>
                <a:latin typeface="Arial" panose="020B0604020202020204" pitchFamily="34" charset="0"/>
                <a:cs typeface="Arial" panose="020B0604020202020204" pitchFamily="34" charset="0"/>
              </a:rPr>
              <a:t>Students prepared for their future.</a:t>
            </a:r>
          </a:p>
        </p:txBody>
      </p:sp>
      <p:cxnSp>
        <p:nvCxnSpPr>
          <p:cNvPr id="13" name="Straight Connector 12">
            <a:extLst>
              <a:ext uri="{FF2B5EF4-FFF2-40B4-BE49-F238E27FC236}">
                <a16:creationId xmlns:a16="http://schemas.microsoft.com/office/drawing/2014/main" id="{38B7A63D-D372-E843-87A4-F8B522563E5E}"/>
              </a:ext>
              <a:ext uri="{C183D7F6-B498-43B3-948B-1728B52AA6E4}">
                <adec:decorative xmlns:adec="http://schemas.microsoft.com/office/drawing/2017/decorative" val="1"/>
              </a:ext>
            </a:extLst>
          </p:cNvPr>
          <p:cNvCxnSpPr>
            <a:cxnSpLocks/>
          </p:cNvCxnSpPr>
          <p:nvPr/>
        </p:nvCxnSpPr>
        <p:spPr>
          <a:xfrm>
            <a:off x="1819468" y="1993310"/>
            <a:ext cx="8673068" cy="64778"/>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79C4BC4-E4DA-0E43-B6BD-BF40108FCD01}"/>
              </a:ext>
            </a:extLst>
          </p:cNvPr>
          <p:cNvSpPr txBox="1"/>
          <p:nvPr/>
        </p:nvSpPr>
        <p:spPr>
          <a:xfrm>
            <a:off x="4377218" y="137537"/>
            <a:ext cx="3582649" cy="461665"/>
          </a:xfrm>
          <a:prstGeom prst="rect">
            <a:avLst/>
          </a:prstGeom>
          <a:noFill/>
        </p:spPr>
        <p:txBody>
          <a:bodyPr wrap="square" rtlCol="0">
            <a:spAutoFit/>
          </a:bodyPr>
          <a:lstStyle/>
          <a:p>
            <a:pPr algn="ctr"/>
            <a:r>
              <a:rPr lang="en-US" sz="2400" b="1" spc="300" dirty="0">
                <a:solidFill>
                  <a:schemeClr val="bg1"/>
                </a:solidFill>
                <a:latin typeface="Garamond" panose="02020404030301010803" pitchFamily="18" charset="0"/>
                <a:cs typeface="Arial" panose="020B0604020202020204" pitchFamily="34" charset="0"/>
              </a:rPr>
              <a:t>Substitute Training</a:t>
            </a:r>
            <a:endParaRPr lang="en-US" sz="2400" b="1" dirty="0">
              <a:latin typeface="Garamond" panose="02020404030301010803" pitchFamily="18" charset="0"/>
            </a:endParaRPr>
          </a:p>
        </p:txBody>
      </p:sp>
      <p:sp>
        <p:nvSpPr>
          <p:cNvPr id="26" name="Rounded Rectangle 25">
            <a:extLst>
              <a:ext uri="{FF2B5EF4-FFF2-40B4-BE49-F238E27FC236}">
                <a16:creationId xmlns:a16="http://schemas.microsoft.com/office/drawing/2014/main" id="{81F44F4A-F06B-5B4E-8156-AF2A5EA2582E}"/>
              </a:ext>
              <a:ext uri="{C183D7F6-B498-43B3-948B-1728B52AA6E4}">
                <adec:decorative xmlns:adec="http://schemas.microsoft.com/office/drawing/2017/decorative" val="1"/>
              </a:ext>
            </a:extLst>
          </p:cNvPr>
          <p:cNvSpPr/>
          <p:nvPr/>
        </p:nvSpPr>
        <p:spPr>
          <a:xfrm>
            <a:off x="520405" y="5543546"/>
            <a:ext cx="1417875" cy="992592"/>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AAF9BD8-6EAE-ED43-AB15-9A05D865FD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7686" y="5616158"/>
            <a:ext cx="1388464" cy="785506"/>
          </a:xfrm>
          <a:prstGeom prst="rect">
            <a:avLst/>
          </a:prstGeom>
        </p:spPr>
      </p:pic>
      <p:sp>
        <p:nvSpPr>
          <p:cNvPr id="27" name="Rounded Rectangle 26">
            <a:extLst>
              <a:ext uri="{FF2B5EF4-FFF2-40B4-BE49-F238E27FC236}">
                <a16:creationId xmlns:a16="http://schemas.microsoft.com/office/drawing/2014/main" id="{B0CB4548-7718-1849-B71D-BA9673B7FD52}"/>
              </a:ext>
              <a:ext uri="{C183D7F6-B498-43B3-948B-1728B52AA6E4}">
                <adec:decorative xmlns:adec="http://schemas.microsoft.com/office/drawing/2017/decorative" val="1"/>
              </a:ext>
            </a:extLst>
          </p:cNvPr>
          <p:cNvSpPr/>
          <p:nvPr/>
        </p:nvSpPr>
        <p:spPr>
          <a:xfrm>
            <a:off x="10323972" y="5543546"/>
            <a:ext cx="1417875" cy="992592"/>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64679D5-2FC7-6640-B88A-5FC0F3AE69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85892" y="5563815"/>
            <a:ext cx="1321423" cy="919094"/>
          </a:xfrm>
          <a:prstGeom prst="rect">
            <a:avLst/>
          </a:prstGeom>
          <a:effectLst>
            <a:glow rad="63500">
              <a:schemeClr val="bg1">
                <a:alpha val="17000"/>
              </a:schemeClr>
            </a:glow>
            <a:outerShdw blurRad="50800" dist="38100" dir="2700000" algn="tl" rotWithShape="0">
              <a:schemeClr val="bg1">
                <a:alpha val="40000"/>
              </a:schemeClr>
            </a:outerShdw>
            <a:softEdge rad="0"/>
          </a:effectLst>
        </p:spPr>
      </p:pic>
      <p:sp>
        <p:nvSpPr>
          <p:cNvPr id="8" name="Title 7">
            <a:extLst>
              <a:ext uri="{FF2B5EF4-FFF2-40B4-BE49-F238E27FC236}">
                <a16:creationId xmlns:a16="http://schemas.microsoft.com/office/drawing/2014/main" id="{EF86C278-56EA-E54D-8E80-B144590027F9}"/>
              </a:ext>
            </a:extLst>
          </p:cNvPr>
          <p:cNvSpPr txBox="1">
            <a:spLocks noGrp="1"/>
          </p:cNvSpPr>
          <p:nvPr>
            <p:ph type="title" idx="4294967295"/>
          </p:nvPr>
        </p:nvSpPr>
        <p:spPr>
          <a:xfrm>
            <a:off x="1288973" y="1042425"/>
            <a:ext cx="9760945" cy="1015663"/>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Synergy LMS</a:t>
            </a:r>
          </a:p>
        </p:txBody>
      </p:sp>
    </p:spTree>
    <p:extLst>
      <p:ext uri="{BB962C8B-B14F-4D97-AF65-F5344CB8AC3E}">
        <p14:creationId xmlns:p14="http://schemas.microsoft.com/office/powerpoint/2010/main" val="1922297838"/>
      </p:ext>
    </p:extLst>
  </p:cSld>
  <p:clrMapOvr>
    <a:masterClrMapping/>
  </p:clrMapOvr>
  <mc:AlternateContent xmlns:mc="http://schemas.openxmlformats.org/markup-compatibility/2006" xmlns:p14="http://schemas.microsoft.com/office/powerpoint/2010/main">
    <mc:Choice Requires="p14">
      <p:transition spd="slow" p14:dur="2000" advTm="11318"/>
    </mc:Choice>
    <mc:Fallback xmlns="">
      <p:transition spd="slow" advTm="113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FB40E1F4-887E-4884-8755-D99CB761935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85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Taking Attendance</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832471" y="2137893"/>
            <a:ext cx="8527058" cy="3816429"/>
          </a:xfrm>
          <a:prstGeom prst="rect">
            <a:avLst/>
          </a:prstGeom>
          <a:noFill/>
        </p:spPr>
        <p:txBody>
          <a:bodyPr wrap="square" lIns="91440" tIns="45720" rIns="91440" bIns="45720" rtlCol="0" anchor="t">
            <a:spAutoFit/>
          </a:bodyPr>
          <a:lstStyle/>
          <a:p>
            <a:r>
              <a:rPr lang="en-US" sz="2200" b="1" dirty="0">
                <a:latin typeface="Avenir Next LT Pro Light"/>
              </a:rPr>
              <a:t>Please take attendance at the beginning of each class period or day.</a:t>
            </a:r>
          </a:p>
          <a:p>
            <a:endParaRPr lang="en-US" sz="2200" b="1" dirty="0">
              <a:latin typeface="Avenir Next LT Pro Light"/>
            </a:endParaRPr>
          </a:p>
          <a:p>
            <a:r>
              <a:rPr lang="en-US" sz="2200" b="1" dirty="0">
                <a:latin typeface="Avenir Next LT Pro Light"/>
              </a:rPr>
              <a:t>Even when all students are present, attendance must be taken.</a:t>
            </a:r>
          </a:p>
          <a:p>
            <a:endParaRPr lang="en-US" sz="2200" b="1" dirty="0">
              <a:latin typeface="Avenir Next LT Pro Light"/>
            </a:endParaRPr>
          </a:p>
          <a:p>
            <a:r>
              <a:rPr lang="en-US" sz="2200" b="1" dirty="0">
                <a:latin typeface="Avenir Next LT Pro Light"/>
              </a:rPr>
              <a:t>Remote Subs with classes containing students from multiple buildings will need to perform the steps described in the next few slides for </a:t>
            </a:r>
            <a:r>
              <a:rPr lang="en-US" sz="2200" b="1" u="sng" dirty="0">
                <a:latin typeface="Avenir Next LT Pro Light"/>
              </a:rPr>
              <a:t>each</a:t>
            </a:r>
            <a:r>
              <a:rPr lang="en-US" sz="2200" b="1" dirty="0">
                <a:latin typeface="Avenir Next LT Pro Light"/>
              </a:rPr>
              <a:t> building.</a:t>
            </a:r>
          </a:p>
          <a:p>
            <a:endParaRPr lang="en-US" sz="2200" b="1" dirty="0">
              <a:latin typeface="Avenir Next LT Pro Light"/>
            </a:endParaRPr>
          </a:p>
          <a:p>
            <a:r>
              <a:rPr lang="en-US" sz="2200" b="1" dirty="0">
                <a:latin typeface="Avenir Next LT Pro Light"/>
              </a:rPr>
              <a:t>The video on the next slide will show you how to take attendance in Synergy.</a:t>
            </a:r>
            <a:endParaRPr lang="en-US" sz="2200" dirty="0"/>
          </a:p>
        </p:txBody>
      </p:sp>
    </p:spTree>
    <p:extLst>
      <p:ext uri="{BB962C8B-B14F-4D97-AF65-F5344CB8AC3E}">
        <p14:creationId xmlns:p14="http://schemas.microsoft.com/office/powerpoint/2010/main" val="73571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ACC94AA8-F975-4E84-905B-BA5E0DB65DC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61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4224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Zoom Meetings in Synergy</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751683" y="2217546"/>
            <a:ext cx="8527058" cy="3539430"/>
          </a:xfrm>
          <a:prstGeom prst="rect">
            <a:avLst/>
          </a:prstGeom>
          <a:noFill/>
        </p:spPr>
        <p:txBody>
          <a:bodyPr wrap="square" lIns="91440" tIns="45720" rIns="91440" bIns="45720" rtlCol="0" anchor="t">
            <a:spAutoFit/>
          </a:bodyPr>
          <a:lstStyle/>
          <a:p>
            <a:r>
              <a:rPr lang="en-US" sz="3200" dirty="0">
                <a:latin typeface="Avenir Book"/>
              </a:rPr>
              <a:t>Remote teachers recently received updated information for launching Zoom meetings from Synergy.</a:t>
            </a:r>
          </a:p>
          <a:p>
            <a:endParaRPr lang="en-US" sz="3200" dirty="0">
              <a:latin typeface="Avenir Book" panose="02000503020000020003" pitchFamily="2" charset="0"/>
            </a:endParaRPr>
          </a:p>
          <a:p>
            <a:r>
              <a:rPr lang="en-US" sz="3200" dirty="0">
                <a:latin typeface="Avenir Book" panose="02000503020000020003" pitchFamily="2" charset="0"/>
              </a:rPr>
              <a:t>When meetings are launched in Synergy, students will join their meetings from StudentVUE.</a:t>
            </a:r>
          </a:p>
          <a:p>
            <a:endParaRPr lang="en-US" sz="3200" dirty="0"/>
          </a:p>
        </p:txBody>
      </p:sp>
    </p:spTree>
    <p:extLst>
      <p:ext uri="{BB962C8B-B14F-4D97-AF65-F5344CB8AC3E}">
        <p14:creationId xmlns:p14="http://schemas.microsoft.com/office/powerpoint/2010/main" val="299362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277755" y="1859339"/>
            <a:ext cx="9422482" cy="3139321"/>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6600" b="1" dirty="0">
                <a:latin typeface="Arial" panose="020B0604020202020204" pitchFamily="34" charset="0"/>
                <a:cs typeface="Arial" panose="020B0604020202020204" pitchFamily="34" charset="0"/>
              </a:rPr>
              <a:t>Launching Zoom Meetings:</a:t>
            </a:r>
          </a:p>
          <a:p>
            <a:pPr algn="ctr"/>
            <a:r>
              <a:rPr lang="en-US" sz="6600" b="1" dirty="0">
                <a:latin typeface="Arial" panose="020B0604020202020204" pitchFamily="34" charset="0"/>
                <a:cs typeface="Arial" panose="020B0604020202020204" pitchFamily="34" charset="0"/>
              </a:rPr>
              <a:t>One Building</a:t>
            </a:r>
          </a:p>
        </p:txBody>
      </p:sp>
    </p:spTree>
    <p:extLst>
      <p:ext uri="{BB962C8B-B14F-4D97-AF65-F5344CB8AC3E}">
        <p14:creationId xmlns:p14="http://schemas.microsoft.com/office/powerpoint/2010/main" val="198644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8543E0C9-1AB0-4945-99D8-06FC105584D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93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384759" y="1859339"/>
            <a:ext cx="9422482" cy="3139321"/>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6600" b="1" dirty="0">
                <a:latin typeface="Arial" panose="020B0604020202020204" pitchFamily="34" charset="0"/>
                <a:cs typeface="Arial" panose="020B0604020202020204" pitchFamily="34" charset="0"/>
              </a:rPr>
              <a:t>Scheduling</a:t>
            </a:r>
          </a:p>
          <a:p>
            <a:pPr algn="ctr"/>
            <a:r>
              <a:rPr lang="en-US" sz="6600" b="1" dirty="0">
                <a:latin typeface="Arial" panose="020B0604020202020204" pitchFamily="34" charset="0"/>
                <a:cs typeface="Arial" panose="020B0604020202020204" pitchFamily="34" charset="0"/>
              </a:rPr>
              <a:t>Zoom Meetings:</a:t>
            </a:r>
          </a:p>
          <a:p>
            <a:pPr algn="ctr"/>
            <a:r>
              <a:rPr lang="en-US" sz="6600" b="1" dirty="0">
                <a:latin typeface="Arial" panose="020B0604020202020204" pitchFamily="34" charset="0"/>
                <a:cs typeface="Arial" panose="020B0604020202020204" pitchFamily="34" charset="0"/>
              </a:rPr>
              <a:t>Multiple Buildings</a:t>
            </a:r>
          </a:p>
        </p:txBody>
      </p:sp>
    </p:spTree>
    <p:extLst>
      <p:ext uri="{BB962C8B-B14F-4D97-AF65-F5344CB8AC3E}">
        <p14:creationId xmlns:p14="http://schemas.microsoft.com/office/powerpoint/2010/main" val="154735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176F45B9-34C5-44EB-A712-C53CCF00CB4B}"/>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7970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384759" y="1859339"/>
            <a:ext cx="9422482" cy="3139321"/>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6600" b="1" dirty="0">
                <a:latin typeface="Arial" panose="020B0604020202020204" pitchFamily="34" charset="0"/>
                <a:cs typeface="Arial" panose="020B0604020202020204" pitchFamily="34" charset="0"/>
              </a:rPr>
              <a:t>Launching Scheduled Zoom Meetings:</a:t>
            </a:r>
          </a:p>
          <a:p>
            <a:pPr algn="ctr"/>
            <a:r>
              <a:rPr lang="en-US" sz="6600" b="1" dirty="0">
                <a:latin typeface="Arial" panose="020B0604020202020204" pitchFamily="34" charset="0"/>
                <a:cs typeface="Arial" panose="020B0604020202020204" pitchFamily="34" charset="0"/>
              </a:rPr>
              <a:t>Multiple Buildings</a:t>
            </a:r>
          </a:p>
        </p:txBody>
      </p:sp>
    </p:spTree>
    <p:extLst>
      <p:ext uri="{BB962C8B-B14F-4D97-AF65-F5344CB8AC3E}">
        <p14:creationId xmlns:p14="http://schemas.microsoft.com/office/powerpoint/2010/main" val="377973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818DB7E7-708D-47F8-9768-D472AEFF3295}"/>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78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8931F4C-4112-A748-8B86-30F70C1BC0F6}"/>
              </a:ext>
            </a:extLst>
          </p:cNvPr>
          <p:cNvSpPr txBox="1"/>
          <p:nvPr/>
        </p:nvSpPr>
        <p:spPr>
          <a:xfrm>
            <a:off x="1215527" y="718393"/>
            <a:ext cx="9760945"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Viewing this Module</a:t>
            </a:r>
          </a:p>
        </p:txBody>
      </p:sp>
      <p:sp>
        <p:nvSpPr>
          <p:cNvPr id="7" name="TextBox 6">
            <a:extLst>
              <a:ext uri="{FF2B5EF4-FFF2-40B4-BE49-F238E27FC236}">
                <a16:creationId xmlns:a16="http://schemas.microsoft.com/office/drawing/2014/main" id="{0372DEC9-6BD5-844A-9FEE-0FD55E3369A3}"/>
              </a:ext>
            </a:extLst>
          </p:cNvPr>
          <p:cNvSpPr txBox="1"/>
          <p:nvPr/>
        </p:nvSpPr>
        <p:spPr>
          <a:xfrm>
            <a:off x="1858024" y="1763783"/>
            <a:ext cx="8521389" cy="4154984"/>
          </a:xfrm>
          <a:prstGeom prst="rect">
            <a:avLst/>
          </a:prstGeom>
          <a:noFill/>
        </p:spPr>
        <p:txBody>
          <a:bodyPr wrap="square" lIns="91440" tIns="45720" rIns="91440" bIns="45720" rtlCol="0" anchor="t">
            <a:spAutoFit/>
          </a:bodyPr>
          <a:lstStyle/>
          <a:p>
            <a:r>
              <a:rPr lang="en-US" sz="2400" dirty="0">
                <a:latin typeface="Avenir Book"/>
              </a:rPr>
              <a:t>Due to the nature of the content contained within this module, we are required to secure our video demonstrations on a password-protected website.</a:t>
            </a:r>
          </a:p>
          <a:p>
            <a:endParaRPr lang="en-US" sz="2400" dirty="0">
              <a:latin typeface="Avenir Book"/>
            </a:endParaRPr>
          </a:p>
          <a:p>
            <a:r>
              <a:rPr lang="en-US" sz="2400" dirty="0">
                <a:latin typeface="Avenir Book"/>
              </a:rPr>
              <a:t>Before starting this module, please visit </a:t>
            </a:r>
            <a:r>
              <a:rPr lang="en-US" sz="2400" dirty="0">
                <a:solidFill>
                  <a:srgbClr val="FF0000"/>
                </a:solidFill>
                <a:latin typeface="Avenir Book"/>
                <a:hlinkClick r:id="rId5">
                  <a:extLst>
                    <a:ext uri="{A12FA001-AC4F-418D-AE19-62706E023703}">
                      <ahyp:hlinkClr xmlns:ahyp="http://schemas.microsoft.com/office/drawing/2018/hyperlinkcolor" val="tx"/>
                    </a:ext>
                  </a:extLst>
                </a:hlinkClick>
              </a:rPr>
              <a:t>www.office.com</a:t>
            </a:r>
            <a:r>
              <a:rPr lang="en-US" sz="2400" dirty="0">
                <a:solidFill>
                  <a:srgbClr val="FF0000"/>
                </a:solidFill>
                <a:latin typeface="Avenir Book"/>
              </a:rPr>
              <a:t> </a:t>
            </a:r>
            <a:r>
              <a:rPr lang="en-US" sz="2400" dirty="0">
                <a:latin typeface="Avenir Book"/>
              </a:rPr>
              <a:t>and sign in with your Office 365 Credentials:</a:t>
            </a:r>
          </a:p>
          <a:p>
            <a:r>
              <a:rPr lang="en-US" sz="2400" dirty="0">
                <a:latin typeface="Avenir Book"/>
              </a:rPr>
              <a:t>	Username:  NetworkID@olatheschools.org</a:t>
            </a:r>
          </a:p>
          <a:p>
            <a:r>
              <a:rPr lang="en-US" sz="2400" dirty="0">
                <a:latin typeface="Avenir Book"/>
              </a:rPr>
              <a:t>	Password:   Network Password</a:t>
            </a:r>
          </a:p>
          <a:p>
            <a:endParaRPr lang="en-US" sz="2400" dirty="0">
              <a:latin typeface="Avenir Book"/>
            </a:endParaRPr>
          </a:p>
          <a:p>
            <a:r>
              <a:rPr lang="en-US" sz="2400" dirty="0">
                <a:latin typeface="Avenir Book"/>
              </a:rPr>
              <a:t>Return to this presentation once you are signed in.  This will allow you to view the videos.</a:t>
            </a:r>
            <a:endParaRPr lang="en-US" sz="2400" dirty="0">
              <a:latin typeface="Avenir Book" panose="02000503020000020003" pitchFamily="2" charset="0"/>
            </a:endParaRPr>
          </a:p>
        </p:txBody>
      </p:sp>
    </p:spTree>
    <p:extLst>
      <p:ext uri="{BB962C8B-B14F-4D97-AF65-F5344CB8AC3E}">
        <p14:creationId xmlns:p14="http://schemas.microsoft.com/office/powerpoint/2010/main" val="102116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Create an Assignment</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751682" y="2545792"/>
            <a:ext cx="8774077" cy="2554545"/>
          </a:xfrm>
          <a:prstGeom prst="rect">
            <a:avLst/>
          </a:prstGeom>
          <a:noFill/>
        </p:spPr>
        <p:txBody>
          <a:bodyPr wrap="square" lIns="91440" tIns="45720" rIns="91440" bIns="45720" rtlCol="0" anchor="t">
            <a:spAutoFit/>
          </a:bodyPr>
          <a:lstStyle/>
          <a:p>
            <a:r>
              <a:rPr lang="en-US" sz="3200" dirty="0">
                <a:latin typeface="Avenir Book"/>
              </a:rPr>
              <a:t>As part of your long-term assignment, your classroom teacher may ask you to create and distribute assignments using </a:t>
            </a:r>
            <a:r>
              <a:rPr lang="en-US" sz="3200" b="1" dirty="0">
                <a:latin typeface="Avenir Book"/>
              </a:rPr>
              <a:t>Synergy Course Content</a:t>
            </a:r>
            <a:r>
              <a:rPr lang="en-US" sz="3200" dirty="0">
                <a:latin typeface="Avenir Book"/>
              </a:rPr>
              <a:t>.</a:t>
            </a:r>
          </a:p>
          <a:p>
            <a:endParaRPr lang="en-US" sz="3200" dirty="0">
              <a:latin typeface="Avenir Book" panose="02000503020000020003" pitchFamily="2" charset="0"/>
            </a:endParaRPr>
          </a:p>
          <a:p>
            <a:endParaRPr lang="en-US" sz="3200" dirty="0"/>
          </a:p>
        </p:txBody>
      </p:sp>
    </p:spTree>
    <p:extLst>
      <p:ext uri="{BB962C8B-B14F-4D97-AF65-F5344CB8AC3E}">
        <p14:creationId xmlns:p14="http://schemas.microsoft.com/office/powerpoint/2010/main" val="143152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CA8C7E86-6EA1-4EB6-99A1-4BAB469343B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783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384382" cy="1569660"/>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Create an Assignment </a:t>
            </a:r>
          </a:p>
          <a:p>
            <a:pPr algn="ctr"/>
            <a:r>
              <a:rPr lang="en-US" sz="4800" b="1" dirty="0">
                <a:latin typeface="Arial" panose="020B0604020202020204" pitchFamily="34" charset="0"/>
                <a:cs typeface="Arial" panose="020B0604020202020204" pitchFamily="34" charset="0"/>
              </a:rPr>
              <a:t>without a Grade</a:t>
            </a:r>
          </a:p>
        </p:txBody>
      </p:sp>
      <p:sp>
        <p:nvSpPr>
          <p:cNvPr id="9" name="TextBox 8">
            <a:extLst>
              <a:ext uri="{FF2B5EF4-FFF2-40B4-BE49-F238E27FC236}">
                <a16:creationId xmlns:a16="http://schemas.microsoft.com/office/drawing/2014/main" id="{77D3EE7B-4A6B-294A-A465-24D3B4956FEB}"/>
              </a:ext>
            </a:extLst>
          </p:cNvPr>
          <p:cNvSpPr txBox="1"/>
          <p:nvPr/>
        </p:nvSpPr>
        <p:spPr>
          <a:xfrm>
            <a:off x="1829377" y="2592857"/>
            <a:ext cx="8527058" cy="3539430"/>
          </a:xfrm>
          <a:prstGeom prst="rect">
            <a:avLst/>
          </a:prstGeom>
          <a:noFill/>
        </p:spPr>
        <p:txBody>
          <a:bodyPr wrap="square" lIns="91440" tIns="45720" rIns="91440" bIns="45720" rtlCol="0" anchor="t">
            <a:spAutoFit/>
          </a:bodyPr>
          <a:lstStyle/>
          <a:p>
            <a:r>
              <a:rPr lang="en-US" sz="3200" dirty="0">
                <a:latin typeface="Avenir Book"/>
              </a:rPr>
              <a:t>There will be times that you will want students to complete work/assignments and you will NOT take a grade.</a:t>
            </a:r>
          </a:p>
          <a:p>
            <a:endParaRPr lang="en-US" sz="3200" dirty="0">
              <a:latin typeface="Avenir Book" panose="02000503020000020003" pitchFamily="2" charset="0"/>
            </a:endParaRPr>
          </a:p>
          <a:p>
            <a:r>
              <a:rPr lang="en-US" sz="3200" dirty="0">
                <a:latin typeface="Avenir Book" panose="02000503020000020003" pitchFamily="2" charset="0"/>
              </a:rPr>
              <a:t>The next slide will show you how to create an assignment without taking a grade.</a:t>
            </a:r>
          </a:p>
          <a:p>
            <a:endParaRPr lang="en-US" sz="3200" dirty="0"/>
          </a:p>
        </p:txBody>
      </p:sp>
    </p:spTree>
    <p:extLst>
      <p:ext uri="{BB962C8B-B14F-4D97-AF65-F5344CB8AC3E}">
        <p14:creationId xmlns:p14="http://schemas.microsoft.com/office/powerpoint/2010/main" val="340964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384382" cy="1569660"/>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a:solidFill>
                  <a:srgbClr val="C00000"/>
                </a:solidFill>
                <a:latin typeface="Avenir Heavy"/>
              </a:rPr>
              <a:t>Create an Assignment Without a Grade</a:t>
            </a:r>
          </a:p>
        </p:txBody>
      </p:sp>
      <p:sp>
        <p:nvSpPr>
          <p:cNvPr id="4" name="TextBox 3">
            <a:extLst>
              <a:ext uri="{FF2B5EF4-FFF2-40B4-BE49-F238E27FC236}">
                <a16:creationId xmlns:a16="http://schemas.microsoft.com/office/drawing/2014/main" id="{B9C0983F-7F8B-4418-8E56-F20267EF7F5C}"/>
              </a:ext>
            </a:extLst>
          </p:cNvPr>
          <p:cNvSpPr txBox="1"/>
          <p:nvPr/>
        </p:nvSpPr>
        <p:spPr>
          <a:xfrm>
            <a:off x="10360325" y="64928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venir Heavy"/>
              </a:rPr>
              <a:t>Demonstration</a:t>
            </a:r>
            <a:r>
              <a:rPr lang="en-US">
                <a:latin typeface="Avenir Heavy"/>
              </a:rPr>
              <a:t>​</a:t>
            </a:r>
            <a:endParaRPr lang="en-US"/>
          </a:p>
        </p:txBody>
      </p:sp>
      <p:pic>
        <p:nvPicPr>
          <p:cNvPr id="2" name="Picture 5" descr="A picture containing diagram&#10;&#10;Description automatically generated">
            <a:hlinkClick r:id="" action="ppaction://media"/>
            <a:extLst>
              <a:ext uri="{FF2B5EF4-FFF2-40B4-BE49-F238E27FC236}">
                <a16:creationId xmlns:a16="http://schemas.microsoft.com/office/drawing/2014/main" id="{A96D6ABE-8CAF-4B37-A7C7-2819F8B53B4C}"/>
              </a:ext>
            </a:extLst>
          </p:cNvPr>
          <p:cNvPicPr>
            <a:picLocks noRot="1" noChangeAspect="1"/>
          </p:cNvPicPr>
          <p:nvPr>
            <a:videoFile r:link="rId1"/>
          </p:nvPr>
        </p:nvPicPr>
        <p:blipFill>
          <a:blip r:embed="rId3"/>
          <a:stretch>
            <a:fillRect/>
          </a:stretch>
        </p:blipFill>
        <p:spPr>
          <a:xfrm>
            <a:off x="0" y="0"/>
            <a:ext cx="12169587" cy="6858000"/>
          </a:xfrm>
          <a:prstGeom prst="rect">
            <a:avLst/>
          </a:prstGeom>
        </p:spPr>
      </p:pic>
    </p:spTree>
    <p:extLst>
      <p:ext uri="{BB962C8B-B14F-4D97-AF65-F5344CB8AC3E}">
        <p14:creationId xmlns:p14="http://schemas.microsoft.com/office/powerpoint/2010/main" val="284510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Copying Assignments</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751683" y="2545792"/>
            <a:ext cx="8527058" cy="3046988"/>
          </a:xfrm>
          <a:prstGeom prst="rect">
            <a:avLst/>
          </a:prstGeom>
          <a:noFill/>
        </p:spPr>
        <p:txBody>
          <a:bodyPr wrap="square" lIns="91440" tIns="45720" rIns="91440" bIns="45720" rtlCol="0" anchor="t">
            <a:spAutoFit/>
          </a:bodyPr>
          <a:lstStyle/>
          <a:p>
            <a:r>
              <a:rPr lang="en-US" sz="3200" dirty="0">
                <a:latin typeface="Avenir Book"/>
              </a:rPr>
              <a:t>For your convenience, assignments can be copied from one building to another.</a:t>
            </a:r>
          </a:p>
          <a:p>
            <a:endParaRPr lang="en-US" sz="3200" dirty="0">
              <a:latin typeface="Avenir Book"/>
            </a:endParaRPr>
          </a:p>
          <a:p>
            <a:r>
              <a:rPr lang="en-US" sz="3200" dirty="0">
                <a:latin typeface="Avenir Book"/>
              </a:rPr>
              <a:t>Please refer to pp. 38-41 of the Long-Term Substitute Handbook for detailed instructions.</a:t>
            </a:r>
            <a:endParaRPr lang="en-US" sz="3200" dirty="0">
              <a:latin typeface="Avenir Book" panose="02000503020000020003" pitchFamily="2" charset="0"/>
            </a:endParaRPr>
          </a:p>
          <a:p>
            <a:endParaRPr lang="en-US" sz="3200" dirty="0"/>
          </a:p>
        </p:txBody>
      </p:sp>
    </p:spTree>
    <p:extLst>
      <p:ext uri="{BB962C8B-B14F-4D97-AF65-F5344CB8AC3E}">
        <p14:creationId xmlns:p14="http://schemas.microsoft.com/office/powerpoint/2010/main" val="144649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Grade Book</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832471" y="1814272"/>
            <a:ext cx="8527058" cy="4524315"/>
          </a:xfrm>
          <a:prstGeom prst="rect">
            <a:avLst/>
          </a:prstGeom>
          <a:noFill/>
        </p:spPr>
        <p:txBody>
          <a:bodyPr wrap="square" lIns="91440" tIns="45720" rIns="91440" bIns="45720" rtlCol="0" anchor="t">
            <a:spAutoFit/>
          </a:bodyPr>
          <a:lstStyle/>
          <a:p>
            <a:r>
              <a:rPr lang="en-US" sz="3200" dirty="0">
                <a:latin typeface="Avenir Book"/>
              </a:rPr>
              <a:t>Teachers and long-term substitutes may enter grades using Grade Book Main or New Grade Book. Both can be used interchangeably, however the New Grade Book contains a few more features.</a:t>
            </a:r>
          </a:p>
          <a:p>
            <a:endParaRPr lang="en-US" sz="3200" dirty="0">
              <a:latin typeface="Avenir Book" panose="02000503020000020003" pitchFamily="2" charset="0"/>
            </a:endParaRPr>
          </a:p>
          <a:p>
            <a:r>
              <a:rPr lang="en-US" sz="3200" dirty="0">
                <a:latin typeface="Avenir Book" panose="02000503020000020003" pitchFamily="2" charset="0"/>
              </a:rPr>
              <a:t>The next two slides will show you how to access the New Grade Book and explore New Grade Book Features.</a:t>
            </a:r>
          </a:p>
          <a:p>
            <a:endParaRPr lang="en-US" sz="3200" dirty="0"/>
          </a:p>
        </p:txBody>
      </p:sp>
    </p:spTree>
    <p:extLst>
      <p:ext uri="{BB962C8B-B14F-4D97-AF65-F5344CB8AC3E}">
        <p14:creationId xmlns:p14="http://schemas.microsoft.com/office/powerpoint/2010/main" val="1953837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1107996"/>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6600" b="1">
                <a:solidFill>
                  <a:srgbClr val="C00000"/>
                </a:solidFill>
                <a:latin typeface="Avenir Heavy"/>
              </a:rPr>
              <a:t>Grade an  Assignment</a:t>
            </a:r>
            <a:endParaRPr lang="en-US"/>
          </a:p>
        </p:txBody>
      </p:sp>
      <p:sp>
        <p:nvSpPr>
          <p:cNvPr id="4" name="TextBox 3">
            <a:extLst>
              <a:ext uri="{FF2B5EF4-FFF2-40B4-BE49-F238E27FC236}">
                <a16:creationId xmlns:a16="http://schemas.microsoft.com/office/drawing/2014/main" id="{A9659A8E-1677-4ADF-9743-BF7A40E845FF}"/>
              </a:ext>
            </a:extLst>
          </p:cNvPr>
          <p:cNvSpPr txBox="1"/>
          <p:nvPr/>
        </p:nvSpPr>
        <p:spPr>
          <a:xfrm>
            <a:off x="10374702" y="6435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venir Heavy"/>
              </a:rPr>
              <a:t>Demonstration</a:t>
            </a:r>
            <a:r>
              <a:rPr lang="en-US">
                <a:latin typeface="Avenir Heavy"/>
              </a:rPr>
              <a:t>​</a:t>
            </a:r>
            <a:endParaRPr lang="en-US"/>
          </a:p>
        </p:txBody>
      </p:sp>
      <p:pic>
        <p:nvPicPr>
          <p:cNvPr id="2" name="Picture 5" descr="A picture containing diagram&#10;&#10;Description automatically generated">
            <a:hlinkClick r:id="" action="ppaction://media"/>
            <a:extLst>
              <a:ext uri="{FF2B5EF4-FFF2-40B4-BE49-F238E27FC236}">
                <a16:creationId xmlns:a16="http://schemas.microsoft.com/office/drawing/2014/main" id="{52D67B47-8CF0-4A21-BFA3-4F43DC5DD7EE}"/>
              </a:ext>
            </a:extLst>
          </p:cNvPr>
          <p:cNvPicPr>
            <a:picLocks noRot="1" noChangeAspect="1"/>
          </p:cNvPicPr>
          <p:nvPr>
            <a:videoFile r:link="rId1"/>
          </p:nvPr>
        </p:nvPicPr>
        <p:blipFill>
          <a:blip r:embed="rId4"/>
          <a:stretch>
            <a:fillRect/>
          </a:stretch>
        </p:blipFill>
        <p:spPr>
          <a:xfrm>
            <a:off x="0" y="-2934"/>
            <a:ext cx="12192000" cy="6860934"/>
          </a:xfrm>
          <a:prstGeom prst="rect">
            <a:avLst/>
          </a:prstGeom>
        </p:spPr>
      </p:pic>
    </p:spTree>
    <p:extLst>
      <p:ext uri="{BB962C8B-B14F-4D97-AF65-F5344CB8AC3E}">
        <p14:creationId xmlns:p14="http://schemas.microsoft.com/office/powerpoint/2010/main" val="64647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552405"/>
            <a:ext cx="9066882" cy="1569660"/>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Managing the </a:t>
            </a:r>
          </a:p>
          <a:p>
            <a:pPr algn="ctr"/>
            <a:r>
              <a:rPr lang="en-US" sz="4800" b="1" dirty="0">
                <a:latin typeface="Arial" panose="020B0604020202020204" pitchFamily="34" charset="0"/>
                <a:cs typeface="Arial" panose="020B0604020202020204" pitchFamily="34" charset="0"/>
              </a:rPr>
              <a:t>LMS Page / Class Website</a:t>
            </a:r>
            <a:endParaRPr lang="en-US" sz="4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3BA4290-50BB-45D1-9F87-E5D4F790525A}"/>
              </a:ext>
            </a:extLst>
          </p:cNvPr>
          <p:cNvSpPr txBox="1"/>
          <p:nvPr/>
        </p:nvSpPr>
        <p:spPr>
          <a:xfrm>
            <a:off x="1763589" y="2545792"/>
            <a:ext cx="8855304" cy="3539430"/>
          </a:xfrm>
          <a:prstGeom prst="rect">
            <a:avLst/>
          </a:prstGeom>
          <a:noFill/>
        </p:spPr>
        <p:txBody>
          <a:bodyPr wrap="square" lIns="91440" tIns="45720" rIns="91440" bIns="45720" rtlCol="0" anchor="t">
            <a:spAutoFit/>
          </a:bodyPr>
          <a:lstStyle/>
          <a:p>
            <a:r>
              <a:rPr lang="en-US" sz="2800" dirty="0">
                <a:latin typeface="Avenir Book"/>
              </a:rPr>
              <a:t>An </a:t>
            </a:r>
            <a:r>
              <a:rPr lang="en-US" sz="2800" b="1" dirty="0">
                <a:latin typeface="Avenir Book"/>
              </a:rPr>
              <a:t>LMS Page</a:t>
            </a:r>
            <a:r>
              <a:rPr lang="en-US" sz="2800" dirty="0">
                <a:latin typeface="Avenir Book"/>
              </a:rPr>
              <a:t> is also called the </a:t>
            </a:r>
            <a:r>
              <a:rPr lang="en-US" sz="2800" b="1" dirty="0">
                <a:latin typeface="Avenir Book"/>
              </a:rPr>
              <a:t>Class Website</a:t>
            </a:r>
            <a:r>
              <a:rPr lang="en-US" sz="2800" dirty="0">
                <a:latin typeface="Avenir Book"/>
              </a:rPr>
              <a:t>.</a:t>
            </a:r>
            <a:endParaRPr lang="en-US" sz="1600" dirty="0"/>
          </a:p>
          <a:p>
            <a:endParaRPr lang="en-US" sz="2800" dirty="0">
              <a:latin typeface="Avenir Book"/>
            </a:endParaRPr>
          </a:p>
          <a:p>
            <a:r>
              <a:rPr lang="en-US" sz="2800" dirty="0">
                <a:latin typeface="Avenir Book"/>
              </a:rPr>
              <a:t>If you are in a Hybrid, Systemwide Online Learning, or Remote environment, you will be asked to share the class weekly objectives on the LMS Page/Class Website.</a:t>
            </a:r>
          </a:p>
          <a:p>
            <a:endParaRPr lang="en-US" sz="2800" dirty="0">
              <a:latin typeface="Avenir Book"/>
            </a:endParaRPr>
          </a:p>
          <a:p>
            <a:r>
              <a:rPr lang="en-US" sz="2800" dirty="0">
                <a:latin typeface="Avenir Book"/>
              </a:rPr>
              <a:t>Students and Parents will view the LMS Page on the Class Websites tab in StudentVUE and ParentVUE.</a:t>
            </a:r>
            <a:endParaRPr lang="en-US" sz="2800" dirty="0"/>
          </a:p>
        </p:txBody>
      </p:sp>
    </p:spTree>
    <p:extLst>
      <p:ext uri="{BB962C8B-B14F-4D97-AF65-F5344CB8AC3E}">
        <p14:creationId xmlns:p14="http://schemas.microsoft.com/office/powerpoint/2010/main" val="1735918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552405"/>
            <a:ext cx="9066882" cy="1569660"/>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LMS Page / Class Website</a:t>
            </a:r>
          </a:p>
          <a:p>
            <a:pPr algn="ctr"/>
            <a:r>
              <a:rPr lang="en-US" sz="4800" b="1" dirty="0">
                <a:latin typeface="Arial" panose="020B0604020202020204" pitchFamily="34" charset="0"/>
                <a:cs typeface="Arial" panose="020B0604020202020204" pitchFamily="34" charset="0"/>
              </a:rPr>
              <a:t>Resources</a:t>
            </a:r>
            <a:endParaRPr lang="en-US" sz="4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3BA4290-50BB-45D1-9F87-E5D4F790525A}"/>
              </a:ext>
            </a:extLst>
          </p:cNvPr>
          <p:cNvSpPr txBox="1"/>
          <p:nvPr/>
        </p:nvSpPr>
        <p:spPr>
          <a:xfrm>
            <a:off x="1763589" y="2545792"/>
            <a:ext cx="8855304" cy="3970318"/>
          </a:xfrm>
          <a:prstGeom prst="rect">
            <a:avLst/>
          </a:prstGeom>
          <a:noFill/>
        </p:spPr>
        <p:txBody>
          <a:bodyPr wrap="square" lIns="91440" tIns="45720" rIns="91440" bIns="45720" rtlCol="0" anchor="t">
            <a:spAutoFit/>
          </a:bodyPr>
          <a:lstStyle/>
          <a:p>
            <a:r>
              <a:rPr lang="en-US" sz="2800" dirty="0">
                <a:latin typeface="Avenir Book"/>
              </a:rPr>
              <a:t>There are a number of resources to help you manage your teacher’s LMS Page.  We invite you to explore these at your convenience:</a:t>
            </a:r>
          </a:p>
          <a:p>
            <a:endParaRPr lang="en-US" sz="2800" dirty="0">
              <a:latin typeface="Avenir Book"/>
            </a:endParaRPr>
          </a:p>
          <a:p>
            <a:endParaRPr lang="en-US" sz="2800" dirty="0">
              <a:latin typeface="Avenir Book"/>
            </a:endParaRPr>
          </a:p>
          <a:p>
            <a:endParaRPr lang="en-US" sz="2800" dirty="0">
              <a:latin typeface="Avenir Book"/>
            </a:endParaRPr>
          </a:p>
          <a:p>
            <a:endParaRPr lang="en-US" sz="2800" dirty="0">
              <a:latin typeface="Avenir Book"/>
            </a:endParaRPr>
          </a:p>
          <a:p>
            <a:endParaRPr lang="en-US" sz="2800" dirty="0">
              <a:latin typeface="Avenir Book"/>
            </a:endParaRPr>
          </a:p>
          <a:p>
            <a:endParaRPr lang="en-US" sz="2800" dirty="0"/>
          </a:p>
        </p:txBody>
      </p:sp>
    </p:spTree>
    <p:extLst>
      <p:ext uri="{BB962C8B-B14F-4D97-AF65-F5344CB8AC3E}">
        <p14:creationId xmlns:p14="http://schemas.microsoft.com/office/powerpoint/2010/main" val="4239344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045978FE-DAB5-457C-9DDA-9CB2ECA3DB3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442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F8931F4C-4112-A748-8B86-30F70C1BC0F6}"/>
              </a:ext>
            </a:extLst>
          </p:cNvPr>
          <p:cNvSpPr txBox="1">
            <a:spLocks noGrp="1"/>
          </p:cNvSpPr>
          <p:nvPr>
            <p:ph type="title" idx="4294967295"/>
          </p:nvPr>
        </p:nvSpPr>
        <p:spPr>
          <a:xfrm>
            <a:off x="1137468" y="749380"/>
            <a:ext cx="9760945" cy="923330"/>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is Synergy?</a:t>
            </a:r>
          </a:p>
        </p:txBody>
      </p:sp>
      <p:sp>
        <p:nvSpPr>
          <p:cNvPr id="7" name="TextBox 6">
            <a:extLst>
              <a:ext uri="{FF2B5EF4-FFF2-40B4-BE49-F238E27FC236}">
                <a16:creationId xmlns:a16="http://schemas.microsoft.com/office/drawing/2014/main" id="{0372DEC9-6BD5-844A-9FEE-0FD55E3369A3}"/>
              </a:ext>
            </a:extLst>
          </p:cNvPr>
          <p:cNvSpPr txBox="1"/>
          <p:nvPr/>
        </p:nvSpPr>
        <p:spPr>
          <a:xfrm>
            <a:off x="1530402" y="2422090"/>
            <a:ext cx="8975076"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venir Book" panose="02000503020000020003" pitchFamily="2" charset="0"/>
              </a:rPr>
              <a:t>Also known as </a:t>
            </a:r>
            <a:r>
              <a:rPr lang="en-US" sz="2800" dirty="0" err="1">
                <a:latin typeface="Avenir Book" panose="02000503020000020003" pitchFamily="2" charset="0"/>
              </a:rPr>
              <a:t>TeacherVUE</a:t>
            </a:r>
            <a:r>
              <a:rPr lang="en-US" sz="2800" dirty="0">
                <a:latin typeface="Avenir Book" panose="02000503020000020003" pitchFamily="2" charset="0"/>
              </a:rPr>
              <a:t>, the Synergy LMS is a Learning Management System (LMS) in which teachers take attendance, lunch counts, assign and grade work, host class websites, launch virtual class meetings, and manage grades.</a:t>
            </a:r>
          </a:p>
        </p:txBody>
      </p:sp>
    </p:spTree>
    <p:extLst>
      <p:ext uri="{BB962C8B-B14F-4D97-AF65-F5344CB8AC3E}">
        <p14:creationId xmlns:p14="http://schemas.microsoft.com/office/powerpoint/2010/main" val="3122618867"/>
      </p:ext>
    </p:extLst>
  </p:cSld>
  <p:clrMapOvr>
    <a:masterClrMapping/>
  </p:clrMapOvr>
  <mc:AlternateContent xmlns:mc="http://schemas.openxmlformats.org/markup-compatibility/2006" xmlns:p14="http://schemas.microsoft.com/office/powerpoint/2010/main">
    <mc:Choice Requires="p14">
      <p:transition spd="slow" p14:dur="2000" advTm="915"/>
    </mc:Choice>
    <mc:Fallback xmlns="">
      <p:transition spd="slow" advTm="91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Viewing Student Workload</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785300" y="2175998"/>
            <a:ext cx="8720139" cy="3108543"/>
          </a:xfrm>
          <a:prstGeom prst="rect">
            <a:avLst/>
          </a:prstGeom>
          <a:noFill/>
        </p:spPr>
        <p:txBody>
          <a:bodyPr wrap="square" lIns="91440" tIns="45720" rIns="91440" bIns="45720" rtlCol="0" anchor="t">
            <a:spAutoFit/>
          </a:bodyPr>
          <a:lstStyle/>
          <a:p>
            <a:r>
              <a:rPr lang="en-US" sz="2800" dirty="0">
                <a:latin typeface="Avenir Book"/>
              </a:rPr>
              <a:t>When you are creating assignments for students, there is a feature in Synergy called "student workload". This feature will allow you to see the workload that students in your class have from you and other teachers so you can adjust accordingly. </a:t>
            </a:r>
          </a:p>
          <a:p>
            <a:endParaRPr lang="en-US" sz="2800" dirty="0">
              <a:latin typeface="Avenir Book" panose="02000503020000020003" pitchFamily="2" charset="0"/>
            </a:endParaRPr>
          </a:p>
          <a:p>
            <a:r>
              <a:rPr lang="en-US" sz="2800" dirty="0">
                <a:latin typeface="Avenir Book" panose="02000503020000020003" pitchFamily="2" charset="0"/>
              </a:rPr>
              <a:t>The next slide will show you how to View Student Workload.</a:t>
            </a:r>
            <a:endParaRPr lang="en-US" sz="2800" dirty="0"/>
          </a:p>
        </p:txBody>
      </p:sp>
    </p:spTree>
    <p:extLst>
      <p:ext uri="{BB962C8B-B14F-4D97-AF65-F5344CB8AC3E}">
        <p14:creationId xmlns:p14="http://schemas.microsoft.com/office/powerpoint/2010/main" val="2254432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1107996"/>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6600" b="1">
                <a:solidFill>
                  <a:srgbClr val="C00000"/>
                </a:solidFill>
                <a:latin typeface="Avenir Heavy"/>
              </a:rPr>
              <a:t>View Student Workload</a:t>
            </a:r>
            <a:endParaRPr lang="en-US"/>
          </a:p>
        </p:txBody>
      </p:sp>
      <p:pic>
        <p:nvPicPr>
          <p:cNvPr id="2" name="Picture 5" descr="A picture containing diagram&#10;&#10;Description automatically generated">
            <a:hlinkClick r:id="" action="ppaction://media"/>
            <a:extLst>
              <a:ext uri="{FF2B5EF4-FFF2-40B4-BE49-F238E27FC236}">
                <a16:creationId xmlns:a16="http://schemas.microsoft.com/office/drawing/2014/main" id="{4993DD8E-1051-46EB-A3E5-C368BD429A97}"/>
              </a:ext>
            </a:extLst>
          </p:cNvPr>
          <p:cNvPicPr>
            <a:picLocks noRot="1" noChangeAspect="1"/>
          </p:cNvPicPr>
          <p:nvPr>
            <a:videoFile r:link="rId1"/>
          </p:nvPr>
        </p:nvPicPr>
        <p:blipFill>
          <a:blip r:embed="rId3"/>
          <a:stretch>
            <a:fillRect/>
          </a:stretch>
        </p:blipFill>
        <p:spPr>
          <a:xfrm>
            <a:off x="0" y="-14007"/>
            <a:ext cx="12192000" cy="6886014"/>
          </a:xfrm>
          <a:prstGeom prst="rect">
            <a:avLst/>
          </a:prstGeom>
        </p:spPr>
      </p:pic>
    </p:spTree>
    <p:extLst>
      <p:ext uri="{BB962C8B-B14F-4D97-AF65-F5344CB8AC3E}">
        <p14:creationId xmlns:p14="http://schemas.microsoft.com/office/powerpoint/2010/main" val="3867226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2644170"/>
            <a:ext cx="9066882" cy="1569660"/>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Communicating with </a:t>
            </a:r>
          </a:p>
          <a:p>
            <a:pPr algn="ctr"/>
            <a:r>
              <a:rPr lang="en-US" sz="4800" b="1" dirty="0">
                <a:latin typeface="Arial" panose="020B0604020202020204" pitchFamily="34" charset="0"/>
                <a:cs typeface="Arial" panose="020B0604020202020204" pitchFamily="34" charset="0"/>
              </a:rPr>
              <a:t>Students and Families</a:t>
            </a:r>
          </a:p>
        </p:txBody>
      </p:sp>
    </p:spTree>
    <p:extLst>
      <p:ext uri="{BB962C8B-B14F-4D97-AF65-F5344CB8AC3E}">
        <p14:creationId xmlns:p14="http://schemas.microsoft.com/office/powerpoint/2010/main" val="1838107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1754326"/>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5400" b="1">
                <a:solidFill>
                  <a:srgbClr val="C00000"/>
                </a:solidFill>
                <a:latin typeface="Avenir Heavy"/>
              </a:rPr>
              <a:t>Communicate with Students and Families</a:t>
            </a:r>
          </a:p>
        </p:txBody>
      </p:sp>
      <p:sp>
        <p:nvSpPr>
          <p:cNvPr id="4" name="TextBox 3">
            <a:extLst>
              <a:ext uri="{FF2B5EF4-FFF2-40B4-BE49-F238E27FC236}">
                <a16:creationId xmlns:a16="http://schemas.microsoft.com/office/drawing/2014/main" id="{1FADB6B9-2426-4C16-8093-35F071439679}"/>
              </a:ext>
            </a:extLst>
          </p:cNvPr>
          <p:cNvSpPr txBox="1"/>
          <p:nvPr/>
        </p:nvSpPr>
        <p:spPr>
          <a:xfrm>
            <a:off x="10389079" y="6435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venir Heavy"/>
              </a:rPr>
              <a:t>Demonstration</a:t>
            </a:r>
            <a:r>
              <a:rPr lang="en-US">
                <a:latin typeface="Avenir Heavy"/>
              </a:rPr>
              <a:t>​</a:t>
            </a:r>
            <a:endParaRPr lang="en-US"/>
          </a:p>
        </p:txBody>
      </p:sp>
      <p:pic>
        <p:nvPicPr>
          <p:cNvPr id="2" name="Picture 5" descr="A picture containing diagram&#10;&#10;Description automatically generated">
            <a:hlinkClick r:id="" action="ppaction://media"/>
            <a:extLst>
              <a:ext uri="{FF2B5EF4-FFF2-40B4-BE49-F238E27FC236}">
                <a16:creationId xmlns:a16="http://schemas.microsoft.com/office/drawing/2014/main" id="{1C7EC92E-83F2-40FC-8342-D191ADA411A0}"/>
              </a:ext>
            </a:extLst>
          </p:cNvPr>
          <p:cNvPicPr>
            <a:picLocks noRot="1" noChangeAspect="1"/>
          </p:cNvPicPr>
          <p:nvPr>
            <a:videoFile r:link="rId1"/>
          </p:nvPr>
        </p:nvPicPr>
        <p:blipFill>
          <a:blip r:embed="rId5"/>
          <a:stretch>
            <a:fillRect/>
          </a:stretch>
        </p:blipFill>
        <p:spPr>
          <a:xfrm>
            <a:off x="-11205" y="-8404"/>
            <a:ext cx="12203205" cy="6897220"/>
          </a:xfrm>
          <a:prstGeom prst="rect">
            <a:avLst/>
          </a:prstGeom>
        </p:spPr>
      </p:pic>
    </p:spTree>
    <p:extLst>
      <p:ext uri="{BB962C8B-B14F-4D97-AF65-F5344CB8AC3E}">
        <p14:creationId xmlns:p14="http://schemas.microsoft.com/office/powerpoint/2010/main" val="1937056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923330"/>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5400" b="1" dirty="0">
                <a:latin typeface="Arial" panose="020B0604020202020204" pitchFamily="34" charset="0"/>
                <a:cs typeface="Arial" panose="020B0604020202020204" pitchFamily="34" charset="0"/>
              </a:rPr>
              <a:t>Please Remember</a:t>
            </a:r>
          </a:p>
        </p:txBody>
      </p:sp>
      <p:sp>
        <p:nvSpPr>
          <p:cNvPr id="9" name="TextBox 8">
            <a:extLst>
              <a:ext uri="{FF2B5EF4-FFF2-40B4-BE49-F238E27FC236}">
                <a16:creationId xmlns:a16="http://schemas.microsoft.com/office/drawing/2014/main" id="{77D3EE7B-4A6B-294A-A465-24D3B4956FEB}"/>
              </a:ext>
            </a:extLst>
          </p:cNvPr>
          <p:cNvSpPr txBox="1"/>
          <p:nvPr/>
        </p:nvSpPr>
        <p:spPr>
          <a:xfrm>
            <a:off x="1788964" y="2106618"/>
            <a:ext cx="8527058" cy="3539430"/>
          </a:xfrm>
          <a:prstGeom prst="rect">
            <a:avLst/>
          </a:prstGeom>
          <a:noFill/>
        </p:spPr>
        <p:txBody>
          <a:bodyPr wrap="square" lIns="91440" tIns="45720" rIns="91440" bIns="45720" rtlCol="0" anchor="t">
            <a:spAutoFit/>
          </a:bodyPr>
          <a:lstStyle/>
          <a:p>
            <a:pPr marL="457200" indent="-457200">
              <a:buFont typeface="Arial"/>
              <a:buChar char="•"/>
            </a:pPr>
            <a:r>
              <a:rPr lang="en-US" sz="3200">
                <a:latin typeface="Avenir Book"/>
              </a:rPr>
              <a:t>Everything in this training is outlined in the handbook with step by step instructions.</a:t>
            </a:r>
          </a:p>
          <a:p>
            <a:pPr marL="457200" indent="-457200">
              <a:buFont typeface="Arial"/>
              <a:buChar char="•"/>
            </a:pPr>
            <a:r>
              <a:rPr lang="en-US" sz="3200">
                <a:latin typeface="Avenir Book"/>
              </a:rPr>
              <a:t>We are here to support you along the way.</a:t>
            </a:r>
            <a:endParaRPr lang="en-US" sz="3200">
              <a:latin typeface="Avenir Book" panose="02000503020000020003" pitchFamily="2" charset="0"/>
            </a:endParaRPr>
          </a:p>
          <a:p>
            <a:pPr marL="457200" indent="-457200">
              <a:buFont typeface="Arial"/>
              <a:buChar char="•"/>
            </a:pPr>
            <a:r>
              <a:rPr lang="en-US" sz="3200">
                <a:latin typeface="Avenir Book"/>
              </a:rPr>
              <a:t>Let's pass it off to our trainers for ClassLink and Outlook!</a:t>
            </a:r>
            <a:endParaRPr lang="en-US" sz="3200">
              <a:latin typeface="Avenir Book" panose="02000503020000020003" pitchFamily="2" charset="0"/>
            </a:endParaRPr>
          </a:p>
          <a:p>
            <a:pPr marL="457200" indent="-457200">
              <a:buFont typeface="Arial"/>
              <a:buChar char="•"/>
            </a:pPr>
            <a:endParaRPr lang="en-US" sz="3200">
              <a:latin typeface="Avenir Book" panose="02000503020000020003" pitchFamily="2" charset="0"/>
            </a:endParaRPr>
          </a:p>
          <a:p>
            <a:endParaRPr lang="en-US" sz="3200"/>
          </a:p>
        </p:txBody>
      </p:sp>
      <p:pic>
        <p:nvPicPr>
          <p:cNvPr id="4" name="Picture 5" descr="Elephant Proboscis Shield - Free image on Pixabay">
            <a:extLst>
              <a:ext uri="{FF2B5EF4-FFF2-40B4-BE49-F238E27FC236}">
                <a16:creationId xmlns:a16="http://schemas.microsoft.com/office/drawing/2014/main" id="{04D96296-1836-429B-8E29-918535650E97}"/>
              </a:ext>
            </a:extLst>
          </p:cNvPr>
          <p:cNvPicPr>
            <a:picLocks noChangeAspect="1"/>
          </p:cNvPicPr>
          <p:nvPr/>
        </p:nvPicPr>
        <p:blipFill>
          <a:blip r:embed="rId4"/>
          <a:stretch>
            <a:fillRect/>
          </a:stretch>
        </p:blipFill>
        <p:spPr>
          <a:xfrm>
            <a:off x="5547851" y="4635693"/>
            <a:ext cx="2853812" cy="2011126"/>
          </a:xfrm>
          <a:prstGeom prst="rect">
            <a:avLst/>
          </a:prstGeom>
        </p:spPr>
      </p:pic>
    </p:spTree>
    <p:extLst>
      <p:ext uri="{BB962C8B-B14F-4D97-AF65-F5344CB8AC3E}">
        <p14:creationId xmlns:p14="http://schemas.microsoft.com/office/powerpoint/2010/main" val="1741190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F8931F4C-4112-A748-8B86-30F70C1BC0F6}"/>
              </a:ext>
            </a:extLst>
          </p:cNvPr>
          <p:cNvSpPr txBox="1">
            <a:spLocks noGrp="1"/>
          </p:cNvSpPr>
          <p:nvPr>
            <p:ph type="title" idx="4294967295"/>
          </p:nvPr>
        </p:nvSpPr>
        <p:spPr>
          <a:xfrm>
            <a:off x="1215527" y="860821"/>
            <a:ext cx="9760945" cy="1107996"/>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Questions?</a:t>
            </a:r>
          </a:p>
        </p:txBody>
      </p:sp>
      <p:sp>
        <p:nvSpPr>
          <p:cNvPr id="7" name="TextBox 6">
            <a:extLst>
              <a:ext uri="{FF2B5EF4-FFF2-40B4-BE49-F238E27FC236}">
                <a16:creationId xmlns:a16="http://schemas.microsoft.com/office/drawing/2014/main" id="{0372DEC9-6BD5-844A-9FEE-0FD55E3369A3}"/>
              </a:ext>
            </a:extLst>
          </p:cNvPr>
          <p:cNvSpPr txBox="1"/>
          <p:nvPr/>
        </p:nvSpPr>
        <p:spPr>
          <a:xfrm>
            <a:off x="1541553" y="1978315"/>
            <a:ext cx="9108891" cy="4093428"/>
          </a:xfrm>
          <a:prstGeom prst="rect">
            <a:avLst/>
          </a:prstGeom>
          <a:noFill/>
        </p:spPr>
        <p:txBody>
          <a:bodyPr wrap="square" rtlCol="0">
            <a:spAutoFit/>
          </a:bodyPr>
          <a:lstStyle/>
          <a:p>
            <a:pPr algn="ctr"/>
            <a:r>
              <a:rPr lang="en-US" sz="3600" dirty="0">
                <a:latin typeface="Avenir Book" panose="02000503020000020003" pitchFamily="2" charset="0"/>
              </a:rPr>
              <a:t>If you have questions about Zoom or need assistance, please contact the Help Desk at </a:t>
            </a:r>
          </a:p>
          <a:p>
            <a:pPr algn="ctr"/>
            <a:r>
              <a:rPr lang="en-US" sz="3600" dirty="0">
                <a:latin typeface="Avenir Book" panose="02000503020000020003" pitchFamily="2" charset="0"/>
              </a:rPr>
              <a:t>913-780-8058</a:t>
            </a:r>
          </a:p>
          <a:p>
            <a:pPr algn="ctr"/>
            <a:r>
              <a:rPr lang="en-US" sz="3600" dirty="0">
                <a:latin typeface="Avenir Book" panose="02000503020000020003" pitchFamily="2" charset="0"/>
              </a:rPr>
              <a:t>or</a:t>
            </a:r>
          </a:p>
          <a:p>
            <a:pPr algn="ctr"/>
            <a:r>
              <a:rPr lang="en-US" sz="3600" dirty="0">
                <a:latin typeface="Avenir Book" panose="02000503020000020003" pitchFamily="2" charset="0"/>
                <a:hlinkClick r:id="rId4">
                  <a:extLst>
                    <a:ext uri="{A12FA001-AC4F-418D-AE19-62706E023703}">
                      <ahyp:hlinkClr xmlns:ahyp="http://schemas.microsoft.com/office/drawing/2018/hyperlinkcolor" val="tx"/>
                    </a:ext>
                  </a:extLst>
                </a:hlinkClick>
              </a:rPr>
              <a:t>helpdesk@olatheschools.org</a:t>
            </a:r>
            <a:r>
              <a:rPr lang="en-US" sz="3600" dirty="0">
                <a:solidFill>
                  <a:srgbClr val="CA71E4"/>
                </a:solidFill>
                <a:latin typeface="Avenir Book" panose="02000503020000020003" pitchFamily="2" charset="0"/>
              </a:rPr>
              <a:t> </a:t>
            </a:r>
            <a:endParaRPr lang="en-US" sz="3600" dirty="0">
              <a:latin typeface="Avenir Book" panose="02000503020000020003" pitchFamily="2" charset="0"/>
            </a:endParaRPr>
          </a:p>
          <a:p>
            <a:pPr algn="ctr"/>
            <a:endParaRPr lang="en-US" sz="3600" dirty="0">
              <a:latin typeface="Avenir Book" panose="02000503020000020003" pitchFamily="2" charset="0"/>
            </a:endParaRPr>
          </a:p>
          <a:p>
            <a:pPr algn="ctr"/>
            <a:r>
              <a:rPr lang="en-US" sz="4400" dirty="0">
                <a:latin typeface="Avenir Book" panose="02000503020000020003" pitchFamily="2" charset="0"/>
              </a:rPr>
              <a:t>Thank you!! </a:t>
            </a:r>
            <a:r>
              <a:rPr lang="en-US" sz="4400" dirty="0">
                <a:latin typeface="Avenir Book" panose="02000503020000020003" pitchFamily="2" charset="0"/>
                <a:sym typeface="Wingdings" panose="05000000000000000000" pitchFamily="2" charset="2"/>
              </a:rPr>
              <a:t></a:t>
            </a:r>
            <a:endParaRPr lang="en-US" sz="6600" dirty="0">
              <a:latin typeface="Avenir Book" panose="02000503020000020003" pitchFamily="2" charset="0"/>
            </a:endParaRPr>
          </a:p>
        </p:txBody>
      </p:sp>
    </p:spTree>
    <p:extLst>
      <p:ext uri="{BB962C8B-B14F-4D97-AF65-F5344CB8AC3E}">
        <p14:creationId xmlns:p14="http://schemas.microsoft.com/office/powerpoint/2010/main" val="314188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F8931F4C-4112-A748-8B86-30F70C1BC0F6}"/>
              </a:ext>
            </a:extLst>
          </p:cNvPr>
          <p:cNvSpPr txBox="1">
            <a:spLocks noGrp="1"/>
          </p:cNvSpPr>
          <p:nvPr>
            <p:ph type="title" idx="4294967295"/>
          </p:nvPr>
        </p:nvSpPr>
        <p:spPr>
          <a:xfrm>
            <a:off x="1299966" y="704959"/>
            <a:ext cx="9760945" cy="1569660"/>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How are Teachers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using the Synergy LMS?</a:t>
            </a:r>
          </a:p>
        </p:txBody>
      </p:sp>
      <p:sp>
        <p:nvSpPr>
          <p:cNvPr id="7" name="TextBox 6">
            <a:extLst>
              <a:ext uri="{FF2B5EF4-FFF2-40B4-BE49-F238E27FC236}">
                <a16:creationId xmlns:a16="http://schemas.microsoft.com/office/drawing/2014/main" id="{0372DEC9-6BD5-844A-9FEE-0FD55E3369A3}"/>
              </a:ext>
            </a:extLst>
          </p:cNvPr>
          <p:cNvSpPr txBox="1"/>
          <p:nvPr/>
        </p:nvSpPr>
        <p:spPr>
          <a:xfrm>
            <a:off x="1299966" y="2587691"/>
            <a:ext cx="9346263"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venir Book" panose="02000503020000020003" pitchFamily="2" charset="0"/>
              </a:rPr>
              <a:t>All teachers use the Synergy LMS to take attendance, capture lunch counts (Elementary), host class websites, manage grades, and for some, launch virtual class meetings.</a:t>
            </a:r>
          </a:p>
          <a:p>
            <a:pPr marL="457200" indent="-457200">
              <a:buFont typeface="Arial" panose="020B0604020202020204" pitchFamily="34" charset="0"/>
              <a:buChar char="•"/>
            </a:pPr>
            <a:r>
              <a:rPr lang="en-US" sz="2400" dirty="0">
                <a:latin typeface="Avenir Book" panose="02000503020000020003" pitchFamily="2" charset="0"/>
              </a:rPr>
              <a:t>Some teachers will also use the Synergy LMS to assign and grade work.</a:t>
            </a:r>
          </a:p>
        </p:txBody>
      </p:sp>
    </p:spTree>
    <p:extLst>
      <p:ext uri="{BB962C8B-B14F-4D97-AF65-F5344CB8AC3E}">
        <p14:creationId xmlns:p14="http://schemas.microsoft.com/office/powerpoint/2010/main" val="51261577"/>
      </p:ext>
    </p:extLst>
  </p:cSld>
  <p:clrMapOvr>
    <a:masterClrMapping/>
  </p:clrMapOvr>
  <mc:AlternateContent xmlns:mc="http://schemas.openxmlformats.org/markup-compatibility/2006" xmlns:p14="http://schemas.microsoft.com/office/powerpoint/2010/main">
    <mc:Choice Requires="p14">
      <p:transition spd="slow" p14:dur="2000" advTm="706"/>
    </mc:Choice>
    <mc:Fallback xmlns="">
      <p:transition spd="slow" advTm="706"/>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F8931F4C-4112-A748-8B86-30F70C1BC0F6}"/>
              </a:ext>
            </a:extLst>
          </p:cNvPr>
          <p:cNvSpPr txBox="1">
            <a:spLocks noGrp="1"/>
          </p:cNvSpPr>
          <p:nvPr>
            <p:ph type="title" idx="4294967295"/>
          </p:nvPr>
        </p:nvSpPr>
        <p:spPr>
          <a:xfrm>
            <a:off x="1338190" y="894146"/>
            <a:ext cx="9760945" cy="1569660"/>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How are Students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using Synergy?</a:t>
            </a:r>
          </a:p>
        </p:txBody>
      </p:sp>
      <p:sp>
        <p:nvSpPr>
          <p:cNvPr id="7" name="TextBox 6">
            <a:extLst>
              <a:ext uri="{FF2B5EF4-FFF2-40B4-BE49-F238E27FC236}">
                <a16:creationId xmlns:a16="http://schemas.microsoft.com/office/drawing/2014/main" id="{0372DEC9-6BD5-844A-9FEE-0FD55E3369A3}"/>
              </a:ext>
            </a:extLst>
          </p:cNvPr>
          <p:cNvSpPr txBox="1"/>
          <p:nvPr/>
        </p:nvSpPr>
        <p:spPr>
          <a:xfrm>
            <a:off x="1492278" y="2686026"/>
            <a:ext cx="5373398"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venir Book" panose="02000503020000020003" pitchFamily="2" charset="0"/>
              </a:rPr>
              <a:t>The information that you enter in the Synergy LMS, such as assignments, objectives, and grades will be viewed by students in </a:t>
            </a:r>
            <a:r>
              <a:rPr lang="en-US" sz="2600" b="1" dirty="0">
                <a:latin typeface="Avenir Book" panose="02000503020000020003" pitchFamily="2" charset="0"/>
              </a:rPr>
              <a:t>StudentVUE</a:t>
            </a:r>
            <a:r>
              <a:rPr lang="en-US" sz="2600" dirty="0">
                <a:latin typeface="Avenir Book" panose="02000503020000020003" pitchFamily="2" charset="0"/>
              </a:rPr>
              <a:t>.</a:t>
            </a:r>
          </a:p>
          <a:p>
            <a:pPr marL="457200" indent="-457200">
              <a:buFont typeface="Arial" panose="020B0604020202020204" pitchFamily="34" charset="0"/>
              <a:buChar char="•"/>
            </a:pPr>
            <a:endParaRPr lang="en-US" sz="2600" dirty="0">
              <a:latin typeface="Avenir Book" panose="02000503020000020003" pitchFamily="2" charset="0"/>
            </a:endParaRPr>
          </a:p>
          <a:p>
            <a:pPr marL="457200" indent="-457200">
              <a:buFont typeface="Arial" panose="020B0604020202020204" pitchFamily="34" charset="0"/>
              <a:buChar char="•"/>
            </a:pPr>
            <a:r>
              <a:rPr lang="en-US" sz="2600" dirty="0">
                <a:latin typeface="Avenir Book" panose="02000503020000020003" pitchFamily="2" charset="0"/>
              </a:rPr>
              <a:t>Parents can view their student’s information in </a:t>
            </a:r>
            <a:r>
              <a:rPr lang="en-US" sz="2600" b="1" dirty="0">
                <a:latin typeface="Avenir Book" panose="02000503020000020003" pitchFamily="2" charset="0"/>
              </a:rPr>
              <a:t>ParentVUE</a:t>
            </a:r>
            <a:r>
              <a:rPr lang="en-US" sz="2600" dirty="0">
                <a:latin typeface="Avenir Book" panose="02000503020000020003" pitchFamily="2" charset="0"/>
              </a:rPr>
              <a:t>.</a:t>
            </a:r>
          </a:p>
        </p:txBody>
      </p:sp>
    </p:spTree>
    <p:extLst>
      <p:ext uri="{BB962C8B-B14F-4D97-AF65-F5344CB8AC3E}">
        <p14:creationId xmlns:p14="http://schemas.microsoft.com/office/powerpoint/2010/main" val="3646973755"/>
      </p:ext>
    </p:extLst>
  </p:cSld>
  <p:clrMapOvr>
    <a:masterClrMapping/>
  </p:clrMapOvr>
  <mc:AlternateContent xmlns:mc="http://schemas.openxmlformats.org/markup-compatibility/2006" xmlns:p14="http://schemas.microsoft.com/office/powerpoint/2010/main">
    <mc:Choice Requires="p14">
      <p:transition spd="slow" p14:dur="2000" advTm="218"/>
    </mc:Choice>
    <mc:Fallback xmlns="">
      <p:transition spd="slow" advTm="2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8931F4C-4112-A748-8B86-30F70C1BC0F6}"/>
              </a:ext>
            </a:extLst>
          </p:cNvPr>
          <p:cNvSpPr txBox="1"/>
          <p:nvPr/>
        </p:nvSpPr>
        <p:spPr>
          <a:xfrm>
            <a:off x="1215527" y="718393"/>
            <a:ext cx="9760945"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Synergy Agenda</a:t>
            </a:r>
          </a:p>
        </p:txBody>
      </p:sp>
      <p:sp>
        <p:nvSpPr>
          <p:cNvPr id="7" name="TextBox 6">
            <a:extLst>
              <a:ext uri="{FF2B5EF4-FFF2-40B4-BE49-F238E27FC236}">
                <a16:creationId xmlns:a16="http://schemas.microsoft.com/office/drawing/2014/main" id="{0372DEC9-6BD5-844A-9FEE-0FD55E3369A3}"/>
              </a:ext>
            </a:extLst>
          </p:cNvPr>
          <p:cNvSpPr txBox="1"/>
          <p:nvPr/>
        </p:nvSpPr>
        <p:spPr>
          <a:xfrm>
            <a:off x="1858024" y="1763783"/>
            <a:ext cx="9361584" cy="4031873"/>
          </a:xfrm>
          <a:prstGeom prst="rect">
            <a:avLst/>
          </a:prstGeom>
          <a:noFill/>
        </p:spPr>
        <p:txBody>
          <a:bodyPr wrap="square" lIns="91440" tIns="45720" rIns="91440" bIns="45720" rtlCol="0" anchor="t">
            <a:spAutoFit/>
          </a:bodyPr>
          <a:lstStyle/>
          <a:p>
            <a:pPr marL="285750" indent="-285750">
              <a:buFont typeface="Arial"/>
              <a:buChar char="•"/>
            </a:pPr>
            <a:r>
              <a:rPr lang="en-US" sz="3200" dirty="0">
                <a:latin typeface="Avenir Book"/>
              </a:rPr>
              <a:t>Sign into Synergy as a Long-Term Sub</a:t>
            </a:r>
          </a:p>
          <a:p>
            <a:pPr marL="285750" indent="-285750">
              <a:buFont typeface="Arial"/>
              <a:buChar char="•"/>
            </a:pPr>
            <a:r>
              <a:rPr lang="en-US" sz="3200" dirty="0">
                <a:latin typeface="Avenir Book"/>
              </a:rPr>
              <a:t>Take attendance </a:t>
            </a:r>
          </a:p>
          <a:p>
            <a:pPr marL="285750" indent="-285750">
              <a:buFont typeface="Arial"/>
              <a:buChar char="•"/>
            </a:pPr>
            <a:r>
              <a:rPr lang="en-US" sz="3200" dirty="0">
                <a:latin typeface="Avenir Book"/>
              </a:rPr>
              <a:t>Launch Zoom Meetings</a:t>
            </a:r>
          </a:p>
          <a:p>
            <a:pPr marL="285750" indent="-285750">
              <a:buFont typeface="Arial"/>
              <a:buChar char="•"/>
            </a:pPr>
            <a:r>
              <a:rPr lang="en-US" sz="3200" dirty="0">
                <a:latin typeface="Avenir Book"/>
              </a:rPr>
              <a:t>Create Assignments</a:t>
            </a:r>
          </a:p>
          <a:p>
            <a:pPr marL="285750" indent="-285750">
              <a:buFont typeface="Arial"/>
              <a:buChar char="•"/>
            </a:pPr>
            <a:r>
              <a:rPr lang="en-US" sz="3200" dirty="0">
                <a:latin typeface="Avenir Book"/>
              </a:rPr>
              <a:t>Grade Assignments</a:t>
            </a:r>
          </a:p>
          <a:p>
            <a:pPr marL="285750" indent="-285750">
              <a:buFont typeface="Arial"/>
              <a:buChar char="•"/>
            </a:pPr>
            <a:r>
              <a:rPr lang="en-US" sz="3200" dirty="0">
                <a:latin typeface="Avenir Book"/>
              </a:rPr>
              <a:t>Manage the class LMS Page/Class Website</a:t>
            </a:r>
          </a:p>
          <a:p>
            <a:pPr marL="285750" indent="-285750">
              <a:buFont typeface="Arial"/>
              <a:buChar char="•"/>
            </a:pPr>
            <a:r>
              <a:rPr lang="en-US" sz="3200" dirty="0">
                <a:latin typeface="Avenir Book"/>
              </a:rPr>
              <a:t>View Student Workload</a:t>
            </a:r>
          </a:p>
          <a:p>
            <a:pPr marL="285750" indent="-285750">
              <a:buFont typeface="Arial"/>
              <a:buChar char="•"/>
            </a:pPr>
            <a:r>
              <a:rPr lang="en-US" sz="3200" dirty="0">
                <a:latin typeface="Avenir Book"/>
              </a:rPr>
              <a:t>Communicate with Students/Families</a:t>
            </a:r>
            <a:endParaRPr lang="en-US" sz="3200" dirty="0">
              <a:latin typeface="Avenir Book" panose="02000503020000020003" pitchFamily="2" charset="0"/>
            </a:endParaRPr>
          </a:p>
        </p:txBody>
      </p:sp>
    </p:spTree>
    <p:extLst>
      <p:ext uri="{BB962C8B-B14F-4D97-AF65-F5344CB8AC3E}">
        <p14:creationId xmlns:p14="http://schemas.microsoft.com/office/powerpoint/2010/main" val="237139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673687"/>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Your Accounts</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329761" y="1670903"/>
            <a:ext cx="10076458" cy="4955203"/>
          </a:xfrm>
          <a:prstGeom prst="rect">
            <a:avLst/>
          </a:prstGeom>
          <a:noFill/>
        </p:spPr>
        <p:txBody>
          <a:bodyPr wrap="square" lIns="91440" tIns="45720" rIns="91440" bIns="45720" rtlCol="0" anchor="t">
            <a:spAutoFit/>
          </a:bodyPr>
          <a:lstStyle/>
          <a:p>
            <a:pPr marL="457200" indent="-457200">
              <a:buFont typeface="Arial"/>
              <a:buChar char="•"/>
            </a:pPr>
            <a:r>
              <a:rPr lang="en-US" sz="2800" b="1" dirty="0">
                <a:latin typeface="Avenir Book"/>
              </a:rPr>
              <a:t>Microsoft</a:t>
            </a:r>
          </a:p>
          <a:p>
            <a:pPr marL="914400" lvl="1" indent="-457200">
              <a:buFont typeface="Arial"/>
              <a:buChar char="•"/>
            </a:pPr>
            <a:r>
              <a:rPr lang="en-US" sz="2800" dirty="0">
                <a:latin typeface="Avenir Book"/>
              </a:rPr>
              <a:t>Username </a:t>
            </a:r>
            <a:r>
              <a:rPr lang="en-US" sz="2800" b="1" dirty="0">
                <a:ea typeface="+mn-lt"/>
                <a:cs typeface="+mn-lt"/>
              </a:rPr>
              <a:t>-</a:t>
            </a:r>
            <a:r>
              <a:rPr lang="en-US" sz="2800" dirty="0">
                <a:latin typeface="Avenir Book"/>
              </a:rPr>
              <a:t> NetworkID@olatheschools.org</a:t>
            </a:r>
          </a:p>
          <a:p>
            <a:pPr marL="914400" lvl="1" indent="-457200">
              <a:buFont typeface="Arial"/>
              <a:buChar char="•"/>
            </a:pPr>
            <a:r>
              <a:rPr lang="en-US" sz="2800" dirty="0">
                <a:latin typeface="Avenir Book"/>
              </a:rPr>
              <a:t>Password - OPS Network Password</a:t>
            </a:r>
            <a:endParaRPr lang="en-US" dirty="0"/>
          </a:p>
          <a:p>
            <a:pPr marL="457200" indent="-457200">
              <a:buFont typeface="Arial"/>
              <a:buChar char="•"/>
            </a:pPr>
            <a:r>
              <a:rPr lang="en-US" sz="2800" b="1" dirty="0">
                <a:latin typeface="Avenir Book"/>
              </a:rPr>
              <a:t>Google</a:t>
            </a:r>
          </a:p>
          <a:p>
            <a:pPr marL="914400" lvl="1" indent="-457200">
              <a:buFont typeface="Arial,Sans-Serif"/>
              <a:buChar char="•"/>
            </a:pPr>
            <a:r>
              <a:rPr lang="en-US" sz="2800" dirty="0">
                <a:latin typeface="Avenir Book"/>
              </a:rPr>
              <a:t>Username - NetworkID@students.olatheschools.com</a:t>
            </a:r>
          </a:p>
          <a:p>
            <a:pPr marL="914400" lvl="1" indent="-457200">
              <a:buFont typeface="Arial,Sans-Serif"/>
              <a:buChar char="•"/>
            </a:pPr>
            <a:r>
              <a:rPr lang="en-US" sz="2800" dirty="0">
                <a:latin typeface="Avenir Book"/>
              </a:rPr>
              <a:t>Password - OPS Network Password </a:t>
            </a:r>
          </a:p>
          <a:p>
            <a:pPr marL="457200" indent="-457200">
              <a:buFont typeface="Arial"/>
              <a:buChar char="•"/>
            </a:pPr>
            <a:r>
              <a:rPr lang="en-US" sz="2800" b="1" dirty="0">
                <a:latin typeface="Avenir Book"/>
              </a:rPr>
              <a:t>Synergy</a:t>
            </a:r>
          </a:p>
          <a:p>
            <a:pPr marL="914400" lvl="1" indent="-457200">
              <a:buFont typeface="Arial,Sans-Serif"/>
              <a:buChar char="•"/>
            </a:pPr>
            <a:r>
              <a:rPr lang="en-US" sz="2800" dirty="0">
                <a:latin typeface="Avenir Book"/>
              </a:rPr>
              <a:t>Username - Network Username</a:t>
            </a:r>
          </a:p>
          <a:p>
            <a:pPr marL="914400" lvl="1" indent="-457200">
              <a:buFont typeface="Arial,Sans-Serif"/>
              <a:buChar char="•"/>
            </a:pPr>
            <a:r>
              <a:rPr lang="en-US" sz="2800" dirty="0">
                <a:latin typeface="Avenir Book"/>
              </a:rPr>
              <a:t>Password - OPS Network Password </a:t>
            </a:r>
          </a:p>
          <a:p>
            <a:endParaRPr lang="en-US" sz="3200" dirty="0">
              <a:latin typeface="Avenir Book" panose="02000503020000020003" pitchFamily="2" charset="0"/>
            </a:endParaRPr>
          </a:p>
          <a:p>
            <a:endParaRPr lang="en-US" sz="3200" dirty="0"/>
          </a:p>
        </p:txBody>
      </p:sp>
    </p:spTree>
    <p:extLst>
      <p:ext uri="{BB962C8B-B14F-4D97-AF65-F5344CB8AC3E}">
        <p14:creationId xmlns:p14="http://schemas.microsoft.com/office/powerpoint/2010/main" val="118868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2"/>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673687"/>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Synergy</a:t>
            </a:r>
            <a:endParaRPr lang="en-US" sz="4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7D3EE7B-4A6B-294A-A465-24D3B4956FEB}"/>
              </a:ext>
            </a:extLst>
          </p:cNvPr>
          <p:cNvSpPr txBox="1"/>
          <p:nvPr/>
        </p:nvSpPr>
        <p:spPr>
          <a:xfrm>
            <a:off x="1786961" y="2163272"/>
            <a:ext cx="10076458" cy="3539430"/>
          </a:xfrm>
          <a:prstGeom prst="rect">
            <a:avLst/>
          </a:prstGeom>
          <a:noFill/>
        </p:spPr>
        <p:txBody>
          <a:bodyPr wrap="square" lIns="91440" tIns="45720" rIns="91440" bIns="45720" rtlCol="0" anchor="t">
            <a:spAutoFit/>
          </a:bodyPr>
          <a:lstStyle/>
          <a:p>
            <a:r>
              <a:rPr lang="en-US" sz="3200" b="1" dirty="0">
                <a:latin typeface="Avenir Book"/>
              </a:rPr>
              <a:t>Synergy consists of three different portals:</a:t>
            </a:r>
          </a:p>
          <a:p>
            <a:endParaRPr lang="en-US" sz="3200" b="1" dirty="0">
              <a:latin typeface="Avenir Book"/>
            </a:endParaRPr>
          </a:p>
          <a:p>
            <a:pPr marL="457200" indent="-457200">
              <a:buFont typeface="Arial"/>
              <a:buChar char="•"/>
            </a:pPr>
            <a:r>
              <a:rPr lang="en-US" sz="3200" b="1" dirty="0" err="1">
                <a:latin typeface="Avenir Book"/>
              </a:rPr>
              <a:t>TeacherVUE</a:t>
            </a:r>
            <a:endParaRPr lang="en-US" sz="3200" b="1" dirty="0">
              <a:latin typeface="Avenir Book"/>
            </a:endParaRPr>
          </a:p>
          <a:p>
            <a:pPr marL="457200" indent="-457200">
              <a:buFont typeface="Arial"/>
              <a:buChar char="•"/>
            </a:pPr>
            <a:r>
              <a:rPr lang="en-US" sz="3200" b="1" dirty="0">
                <a:latin typeface="Avenir Book"/>
              </a:rPr>
              <a:t>StudentVUE</a:t>
            </a:r>
            <a:endParaRPr lang="en-US" sz="3200" b="1" dirty="0">
              <a:latin typeface="Avenir Book" panose="02000503020000020003" pitchFamily="2" charset="0"/>
            </a:endParaRPr>
          </a:p>
          <a:p>
            <a:pPr marL="457200" indent="-457200">
              <a:buFont typeface="Arial"/>
              <a:buChar char="•"/>
            </a:pPr>
            <a:r>
              <a:rPr lang="en-US" sz="3200" b="1" dirty="0">
                <a:latin typeface="Avenir Book"/>
              </a:rPr>
              <a:t>ParentVUE</a:t>
            </a:r>
            <a:endParaRPr lang="en-US" sz="3200" b="1" dirty="0">
              <a:latin typeface="Avenir Book" panose="02000503020000020003" pitchFamily="2" charset="0"/>
            </a:endParaRPr>
          </a:p>
          <a:p>
            <a:endParaRPr lang="en-US" sz="3200" dirty="0">
              <a:latin typeface="Avenir Book" panose="02000503020000020003" pitchFamily="2" charset="0"/>
            </a:endParaRPr>
          </a:p>
          <a:p>
            <a:endParaRPr lang="en-US" sz="3200" dirty="0">
              <a:latin typeface="Avenir Next LT Pro Light"/>
            </a:endParaRPr>
          </a:p>
        </p:txBody>
      </p:sp>
    </p:spTree>
    <p:extLst>
      <p:ext uri="{BB962C8B-B14F-4D97-AF65-F5344CB8AC3E}">
        <p14:creationId xmlns:p14="http://schemas.microsoft.com/office/powerpoint/2010/main" val="243998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24994E2-C38C-3146-B65B-1B48C941B85F}"/>
              </a:ext>
            </a:extLst>
          </p:cNvPr>
          <p:cNvPicPr>
            <a:picLocks noChangeAspect="1"/>
          </p:cNvPicPr>
          <p:nvPr/>
        </p:nvPicPr>
        <p:blipFill>
          <a:blip r:embed="rId3"/>
          <a:stretch>
            <a:fillRect/>
          </a:stretch>
        </p:blipFill>
        <p:spPr>
          <a:xfrm>
            <a:off x="0" y="0"/>
            <a:ext cx="12192000" cy="6869017"/>
          </a:xfrm>
          <a:prstGeom prst="rect">
            <a:avLst/>
          </a:prstGeom>
        </p:spPr>
      </p:pic>
      <p:pic>
        <p:nvPicPr>
          <p:cNvPr id="5" name="Picture 4" descr="A close up of a sign&#10;&#10;Description automatically generated">
            <a:extLst>
              <a:ext uri="{FF2B5EF4-FFF2-40B4-BE49-F238E27FC236}">
                <a16:creationId xmlns:a16="http://schemas.microsoft.com/office/drawing/2014/main" id="{20853CB6-BE09-8548-B473-59EE3385038E}"/>
              </a:ext>
            </a:extLst>
          </p:cNvPr>
          <p:cNvPicPr>
            <a:picLocks noChangeAspect="1"/>
          </p:cNvPicPr>
          <p:nvPr/>
        </p:nvPicPr>
        <p:blipFill>
          <a:blip r:embed="rId4"/>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17065BC-FF87-3340-967D-66F8A9B4DAC0}"/>
              </a:ext>
            </a:extLst>
          </p:cNvPr>
          <p:cNvSpPr txBox="1"/>
          <p:nvPr/>
        </p:nvSpPr>
        <p:spPr>
          <a:xfrm>
            <a:off x="1562559" y="885354"/>
            <a:ext cx="9066882" cy="830997"/>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4800" b="1" dirty="0">
                <a:latin typeface="Arial" panose="020B0604020202020204" pitchFamily="34" charset="0"/>
                <a:cs typeface="Arial" panose="020B0604020202020204" pitchFamily="34" charset="0"/>
              </a:rPr>
              <a:t>Signing into Synergy</a:t>
            </a:r>
          </a:p>
        </p:txBody>
      </p:sp>
      <p:pic>
        <p:nvPicPr>
          <p:cNvPr id="4" name="Picture 3">
            <a:extLst>
              <a:ext uri="{FF2B5EF4-FFF2-40B4-BE49-F238E27FC236}">
                <a16:creationId xmlns:a16="http://schemas.microsoft.com/office/drawing/2014/main" id="{5C97ACEB-082C-4037-B999-CFAAFF48D504}"/>
              </a:ext>
            </a:extLst>
          </p:cNvPr>
          <p:cNvPicPr>
            <a:picLocks noChangeAspect="1"/>
          </p:cNvPicPr>
          <p:nvPr/>
        </p:nvPicPr>
        <p:blipFill>
          <a:blip r:embed="rId5"/>
          <a:stretch>
            <a:fillRect/>
          </a:stretch>
        </p:blipFill>
        <p:spPr>
          <a:xfrm>
            <a:off x="5525841" y="2351197"/>
            <a:ext cx="6037826" cy="2838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EAF077E4-1A1E-4878-9FA7-F5F9E0D62B88}"/>
              </a:ext>
            </a:extLst>
          </p:cNvPr>
          <p:cNvSpPr txBox="1"/>
          <p:nvPr/>
        </p:nvSpPr>
        <p:spPr>
          <a:xfrm>
            <a:off x="1329761" y="2327942"/>
            <a:ext cx="4034719" cy="3046988"/>
          </a:xfrm>
          <a:prstGeom prst="rect">
            <a:avLst/>
          </a:prstGeom>
          <a:noFill/>
        </p:spPr>
        <p:txBody>
          <a:bodyPr wrap="square" lIns="91440" tIns="45720" rIns="91440" bIns="45720" rtlCol="0" anchor="t">
            <a:spAutoFit/>
          </a:bodyPr>
          <a:lstStyle/>
          <a:p>
            <a:r>
              <a:rPr lang="en-US" sz="2000" dirty="0">
                <a:latin typeface="Avenir Book" panose="02000503020000020003" pitchFamily="2" charset="0"/>
              </a:rPr>
              <a:t>To sign into Synergy:</a:t>
            </a:r>
          </a:p>
          <a:p>
            <a:endParaRPr lang="en-US" sz="2000" dirty="0">
              <a:latin typeface="Avenir Book" panose="02000503020000020003" pitchFamily="2" charset="0"/>
            </a:endParaRPr>
          </a:p>
          <a:p>
            <a:pPr marL="514350" indent="-514350">
              <a:buAutoNum type="arabicPeriod"/>
            </a:pPr>
            <a:r>
              <a:rPr lang="en-US" sz="2000" dirty="0">
                <a:latin typeface="Avenir Book" panose="02000503020000020003" pitchFamily="2" charset="0"/>
              </a:rPr>
              <a:t>Double-click on the Synergy icon on your desktop</a:t>
            </a:r>
          </a:p>
          <a:p>
            <a:pPr marL="514350" indent="-514350">
              <a:buAutoNum type="arabicPeriod"/>
            </a:pPr>
            <a:endParaRPr lang="en-US" sz="2000" dirty="0">
              <a:latin typeface="Avenir Book" panose="02000503020000020003" pitchFamily="2" charset="0"/>
            </a:endParaRPr>
          </a:p>
          <a:p>
            <a:pPr marL="514350" indent="-514350">
              <a:buAutoNum type="arabicPeriod"/>
            </a:pPr>
            <a:r>
              <a:rPr lang="en-US" sz="2000" dirty="0">
                <a:latin typeface="Avenir Book" panose="02000503020000020003" pitchFamily="2" charset="0"/>
              </a:rPr>
              <a:t>Enter your login and password</a:t>
            </a:r>
          </a:p>
          <a:p>
            <a:r>
              <a:rPr lang="en-US" sz="2000" dirty="0">
                <a:latin typeface="Avenir Book" panose="02000503020000020003" pitchFamily="2" charset="0"/>
              </a:rPr>
              <a:t>        Username:  	</a:t>
            </a:r>
            <a:r>
              <a:rPr lang="en-US" sz="2000" dirty="0" err="1">
                <a:latin typeface="Avenir Book" panose="02000503020000020003" pitchFamily="2" charset="0"/>
              </a:rPr>
              <a:t>NetworkID</a:t>
            </a:r>
            <a:endParaRPr lang="en-US" sz="2000" dirty="0">
              <a:latin typeface="Avenir Book" panose="02000503020000020003" pitchFamily="2" charset="0"/>
            </a:endParaRPr>
          </a:p>
          <a:p>
            <a:r>
              <a:rPr lang="en-US" sz="2000" dirty="0">
                <a:latin typeface="Avenir Book" panose="02000503020000020003" pitchFamily="2" charset="0"/>
              </a:rPr>
              <a:t>        Password:  	Network Password</a:t>
            </a:r>
          </a:p>
          <a:p>
            <a:endParaRPr lang="en-US" sz="3200" dirty="0"/>
          </a:p>
        </p:txBody>
      </p:sp>
    </p:spTree>
    <p:extLst>
      <p:ext uri="{BB962C8B-B14F-4D97-AF65-F5344CB8AC3E}">
        <p14:creationId xmlns:p14="http://schemas.microsoft.com/office/powerpoint/2010/main" val="263497163"/>
      </p:ext>
    </p:extLst>
  </p:cSld>
  <p:clrMapOvr>
    <a:masterClrMapping/>
  </p:clrMapOvr>
</p:sld>
</file>

<file path=ppt/theme/theme1.xml><?xml version="1.0" encoding="utf-8"?>
<a:theme xmlns:a="http://schemas.openxmlformats.org/drawingml/2006/main" name="GradientRiseVTI">
  <a:themeElements>
    <a:clrScheme name="Custom 5">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2555</TotalTime>
  <Words>1281</Words>
  <Application>Microsoft Office PowerPoint</Application>
  <PresentationFormat>Widescreen</PresentationFormat>
  <Paragraphs>159</Paragraphs>
  <Slides>35</Slides>
  <Notes>9</Notes>
  <HiddenSlides>0</HiddenSlides>
  <MMClips>11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Arial,Sans-Serif</vt:lpstr>
      <vt:lpstr>Avenir Book</vt:lpstr>
      <vt:lpstr>Avenir Heavy</vt:lpstr>
      <vt:lpstr>Avenir Next LT Pro</vt:lpstr>
      <vt:lpstr>Avenir Next LT Pro Light</vt:lpstr>
      <vt:lpstr>Calibri</vt:lpstr>
      <vt:lpstr>Garamond</vt:lpstr>
      <vt:lpstr>GradientRiseVTI</vt:lpstr>
      <vt:lpstr>Synergy LMS</vt:lpstr>
      <vt:lpstr>PowerPoint Presentation</vt:lpstr>
      <vt:lpstr>What is Synergy?</vt:lpstr>
      <vt:lpstr>How are Teachers  using the Synergy LMS?</vt:lpstr>
      <vt:lpstr>How are Students  using Synergy?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Training</dc:title>
  <dc:creator>Melissa Beaudoin</dc:creator>
  <cp:lastModifiedBy>Lisa Roberts</cp:lastModifiedBy>
  <cp:revision>27</cp:revision>
  <dcterms:created xsi:type="dcterms:W3CDTF">2020-09-01T16:35:35Z</dcterms:created>
  <dcterms:modified xsi:type="dcterms:W3CDTF">2020-10-15T20:18:52Z</dcterms:modified>
</cp:coreProperties>
</file>