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15"/>
  </p:notesMasterIdLst>
  <p:sldIdLst>
    <p:sldId id="302" r:id="rId2"/>
    <p:sldId id="303" r:id="rId3"/>
    <p:sldId id="269" r:id="rId4"/>
    <p:sldId id="270" r:id="rId5"/>
    <p:sldId id="271" r:id="rId6"/>
    <p:sldId id="261" r:id="rId7"/>
    <p:sldId id="277" r:id="rId8"/>
    <p:sldId id="314" r:id="rId9"/>
    <p:sldId id="308" r:id="rId10"/>
    <p:sldId id="313" r:id="rId11"/>
    <p:sldId id="287" r:id="rId12"/>
    <p:sldId id="300" r:id="rId13"/>
    <p:sldId id="29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BE31E-CF2C-4928-AA62-6419666C9409}"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63D6-D9E3-45FB-AD56-B70BEC11A946}" type="slidenum">
              <a:rPr lang="en-US" smtClean="0"/>
              <a:t>‹#›</a:t>
            </a:fld>
            <a:endParaRPr lang="en-US"/>
          </a:p>
        </p:txBody>
      </p:sp>
    </p:spTree>
    <p:extLst>
      <p:ext uri="{BB962C8B-B14F-4D97-AF65-F5344CB8AC3E}">
        <p14:creationId xmlns:p14="http://schemas.microsoft.com/office/powerpoint/2010/main" val="249195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563D6-D9E3-45FB-AD56-B70BEC11A946}" type="slidenum">
              <a:rPr lang="en-US" smtClean="0"/>
              <a:t>1</a:t>
            </a:fld>
            <a:endParaRPr lang="en-US"/>
          </a:p>
        </p:txBody>
      </p:sp>
    </p:spTree>
    <p:extLst>
      <p:ext uri="{BB962C8B-B14F-4D97-AF65-F5344CB8AC3E}">
        <p14:creationId xmlns:p14="http://schemas.microsoft.com/office/powerpoint/2010/main" val="4084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397876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169493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301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260906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594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248724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308071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273960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9096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6B72D-D3AB-4FE3-9E3E-99EE7E20430F}"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416653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46B72D-D3AB-4FE3-9E3E-99EE7E20430F}"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17283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46B72D-D3AB-4FE3-9E3E-99EE7E20430F}"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74980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46B72D-D3AB-4FE3-9E3E-99EE7E20430F}"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29668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6B72D-D3AB-4FE3-9E3E-99EE7E20430F}"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410730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46B72D-D3AB-4FE3-9E3E-99EE7E20430F}"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357897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6B72D-D3AB-4FE3-9E3E-99EE7E20430F}"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A0B01-795C-4A7E-86AB-4E0F9B6AE00F}" type="slidenum">
              <a:rPr lang="en-US" smtClean="0"/>
              <a:t>‹#›</a:t>
            </a:fld>
            <a:endParaRPr lang="en-US"/>
          </a:p>
        </p:txBody>
      </p:sp>
    </p:spTree>
    <p:extLst>
      <p:ext uri="{BB962C8B-B14F-4D97-AF65-F5344CB8AC3E}">
        <p14:creationId xmlns:p14="http://schemas.microsoft.com/office/powerpoint/2010/main" val="70081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46B72D-D3AB-4FE3-9E3E-99EE7E20430F}" type="datetimeFigureOut">
              <a:rPr lang="en-US" smtClean="0"/>
              <a:t>7/27/2021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F2A0B01-795C-4A7E-86AB-4E0F9B6AE00F}" type="slidenum">
              <a:rPr lang="en-US" smtClean="0"/>
              <a:t>‹#›</a:t>
            </a:fld>
            <a:endParaRPr lang="en-US"/>
          </a:p>
        </p:txBody>
      </p:sp>
    </p:spTree>
    <p:extLst>
      <p:ext uri="{BB962C8B-B14F-4D97-AF65-F5344CB8AC3E}">
        <p14:creationId xmlns:p14="http://schemas.microsoft.com/office/powerpoint/2010/main" val="313379834"/>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jp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usd259.org/Domain/637" TargetMode="External"/><Relationship Id="rId5" Type="http://schemas.openxmlformats.org/officeDocument/2006/relationships/hyperlink" Target="mailto:cmartinez@usd259.net"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jpeg"/><Relationship Id="rId11" Type="http://schemas.openxmlformats.org/officeDocument/2006/relationships/image" Target="../media/image7.png"/><Relationship Id="rId5" Type="http://schemas.openxmlformats.org/officeDocument/2006/relationships/image" Target="../media/image8.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01924" y="5257215"/>
            <a:ext cx="5114778" cy="1101248"/>
          </a:xfrm>
        </p:spPr>
        <p:txBody>
          <a:bodyPr>
            <a:normAutofit/>
          </a:bodyPr>
          <a:lstStyle/>
          <a:p>
            <a:pPr algn="ctr"/>
            <a:r>
              <a:rPr lang="en-US" b="1" dirty="0"/>
              <a:t>Wichita Public Schools McKinney-Vento</a:t>
            </a:r>
          </a:p>
          <a:p>
            <a:pPr algn="ctr"/>
            <a:r>
              <a:rPr lang="en-US" b="1" dirty="0"/>
              <a:t>Homeless Education Program</a:t>
            </a:r>
          </a:p>
        </p:txBody>
      </p:sp>
      <p:pic>
        <p:nvPicPr>
          <p:cNvPr id="1026" name="Picture 2" descr="C:\Users\Cynthia\AppData\Local\Microsoft\Windows\Temporary Internet Files\Content.IE5\AZTRPN8T\MP900448390[1].jpg"/>
          <p:cNvPicPr>
            <a:picLocks noChangeAspect="1" noChangeArrowheads="1"/>
          </p:cNvPicPr>
          <p:nvPr/>
        </p:nvPicPr>
        <p:blipFill>
          <a:blip r:embed="rId5" cstate="print"/>
          <a:srcRect l="8333" t="21250" r="44167"/>
          <a:stretch>
            <a:fillRect/>
          </a:stretch>
        </p:blipFill>
        <p:spPr bwMode="auto">
          <a:xfrm rot="20894798">
            <a:off x="381000" y="457200"/>
            <a:ext cx="1295400" cy="1431758"/>
          </a:xfrm>
          <a:prstGeom prst="roundRect">
            <a:avLst/>
          </a:prstGeom>
          <a:noFill/>
        </p:spPr>
      </p:pic>
      <p:pic>
        <p:nvPicPr>
          <p:cNvPr id="1029" name="Picture 5" descr="C:\Users\Cynthia\AppData\Local\Microsoft\Windows\Temporary Internet Files\Content.IE5\AZTRPN8T\MP900262713[1].jpg"/>
          <p:cNvPicPr>
            <a:picLocks noChangeAspect="1" noChangeArrowheads="1"/>
          </p:cNvPicPr>
          <p:nvPr/>
        </p:nvPicPr>
        <p:blipFill>
          <a:blip r:embed="rId6" cstate="print"/>
          <a:srcRect l="20833" t="9375" r="27083" b="3125"/>
          <a:stretch>
            <a:fillRect/>
          </a:stretch>
        </p:blipFill>
        <p:spPr bwMode="auto">
          <a:xfrm rot="685385">
            <a:off x="1185679" y="1779894"/>
            <a:ext cx="1176956" cy="1318191"/>
          </a:xfrm>
          <a:prstGeom prst="roundRect">
            <a:avLst/>
          </a:prstGeom>
          <a:noFill/>
        </p:spPr>
      </p:pic>
      <p:pic>
        <p:nvPicPr>
          <p:cNvPr id="1030" name="Picture 6" descr="C:\Users\Cynthia\AppData\Local\Microsoft\Windows\Temporary Internet Files\Content.IE5\SJ5VBVAJ\MP900409375[1].jpg"/>
          <p:cNvPicPr>
            <a:picLocks noChangeAspect="1" noChangeArrowheads="1"/>
          </p:cNvPicPr>
          <p:nvPr/>
        </p:nvPicPr>
        <p:blipFill>
          <a:blip r:embed="rId7" cstate="print"/>
          <a:srcRect/>
          <a:stretch>
            <a:fillRect/>
          </a:stretch>
        </p:blipFill>
        <p:spPr bwMode="auto">
          <a:xfrm rot="20927089">
            <a:off x="268132" y="2991793"/>
            <a:ext cx="1319653" cy="1319653"/>
          </a:xfrm>
          <a:prstGeom prst="roundRect">
            <a:avLst/>
          </a:prstGeom>
          <a:noFill/>
        </p:spPr>
      </p:pic>
      <p:pic>
        <p:nvPicPr>
          <p:cNvPr id="1031" name="Picture 7" descr="C:\Users\Cynthia\AppData\Local\Microsoft\Windows\Temporary Internet Files\Content.IE5\SJ5VBVAJ\MP900400273[1].jpg"/>
          <p:cNvPicPr>
            <a:picLocks noChangeAspect="1" noChangeArrowheads="1"/>
          </p:cNvPicPr>
          <p:nvPr/>
        </p:nvPicPr>
        <p:blipFill>
          <a:blip r:embed="rId8" cstate="print"/>
          <a:srcRect t="10000" r="12491" b="8889"/>
          <a:stretch>
            <a:fillRect/>
          </a:stretch>
        </p:blipFill>
        <p:spPr bwMode="auto">
          <a:xfrm rot="959309">
            <a:off x="1145191" y="4241886"/>
            <a:ext cx="1102142" cy="1277264"/>
          </a:xfrm>
          <a:prstGeom prst="roundRect">
            <a:avLst/>
          </a:prstGeom>
          <a:noFill/>
        </p:spPr>
      </p:pic>
      <p:pic>
        <p:nvPicPr>
          <p:cNvPr id="1033" name="Picture 9" descr="C:\Users\Cynthia\AppData\Local\Microsoft\Windows\Temporary Internet Files\Content.IE5\WE43KBXX\MP900443519[1].jpg"/>
          <p:cNvPicPr>
            <a:picLocks noChangeAspect="1" noChangeArrowheads="1"/>
          </p:cNvPicPr>
          <p:nvPr/>
        </p:nvPicPr>
        <p:blipFill>
          <a:blip r:embed="rId9" cstate="print"/>
          <a:srcRect l="9478" t="6667" r="21297" b="29999"/>
          <a:stretch>
            <a:fillRect/>
          </a:stretch>
        </p:blipFill>
        <p:spPr bwMode="auto">
          <a:xfrm rot="21200468">
            <a:off x="228600" y="5181600"/>
            <a:ext cx="1041400" cy="1447800"/>
          </a:xfrm>
          <a:prstGeom prst="roundRect">
            <a:avLst/>
          </a:prstGeom>
          <a:noFill/>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9559" y="1173079"/>
            <a:ext cx="3432048" cy="3389376"/>
          </a:xfrm>
          <a:prstGeom prst="rect">
            <a:avLst/>
          </a:prstGeom>
        </p:spPr>
      </p:pic>
      <p:pic>
        <p:nvPicPr>
          <p:cNvPr id="18" name="Audio 17">
            <a:hlinkClick r:id="" action="ppaction://media"/>
            <a:extLst>
              <a:ext uri="{FF2B5EF4-FFF2-40B4-BE49-F238E27FC236}">
                <a16:creationId xmlns:a16="http://schemas.microsoft.com/office/drawing/2014/main" id="{B488E9A5-BBB4-4870-AAD8-0CAAE375F8F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57995290"/>
      </p:ext>
    </p:extLst>
  </p:cSld>
  <p:clrMapOvr>
    <a:masterClrMapping/>
  </p:clrMapOvr>
  <mc:AlternateContent xmlns:mc="http://schemas.openxmlformats.org/markup-compatibility/2006" xmlns:p14="http://schemas.microsoft.com/office/powerpoint/2010/main">
    <mc:Choice Requires="p14">
      <p:transition spd="slow" p14:dur="2000" advTm="6140"/>
    </mc:Choice>
    <mc:Fallback xmlns="">
      <p:transition spd="slow" advTm="6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4" name="TextBox 3"/>
          <p:cNvSpPr txBox="1"/>
          <p:nvPr/>
        </p:nvSpPr>
        <p:spPr>
          <a:xfrm>
            <a:off x="609600" y="1524000"/>
            <a:ext cx="6400800" cy="344709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McKinney-Vento Forms can be accessed on the USD 259 Website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Go to USD 259 Website</a:t>
            </a:r>
          </a:p>
          <a:p>
            <a:r>
              <a:rPr lang="en-US" sz="2400" dirty="0">
                <a:latin typeface="Arial" panose="020B0604020202020204" pitchFamily="34" charset="0"/>
                <a:cs typeface="Arial" panose="020B0604020202020204" pitchFamily="34" charset="0"/>
              </a:rPr>
              <a:t>Sign In</a:t>
            </a:r>
          </a:p>
          <a:p>
            <a:r>
              <a:rPr lang="en-US" sz="2400" dirty="0">
                <a:latin typeface="Arial" panose="020B0604020202020204" pitchFamily="34" charset="0"/>
                <a:cs typeface="Arial" panose="020B0604020202020204" pitchFamily="34" charset="0"/>
              </a:rPr>
              <a:t>Go to Departments</a:t>
            </a:r>
          </a:p>
          <a:p>
            <a:r>
              <a:rPr lang="en-US" sz="2400" dirty="0">
                <a:latin typeface="Arial" panose="020B0604020202020204" pitchFamily="34" charset="0"/>
                <a:cs typeface="Arial" panose="020B0604020202020204" pitchFamily="34" charset="0"/>
              </a:rPr>
              <a:t>McKinney-Vento Homeless</a:t>
            </a:r>
          </a:p>
          <a:p>
            <a:r>
              <a:rPr lang="en-US" sz="2400" dirty="0">
                <a:latin typeface="Arial" panose="020B0604020202020204" pitchFamily="34" charset="0"/>
                <a:cs typeface="Arial" panose="020B0604020202020204" pitchFamily="34" charset="0"/>
              </a:rPr>
              <a:t>Click on forms</a:t>
            </a:r>
          </a:p>
          <a:p>
            <a:endParaRPr lang="en-US" dirty="0"/>
          </a:p>
        </p:txBody>
      </p:sp>
      <p:pic>
        <p:nvPicPr>
          <p:cNvPr id="5" name="Audio 4">
            <a:hlinkClick r:id="" action="ppaction://media"/>
            <a:extLst>
              <a:ext uri="{FF2B5EF4-FFF2-40B4-BE49-F238E27FC236}">
                <a16:creationId xmlns:a16="http://schemas.microsoft.com/office/drawing/2014/main" id="{B2BE447F-FC38-46CD-9A8A-F26A7992F8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32164742"/>
      </p:ext>
    </p:extLst>
  </p:cSld>
  <p:clrMapOvr>
    <a:masterClrMapping/>
  </p:clrMapOvr>
  <mc:AlternateContent xmlns:mc="http://schemas.openxmlformats.org/markup-compatibility/2006" xmlns:p14="http://schemas.microsoft.com/office/powerpoint/2010/main">
    <mc:Choice Requires="p14">
      <p:transition spd="slow" p14:dur="2000" advTm="13854"/>
    </mc:Choice>
    <mc:Fallback xmlns="">
      <p:transition spd="slow" advTm="13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85800"/>
            <a:ext cx="7696200" cy="156966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Services Provided to Children and Youth</a:t>
            </a:r>
          </a:p>
          <a:p>
            <a:endParaRPr lang="en-US" sz="2000" dirty="0">
              <a:latin typeface="Arial" panose="020B0604020202020204" pitchFamily="34" charset="0"/>
              <a:cs typeface="Arial" panose="020B0604020202020204"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pic>
        <p:nvPicPr>
          <p:cNvPr id="9" name="Picture 8"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3" name="TextBox 2"/>
          <p:cNvSpPr txBox="1"/>
          <p:nvPr/>
        </p:nvSpPr>
        <p:spPr>
          <a:xfrm>
            <a:off x="533400" y="2412791"/>
            <a:ext cx="6716892" cy="4524315"/>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All students in the McKinney-Vento program receive services, resources and referrals.</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Students receive Immediate nutrition services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Student may receive transportation if they live more than 2.5 miles      from school.</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Fees are temporarily waived until confirmed.  Once confirmed all fees will be waived. Parents are responsible for fees if they do not qualify.</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McKinney-Vento provides school supplies, uniforms, hygiene and other supplies and resources needed for school.</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Cap and gown is also provided by the program.</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EF39AF-E377-460C-A7C4-5863961C7D89}"/>
              </a:ext>
            </a:extLst>
          </p:cNvPr>
          <p:cNvSpPr txBox="1"/>
          <p:nvPr/>
        </p:nvSpPr>
        <p:spPr>
          <a:xfrm>
            <a:off x="914400" y="1368225"/>
            <a:ext cx="6172200"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The McKinney-Vento program helps the student overcome the obstacles and barriers to an education so that they can be successful in school. </a:t>
            </a:r>
            <a:endParaRPr lang="en-US" dirty="0">
              <a:latin typeface="Arial" panose="020B0604020202020204" pitchFamily="34" charset="0"/>
              <a:cs typeface="Arial" panose="020B0604020202020204" pitchFamily="34" charset="0"/>
            </a:endParaRPr>
          </a:p>
        </p:txBody>
      </p:sp>
      <p:pic>
        <p:nvPicPr>
          <p:cNvPr id="10" name="Audio 9">
            <a:hlinkClick r:id="" action="ppaction://media"/>
            <a:extLst>
              <a:ext uri="{FF2B5EF4-FFF2-40B4-BE49-F238E27FC236}">
                <a16:creationId xmlns:a16="http://schemas.microsoft.com/office/drawing/2014/main" id="{E20BC6FD-9FA7-4786-9EB2-0C6DE56952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33893799"/>
      </p:ext>
    </p:extLst>
  </p:cSld>
  <p:clrMapOvr>
    <a:masterClrMapping/>
  </p:clrMapOvr>
  <mc:AlternateContent xmlns:mc="http://schemas.openxmlformats.org/markup-compatibility/2006" xmlns:p14="http://schemas.microsoft.com/office/powerpoint/2010/main">
    <mc:Choice Requires="p14">
      <p:transition spd="slow" p14:dur="2000" advTm="46240"/>
    </mc:Choice>
    <mc:Fallback xmlns="">
      <p:transition spd="slow" advTm="46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7" name="TextBox 6"/>
          <p:cNvSpPr txBox="1"/>
          <p:nvPr/>
        </p:nvSpPr>
        <p:spPr>
          <a:xfrm>
            <a:off x="631371" y="2934831"/>
            <a:ext cx="7239000" cy="2862322"/>
          </a:xfrm>
          <a:prstGeom prst="rect">
            <a:avLst/>
          </a:prstGeom>
          <a:noFill/>
        </p:spPr>
        <p:txBody>
          <a:bodyPr wrap="square" rtlCol="0">
            <a:spAutoFit/>
          </a:bodyPr>
          <a:lstStyle/>
          <a:p>
            <a:pPr>
              <a:buFont typeface="Arial" pitchFamily="34" charset="0"/>
              <a:buChar char="•"/>
            </a:pPr>
            <a:r>
              <a:rPr lang="en-US" sz="2000" dirty="0">
                <a:latin typeface="Arial" panose="020B0604020202020204" pitchFamily="34" charset="0"/>
                <a:cs typeface="Arial" panose="020B0604020202020204" pitchFamily="34" charset="0"/>
              </a:rPr>
              <a:t>Erratic attendance and tardiness and not being picked up on time</a:t>
            </a:r>
          </a:p>
          <a:p>
            <a:pPr>
              <a:buFont typeface="Arial" pitchFamily="34" charset="0"/>
              <a:buChar char="•"/>
            </a:pPr>
            <a:r>
              <a:rPr lang="en-US" sz="2000" dirty="0">
                <a:latin typeface="Arial" panose="020B0604020202020204" pitchFamily="34" charset="0"/>
                <a:cs typeface="Arial" panose="020B0604020202020204" pitchFamily="34" charset="0"/>
              </a:rPr>
              <a:t>Hygiene issues/lack of cleanliness</a:t>
            </a:r>
          </a:p>
          <a:p>
            <a:pPr>
              <a:buFont typeface="Arial" pitchFamily="34" charset="0"/>
              <a:buChar char="•"/>
            </a:pPr>
            <a:r>
              <a:rPr lang="en-US" sz="2000" dirty="0">
                <a:latin typeface="Arial" panose="020B0604020202020204" pitchFamily="34" charset="0"/>
                <a:cs typeface="Arial" panose="020B0604020202020204" pitchFamily="34" charset="0"/>
              </a:rPr>
              <a:t>Hungry (may hoard food)</a:t>
            </a:r>
          </a:p>
          <a:p>
            <a:pPr>
              <a:buFont typeface="Arial" pitchFamily="34" charset="0"/>
              <a:buChar char="•"/>
            </a:pPr>
            <a:r>
              <a:rPr lang="en-US" sz="2000" dirty="0">
                <a:latin typeface="Arial" panose="020B0604020202020204" pitchFamily="34" charset="0"/>
                <a:cs typeface="Arial" panose="020B0604020202020204" pitchFamily="34" charset="0"/>
              </a:rPr>
              <a:t>Fatigue (falling asleep during school)</a:t>
            </a:r>
          </a:p>
          <a:p>
            <a:pPr>
              <a:buFont typeface="Arial" pitchFamily="34" charset="0"/>
              <a:buChar char="•"/>
            </a:pPr>
            <a:r>
              <a:rPr lang="en-US" sz="2000" dirty="0">
                <a:latin typeface="Arial" panose="020B0604020202020204" pitchFamily="34" charset="0"/>
                <a:cs typeface="Arial" panose="020B0604020202020204" pitchFamily="34" charset="0"/>
              </a:rPr>
              <a:t>Change of behavior</a:t>
            </a:r>
          </a:p>
          <a:p>
            <a:pPr>
              <a:buFont typeface="Arial" pitchFamily="34" charset="0"/>
              <a:buChar char="•"/>
            </a:pPr>
            <a:r>
              <a:rPr lang="en-US" sz="2000" dirty="0">
                <a:latin typeface="Arial" panose="020B0604020202020204" pitchFamily="34" charset="0"/>
                <a:cs typeface="Arial" panose="020B0604020202020204" pitchFamily="34" charset="0"/>
              </a:rPr>
              <a:t>Gets nervous when it’s time to go home</a:t>
            </a:r>
          </a:p>
          <a:p>
            <a:pPr>
              <a:buFont typeface="Arial" pitchFamily="34" charset="0"/>
              <a:buChar char="•"/>
            </a:pPr>
            <a:r>
              <a:rPr lang="en-US" sz="2000" dirty="0">
                <a:latin typeface="Arial" panose="020B0604020202020204" pitchFamily="34" charset="0"/>
                <a:cs typeface="Arial" panose="020B0604020202020204" pitchFamily="34" charset="0"/>
              </a:rPr>
              <a:t>Clinging to possessions </a:t>
            </a:r>
          </a:p>
          <a:p>
            <a:pPr>
              <a:buFont typeface="Arial" pitchFamily="34" charset="0"/>
              <a:buChar char="•"/>
            </a:pPr>
            <a:r>
              <a:rPr lang="en-US" sz="2000" dirty="0">
                <a:latin typeface="Arial" panose="020B0604020202020204" pitchFamily="34" charset="0"/>
                <a:cs typeface="Arial" panose="020B0604020202020204" pitchFamily="34" charset="0"/>
              </a:rPr>
              <a:t>Statements made by parent, guardian or the child</a:t>
            </a:r>
            <a:r>
              <a:rPr lang="en-US" sz="2000" dirty="0"/>
              <a:t>	</a:t>
            </a:r>
          </a:p>
        </p:txBody>
      </p:sp>
      <p:sp>
        <p:nvSpPr>
          <p:cNvPr id="8" name="TextBox 7"/>
          <p:cNvSpPr txBox="1"/>
          <p:nvPr/>
        </p:nvSpPr>
        <p:spPr>
          <a:xfrm>
            <a:off x="663455" y="2057400"/>
            <a:ext cx="695575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While these are considered common signs, please recognize that </a:t>
            </a:r>
          </a:p>
          <a:p>
            <a:r>
              <a:rPr lang="en-US" dirty="0">
                <a:latin typeface="Arial" panose="020B0604020202020204" pitchFamily="34" charset="0"/>
                <a:cs typeface="Arial" panose="020B0604020202020204" pitchFamily="34" charset="0"/>
              </a:rPr>
              <a:t>they are only for general guidance. </a:t>
            </a:r>
          </a:p>
        </p:txBody>
      </p:sp>
      <p:sp>
        <p:nvSpPr>
          <p:cNvPr id="9" name="TextBox 8"/>
          <p:cNvSpPr txBox="1"/>
          <p:nvPr/>
        </p:nvSpPr>
        <p:spPr>
          <a:xfrm>
            <a:off x="304800" y="990600"/>
            <a:ext cx="721092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Recognizing Signs of Students in Transition </a:t>
            </a:r>
          </a:p>
        </p:txBody>
      </p:sp>
      <p:pic>
        <p:nvPicPr>
          <p:cNvPr id="14" name="Audio 13">
            <a:hlinkClick r:id="" action="ppaction://media"/>
            <a:extLst>
              <a:ext uri="{FF2B5EF4-FFF2-40B4-BE49-F238E27FC236}">
                <a16:creationId xmlns:a16="http://schemas.microsoft.com/office/drawing/2014/main" id="{9AB717E8-0014-4AA9-972D-B900FD52B9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02897164"/>
      </p:ext>
    </p:extLst>
  </p:cSld>
  <p:clrMapOvr>
    <a:masterClrMapping/>
  </p:clrMapOvr>
  <mc:AlternateContent xmlns:mc="http://schemas.openxmlformats.org/markup-compatibility/2006" xmlns:p14="http://schemas.microsoft.com/office/powerpoint/2010/main">
    <mc:Choice Requires="p14">
      <p:transition spd="slow" p14:dur="2000" advTm="43961"/>
    </mc:Choice>
    <mc:Fallback xmlns="">
      <p:transition spd="slow" advTm="43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2" name="TextBox 1">
            <a:extLst>
              <a:ext uri="{FF2B5EF4-FFF2-40B4-BE49-F238E27FC236}">
                <a16:creationId xmlns:a16="http://schemas.microsoft.com/office/drawing/2014/main" id="{0448F537-F28A-406C-8D76-D8DFD698D73E}"/>
              </a:ext>
            </a:extLst>
          </p:cNvPr>
          <p:cNvSpPr txBox="1"/>
          <p:nvPr/>
        </p:nvSpPr>
        <p:spPr>
          <a:xfrm>
            <a:off x="533400" y="1600200"/>
            <a:ext cx="6781800" cy="923330"/>
          </a:xfrm>
          <a:prstGeom prst="rect">
            <a:avLst/>
          </a:prstGeom>
          <a:noFill/>
        </p:spPr>
        <p:txBody>
          <a:bodyPr wrap="square" rtlCol="0">
            <a:spAutoFit/>
          </a:bodyPr>
          <a:lstStyle/>
          <a:p>
            <a:r>
              <a:rPr lang="en-US" dirty="0"/>
              <a:t>For more information or assistance with a student please contact the McKinney-Vento Liaison. </a:t>
            </a:r>
          </a:p>
          <a:p>
            <a:r>
              <a:rPr lang="en-US" dirty="0"/>
              <a:t> </a:t>
            </a:r>
          </a:p>
        </p:txBody>
      </p:sp>
      <p:sp>
        <p:nvSpPr>
          <p:cNvPr id="5" name="TextBox 4">
            <a:extLst>
              <a:ext uri="{FF2B5EF4-FFF2-40B4-BE49-F238E27FC236}">
                <a16:creationId xmlns:a16="http://schemas.microsoft.com/office/drawing/2014/main" id="{A7F1FE8C-7EA8-44ED-82D4-F4A0C566F195}"/>
              </a:ext>
            </a:extLst>
          </p:cNvPr>
          <p:cNvSpPr txBox="1"/>
          <p:nvPr/>
        </p:nvSpPr>
        <p:spPr>
          <a:xfrm>
            <a:off x="435652" y="2971800"/>
            <a:ext cx="6977295" cy="2308324"/>
          </a:xfrm>
          <a:prstGeom prst="rect">
            <a:avLst/>
          </a:prstGeom>
          <a:noFill/>
        </p:spPr>
        <p:txBody>
          <a:bodyPr wrap="none" rtlCol="0">
            <a:spAutoFit/>
          </a:bodyPr>
          <a:lstStyle/>
          <a:p>
            <a:pPr algn="ctr"/>
            <a:r>
              <a:rPr lang="en-US" dirty="0"/>
              <a:t>Cynthia Martinez</a:t>
            </a:r>
          </a:p>
          <a:p>
            <a:pPr algn="ctr"/>
            <a:r>
              <a:rPr lang="en-US" dirty="0">
                <a:hlinkClick r:id="rId5"/>
              </a:rPr>
              <a:t>cmartinez@usd259.net</a:t>
            </a:r>
            <a:endParaRPr lang="en-US" dirty="0"/>
          </a:p>
          <a:p>
            <a:pPr algn="ctr"/>
            <a:r>
              <a:rPr lang="en-US" dirty="0"/>
              <a:t>316-9734670 office</a:t>
            </a:r>
          </a:p>
          <a:p>
            <a:pPr algn="ctr"/>
            <a:r>
              <a:rPr lang="en-US" dirty="0"/>
              <a:t> 316-210-3309 cell</a:t>
            </a:r>
          </a:p>
          <a:p>
            <a:endParaRPr lang="en-US" dirty="0"/>
          </a:p>
          <a:p>
            <a:r>
              <a:rPr lang="en-US" dirty="0"/>
              <a:t>Website: </a:t>
            </a:r>
            <a:r>
              <a:rPr lang="en-US" dirty="0">
                <a:hlinkClick r:id="rId6"/>
              </a:rPr>
              <a:t>https://www.usd259.org/Domain/637</a:t>
            </a:r>
            <a:endParaRPr lang="en-US" dirty="0"/>
          </a:p>
          <a:p>
            <a:r>
              <a:rPr lang="en-US" dirty="0"/>
              <a:t>Face Book: USD 259 McKinney-Vento Homeless Education Program</a:t>
            </a:r>
          </a:p>
          <a:p>
            <a:r>
              <a:rPr lang="en-US" dirty="0"/>
              <a:t>Instagram: Mckinney_Vento_USD259</a:t>
            </a:r>
          </a:p>
        </p:txBody>
      </p:sp>
      <p:pic>
        <p:nvPicPr>
          <p:cNvPr id="10" name="Audio 9">
            <a:hlinkClick r:id="" action="ppaction://media"/>
            <a:extLst>
              <a:ext uri="{FF2B5EF4-FFF2-40B4-BE49-F238E27FC236}">
                <a16:creationId xmlns:a16="http://schemas.microsoft.com/office/drawing/2014/main" id="{9A004233-860C-4228-ADA9-DF5A7330A8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33422210"/>
      </p:ext>
    </p:extLst>
  </p:cSld>
  <p:clrMapOvr>
    <a:masterClrMapping/>
  </p:clrMapOvr>
  <mc:AlternateContent xmlns:mc="http://schemas.openxmlformats.org/markup-compatibility/2006" xmlns:p14="http://schemas.microsoft.com/office/powerpoint/2010/main">
    <mc:Choice Requires="p14">
      <p:transition spd="slow" p14:dur="2000" advTm="20333"/>
    </mc:Choice>
    <mc:Fallback xmlns="">
      <p:transition spd="slow" advTm="20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88613"/>
            <a:ext cx="6347714" cy="3880773"/>
          </a:xfrm>
        </p:spPr>
        <p:txBody>
          <a:bodyPr>
            <a:normAutofit/>
          </a:bodyPr>
          <a:lstStyle/>
          <a:p>
            <a:r>
              <a:rPr lang="en-US" sz="2800">
                <a:latin typeface="Berlin Sans FB" pitchFamily="34" charset="0"/>
              </a:rPr>
              <a:t>The McKinney-Vento law was passed in 1987 in response to homelessness under President Reagan.</a:t>
            </a:r>
          </a:p>
          <a:p>
            <a:pPr>
              <a:buNone/>
            </a:pPr>
            <a:endParaRPr lang="en-US" sz="2800">
              <a:latin typeface="Berlin Sans FB" pitchFamily="34" charset="0"/>
            </a:endParaRPr>
          </a:p>
          <a:p>
            <a:r>
              <a:rPr lang="en-US" sz="2800">
                <a:latin typeface="Berlin Sans FB" pitchFamily="34" charset="0"/>
              </a:rPr>
              <a:t>The term “homeless means children and youth who lack a fixed, regular and  nighttime residence. </a:t>
            </a:r>
          </a:p>
          <a:p>
            <a:pPr marL="0" indent="0">
              <a:buNone/>
            </a:pPr>
            <a:endParaRPr lang="en-US" sz="2800" dirty="0">
              <a:latin typeface="Berlin Sans FB" pitchFamily="34" charset="0"/>
            </a:endParaRPr>
          </a:p>
        </p:txBody>
      </p:sp>
      <p:sp>
        <p:nvSpPr>
          <p:cNvPr id="5" name="TextBox 4"/>
          <p:cNvSpPr txBox="1"/>
          <p:nvPr/>
        </p:nvSpPr>
        <p:spPr>
          <a:xfrm>
            <a:off x="609600" y="609600"/>
            <a:ext cx="6858000" cy="769441"/>
          </a:xfrm>
          <a:prstGeom prst="rect">
            <a:avLst/>
          </a:prstGeom>
          <a:noFill/>
        </p:spPr>
        <p:txBody>
          <a:bodyPr wrap="square" rtlCol="0">
            <a:spAutoFit/>
          </a:bodyPr>
          <a:lstStyle/>
          <a:p>
            <a:r>
              <a:rPr lang="en-US" sz="4400" dirty="0">
                <a:latin typeface="Berlin Sans FB" pitchFamily="34" charset="0"/>
              </a:rPr>
              <a:t>What is McKinney-Vento?</a:t>
            </a:r>
          </a:p>
        </p:txBody>
      </p:sp>
      <p:pic>
        <p:nvPicPr>
          <p:cNvPr id="4" name="Picture 3" descr="mv logo br.jpg"/>
          <p:cNvPicPr>
            <a:picLocks noChangeAspect="1"/>
          </p:cNvPicPr>
          <p:nvPr/>
        </p:nvPicPr>
        <p:blipFill>
          <a:blip r:embed="rId5" cstate="print"/>
          <a:stretch>
            <a:fillRect/>
          </a:stretch>
        </p:blipFill>
        <p:spPr>
          <a:xfrm>
            <a:off x="8284029" y="6102874"/>
            <a:ext cx="653954" cy="649475"/>
          </a:xfrm>
          <a:prstGeom prst="rect">
            <a:avLst/>
          </a:prstGeom>
        </p:spPr>
      </p:pic>
      <p:sp>
        <p:nvSpPr>
          <p:cNvPr id="6" name="TextBox 5">
            <a:extLst>
              <a:ext uri="{FF2B5EF4-FFF2-40B4-BE49-F238E27FC236}">
                <a16:creationId xmlns:a16="http://schemas.microsoft.com/office/drawing/2014/main" id="{E3ADBC15-BDAE-4594-A10E-665C5F3DEE74}"/>
              </a:ext>
            </a:extLst>
          </p:cNvPr>
          <p:cNvSpPr txBox="1"/>
          <p:nvPr/>
        </p:nvSpPr>
        <p:spPr>
          <a:xfrm>
            <a:off x="228600" y="5478958"/>
            <a:ext cx="8191501" cy="369332"/>
          </a:xfrm>
          <a:prstGeom prst="rect">
            <a:avLst/>
          </a:prstGeom>
          <a:noFill/>
        </p:spPr>
        <p:txBody>
          <a:bodyPr wrap="square" rtlCol="0">
            <a:spAutoFit/>
          </a:bodyPr>
          <a:lstStyle/>
          <a:p>
            <a:r>
              <a:rPr lang="en-US" dirty="0"/>
              <a:t>All school districts in the United States is mandated to have a McKinney-Vento Liaison.</a:t>
            </a:r>
          </a:p>
        </p:txBody>
      </p:sp>
      <p:pic>
        <p:nvPicPr>
          <p:cNvPr id="18" name="Audio 17">
            <a:hlinkClick r:id="" action="ppaction://media"/>
            <a:extLst>
              <a:ext uri="{FF2B5EF4-FFF2-40B4-BE49-F238E27FC236}">
                <a16:creationId xmlns:a16="http://schemas.microsoft.com/office/drawing/2014/main" id="{3712462B-31D4-437B-8D38-79CD254220F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64180767"/>
      </p:ext>
    </p:extLst>
  </p:cSld>
  <p:clrMapOvr>
    <a:masterClrMapping/>
  </p:clrMapOvr>
  <mc:AlternateContent xmlns:mc="http://schemas.openxmlformats.org/markup-compatibility/2006" xmlns:p14="http://schemas.microsoft.com/office/powerpoint/2010/main">
    <mc:Choice Requires="p14">
      <p:transition spd="slow" p14:dur="2000" advTm="26906"/>
    </mc:Choice>
    <mc:Fallback xmlns="">
      <p:transition spd="slow" advTm="26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99" y="672609"/>
            <a:ext cx="8001001" cy="1323439"/>
          </a:xfrm>
          <a:prstGeom prst="rect">
            <a:avLst/>
          </a:prstGeom>
          <a:noFill/>
        </p:spPr>
        <p:txBody>
          <a:bodyPr wrap="square" rtlCol="0">
            <a:spAutoFit/>
          </a:bodyPr>
          <a:lstStyle/>
          <a:p>
            <a:r>
              <a:rPr lang="en-US" sz="4000" dirty="0">
                <a:latin typeface="Berlin Sans FB" pitchFamily="34" charset="0"/>
              </a:rPr>
              <a:t>The purpose of the McKinney-Vento Act is to focus on:</a:t>
            </a:r>
          </a:p>
        </p:txBody>
      </p:sp>
      <p:sp>
        <p:nvSpPr>
          <p:cNvPr id="10" name="Content Placeholder 9"/>
          <p:cNvSpPr txBox="1">
            <a:spLocks noGrp="1"/>
          </p:cNvSpPr>
          <p:nvPr>
            <p:ph idx="1"/>
          </p:nvPr>
        </p:nvSpPr>
        <p:spPr>
          <a:xfrm>
            <a:off x="533400" y="1828800"/>
            <a:ext cx="7239000" cy="4057521"/>
          </a:xfrm>
          <a:prstGeom prst="rect">
            <a:avLst/>
          </a:prstGeom>
          <a:noFill/>
        </p:spPr>
        <p:txBody>
          <a:bodyPr wrap="square" rtlCol="0">
            <a:spAutoFit/>
          </a:bodyPr>
          <a:lstStyle/>
          <a:p>
            <a:pPr marL="0" indent="0">
              <a:buNone/>
            </a:pPr>
            <a:r>
              <a:rPr lang="en-US" sz="2000" dirty="0">
                <a:latin typeface="Arial" pitchFamily="34" charset="0"/>
                <a:cs typeface="Arial" pitchFamily="34" charset="0"/>
              </a:rPr>
              <a:t> </a:t>
            </a:r>
          </a:p>
          <a:p>
            <a:r>
              <a:rPr lang="en-US" sz="2800" dirty="0">
                <a:latin typeface="Berlin Sans FB" pitchFamily="34" charset="0"/>
                <a:cs typeface="Arial" pitchFamily="34" charset="0"/>
              </a:rPr>
              <a:t>School Stability</a:t>
            </a:r>
          </a:p>
          <a:p>
            <a:r>
              <a:rPr lang="en-US" sz="2800" dirty="0">
                <a:latin typeface="Berlin Sans FB" pitchFamily="34" charset="0"/>
                <a:cs typeface="Arial" pitchFamily="34" charset="0"/>
              </a:rPr>
              <a:t>Support for Academic Success</a:t>
            </a:r>
          </a:p>
          <a:p>
            <a:r>
              <a:rPr lang="en-US" sz="2800" dirty="0">
                <a:latin typeface="Berlin Sans FB" pitchFamily="34" charset="0"/>
                <a:cs typeface="Arial" pitchFamily="34" charset="0"/>
              </a:rPr>
              <a:t>The best interest of the child</a:t>
            </a:r>
          </a:p>
          <a:p>
            <a:r>
              <a:rPr lang="en-US" sz="2800" dirty="0">
                <a:latin typeface="Berlin Sans FB" pitchFamily="34" charset="0"/>
                <a:cs typeface="Arial" pitchFamily="34" charset="0"/>
              </a:rPr>
              <a:t>All homeless children and youth have equal access to an education</a:t>
            </a:r>
          </a:p>
          <a:p>
            <a:r>
              <a:rPr lang="en-US" sz="2800" dirty="0">
                <a:latin typeface="Berlin Sans FB" pitchFamily="34" charset="0"/>
                <a:cs typeface="Arial" pitchFamily="34" charset="0"/>
              </a:rPr>
              <a:t>Provide resources and services to help the student overcome obstacles and barriers</a:t>
            </a:r>
          </a:p>
        </p:txBody>
      </p:sp>
      <p:pic>
        <p:nvPicPr>
          <p:cNvPr id="4" name="Picture 3" descr="mv logo br.jpg"/>
          <p:cNvPicPr>
            <a:picLocks noChangeAspect="1"/>
          </p:cNvPicPr>
          <p:nvPr/>
        </p:nvPicPr>
        <p:blipFill>
          <a:blip r:embed="rId5" cstate="print"/>
          <a:stretch>
            <a:fillRect/>
          </a:stretch>
        </p:blipFill>
        <p:spPr>
          <a:xfrm>
            <a:off x="8284029" y="6102874"/>
            <a:ext cx="653954" cy="649475"/>
          </a:xfrm>
          <a:prstGeom prst="rect">
            <a:avLst/>
          </a:prstGeom>
        </p:spPr>
      </p:pic>
      <p:pic>
        <p:nvPicPr>
          <p:cNvPr id="14" name="Audio 13">
            <a:hlinkClick r:id="" action="ppaction://media"/>
            <a:extLst>
              <a:ext uri="{FF2B5EF4-FFF2-40B4-BE49-F238E27FC236}">
                <a16:creationId xmlns:a16="http://schemas.microsoft.com/office/drawing/2014/main" id="{5ECFFF3C-3F46-42AF-81DD-26A8214422A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7820425"/>
      </p:ext>
    </p:extLst>
  </p:cSld>
  <p:clrMapOvr>
    <a:masterClrMapping/>
  </p:clrMapOvr>
  <mc:AlternateContent xmlns:mc="http://schemas.openxmlformats.org/markup-compatibility/2006" xmlns:p14="http://schemas.microsoft.com/office/powerpoint/2010/main">
    <mc:Choice Requires="p14">
      <p:transition spd="slow" p14:dur="2000" advTm="21929"/>
    </mc:Choice>
    <mc:Fallback xmlns="">
      <p:transition spd="slow" advTm="21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anim calcmode="lin" valueType="num">
                                      <p:cBhvr>
                                        <p:cTn id="1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000"/>
                                        <p:tgtEl>
                                          <p:spTgt spid="10">
                                            <p:txEl>
                                              <p:pRg st="2" end="2"/>
                                            </p:txEl>
                                          </p:spTgt>
                                        </p:tgtEl>
                                      </p:cBhvr>
                                    </p:animEffect>
                                    <p:anim calcmode="lin" valueType="num">
                                      <p:cBhvr>
                                        <p:cTn id="1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anim calcmode="lin" valueType="num">
                                      <p:cBhvr>
                                        <p:cTn id="2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1000"/>
                                        <p:tgtEl>
                                          <p:spTgt spid="10">
                                            <p:txEl>
                                              <p:pRg st="4" end="4"/>
                                            </p:txEl>
                                          </p:spTgt>
                                        </p:tgtEl>
                                      </p:cBhvr>
                                    </p:animEffect>
                                    <p:anim calcmode="lin" valueType="num">
                                      <p:cBhvr>
                                        <p:cTn id="3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1000"/>
                                        <p:tgtEl>
                                          <p:spTgt spid="10">
                                            <p:txEl>
                                              <p:pRg st="5" end="5"/>
                                            </p:txEl>
                                          </p:spTgt>
                                        </p:tgtEl>
                                      </p:cBhvr>
                                    </p:animEffect>
                                    <p:anim calcmode="lin" valueType="num">
                                      <p:cBhvr>
                                        <p:cTn id="4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993490"/>
            <a:ext cx="6858000" cy="1569660"/>
          </a:xfrm>
          <a:prstGeom prst="rect">
            <a:avLst/>
          </a:prstGeom>
          <a:noFill/>
        </p:spPr>
        <p:txBody>
          <a:bodyPr wrap="square" rtlCol="0">
            <a:spAutoFit/>
          </a:bodyPr>
          <a:lstStyle/>
          <a:p>
            <a:r>
              <a:rPr lang="en-US" sz="3200" dirty="0">
                <a:latin typeface="Berlin Sans FB" pitchFamily="34" charset="0"/>
              </a:rPr>
              <a:t>USD 259 School Board Policy</a:t>
            </a:r>
          </a:p>
          <a:p>
            <a:r>
              <a:rPr lang="en-US" sz="3200" dirty="0">
                <a:latin typeface="Berlin Sans FB" pitchFamily="34" charset="0"/>
              </a:rPr>
              <a:t>P1117 Education of Homeless Children and Youth</a:t>
            </a:r>
          </a:p>
        </p:txBody>
      </p:sp>
      <p:sp>
        <p:nvSpPr>
          <p:cNvPr id="6" name="TextBox 5"/>
          <p:cNvSpPr txBox="1"/>
          <p:nvPr/>
        </p:nvSpPr>
        <p:spPr>
          <a:xfrm>
            <a:off x="267091" y="2743200"/>
            <a:ext cx="7048109" cy="3477875"/>
          </a:xfrm>
          <a:prstGeom prst="rect">
            <a:avLst/>
          </a:prstGeom>
          <a:noFill/>
        </p:spPr>
        <p:txBody>
          <a:bodyPr wrap="square" rtlCol="0">
            <a:spAutoFit/>
          </a:bodyPr>
          <a:lstStyle/>
          <a:p>
            <a:r>
              <a:rPr lang="en-US" sz="2000" dirty="0">
                <a:latin typeface="Berlin Sans FB" pitchFamily="34" charset="0"/>
                <a:cs typeface="Arial" pitchFamily="34" charset="0"/>
              </a:rPr>
              <a:t>The Board of Education possess a strong commitment to ensuring that Homeless children and youth receive a meaningful opportunity to enroll in school and attend all public schools in the district.  The Wichita Public Schools Office of the Homeless Liaison acts as a resource center for all school personnel facing questions related to homeless children and youth. </a:t>
            </a:r>
          </a:p>
          <a:p>
            <a:endParaRPr lang="en-US" sz="2000" dirty="0">
              <a:latin typeface="Berlin Sans FB" pitchFamily="34" charset="0"/>
              <a:cs typeface="Arial" pitchFamily="34" charset="0"/>
            </a:endParaRPr>
          </a:p>
          <a:p>
            <a:r>
              <a:rPr lang="en-US" sz="2000" dirty="0">
                <a:latin typeface="Berlin Sans FB" pitchFamily="34" charset="0"/>
                <a:cs typeface="Arial" pitchFamily="34" charset="0"/>
              </a:rPr>
              <a:t>The McKinney-Vento Homeless Assistance Act, 42 U.S.C. 11435 et.seq.,  Requires that all schools in USD 259 provide homeless students with immediate access to an education.</a:t>
            </a:r>
          </a:p>
          <a:p>
            <a:endParaRPr lang="en-US" sz="2000" dirty="0">
              <a:latin typeface="Berlin Sans FB" pitchFamily="34" charset="0"/>
              <a:cs typeface="Arial" pitchFamily="34" charset="0"/>
            </a:endParaRPr>
          </a:p>
        </p:txBody>
      </p:sp>
      <p:pic>
        <p:nvPicPr>
          <p:cNvPr id="4" name="Picture 3" descr="mv logo br.jpg"/>
          <p:cNvPicPr>
            <a:picLocks noChangeAspect="1"/>
          </p:cNvPicPr>
          <p:nvPr/>
        </p:nvPicPr>
        <p:blipFill>
          <a:blip r:embed="rId4" cstate="print"/>
          <a:stretch>
            <a:fillRect/>
          </a:stretch>
        </p:blipFill>
        <p:spPr>
          <a:xfrm>
            <a:off x="8284029" y="6102874"/>
            <a:ext cx="653954" cy="649475"/>
          </a:xfrm>
          <a:prstGeom prst="rect">
            <a:avLst/>
          </a:prstGeom>
        </p:spPr>
      </p:pic>
      <p:pic>
        <p:nvPicPr>
          <p:cNvPr id="14" name="Audio 13">
            <a:hlinkClick r:id="" action="ppaction://media"/>
            <a:extLst>
              <a:ext uri="{FF2B5EF4-FFF2-40B4-BE49-F238E27FC236}">
                <a16:creationId xmlns:a16="http://schemas.microsoft.com/office/drawing/2014/main" id="{4EF7938E-ECC7-46A6-8F38-0E59B91B2C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77378780"/>
      </p:ext>
    </p:extLst>
  </p:cSld>
  <p:clrMapOvr>
    <a:masterClrMapping/>
  </p:clrMapOvr>
  <mc:AlternateContent xmlns:mc="http://schemas.openxmlformats.org/markup-compatibility/2006" xmlns:p14="http://schemas.microsoft.com/office/powerpoint/2010/main">
    <mc:Choice Requires="p14">
      <p:transition spd="slow" p14:dur="2000" advTm="14267"/>
    </mc:Choice>
    <mc:Fallback xmlns="">
      <p:transition spd="slow" advTm="14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871" y="1066800"/>
            <a:ext cx="6705600" cy="2308324"/>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Classifications of homeless under the McKinney-Vento Act</a:t>
            </a:r>
          </a:p>
        </p:txBody>
      </p:sp>
      <p:pic>
        <p:nvPicPr>
          <p:cNvPr id="3" name="Picture 2"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2" name="TextBox 1"/>
          <p:cNvSpPr txBox="1"/>
          <p:nvPr/>
        </p:nvSpPr>
        <p:spPr>
          <a:xfrm>
            <a:off x="838200" y="4213607"/>
            <a:ext cx="65532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Students qualify due to economic hardship, loss of housing due to eviction or natural disaster, domestic violence and unable to work due to health reasons.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Housing situations must be temporary.</a:t>
            </a:r>
          </a:p>
        </p:txBody>
      </p:sp>
      <p:pic>
        <p:nvPicPr>
          <p:cNvPr id="12" name="Audio 11">
            <a:hlinkClick r:id="" action="ppaction://media"/>
            <a:extLst>
              <a:ext uri="{FF2B5EF4-FFF2-40B4-BE49-F238E27FC236}">
                <a16:creationId xmlns:a16="http://schemas.microsoft.com/office/drawing/2014/main" id="{544CAD0A-3119-4923-96AB-2BB5473299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85785961"/>
      </p:ext>
    </p:extLst>
  </p:cSld>
  <p:clrMapOvr>
    <a:masterClrMapping/>
  </p:clrMapOvr>
  <mc:AlternateContent xmlns:mc="http://schemas.openxmlformats.org/markup-compatibility/2006" xmlns:p14="http://schemas.microsoft.com/office/powerpoint/2010/main">
    <mc:Choice Requires="p14">
      <p:transition spd="slow" p14:dur="2000" advTm="21070"/>
    </mc:Choice>
    <mc:Fallback xmlns="">
      <p:transition spd="slow" advTm="21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 Johnson 4.JPG"/>
          <p:cNvPicPr>
            <a:picLocks noChangeAspect="1"/>
          </p:cNvPicPr>
          <p:nvPr/>
        </p:nvPicPr>
        <p:blipFill>
          <a:blip r:embed="rId4" cstate="print"/>
          <a:stretch>
            <a:fillRect/>
          </a:stretch>
        </p:blipFill>
        <p:spPr>
          <a:xfrm flipH="1">
            <a:off x="273797" y="1498151"/>
            <a:ext cx="2057401" cy="1501068"/>
          </a:xfrm>
          <a:prstGeom prst="roundRect">
            <a:avLst/>
          </a:prstGeom>
        </p:spPr>
      </p:pic>
      <p:pic>
        <p:nvPicPr>
          <p:cNvPr id="6" name="Picture 5" descr="mv logo br.jpg"/>
          <p:cNvPicPr>
            <a:picLocks noChangeAspect="1"/>
          </p:cNvPicPr>
          <p:nvPr/>
        </p:nvPicPr>
        <p:blipFill>
          <a:blip r:embed="rId5" cstate="print"/>
          <a:stretch>
            <a:fillRect/>
          </a:stretch>
        </p:blipFill>
        <p:spPr>
          <a:xfrm>
            <a:off x="8284029" y="6102874"/>
            <a:ext cx="653954" cy="649475"/>
          </a:xfrm>
          <a:prstGeom prst="rect">
            <a:avLst/>
          </a:prstGeom>
        </p:spPr>
      </p:pic>
      <p:sp>
        <p:nvSpPr>
          <p:cNvPr id="8" name="TextBox 7"/>
          <p:cNvSpPr txBox="1"/>
          <p:nvPr/>
        </p:nvSpPr>
        <p:spPr>
          <a:xfrm>
            <a:off x="242796" y="685800"/>
            <a:ext cx="2119404" cy="646331"/>
          </a:xfrm>
          <a:prstGeom prst="rect">
            <a:avLst/>
          </a:prstGeom>
          <a:noFill/>
        </p:spPr>
        <p:txBody>
          <a:bodyPr wrap="square" rtlCol="0">
            <a:spAutoFit/>
          </a:bodyPr>
          <a:lstStyle/>
          <a:p>
            <a:r>
              <a:rPr lang="en-US" b="1" dirty="0"/>
              <a:t>Doubled up with family or friends</a:t>
            </a:r>
          </a:p>
        </p:txBody>
      </p:sp>
      <p:pic>
        <p:nvPicPr>
          <p:cNvPr id="13" name="Picture 12" descr="treto house.JPG"/>
          <p:cNvPicPr>
            <a:picLocks noChangeAspect="1"/>
          </p:cNvPicPr>
          <p:nvPr/>
        </p:nvPicPr>
        <p:blipFill>
          <a:blip r:embed="rId6" cstate="print"/>
          <a:stretch>
            <a:fillRect/>
          </a:stretch>
        </p:blipFill>
        <p:spPr>
          <a:xfrm>
            <a:off x="5213438" y="1471257"/>
            <a:ext cx="2101762" cy="1527962"/>
          </a:xfrm>
          <a:prstGeom prst="roundRect">
            <a:avLst/>
          </a:prstGeom>
        </p:spPr>
      </p:pic>
      <p:sp>
        <p:nvSpPr>
          <p:cNvPr id="14" name="TextBox 13"/>
          <p:cNvSpPr txBox="1"/>
          <p:nvPr/>
        </p:nvSpPr>
        <p:spPr>
          <a:xfrm>
            <a:off x="5190190" y="516201"/>
            <a:ext cx="2295370" cy="923330"/>
          </a:xfrm>
          <a:prstGeom prst="rect">
            <a:avLst/>
          </a:prstGeom>
          <a:noFill/>
        </p:spPr>
        <p:txBody>
          <a:bodyPr wrap="square" rtlCol="0">
            <a:spAutoFit/>
          </a:bodyPr>
          <a:lstStyle/>
          <a:p>
            <a:r>
              <a:rPr lang="en-US" b="1" dirty="0"/>
              <a:t>Displaced due to a fire or other natural disasters</a:t>
            </a:r>
          </a:p>
        </p:txBody>
      </p:sp>
      <p:pic>
        <p:nvPicPr>
          <p:cNvPr id="9" name="Picture 8" descr="hotel.jpg"/>
          <p:cNvPicPr>
            <a:picLocks noChangeAspect="1"/>
          </p:cNvPicPr>
          <p:nvPr/>
        </p:nvPicPr>
        <p:blipFill>
          <a:blip r:embed="rId7" cstate="print"/>
          <a:stretch>
            <a:fillRect/>
          </a:stretch>
        </p:blipFill>
        <p:spPr>
          <a:xfrm>
            <a:off x="2819400" y="1421916"/>
            <a:ext cx="2057400" cy="1600200"/>
          </a:xfrm>
          <a:prstGeom prst="roundRect">
            <a:avLst/>
          </a:prstGeom>
        </p:spPr>
      </p:pic>
      <p:sp>
        <p:nvSpPr>
          <p:cNvPr id="10" name="TextBox 9"/>
          <p:cNvSpPr txBox="1"/>
          <p:nvPr/>
        </p:nvSpPr>
        <p:spPr>
          <a:xfrm>
            <a:off x="2743200" y="685800"/>
            <a:ext cx="2119404" cy="646331"/>
          </a:xfrm>
          <a:prstGeom prst="rect">
            <a:avLst/>
          </a:prstGeom>
          <a:noFill/>
        </p:spPr>
        <p:txBody>
          <a:bodyPr wrap="square" rtlCol="0">
            <a:spAutoFit/>
          </a:bodyPr>
          <a:lstStyle/>
          <a:p>
            <a:r>
              <a:rPr lang="en-US" b="1" dirty="0"/>
              <a:t>Living in a hotel or motel</a:t>
            </a:r>
          </a:p>
        </p:txBody>
      </p:sp>
      <p:grpSp>
        <p:nvGrpSpPr>
          <p:cNvPr id="19" name="Group 18"/>
          <p:cNvGrpSpPr/>
          <p:nvPr/>
        </p:nvGrpSpPr>
        <p:grpSpPr>
          <a:xfrm>
            <a:off x="152400" y="3620678"/>
            <a:ext cx="2435880" cy="2806933"/>
            <a:chOff x="2971414" y="2909428"/>
            <a:chExt cx="2435880" cy="2806933"/>
          </a:xfrm>
        </p:grpSpPr>
        <p:pic>
          <p:nvPicPr>
            <p:cNvPr id="15" name="Content Placeholder 4" descr="anthony shelter sign.JPG"/>
            <p:cNvPicPr>
              <a:picLocks noChangeAspect="1"/>
            </p:cNvPicPr>
            <p:nvPr/>
          </p:nvPicPr>
          <p:blipFill>
            <a:blip r:embed="rId8" cstate="print"/>
            <a:stretch>
              <a:fillRect/>
            </a:stretch>
          </p:blipFill>
          <p:spPr>
            <a:xfrm>
              <a:off x="3060551" y="4111848"/>
              <a:ext cx="2196863" cy="1604513"/>
            </a:xfrm>
            <a:prstGeom prst="roundRect">
              <a:avLst/>
            </a:prstGeom>
          </p:spPr>
        </p:pic>
        <p:sp>
          <p:nvSpPr>
            <p:cNvPr id="16" name="TextBox 15"/>
            <p:cNvSpPr txBox="1"/>
            <p:nvPr/>
          </p:nvSpPr>
          <p:spPr>
            <a:xfrm>
              <a:off x="2971414" y="2909428"/>
              <a:ext cx="2435880" cy="923330"/>
            </a:xfrm>
            <a:prstGeom prst="rect">
              <a:avLst/>
            </a:prstGeom>
            <a:noFill/>
          </p:spPr>
          <p:txBody>
            <a:bodyPr wrap="square" rtlCol="0">
              <a:spAutoFit/>
            </a:bodyPr>
            <a:lstStyle/>
            <a:p>
              <a:r>
                <a:rPr lang="en-US" b="1" dirty="0"/>
                <a:t>Living in a shelter, transitional housing, drug rehab center</a:t>
              </a:r>
            </a:p>
          </p:txBody>
        </p:sp>
      </p:grpSp>
      <p:pic>
        <p:nvPicPr>
          <p:cNvPr id="20" name="Picture 2" descr="http://resources3.news.com.au/images/2010/06/09/1225877/645731-living-in-car.jpg"/>
          <p:cNvPicPr>
            <a:picLocks noChangeAspect="1" noChangeArrowheads="1"/>
          </p:cNvPicPr>
          <p:nvPr/>
        </p:nvPicPr>
        <p:blipFill>
          <a:blip r:embed="rId9" cstate="print"/>
          <a:srcRect/>
          <a:stretch>
            <a:fillRect/>
          </a:stretch>
        </p:blipFill>
        <p:spPr bwMode="auto">
          <a:xfrm>
            <a:off x="2908537" y="4823098"/>
            <a:ext cx="2196863" cy="1694202"/>
          </a:xfrm>
          <a:prstGeom prst="roundRect">
            <a:avLst/>
          </a:prstGeom>
          <a:noFill/>
        </p:spPr>
      </p:pic>
      <p:sp>
        <p:nvSpPr>
          <p:cNvPr id="21" name="TextBox 20"/>
          <p:cNvSpPr txBox="1"/>
          <p:nvPr/>
        </p:nvSpPr>
        <p:spPr>
          <a:xfrm>
            <a:off x="5410200" y="3437965"/>
            <a:ext cx="2491960" cy="923330"/>
          </a:xfrm>
          <a:prstGeom prst="rect">
            <a:avLst/>
          </a:prstGeom>
          <a:noFill/>
        </p:spPr>
        <p:txBody>
          <a:bodyPr wrap="square" rtlCol="0">
            <a:spAutoFit/>
          </a:bodyPr>
          <a:lstStyle/>
          <a:p>
            <a:r>
              <a:rPr lang="en-US" b="1" dirty="0"/>
              <a:t>Unaccompanied youth without parent or guardian support</a:t>
            </a:r>
          </a:p>
        </p:txBody>
      </p:sp>
      <p:pic>
        <p:nvPicPr>
          <p:cNvPr id="22" name="Picture 2" descr="http://cdn.firespring.com/images/3388683e-92c6-487c-a62b-a4f7c3ffcdc6.jpg"/>
          <p:cNvPicPr>
            <a:picLocks noChangeAspect="1" noChangeArrowheads="1"/>
          </p:cNvPicPr>
          <p:nvPr/>
        </p:nvPicPr>
        <p:blipFill>
          <a:blip r:embed="rId10" cstate="print"/>
          <a:srcRect/>
          <a:stretch>
            <a:fillRect/>
          </a:stretch>
        </p:blipFill>
        <p:spPr bwMode="auto">
          <a:xfrm>
            <a:off x="5799406" y="4544008"/>
            <a:ext cx="1390465" cy="2085698"/>
          </a:xfrm>
          <a:prstGeom prst="roundRect">
            <a:avLst/>
          </a:prstGeom>
          <a:noFill/>
        </p:spPr>
      </p:pic>
      <p:sp>
        <p:nvSpPr>
          <p:cNvPr id="23" name="TextBox 22"/>
          <p:cNvSpPr txBox="1"/>
          <p:nvPr/>
        </p:nvSpPr>
        <p:spPr>
          <a:xfrm>
            <a:off x="2951800" y="3475149"/>
            <a:ext cx="2308906" cy="1200329"/>
          </a:xfrm>
          <a:prstGeom prst="rect">
            <a:avLst/>
          </a:prstGeom>
          <a:noFill/>
        </p:spPr>
        <p:txBody>
          <a:bodyPr wrap="square" rtlCol="0">
            <a:spAutoFit/>
          </a:bodyPr>
          <a:lstStyle/>
          <a:p>
            <a:r>
              <a:rPr lang="en-US" b="1" dirty="0"/>
              <a:t>Living in a car, campground or inadequate housing dwelling</a:t>
            </a:r>
          </a:p>
        </p:txBody>
      </p:sp>
      <p:pic>
        <p:nvPicPr>
          <p:cNvPr id="12" name="Audio 11">
            <a:hlinkClick r:id="" action="ppaction://media"/>
            <a:extLst>
              <a:ext uri="{FF2B5EF4-FFF2-40B4-BE49-F238E27FC236}">
                <a16:creationId xmlns:a16="http://schemas.microsoft.com/office/drawing/2014/main" id="{07FBE3EC-956B-4D37-AAD3-45747F8BB06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19426844"/>
      </p:ext>
    </p:extLst>
  </p:cSld>
  <p:clrMapOvr>
    <a:masterClrMapping/>
  </p:clrMapOvr>
  <mc:AlternateContent xmlns:mc="http://schemas.openxmlformats.org/markup-compatibility/2006" xmlns:p14="http://schemas.microsoft.com/office/powerpoint/2010/main">
    <mc:Choice Requires="p14">
      <p:transition spd="slow" p14:dur="2000" advTm="35537"/>
    </mc:Choice>
    <mc:Fallback xmlns="">
      <p:transition spd="slow" advTm="35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325242"/>
            <a:ext cx="7162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Identifying Students in Homeless Situations</a:t>
            </a:r>
          </a:p>
        </p:txBody>
      </p:sp>
      <p:sp>
        <p:nvSpPr>
          <p:cNvPr id="3" name="TextBox 2"/>
          <p:cNvSpPr txBox="1"/>
          <p:nvPr/>
        </p:nvSpPr>
        <p:spPr>
          <a:xfrm>
            <a:off x="685800" y="2971800"/>
            <a:ext cx="6705600" cy="369332"/>
          </a:xfrm>
          <a:prstGeom prst="rect">
            <a:avLst/>
          </a:prstGeom>
          <a:noFill/>
        </p:spPr>
        <p:txBody>
          <a:bodyPr wrap="square" rtlCol="0">
            <a:spAutoFit/>
          </a:bodyPr>
          <a:lstStyle/>
          <a:p>
            <a:endParaRPr lang="en-US" dirty="0"/>
          </a:p>
        </p:txBody>
      </p:sp>
      <p:pic>
        <p:nvPicPr>
          <p:cNvPr id="9" name="Picture 8"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2" name="TextBox 1"/>
          <p:cNvSpPr txBox="1"/>
          <p:nvPr/>
        </p:nvSpPr>
        <p:spPr>
          <a:xfrm>
            <a:off x="838200" y="2133600"/>
            <a:ext cx="6248400"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Children and Youth who are homeless are difficult to identify for many reasons and often go unnoticed by school personnel. Students and parents are often embarrassed about the situation. Many fear of having their children taken away from them if they are homeless.  Using the term “Families in Transition” helps eliminate embarrassment. </a:t>
            </a:r>
          </a:p>
          <a:p>
            <a:endParaRPr lang="en-US" sz="2400" dirty="0">
              <a:latin typeface="Berlin Sans FB" pitchFamily="34" charset="0"/>
            </a:endParaRPr>
          </a:p>
        </p:txBody>
      </p:sp>
      <p:pic>
        <p:nvPicPr>
          <p:cNvPr id="10" name="Audio 9">
            <a:hlinkClick r:id="" action="ppaction://media"/>
            <a:extLst>
              <a:ext uri="{FF2B5EF4-FFF2-40B4-BE49-F238E27FC236}">
                <a16:creationId xmlns:a16="http://schemas.microsoft.com/office/drawing/2014/main" id="{B9B1FE07-A2D4-4504-8818-5C20E1C5A0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2686885"/>
      </p:ext>
    </p:extLst>
  </p:cSld>
  <p:clrMapOvr>
    <a:masterClrMapping/>
  </p:clrMapOvr>
  <mc:AlternateContent xmlns:mc="http://schemas.openxmlformats.org/markup-compatibility/2006" xmlns:p14="http://schemas.microsoft.com/office/powerpoint/2010/main">
    <mc:Choice Requires="p14">
      <p:transition spd="slow" p14:dur="2000" advTm="29383"/>
    </mc:Choice>
    <mc:Fallback xmlns="">
      <p:transition spd="slow" advTm="29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925086"/>
            <a:ext cx="57912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Identifying Students in Transitions</a:t>
            </a:r>
          </a:p>
        </p:txBody>
      </p:sp>
      <p:sp>
        <p:nvSpPr>
          <p:cNvPr id="3" name="TextBox 2"/>
          <p:cNvSpPr txBox="1"/>
          <p:nvPr/>
        </p:nvSpPr>
        <p:spPr>
          <a:xfrm>
            <a:off x="685800" y="2971800"/>
            <a:ext cx="6705600" cy="369332"/>
          </a:xfrm>
          <a:prstGeom prst="rect">
            <a:avLst/>
          </a:prstGeom>
          <a:noFill/>
        </p:spPr>
        <p:txBody>
          <a:bodyPr wrap="square" rtlCol="0">
            <a:spAutoFit/>
          </a:bodyPr>
          <a:lstStyle/>
          <a:p>
            <a:endParaRPr lang="en-US" dirty="0"/>
          </a:p>
        </p:txBody>
      </p:sp>
      <p:pic>
        <p:nvPicPr>
          <p:cNvPr id="9" name="Picture 8"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2" name="TextBox 1"/>
          <p:cNvSpPr txBox="1"/>
          <p:nvPr/>
        </p:nvSpPr>
        <p:spPr>
          <a:xfrm>
            <a:off x="685800" y="1371600"/>
            <a:ext cx="6553200" cy="5139869"/>
          </a:xfrm>
          <a:prstGeom prst="rect">
            <a:avLst/>
          </a:prstGeom>
          <a:noFill/>
        </p:spPr>
        <p:txBody>
          <a:bodyPr wrap="square" rtlCol="0">
            <a:spAutoFit/>
          </a:bodyPr>
          <a:lstStyle/>
          <a:p>
            <a:endParaRPr lang="en-US" sz="2400" dirty="0">
              <a:latin typeface="Berlin Sans FB" pitchFamily="34" charset="0"/>
            </a:endParaRPr>
          </a:p>
          <a:p>
            <a:r>
              <a:rPr lang="en-US" sz="2000" dirty="0">
                <a:latin typeface="Arial" panose="020B0604020202020204" pitchFamily="34" charset="0"/>
                <a:cs typeface="Arial" panose="020B0604020202020204" pitchFamily="34" charset="0"/>
              </a:rPr>
              <a:t>Every student must fill out an enrollment residency questionnaire form when they are enrolling in school. The form is then sent to our office where we will process it and determine if they qualify for our program. Students may also be identified throughout the school year. If a staff person feels that a student may qualify for our program they can refer that student to their school McKinney-Vento designee or Social Worker.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Students are assigned to a family support worker. Students are in the program for the academic school year even if they move into permanent housing.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must requalify every school year.</a:t>
            </a:r>
          </a:p>
          <a:p>
            <a:r>
              <a:rPr lang="en-US" sz="2400" dirty="0">
                <a:latin typeface="Berlin Sans FB" pitchFamily="34" charset="0"/>
              </a:rPr>
              <a:t> </a:t>
            </a:r>
          </a:p>
        </p:txBody>
      </p:sp>
      <p:pic>
        <p:nvPicPr>
          <p:cNvPr id="8" name="Audio 7">
            <a:hlinkClick r:id="" action="ppaction://media"/>
            <a:extLst>
              <a:ext uri="{FF2B5EF4-FFF2-40B4-BE49-F238E27FC236}">
                <a16:creationId xmlns:a16="http://schemas.microsoft.com/office/drawing/2014/main" id="{89A3A727-8775-4EE4-A210-AFEFF6BDD9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77730310"/>
      </p:ext>
    </p:extLst>
  </p:cSld>
  <p:clrMapOvr>
    <a:masterClrMapping/>
  </p:clrMapOvr>
  <mc:AlternateContent xmlns:mc="http://schemas.openxmlformats.org/markup-compatibility/2006" xmlns:p14="http://schemas.microsoft.com/office/powerpoint/2010/main">
    <mc:Choice Requires="p14">
      <p:transition spd="slow" p14:dur="2000" advTm="40505"/>
    </mc:Choice>
    <mc:Fallback xmlns="">
      <p:transition spd="slow" advTm="405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v logo br.jpg"/>
          <p:cNvPicPr>
            <a:picLocks noChangeAspect="1"/>
          </p:cNvPicPr>
          <p:nvPr/>
        </p:nvPicPr>
        <p:blipFill>
          <a:blip r:embed="rId4" cstate="print"/>
          <a:stretch>
            <a:fillRect/>
          </a:stretch>
        </p:blipFill>
        <p:spPr>
          <a:xfrm>
            <a:off x="8284029" y="6102874"/>
            <a:ext cx="653954" cy="649475"/>
          </a:xfrm>
          <a:prstGeom prst="rect">
            <a:avLst/>
          </a:prstGeom>
        </p:spPr>
      </p:pic>
      <p:sp>
        <p:nvSpPr>
          <p:cNvPr id="5" name="Rectangle 1"/>
          <p:cNvSpPr>
            <a:spLocks noChangeArrowheads="1"/>
          </p:cNvSpPr>
          <p:nvPr/>
        </p:nvSpPr>
        <p:spPr bwMode="auto">
          <a:xfrm>
            <a:off x="272144" y="1131337"/>
            <a:ext cx="681445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tab pos="457200" algn="l"/>
              </a:tabLst>
            </a:pPr>
            <a:r>
              <a:rPr lang="en-US" sz="2000" b="1" baseline="0" dirty="0">
                <a:latin typeface="Arial" panose="020B0604020202020204" pitchFamily="34" charset="0"/>
                <a:cs typeface="Arial" panose="020B0604020202020204" pitchFamily="34" charset="0"/>
              </a:rPr>
              <a:t>Unaccompanied</a:t>
            </a:r>
            <a:r>
              <a:rPr lang="en-US" sz="2000" b="1" dirty="0">
                <a:latin typeface="Arial" panose="020B0604020202020204" pitchFamily="34" charset="0"/>
                <a:cs typeface="Arial" panose="020B0604020202020204" pitchFamily="34" charset="0"/>
              </a:rPr>
              <a:t> Youth</a:t>
            </a:r>
          </a:p>
          <a:p>
            <a:pPr marR="0" lvl="0" algn="l" defTabSz="914400" rtl="0" eaLnBrk="1" fontAlgn="base" latinLnBrk="0" hangingPunct="1">
              <a:lnSpc>
                <a:spcPct val="100000"/>
              </a:lnSpc>
              <a:spcBef>
                <a:spcPct val="0"/>
              </a:spcBef>
              <a:spcAft>
                <a:spcPct val="0"/>
              </a:spcAft>
              <a:buClrTx/>
              <a:buSzTx/>
              <a:tabLst>
                <a:tab pos="457200" algn="l"/>
              </a:tabLst>
            </a:pPr>
            <a:endParaRPr lang="en-US" sz="2000" dirty="0">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0"/>
              </a:spcBef>
              <a:spcAft>
                <a:spcPct val="0"/>
              </a:spcAft>
              <a:buClrTx/>
              <a:buSzTx/>
              <a:tabLst>
                <a:tab pos="457200" algn="l"/>
              </a:tabLst>
            </a:pPr>
            <a:r>
              <a:rPr lang="en-US" sz="2000" dirty="0">
                <a:latin typeface="Arial" panose="020B0604020202020204" pitchFamily="34" charset="0"/>
                <a:cs typeface="Arial" panose="020B0604020202020204" pitchFamily="34" charset="0"/>
              </a:rPr>
              <a:t>Unaccompanied youth have no parent or guardian support. Living on their own, often couch surfing going from place to place. They may lack safe and stable housing, lack of support from a caring adult and lack of basic needs. They have a right to immediate enrollment without proof of guardianship and have an equal access to an education.  The McKinney-Vento liaison may act on behalf of the unaccompanied youth.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57200" algn="l"/>
              </a:tabLst>
            </a:pPr>
            <a:endParaRPr lang="en-US" sz="2000" baseline="0" dirty="0">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0"/>
              </a:spcBef>
              <a:spcAft>
                <a:spcPct val="0"/>
              </a:spcAft>
              <a:buClrTx/>
              <a:buSzTx/>
              <a:tabLst>
                <a:tab pos="457200" algn="l"/>
              </a:tabLst>
            </a:pPr>
            <a:endParaRPr lang="en-US" sz="2000" baseline="0" dirty="0">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57200" algn="l"/>
              </a:tabLst>
            </a:pPr>
            <a:endParaRPr kumimoji="0" 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B63F2271-6013-4B1D-92F2-6625A08BA0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51803346"/>
      </p:ext>
    </p:extLst>
  </p:cSld>
  <p:clrMapOvr>
    <a:masterClrMapping/>
  </p:clrMapOvr>
  <mc:AlternateContent xmlns:mc="http://schemas.openxmlformats.org/markup-compatibility/2006" xmlns:p14="http://schemas.microsoft.com/office/powerpoint/2010/main">
    <mc:Choice Requires="p14">
      <p:transition spd="slow" p14:dur="2000" advTm="25621"/>
    </mc:Choice>
    <mc:Fallback xmlns="">
      <p:transition spd="slow" advTm="25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6.4"/>
</p:tagLst>
</file>

<file path=ppt/tags/tag2.xml><?xml version="1.0" encoding="utf-8"?>
<p:tagLst xmlns:a="http://schemas.openxmlformats.org/drawingml/2006/main" xmlns:r="http://schemas.openxmlformats.org/officeDocument/2006/relationships" xmlns:p="http://schemas.openxmlformats.org/presentationml/2006/main">
  <p:tag name="TIMING" val="|3.4|1.5|2.8|2.8|4.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4338</TotalTime>
  <Words>835</Words>
  <Application>Microsoft Office PowerPoint</Application>
  <PresentationFormat>On-screen Show (4:3)</PresentationFormat>
  <Paragraphs>86</Paragraphs>
  <Slides>13</Slides>
  <Notes>1</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Berlin Sans FB</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Students Experiencing Homelessness</dc:title>
  <dc:creator>Cynthia</dc:creator>
  <cp:lastModifiedBy>Kim Anderson</cp:lastModifiedBy>
  <cp:revision>80</cp:revision>
  <dcterms:created xsi:type="dcterms:W3CDTF">2012-10-21T18:35:28Z</dcterms:created>
  <dcterms:modified xsi:type="dcterms:W3CDTF">2021-07-27T18:46:46Z</dcterms:modified>
</cp:coreProperties>
</file>