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 id="2147483698" r:id="rId3"/>
    <p:sldMasterId id="2147483708" r:id="rId4"/>
    <p:sldMasterId id="2147483718" r:id="rId5"/>
    <p:sldMasterId id="2147483748" r:id="rId6"/>
    <p:sldMasterId id="2147483758" r:id="rId7"/>
  </p:sldMasterIdLst>
  <p:notesMasterIdLst>
    <p:notesMasterId r:id="rId50"/>
  </p:notesMasterIdLst>
  <p:handoutMasterIdLst>
    <p:handoutMasterId r:id="rId51"/>
  </p:handoutMasterIdLst>
  <p:sldIdLst>
    <p:sldId id="256" r:id="rId8"/>
    <p:sldId id="259" r:id="rId9"/>
    <p:sldId id="270" r:id="rId10"/>
    <p:sldId id="261" r:id="rId11"/>
    <p:sldId id="260" r:id="rId12"/>
    <p:sldId id="262" r:id="rId13"/>
    <p:sldId id="292" r:id="rId14"/>
    <p:sldId id="293" r:id="rId15"/>
    <p:sldId id="299" r:id="rId16"/>
    <p:sldId id="271" r:id="rId17"/>
    <p:sldId id="273" r:id="rId18"/>
    <p:sldId id="274" r:id="rId19"/>
    <p:sldId id="283" r:id="rId20"/>
    <p:sldId id="282" r:id="rId21"/>
    <p:sldId id="284" r:id="rId22"/>
    <p:sldId id="298" r:id="rId23"/>
    <p:sldId id="302" r:id="rId24"/>
    <p:sldId id="280" r:id="rId25"/>
    <p:sldId id="275" r:id="rId26"/>
    <p:sldId id="276" r:id="rId27"/>
    <p:sldId id="263" r:id="rId28"/>
    <p:sldId id="277" r:id="rId29"/>
    <p:sldId id="265" r:id="rId30"/>
    <p:sldId id="294" r:id="rId31"/>
    <p:sldId id="295" r:id="rId32"/>
    <p:sldId id="266" r:id="rId33"/>
    <p:sldId id="296" r:id="rId34"/>
    <p:sldId id="300" r:id="rId35"/>
    <p:sldId id="278" r:id="rId36"/>
    <p:sldId id="267" r:id="rId37"/>
    <p:sldId id="268" r:id="rId38"/>
    <p:sldId id="281" r:id="rId39"/>
    <p:sldId id="297" r:id="rId40"/>
    <p:sldId id="301" r:id="rId41"/>
    <p:sldId id="285" r:id="rId42"/>
    <p:sldId id="286" r:id="rId43"/>
    <p:sldId id="287" r:id="rId44"/>
    <p:sldId id="288" r:id="rId45"/>
    <p:sldId id="291" r:id="rId46"/>
    <p:sldId id="289" r:id="rId47"/>
    <p:sldId id="290" r:id="rId48"/>
    <p:sldId id="269" r:id="rId4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A8FCC-417E-43AF-85D7-34E5C3BFA91A}" v="3" dt="2021-05-04T16:23:58.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8426" autoAdjust="0"/>
  </p:normalViewPr>
  <p:slideViewPr>
    <p:cSldViewPr snapToGrid="0">
      <p:cViewPr varScale="1">
        <p:scale>
          <a:sx n="86" d="100"/>
          <a:sy n="86" d="100"/>
        </p:scale>
        <p:origin x="1608" y="60"/>
      </p:cViewPr>
      <p:guideLst/>
    </p:cSldViewPr>
  </p:slideViewPr>
  <p:notesTextViewPr>
    <p:cViewPr>
      <p:scale>
        <a:sx n="3" d="2"/>
        <a:sy n="3" d="2"/>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DE74F57-CFED-4007-8539-8E28B3AFB4F5}" type="slidenum">
              <a:rPr lang="en-US" smtClean="0">
                <a:solidFill>
                  <a:schemeClr val="bg2">
                    <a:lumMod val="10000"/>
                  </a:schemeClr>
                </a:solidFill>
              </a:rPr>
              <a:t>‹#›</a:t>
            </a:fld>
            <a:endParaRPr lang="en-US" dirty="0">
              <a:solidFill>
                <a:schemeClr val="bg2">
                  <a:lumMod val="10000"/>
                </a:schemeClr>
              </a:solidFill>
            </a:endParaRPr>
          </a:p>
        </p:txBody>
      </p:sp>
    </p:spTree>
    <p:extLst>
      <p:ext uri="{BB962C8B-B14F-4D97-AF65-F5344CB8AC3E}">
        <p14:creationId xmlns:p14="http://schemas.microsoft.com/office/powerpoint/2010/main" val="412220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solidFill>
                  <a:schemeClr val="bg2">
                    <a:lumMod val="10000"/>
                  </a:schemeClr>
                </a:solidFill>
              </a:defRPr>
            </a:lvl1pPr>
          </a:lstStyle>
          <a:p>
            <a:fld id="{C0A22731-2A68-430B-9DD2-9F3A68DCBD72}" type="datetimeFigureOut">
              <a:rPr lang="en-US" smtClean="0"/>
              <a:pPr/>
              <a:t>6/2/2021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solidFill>
                  <a:schemeClr val="bg2">
                    <a:lumMod val="10000"/>
                  </a:schemeClr>
                </a:solidFill>
              </a:defRPr>
            </a:lvl1pPr>
          </a:lstStyle>
          <a:p>
            <a:fld id="{A37DB983-1CB0-48C0-AE94-8BEF44D8A7EE}" type="slidenum">
              <a:rPr lang="en-US" smtClean="0"/>
              <a:pPr/>
              <a:t>‹#›</a:t>
            </a:fld>
            <a:endParaRPr lang="en-US" dirty="0"/>
          </a:p>
        </p:txBody>
      </p:sp>
    </p:spTree>
    <p:extLst>
      <p:ext uri="{BB962C8B-B14F-4D97-AF65-F5344CB8AC3E}">
        <p14:creationId xmlns:p14="http://schemas.microsoft.com/office/powerpoint/2010/main" val="293117053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None/>
      <a:defRPr sz="1000" kern="1200">
        <a:solidFill>
          <a:schemeClr val="bg2">
            <a:lumMod val="10000"/>
          </a:schemeClr>
        </a:solidFill>
        <a:latin typeface="+mn-lt"/>
        <a:ea typeface="+mn-ea"/>
        <a:cs typeface="+mn-cs"/>
      </a:defRPr>
    </a:lvl1pPr>
    <a:lvl2pPr marL="457200" indent="0" algn="l" defTabSz="914400" rtl="0" eaLnBrk="1" latinLnBrk="0" hangingPunct="1">
      <a:spcAft>
        <a:spcPts val="600"/>
      </a:spcAft>
      <a:buFont typeface="Arial" panose="020B0604020202020204" pitchFamily="34" charset="0"/>
      <a:buNone/>
      <a:defRPr sz="1000" kern="1200">
        <a:solidFill>
          <a:schemeClr val="bg2">
            <a:lumMod val="10000"/>
          </a:schemeClr>
        </a:solidFill>
        <a:latin typeface="+mn-lt"/>
        <a:ea typeface="+mn-ea"/>
        <a:cs typeface="+mn-cs"/>
      </a:defRPr>
    </a:lvl2pPr>
    <a:lvl3pPr marL="914400" indent="0" algn="l" defTabSz="914400" rtl="0" eaLnBrk="1" latinLnBrk="0" hangingPunct="1">
      <a:spcAft>
        <a:spcPts val="600"/>
      </a:spcAft>
      <a:buFont typeface="Arial" panose="020B0604020202020204" pitchFamily="34" charset="0"/>
      <a:buNone/>
      <a:defRPr sz="1000" kern="1200">
        <a:solidFill>
          <a:schemeClr val="bg2">
            <a:lumMod val="10000"/>
          </a:schemeClr>
        </a:solidFill>
        <a:latin typeface="+mn-lt"/>
        <a:ea typeface="+mn-ea"/>
        <a:cs typeface="+mn-cs"/>
      </a:defRPr>
    </a:lvl3pPr>
    <a:lvl4pPr marL="1371600" indent="0" algn="l" defTabSz="914400" rtl="0" eaLnBrk="1" latinLnBrk="0" hangingPunct="1">
      <a:spcAft>
        <a:spcPts val="600"/>
      </a:spcAft>
      <a:buFont typeface="Arial" panose="020B0604020202020204" pitchFamily="34" charset="0"/>
      <a:buNone/>
      <a:defRPr sz="1000" kern="1200">
        <a:solidFill>
          <a:schemeClr val="bg2">
            <a:lumMod val="10000"/>
          </a:schemeClr>
        </a:solidFill>
        <a:latin typeface="+mn-lt"/>
        <a:ea typeface="+mn-ea"/>
        <a:cs typeface="+mn-cs"/>
      </a:defRPr>
    </a:lvl4pPr>
    <a:lvl5pPr marL="1828800" indent="0" algn="l" defTabSz="914400" rtl="0" eaLnBrk="1" latinLnBrk="0" hangingPunct="1">
      <a:spcAft>
        <a:spcPts val="600"/>
      </a:spcAft>
      <a:buFont typeface="Arial" panose="020B0604020202020204" pitchFamily="34" charset="0"/>
      <a:buNone/>
      <a:defRPr sz="1000" kern="1200">
        <a:solidFill>
          <a:schemeClr val="bg2">
            <a:lumMod val="1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Clothing expressing support for “Black Lives Matter,” “All Lives Matter,” “Blue Lives Matter,” and “MAGA,” or other such messages should NOT be prohibited.</a:t>
            </a:r>
          </a:p>
          <a:p>
            <a:endParaRPr lang="en-US" dirty="0"/>
          </a:p>
          <a:p>
            <a:r>
              <a:rPr lang="en-US" dirty="0"/>
              <a:t>If apparel is likely to generate ill-will based upon race, ethnicity, religion or gender, are prohibited.  P 1119 prohibits clothing that denotes, “KKK,” “White Supremacy,” “Black Power,” “Confederate flags or articles,” “Neo-Nazi” or any hate group (except in purely educational settings for purely educational purposes.  This list is non-exclusive.  The same standard applies to all District employees.</a:t>
            </a:r>
          </a:p>
          <a:p>
            <a:endParaRPr lang="en-US" dirty="0"/>
          </a:p>
        </p:txBody>
      </p:sp>
      <p:sp>
        <p:nvSpPr>
          <p:cNvPr id="4" name="Slide Number Placeholder 3"/>
          <p:cNvSpPr>
            <a:spLocks noGrp="1"/>
          </p:cNvSpPr>
          <p:nvPr>
            <p:ph type="sldNum" sz="quarter" idx="5"/>
          </p:nvPr>
        </p:nvSpPr>
        <p:spPr/>
        <p:txBody>
          <a:bodyPr/>
          <a:lstStyle/>
          <a:p>
            <a:fld id="{A37DB983-1CB0-48C0-AE94-8BEF44D8A7EE}" type="slidenum">
              <a:rPr lang="en-US" smtClean="0"/>
              <a:pPr/>
              <a:t>5</a:t>
            </a:fld>
            <a:endParaRPr lang="en-US" dirty="0"/>
          </a:p>
        </p:txBody>
      </p:sp>
    </p:spTree>
    <p:extLst>
      <p:ext uri="{BB962C8B-B14F-4D97-AF65-F5344CB8AC3E}">
        <p14:creationId xmlns:p14="http://schemas.microsoft.com/office/powerpoint/2010/main" val="12768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assure proper delivery of the curriculum, teachers should confine classroom discussions to matters relevant and necessary to teaching the particular subject matter.</a:t>
            </a:r>
          </a:p>
        </p:txBody>
      </p:sp>
      <p:sp>
        <p:nvSpPr>
          <p:cNvPr id="4" name="Slide Number Placeholder 3"/>
          <p:cNvSpPr>
            <a:spLocks noGrp="1"/>
          </p:cNvSpPr>
          <p:nvPr>
            <p:ph type="sldNum" sz="quarter" idx="5"/>
          </p:nvPr>
        </p:nvSpPr>
        <p:spPr/>
        <p:txBody>
          <a:bodyPr/>
          <a:lstStyle/>
          <a:p>
            <a:fld id="{A37DB983-1CB0-48C0-AE94-8BEF44D8A7EE}" type="slidenum">
              <a:rPr lang="en-US" smtClean="0"/>
              <a:pPr/>
              <a:t>6</a:t>
            </a:fld>
            <a:endParaRPr lang="en-US" dirty="0"/>
          </a:p>
        </p:txBody>
      </p:sp>
    </p:spTree>
    <p:extLst>
      <p:ext uri="{BB962C8B-B14F-4D97-AF65-F5344CB8AC3E}">
        <p14:creationId xmlns:p14="http://schemas.microsoft.com/office/powerpoint/2010/main" val="89470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DB983-1CB0-48C0-AE94-8BEF44D8A7EE}" type="slidenum">
              <a:rPr lang="en-US" smtClean="0"/>
              <a:pPr/>
              <a:t>21</a:t>
            </a:fld>
            <a:endParaRPr lang="en-US" dirty="0"/>
          </a:p>
        </p:txBody>
      </p:sp>
    </p:spTree>
    <p:extLst>
      <p:ext uri="{BB962C8B-B14F-4D97-AF65-F5344CB8AC3E}">
        <p14:creationId xmlns:p14="http://schemas.microsoft.com/office/powerpoint/2010/main" val="397531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DB983-1CB0-48C0-AE94-8BEF44D8A7EE}" type="slidenum">
              <a:rPr lang="en-US" smtClean="0"/>
              <a:pPr/>
              <a:t>23</a:t>
            </a:fld>
            <a:endParaRPr lang="en-US" dirty="0"/>
          </a:p>
        </p:txBody>
      </p:sp>
    </p:spTree>
    <p:extLst>
      <p:ext uri="{BB962C8B-B14F-4D97-AF65-F5344CB8AC3E}">
        <p14:creationId xmlns:p14="http://schemas.microsoft.com/office/powerpoint/2010/main" val="377086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however, is not unlimited.  During student’s personal time, an example of a violation is a threat.  Absent extreme circumstances, an oral admonition against such conduct should be the first consideration.</a:t>
            </a:r>
          </a:p>
        </p:txBody>
      </p:sp>
      <p:sp>
        <p:nvSpPr>
          <p:cNvPr id="4" name="Slide Number Placeholder 3"/>
          <p:cNvSpPr>
            <a:spLocks noGrp="1"/>
          </p:cNvSpPr>
          <p:nvPr>
            <p:ph type="sldNum" sz="quarter" idx="5"/>
          </p:nvPr>
        </p:nvSpPr>
        <p:spPr/>
        <p:txBody>
          <a:bodyPr/>
          <a:lstStyle/>
          <a:p>
            <a:fld id="{A37DB983-1CB0-48C0-AE94-8BEF44D8A7EE}" type="slidenum">
              <a:rPr lang="en-US" smtClean="0"/>
              <a:pPr/>
              <a:t>26</a:t>
            </a:fld>
            <a:endParaRPr lang="en-US" dirty="0"/>
          </a:p>
        </p:txBody>
      </p:sp>
    </p:spTree>
    <p:extLst>
      <p:ext uri="{BB962C8B-B14F-4D97-AF65-F5344CB8AC3E}">
        <p14:creationId xmlns:p14="http://schemas.microsoft.com/office/powerpoint/2010/main" val="10232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should always remain conscious that what they do or say while off duty can negatively reflect upon themselves as employees and upon the District’s ability to fulfill its educational mission.</a:t>
            </a:r>
          </a:p>
        </p:txBody>
      </p:sp>
      <p:sp>
        <p:nvSpPr>
          <p:cNvPr id="4" name="Slide Number Placeholder 3"/>
          <p:cNvSpPr>
            <a:spLocks noGrp="1"/>
          </p:cNvSpPr>
          <p:nvPr>
            <p:ph type="sldNum" sz="quarter" idx="5"/>
          </p:nvPr>
        </p:nvSpPr>
        <p:spPr/>
        <p:txBody>
          <a:bodyPr/>
          <a:lstStyle/>
          <a:p>
            <a:fld id="{A37DB983-1CB0-48C0-AE94-8BEF44D8A7EE}" type="slidenum">
              <a:rPr lang="en-US" smtClean="0"/>
              <a:pPr/>
              <a:t>30</a:t>
            </a:fld>
            <a:endParaRPr lang="en-US" dirty="0"/>
          </a:p>
        </p:txBody>
      </p:sp>
    </p:spTree>
    <p:extLst>
      <p:ext uri="{BB962C8B-B14F-4D97-AF65-F5344CB8AC3E}">
        <p14:creationId xmlns:p14="http://schemas.microsoft.com/office/powerpoint/2010/main" val="326388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guidelines should serve as context in considering each situation on its individual facts.  </a:t>
            </a:r>
          </a:p>
        </p:txBody>
      </p:sp>
      <p:sp>
        <p:nvSpPr>
          <p:cNvPr id="4" name="Slide Number Placeholder 3"/>
          <p:cNvSpPr>
            <a:spLocks noGrp="1"/>
          </p:cNvSpPr>
          <p:nvPr>
            <p:ph type="sldNum" sz="quarter" idx="5"/>
          </p:nvPr>
        </p:nvSpPr>
        <p:spPr/>
        <p:txBody>
          <a:bodyPr/>
          <a:lstStyle/>
          <a:p>
            <a:fld id="{A37DB983-1CB0-48C0-AE94-8BEF44D8A7EE}" type="slidenum">
              <a:rPr lang="en-US" smtClean="0"/>
              <a:pPr/>
              <a:t>31</a:t>
            </a:fld>
            <a:endParaRPr lang="en-US" dirty="0"/>
          </a:p>
        </p:txBody>
      </p:sp>
    </p:spTree>
    <p:extLst>
      <p:ext uri="{BB962C8B-B14F-4D97-AF65-F5344CB8AC3E}">
        <p14:creationId xmlns:p14="http://schemas.microsoft.com/office/powerpoint/2010/main" val="1265357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baseline="0"/>
            </a:lvl1pPr>
          </a:lstStyle>
          <a:p>
            <a:r>
              <a:rPr lang="en-US" dirty="0"/>
              <a:t>Presentation Title Page</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Subtitle of no more than two lines</a:t>
            </a:r>
          </a:p>
        </p:txBody>
      </p:sp>
      <p:sp>
        <p:nvSpPr>
          <p:cNvPr id="5" name="Isosceles Triangle 4"/>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TextBox 11"/>
          <p:cNvSpPr txBox="1"/>
          <p:nvPr userDrawn="1"/>
        </p:nvSpPr>
        <p:spPr>
          <a:xfrm>
            <a:off x="125966" y="6456788"/>
            <a:ext cx="2388637"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27799696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hasCustomPrompt="1"/>
          </p:nvPr>
        </p:nvSpPr>
        <p:spPr>
          <a:xfrm>
            <a:off x="629841" y="365129"/>
            <a:ext cx="7886700" cy="1325563"/>
          </a:xfrm>
        </p:spPr>
        <p:txBody>
          <a:bodyPr/>
          <a:lstStyle/>
          <a:p>
            <a:r>
              <a:rPr lang="en-US" dirty="0"/>
              <a:t>Click to add page title that is no more than two lines</a:t>
            </a:r>
          </a:p>
        </p:txBody>
      </p:sp>
      <p:sp>
        <p:nvSpPr>
          <p:cNvPr id="4" name="Content Placeholder 3"/>
          <p:cNvSpPr>
            <a:spLocks noGrp="1"/>
          </p:cNvSpPr>
          <p:nvPr>
            <p:ph sz="half" idx="2" hasCustomPrompt="1"/>
          </p:nvPr>
        </p:nvSpPr>
        <p:spPr>
          <a:xfrm>
            <a:off x="4648201" y="1690693"/>
            <a:ext cx="3868340" cy="3215241"/>
          </a:xfrm>
        </p:spPr>
        <p:txBody>
          <a:bodyPr/>
          <a:lstStyle>
            <a:lvl1pPr>
              <a:defRPr/>
            </a:lvl1pPr>
          </a:lstStyle>
          <a:p>
            <a:pPr lvl="0"/>
            <a:r>
              <a:rPr lang="en-US" dirty="0"/>
              <a:t>Use this slide for one column of text and a picture with caption on left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308700"/>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4648201"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291671"/>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1" name="Content Placeholder 3"/>
          <p:cNvSpPr>
            <a:spLocks noGrp="1"/>
          </p:cNvSpPr>
          <p:nvPr>
            <p:ph sz="half" idx="2"/>
          </p:nvPr>
        </p:nvSpPr>
        <p:spPr>
          <a:xfrm>
            <a:off x="629842" y="1690689"/>
            <a:ext cx="4633110" cy="21908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2756689" y="3959215"/>
            <a:ext cx="2506265" cy="1773237"/>
          </a:xfrm>
        </p:spPr>
        <p:txBody>
          <a:bodyPr/>
          <a:lstStyle/>
          <a:p>
            <a:endParaRPr lang="en-US"/>
          </a:p>
        </p:txBody>
      </p:sp>
      <p:sp>
        <p:nvSpPr>
          <p:cNvPr id="13" name="Picture Placeholder 4"/>
          <p:cNvSpPr>
            <a:spLocks noGrp="1"/>
          </p:cNvSpPr>
          <p:nvPr>
            <p:ph type="pic" sz="quarter" idx="13"/>
          </p:nvPr>
        </p:nvSpPr>
        <p:spPr>
          <a:xfrm>
            <a:off x="5339445" y="1690693"/>
            <a:ext cx="2918149" cy="2943307"/>
          </a:xfrm>
        </p:spPr>
        <p:txBody>
          <a:bodyPr/>
          <a:lstStyle/>
          <a:p>
            <a:endParaRPr lang="en-US"/>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3256131074"/>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TextBox 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191148434"/>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endParaRPr lang="en-US"/>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endParaRPr lang="en-US"/>
          </a:p>
        </p:txBody>
      </p:sp>
    </p:spTree>
    <p:extLst>
      <p:ext uri="{BB962C8B-B14F-4D97-AF65-F5344CB8AC3E}">
        <p14:creationId xmlns:p14="http://schemas.microsoft.com/office/powerpoint/2010/main" val="1514269072"/>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endParaRPr lang="en-US"/>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endParaRPr lang="en-US"/>
          </a:p>
        </p:txBody>
      </p:sp>
    </p:spTree>
    <p:extLst>
      <p:ext uri="{BB962C8B-B14F-4D97-AF65-F5344CB8AC3E}">
        <p14:creationId xmlns:p14="http://schemas.microsoft.com/office/powerpoint/2010/main" val="271352493"/>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 Information ">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4"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15"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96546947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hasCustomPrompt="1"/>
          </p:nvPr>
        </p:nvSpPr>
        <p:spPr>
          <a:xfrm>
            <a:off x="629841" y="365129"/>
            <a:ext cx="7886700" cy="1325563"/>
          </a:xfrm>
        </p:spPr>
        <p:txBody>
          <a:bodyPr/>
          <a:lstStyle/>
          <a:p>
            <a:r>
              <a:rPr lang="en-US" dirty="0"/>
              <a:t>Click to add page title that is no more than two lines</a:t>
            </a:r>
          </a:p>
        </p:txBody>
      </p:sp>
      <p:sp>
        <p:nvSpPr>
          <p:cNvPr id="11" name="Content Placeholder 3"/>
          <p:cNvSpPr>
            <a:spLocks noGrp="1"/>
          </p:cNvSpPr>
          <p:nvPr>
            <p:ph sz="half" idx="2"/>
          </p:nvPr>
        </p:nvSpPr>
        <p:spPr>
          <a:xfrm>
            <a:off x="629842" y="1690689"/>
            <a:ext cx="4633110" cy="21908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p:cNvSpPr>
            <a:spLocks noGrp="1"/>
          </p:cNvSpPr>
          <p:nvPr>
            <p:ph type="pic" sz="quarter" idx="12"/>
          </p:nvPr>
        </p:nvSpPr>
        <p:spPr>
          <a:xfrm>
            <a:off x="2756689" y="3959215"/>
            <a:ext cx="2506265" cy="1773237"/>
          </a:xfrm>
        </p:spPr>
        <p:txBody>
          <a:bodyPr/>
          <a:lstStyle/>
          <a:p>
            <a:r>
              <a:rPr lang="en-US"/>
              <a:t>Click icon to add picture</a:t>
            </a:r>
          </a:p>
        </p:txBody>
      </p:sp>
      <p:sp>
        <p:nvSpPr>
          <p:cNvPr id="13" name="Picture Placeholder 4"/>
          <p:cNvSpPr>
            <a:spLocks noGrp="1"/>
          </p:cNvSpPr>
          <p:nvPr>
            <p:ph type="pic" sz="quarter" idx="13"/>
          </p:nvPr>
        </p:nvSpPr>
        <p:spPr>
          <a:xfrm>
            <a:off x="5339445" y="1690693"/>
            <a:ext cx="2918149" cy="2943307"/>
          </a:xfrm>
        </p:spPr>
        <p:txBody>
          <a:bodyPr/>
          <a:lstStyle/>
          <a:p>
            <a:r>
              <a:rPr lang="en-US"/>
              <a:t>Click icon to add picture</a:t>
            </a:r>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133269847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TextBox 8"/>
          <p:cNvSpPr txBox="1"/>
          <p:nvPr userDrawn="1"/>
        </p:nvSpPr>
        <p:spPr>
          <a:xfrm>
            <a:off x="125965" y="6456788"/>
            <a:ext cx="2402924"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2333526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r>
              <a:rPr lang="en-US"/>
              <a:t>Click icon to add picture</a:t>
            </a:r>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57277821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9841" y="365129"/>
            <a:ext cx="7886700" cy="1325563"/>
          </a:xfrm>
        </p:spPr>
        <p:txBody>
          <a:bodyPr/>
          <a:lstStyle/>
          <a:p>
            <a:r>
              <a:rPr lang="en-US" dirty="0"/>
              <a:t>Click to add page title that is no more than two lines</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r>
              <a:rPr lang="en-US"/>
              <a:t>Click icon to add picture</a:t>
            </a:r>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77147820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3"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2" name="TextBox 11"/>
          <p:cNvSpPr txBox="1"/>
          <p:nvPr userDrawn="1"/>
        </p:nvSpPr>
        <p:spPr>
          <a:xfrm>
            <a:off x="125965" y="6456788"/>
            <a:ext cx="2402924"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01613730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TextBox 16"/>
          <p:cNvSpPr txBox="1"/>
          <p:nvPr userDrawn="1"/>
        </p:nvSpPr>
        <p:spPr>
          <a:xfrm>
            <a:off x="125966" y="6456788"/>
            <a:ext cx="2388637"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43719161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EDIT MASTER TITLE STYLE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TextBox 11"/>
          <p:cNvSpPr txBox="1"/>
          <p:nvPr userDrawn="1"/>
        </p:nvSpPr>
        <p:spPr>
          <a:xfrm>
            <a:off x="125965" y="6456788"/>
            <a:ext cx="242435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99260421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30340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120221"/>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7" name="TextBox 16"/>
          <p:cNvSpPr txBox="1"/>
          <p:nvPr userDrawn="1"/>
        </p:nvSpPr>
        <p:spPr>
          <a:xfrm>
            <a:off x="125963" y="6456788"/>
            <a:ext cx="2410068"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77570017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Add Presentation Title with Picture Above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TextBox 11"/>
          <p:cNvSpPr txBox="1"/>
          <p:nvPr userDrawn="1"/>
        </p:nvSpPr>
        <p:spPr>
          <a:xfrm>
            <a:off x="125963" y="6456788"/>
            <a:ext cx="2381493"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r>
              <a:rPr lang="en-US"/>
              <a:t>Click icon to add picture</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10038676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391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91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93068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934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736948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Rectangle 4"/>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7" name="Isosceles Triangle 6"/>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TextBox 12"/>
          <p:cNvSpPr txBox="1"/>
          <p:nvPr userDrawn="1"/>
        </p:nvSpPr>
        <p:spPr>
          <a:xfrm>
            <a:off x="125963" y="6456788"/>
            <a:ext cx="2410068"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78652180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629842"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111393211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4648201"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26635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1" name="Content Placeholder 3"/>
          <p:cNvSpPr>
            <a:spLocks noGrp="1"/>
          </p:cNvSpPr>
          <p:nvPr>
            <p:ph sz="half" idx="2"/>
          </p:nvPr>
        </p:nvSpPr>
        <p:spPr>
          <a:xfrm>
            <a:off x="629842" y="1690689"/>
            <a:ext cx="4633110" cy="21908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2756689" y="3959215"/>
            <a:ext cx="2506265" cy="1773237"/>
          </a:xfrm>
        </p:spPr>
        <p:txBody>
          <a:bodyPr/>
          <a:lstStyle/>
          <a:p>
            <a:endParaRPr lang="en-US"/>
          </a:p>
        </p:txBody>
      </p:sp>
      <p:sp>
        <p:nvSpPr>
          <p:cNvPr id="13" name="Picture Placeholder 4"/>
          <p:cNvSpPr>
            <a:spLocks noGrp="1"/>
          </p:cNvSpPr>
          <p:nvPr>
            <p:ph type="pic" sz="quarter" idx="13"/>
          </p:nvPr>
        </p:nvSpPr>
        <p:spPr>
          <a:xfrm>
            <a:off x="5339445" y="1690693"/>
            <a:ext cx="2918149" cy="2943307"/>
          </a:xfrm>
        </p:spPr>
        <p:txBody>
          <a:bodyPr/>
          <a:lstStyle/>
          <a:p>
            <a:endParaRPr lang="en-US"/>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60302064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TextBox 8"/>
          <p:cNvSpPr txBox="1"/>
          <p:nvPr userDrawn="1"/>
        </p:nvSpPr>
        <p:spPr>
          <a:xfrm>
            <a:off x="125965" y="6456788"/>
            <a:ext cx="2395781"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99494698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endParaRPr lang="en-US"/>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endParaRPr lang="en-US"/>
          </a:p>
        </p:txBody>
      </p:sp>
    </p:spTree>
    <p:extLst>
      <p:ext uri="{BB962C8B-B14F-4D97-AF65-F5344CB8AC3E}">
        <p14:creationId xmlns:p14="http://schemas.microsoft.com/office/powerpoint/2010/main" val="325835862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endParaRPr lang="en-US"/>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endParaRPr lang="en-US"/>
          </a:p>
        </p:txBody>
      </p:sp>
    </p:spTree>
    <p:extLst>
      <p:ext uri="{BB962C8B-B14F-4D97-AF65-F5344CB8AC3E}">
        <p14:creationId xmlns:p14="http://schemas.microsoft.com/office/powerpoint/2010/main" val="41979807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page title that is no more than two lines</a:t>
            </a:r>
          </a:p>
        </p:txBody>
      </p:sp>
      <p:sp>
        <p:nvSpPr>
          <p:cNvPr id="3" name="Content Placeholder 2"/>
          <p:cNvSpPr>
            <a:spLocks noGrp="1"/>
          </p:cNvSpPr>
          <p:nvPr>
            <p:ph idx="1"/>
          </p:nvPr>
        </p:nvSpPr>
        <p:spPr/>
        <p:txBody>
          <a:bodyPr/>
          <a:lstStyle>
            <a:lvl1pPr marL="385754" indent="-385754">
              <a:buFont typeface="Arial" panose="020B0604020202020204" pitchFamily="34" charset="0"/>
              <a:buChar char="•"/>
              <a:defRPr/>
            </a:lvl1pPr>
            <a:lvl2pPr marL="685783" indent="-342892">
              <a:buFont typeface="Arial" panose="020B0604020202020204" pitchFamily="34" charset="0"/>
              <a:buChar char="•"/>
              <a:defRPr/>
            </a:lvl2pPr>
            <a:lvl3pPr marL="1028675" indent="-342892">
              <a:buFont typeface="Arial" panose="020B0604020202020204" pitchFamily="34" charset="0"/>
              <a:buChar char="•"/>
              <a:defRPr/>
            </a:lvl3pPr>
            <a:lvl4pPr marL="1285843" indent="-257168">
              <a:buFont typeface="Arial" panose="020B0604020202020204" pitchFamily="34" charset="0"/>
              <a:buChar char="•"/>
              <a:defRPr/>
            </a:lvl4pPr>
            <a:lvl5pPr marL="1628735" indent="-257168">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172672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8"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4"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15"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2" name="TextBox 11"/>
          <p:cNvSpPr txBox="1"/>
          <p:nvPr userDrawn="1"/>
        </p:nvSpPr>
        <p:spPr>
          <a:xfrm>
            <a:off x="125963" y="6456788"/>
            <a:ext cx="2410068"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39581551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7" name="TextBox 16"/>
          <p:cNvSpPr txBox="1"/>
          <p:nvPr userDrawn="1"/>
        </p:nvSpPr>
        <p:spPr>
          <a:xfrm>
            <a:off x="125966" y="6456788"/>
            <a:ext cx="2388637"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50500008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EDIT MASTER TITLE STYLE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TextBox 11"/>
          <p:cNvSpPr txBox="1"/>
          <p:nvPr userDrawn="1"/>
        </p:nvSpPr>
        <p:spPr>
          <a:xfrm>
            <a:off x="125965" y="6456788"/>
            <a:ext cx="2395781"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97953767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07379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109588"/>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7" name="TextBox 16"/>
          <p:cNvSpPr txBox="1"/>
          <p:nvPr userDrawn="1"/>
        </p:nvSpPr>
        <p:spPr>
          <a:xfrm>
            <a:off x="125965" y="6456788"/>
            <a:ext cx="2395781"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39326326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3894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94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457713"/>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7"/>
            <a:ext cx="3868340" cy="3172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7"/>
            <a:ext cx="3887391" cy="3172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471018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8991026"/>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8"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9" name="Isosceles Triangle 8"/>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 name="Isosceles Triangle 9"/>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Isosceles Triangle 10"/>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Rectangle 12"/>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TextBox 14"/>
          <p:cNvSpPr txBox="1"/>
          <p:nvPr userDrawn="1"/>
        </p:nvSpPr>
        <p:spPr>
          <a:xfrm>
            <a:off x="125966" y="6456788"/>
            <a:ext cx="2388637"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44432476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629842"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31590574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43"/>
            <a:ext cx="7886700" cy="2852737"/>
          </a:xfrm>
        </p:spPr>
        <p:txBody>
          <a:bodyPr anchor="b"/>
          <a:lstStyle>
            <a:lvl1pPr>
              <a:defRPr sz="4500"/>
            </a:lvl1pPr>
          </a:lstStyle>
          <a:p>
            <a:r>
              <a:rPr lang="en-US" dirty="0"/>
              <a:t>Click to add section divider</a:t>
            </a:r>
          </a:p>
        </p:txBody>
      </p:sp>
      <p:sp>
        <p:nvSpPr>
          <p:cNvPr id="3" name="Text Placeholder 2"/>
          <p:cNvSpPr>
            <a:spLocks noGrp="1"/>
          </p:cNvSpPr>
          <p:nvPr>
            <p:ph type="body" idx="1" hasCustomPrompt="1"/>
          </p:nvPr>
        </p:nvSpPr>
        <p:spPr>
          <a:xfrm>
            <a:off x="623888" y="4589464"/>
            <a:ext cx="7886700" cy="1152118"/>
          </a:xfrm>
        </p:spPr>
        <p:txBody>
          <a:bodyPr/>
          <a:lstStyle>
            <a:lvl1pPr marL="0" indent="0">
              <a:buNone/>
              <a:defRPr sz="1800" baseline="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add section subtitle that is no more than two lines</a:t>
            </a:r>
          </a:p>
        </p:txBody>
      </p:sp>
      <p:sp>
        <p:nvSpPr>
          <p:cNvPr id="11" name="TextBox 10"/>
          <p:cNvSpPr txBox="1"/>
          <p:nvPr userDrawn="1"/>
        </p:nvSpPr>
        <p:spPr>
          <a:xfrm>
            <a:off x="125966" y="6456788"/>
            <a:ext cx="2374349"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08021479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4648201"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774453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1" name="Content Placeholder 3"/>
          <p:cNvSpPr>
            <a:spLocks noGrp="1"/>
          </p:cNvSpPr>
          <p:nvPr>
            <p:ph sz="half" idx="2"/>
          </p:nvPr>
        </p:nvSpPr>
        <p:spPr>
          <a:xfrm>
            <a:off x="629842" y="1690689"/>
            <a:ext cx="4633110" cy="21908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2756689" y="3959215"/>
            <a:ext cx="2506265" cy="1773237"/>
          </a:xfrm>
        </p:spPr>
        <p:txBody>
          <a:bodyPr/>
          <a:lstStyle/>
          <a:p>
            <a:endParaRPr lang="en-US"/>
          </a:p>
        </p:txBody>
      </p:sp>
      <p:sp>
        <p:nvSpPr>
          <p:cNvPr id="13" name="Picture Placeholder 4"/>
          <p:cNvSpPr>
            <a:spLocks noGrp="1"/>
          </p:cNvSpPr>
          <p:nvPr>
            <p:ph type="pic" sz="quarter" idx="13"/>
          </p:nvPr>
        </p:nvSpPr>
        <p:spPr>
          <a:xfrm>
            <a:off x="5339445" y="1690693"/>
            <a:ext cx="2918149" cy="2943307"/>
          </a:xfrm>
        </p:spPr>
        <p:txBody>
          <a:bodyPr/>
          <a:lstStyle/>
          <a:p>
            <a:endParaRPr lang="en-US"/>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126263339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TextBox 8"/>
          <p:cNvSpPr txBox="1"/>
          <p:nvPr userDrawn="1"/>
        </p:nvSpPr>
        <p:spPr>
          <a:xfrm>
            <a:off x="125963" y="6456788"/>
            <a:ext cx="2410068"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27607836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endParaRPr lang="en-US"/>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endParaRPr lang="en-US"/>
          </a:p>
        </p:txBody>
      </p:sp>
    </p:spTree>
    <p:extLst>
      <p:ext uri="{BB962C8B-B14F-4D97-AF65-F5344CB8AC3E}">
        <p14:creationId xmlns:p14="http://schemas.microsoft.com/office/powerpoint/2010/main" val="78679070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endParaRPr lang="en-US"/>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endParaRPr lang="en-US"/>
          </a:p>
        </p:txBody>
      </p:sp>
    </p:spTree>
    <p:extLst>
      <p:ext uri="{BB962C8B-B14F-4D97-AF65-F5344CB8AC3E}">
        <p14:creationId xmlns:p14="http://schemas.microsoft.com/office/powerpoint/2010/main" val="416171130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8"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4"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15"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2" name="TextBox 11"/>
          <p:cNvSpPr txBox="1"/>
          <p:nvPr userDrawn="1"/>
        </p:nvSpPr>
        <p:spPr>
          <a:xfrm>
            <a:off x="125966" y="6456788"/>
            <a:ext cx="2374349"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70462684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09932547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EDIT MASTER TITLE STYLE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endParaRPr lang="en-US" dirty="0"/>
          </a:p>
        </p:txBody>
      </p:sp>
      <p:sp>
        <p:nvSpPr>
          <p:cNvPr id="14" name="TextBox 13"/>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21803422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99208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098956"/>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51433662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page title that is no more than two lines</a:t>
            </a:r>
          </a:p>
        </p:txBody>
      </p:sp>
      <p:sp>
        <p:nvSpPr>
          <p:cNvPr id="3" name="Content Placeholder 2"/>
          <p:cNvSpPr>
            <a:spLocks noGrp="1"/>
          </p:cNvSpPr>
          <p:nvPr>
            <p:ph sz="half" idx="1" hasCustomPrompt="1"/>
          </p:nvPr>
        </p:nvSpPr>
        <p:spPr>
          <a:xfrm>
            <a:off x="628650" y="1825625"/>
            <a:ext cx="3886200" cy="3894691"/>
          </a:xfrm>
        </p:spPr>
        <p:txBody>
          <a:bodyPr/>
          <a:lstStyle>
            <a:lvl1pPr>
              <a:defRPr baseline="0"/>
            </a:lvl1pPr>
          </a:lstStyle>
          <a:p>
            <a:pPr lvl="0"/>
            <a:r>
              <a:rPr lang="en-US" dirty="0"/>
              <a:t>Use this template slide to have two columns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825625"/>
            <a:ext cx="3886200" cy="3894691"/>
          </a:xfrm>
        </p:spPr>
        <p:txBody>
          <a:bodyPr/>
          <a:lstStyle>
            <a:lvl1pPr>
              <a:defRPr/>
            </a:lvl1pPr>
          </a:lstStyle>
          <a:p>
            <a:pPr lvl="0"/>
            <a:r>
              <a:rPr lang="en-US" dirty="0"/>
              <a:t>The second column could be a graph, picture, or more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484317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3841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41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36788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7"/>
            <a:ext cx="3868340" cy="3172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7"/>
            <a:ext cx="3887391" cy="3172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91084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909867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9" name="Isosceles Triangle 8"/>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 name="Isosceles Triangle 9"/>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Isosceles Triangle 10"/>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Rectangle 12"/>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073840993"/>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629842"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2524033934"/>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4648201"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50921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1" name="Content Placeholder 3"/>
          <p:cNvSpPr>
            <a:spLocks noGrp="1"/>
          </p:cNvSpPr>
          <p:nvPr>
            <p:ph sz="half" idx="2"/>
          </p:nvPr>
        </p:nvSpPr>
        <p:spPr>
          <a:xfrm>
            <a:off x="629842" y="1690689"/>
            <a:ext cx="4633110" cy="21908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2756689" y="3959215"/>
            <a:ext cx="2506265" cy="1773237"/>
          </a:xfrm>
        </p:spPr>
        <p:txBody>
          <a:bodyPr/>
          <a:lstStyle/>
          <a:p>
            <a:endParaRPr lang="en-US"/>
          </a:p>
        </p:txBody>
      </p:sp>
      <p:sp>
        <p:nvSpPr>
          <p:cNvPr id="13" name="Picture Placeholder 4"/>
          <p:cNvSpPr>
            <a:spLocks noGrp="1"/>
          </p:cNvSpPr>
          <p:nvPr>
            <p:ph type="pic" sz="quarter" idx="13"/>
          </p:nvPr>
        </p:nvSpPr>
        <p:spPr>
          <a:xfrm>
            <a:off x="5339445" y="1690693"/>
            <a:ext cx="2918149" cy="2943307"/>
          </a:xfrm>
        </p:spPr>
        <p:txBody>
          <a:bodyPr/>
          <a:lstStyle/>
          <a:p>
            <a:endParaRPr lang="en-US"/>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55819644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TextBox 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181979838"/>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endParaRPr lang="en-US"/>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endParaRPr lang="en-US"/>
          </a:p>
        </p:txBody>
      </p:sp>
    </p:spTree>
    <p:extLst>
      <p:ext uri="{BB962C8B-B14F-4D97-AF65-F5344CB8AC3E}">
        <p14:creationId xmlns:p14="http://schemas.microsoft.com/office/powerpoint/2010/main" val="68498696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endParaRPr lang="en-US"/>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endParaRPr lang="en-US"/>
          </a:p>
        </p:txBody>
      </p:sp>
    </p:spTree>
    <p:extLst>
      <p:ext uri="{BB962C8B-B14F-4D97-AF65-F5344CB8AC3E}">
        <p14:creationId xmlns:p14="http://schemas.microsoft.com/office/powerpoint/2010/main" val="312543691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9"/>
            <a:ext cx="7886700" cy="1325563"/>
          </a:xfrm>
        </p:spPr>
        <p:txBody>
          <a:bodyPr/>
          <a:lstStyle/>
          <a:p>
            <a:r>
              <a:rPr lang="en-US" dirty="0"/>
              <a:t>Click to add page title that is no more than two lines</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800" b="1"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Use for two-column content w/ sub headings</a:t>
            </a:r>
          </a:p>
        </p:txBody>
      </p:sp>
      <p:sp>
        <p:nvSpPr>
          <p:cNvPr id="4" name="Content Placeholder 3"/>
          <p:cNvSpPr>
            <a:spLocks noGrp="1"/>
          </p:cNvSpPr>
          <p:nvPr>
            <p:ph sz="half" idx="2"/>
          </p:nvPr>
        </p:nvSpPr>
        <p:spPr>
          <a:xfrm>
            <a:off x="629842" y="2505075"/>
            <a:ext cx="3868340" cy="32152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2152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874526"/>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4"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15"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17752485"/>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148804939"/>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EDIT MASTER TITLE STYLE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endParaRPr lang="en-US" dirty="0"/>
          </a:p>
        </p:txBody>
      </p:sp>
      <p:sp>
        <p:nvSpPr>
          <p:cNvPr id="14" name="TextBox 13"/>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74304237"/>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71525"/>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109588"/>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521046562"/>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3862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62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457157"/>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8"/>
            <a:ext cx="3868340" cy="3204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8"/>
            <a:ext cx="3887391" cy="3204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69584"/>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384420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9" name="Isosceles Triangle 8"/>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 name="Isosceles Triangle 9"/>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Isosceles Triangle 10"/>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Rectangle 12"/>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092700900"/>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629842"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164311494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a title on a title-only page</a:t>
            </a:r>
          </a:p>
        </p:txBody>
      </p:sp>
    </p:spTree>
    <p:extLst>
      <p:ext uri="{BB962C8B-B14F-4D97-AF65-F5344CB8AC3E}">
        <p14:creationId xmlns:p14="http://schemas.microsoft.com/office/powerpoint/2010/main" val="895300862"/>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4648201"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191375"/>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1" name="Content Placeholder 3"/>
          <p:cNvSpPr>
            <a:spLocks noGrp="1"/>
          </p:cNvSpPr>
          <p:nvPr>
            <p:ph sz="half" idx="2"/>
          </p:nvPr>
        </p:nvSpPr>
        <p:spPr>
          <a:xfrm>
            <a:off x="629842" y="1690689"/>
            <a:ext cx="4633110" cy="21908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2756689" y="3959215"/>
            <a:ext cx="2506265" cy="1773237"/>
          </a:xfrm>
        </p:spPr>
        <p:txBody>
          <a:bodyPr/>
          <a:lstStyle/>
          <a:p>
            <a:endParaRPr lang="en-US"/>
          </a:p>
        </p:txBody>
      </p:sp>
      <p:sp>
        <p:nvSpPr>
          <p:cNvPr id="13" name="Picture Placeholder 4"/>
          <p:cNvSpPr>
            <a:spLocks noGrp="1"/>
          </p:cNvSpPr>
          <p:nvPr>
            <p:ph type="pic" sz="quarter" idx="13"/>
          </p:nvPr>
        </p:nvSpPr>
        <p:spPr>
          <a:xfrm>
            <a:off x="5339445" y="1690693"/>
            <a:ext cx="2918149" cy="2943307"/>
          </a:xfrm>
        </p:spPr>
        <p:txBody>
          <a:bodyPr/>
          <a:lstStyle/>
          <a:p>
            <a:endParaRPr lang="en-US"/>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1623166281"/>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TextBox 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307164633"/>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endParaRPr lang="en-US"/>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endParaRPr lang="en-US"/>
          </a:p>
        </p:txBody>
      </p:sp>
    </p:spTree>
    <p:extLst>
      <p:ext uri="{BB962C8B-B14F-4D97-AF65-F5344CB8AC3E}">
        <p14:creationId xmlns:p14="http://schemas.microsoft.com/office/powerpoint/2010/main" val="3030090372"/>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endParaRPr lang="en-US"/>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endParaRPr lang="en-US"/>
          </a:p>
        </p:txBody>
      </p:sp>
    </p:spTree>
    <p:extLst>
      <p:ext uri="{BB962C8B-B14F-4D97-AF65-F5344CB8AC3E}">
        <p14:creationId xmlns:p14="http://schemas.microsoft.com/office/powerpoint/2010/main" val="1293629206"/>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4"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15"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3008687"/>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469281966"/>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EDIT MASTER TITLE STYLE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TextBox 11"/>
          <p:cNvSpPr txBox="1"/>
          <p:nvPr userDrawn="1"/>
        </p:nvSpPr>
        <p:spPr>
          <a:xfrm>
            <a:off x="125966" y="6456788"/>
            <a:ext cx="1973425" cy="461665"/>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784792940"/>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14374"/>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045793"/>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81454022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TextBox 8"/>
          <p:cNvSpPr txBox="1"/>
          <p:nvPr userDrawn="1"/>
        </p:nvSpPr>
        <p:spPr>
          <a:xfrm>
            <a:off x="125966" y="6456788"/>
            <a:ext cx="2388637"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048072008"/>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3905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905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576951"/>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225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225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402889"/>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112771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9" name="Isosceles Triangle 8"/>
          <p:cNvSpPr/>
          <p:nvPr userDrawn="1"/>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 name="Isosceles Triangle 9"/>
          <p:cNvSpPr/>
          <p:nvPr userDrawn="1"/>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Isosceles Triangle 10"/>
          <p:cNvSpPr/>
          <p:nvPr userDrawn="1"/>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p:cNvSpPr/>
          <p:nvPr userDrawn="1"/>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Rectangle 12"/>
          <p:cNvSpPr/>
          <p:nvPr userDrawn="1"/>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992191953"/>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629842"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3903813149"/>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with Photo and Info_Lef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9841"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629841" y="4905375"/>
            <a:ext cx="4018360" cy="814388"/>
          </a:xfrm>
        </p:spPr>
        <p:txBody>
          <a:bodyPr>
            <a:normAutofit/>
          </a:bodyPr>
          <a:lstStyle>
            <a:lvl1pPr marL="0" indent="0">
              <a:buNone/>
              <a:defRPr sz="1200" baseline="0"/>
            </a:lvl1pPr>
          </a:lstStyle>
          <a:p>
            <a:pPr lvl="0"/>
            <a:r>
              <a:rPr lang="en-US" dirty="0"/>
              <a:t>Click to insert caption</a:t>
            </a:r>
          </a:p>
        </p:txBody>
      </p:sp>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4648201"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2804034"/>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with Two Photos Below">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339443" y="4905375"/>
            <a:ext cx="3177098" cy="814388"/>
          </a:xfrm>
        </p:spPr>
        <p:txBody>
          <a:bodyPr>
            <a:normAutofit/>
          </a:bodyPr>
          <a:lstStyle>
            <a:lvl1pPr marL="0" indent="0">
              <a:buNone/>
              <a:defRPr sz="1200" baseline="0"/>
            </a:lvl1pPr>
          </a:lstStyle>
          <a:p>
            <a:pPr lvl="0"/>
            <a:r>
              <a:rPr lang="en-US" dirty="0"/>
              <a:t>Click to insert caption</a:t>
            </a:r>
          </a:p>
        </p:txBody>
      </p:sp>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1" name="Content Placeholder 3"/>
          <p:cNvSpPr>
            <a:spLocks noGrp="1"/>
          </p:cNvSpPr>
          <p:nvPr>
            <p:ph sz="half" idx="2"/>
          </p:nvPr>
        </p:nvSpPr>
        <p:spPr>
          <a:xfrm>
            <a:off x="629842" y="1690689"/>
            <a:ext cx="4633110" cy="21908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2756689" y="3959215"/>
            <a:ext cx="2506265" cy="1773237"/>
          </a:xfrm>
        </p:spPr>
        <p:txBody>
          <a:bodyPr/>
          <a:lstStyle/>
          <a:p>
            <a:endParaRPr lang="en-US"/>
          </a:p>
        </p:txBody>
      </p:sp>
      <p:sp>
        <p:nvSpPr>
          <p:cNvPr id="13" name="Picture Placeholder 4"/>
          <p:cNvSpPr>
            <a:spLocks noGrp="1"/>
          </p:cNvSpPr>
          <p:nvPr>
            <p:ph type="pic" sz="quarter" idx="13"/>
          </p:nvPr>
        </p:nvSpPr>
        <p:spPr>
          <a:xfrm>
            <a:off x="5339445" y="1690693"/>
            <a:ext cx="2918149" cy="2943307"/>
          </a:xfrm>
        </p:spPr>
        <p:txBody>
          <a:bodyPr/>
          <a:lstStyle/>
          <a:p>
            <a:endParaRPr lang="en-US"/>
          </a:p>
        </p:txBody>
      </p:sp>
      <p:sp>
        <p:nvSpPr>
          <p:cNvPr id="14" name="Text Placeholder 9"/>
          <p:cNvSpPr>
            <a:spLocks noGrp="1"/>
          </p:cNvSpPr>
          <p:nvPr>
            <p:ph type="body" sz="quarter" idx="14" hasCustomPrompt="1"/>
          </p:nvPr>
        </p:nvSpPr>
        <p:spPr>
          <a:xfrm>
            <a:off x="629843" y="4633995"/>
            <a:ext cx="2050355" cy="1098452"/>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2805263867"/>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1" y="5"/>
            <a:ext cx="9139238" cy="6869113"/>
          </a:xfrm>
        </p:spPr>
        <p:txBody>
          <a:bodyPr/>
          <a:lstStyle>
            <a:lvl1pPr marL="0" indent="0">
              <a:buNone/>
              <a:defRPr/>
            </a:lvl1pPr>
          </a:lstStyle>
          <a:p>
            <a:r>
              <a:rPr lang="en-US" dirty="0"/>
              <a:t>Click to insert full-screen picture</a:t>
            </a:r>
          </a:p>
        </p:txBody>
      </p:sp>
      <p:sp>
        <p:nvSpPr>
          <p:cNvPr id="3" name="Isosceles Triangle 2"/>
          <p:cNvSpPr/>
          <p:nvPr userDrawn="1"/>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TextBox 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215827250"/>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Pictures No Titl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79979" y="384175"/>
            <a:ext cx="4163616" cy="3917950"/>
          </a:xfrm>
        </p:spPr>
        <p:txBody>
          <a:bodyPr/>
          <a:lstStyle>
            <a:lvl1pPr marL="0" indent="0">
              <a:buNone/>
              <a:defRPr/>
            </a:lvl1pPr>
          </a:lstStyle>
          <a:p>
            <a:endParaRPr lang="en-US"/>
          </a:p>
        </p:txBody>
      </p:sp>
      <p:sp>
        <p:nvSpPr>
          <p:cNvPr id="12" name="Picture Placeholder 9"/>
          <p:cNvSpPr>
            <a:spLocks noGrp="1"/>
          </p:cNvSpPr>
          <p:nvPr>
            <p:ph type="pic" sz="quarter" idx="11"/>
          </p:nvPr>
        </p:nvSpPr>
        <p:spPr>
          <a:xfrm>
            <a:off x="4609079" y="1573439"/>
            <a:ext cx="4163616" cy="3917950"/>
          </a:xfrm>
        </p:spPr>
        <p:txBody>
          <a:bodyPr/>
          <a:lstStyle>
            <a:lvl1pPr marL="0" indent="0">
              <a:buNone/>
              <a:defRPr/>
            </a:lvl1pPr>
          </a:lstStyle>
          <a:p>
            <a:endParaRPr lang="en-US"/>
          </a:p>
        </p:txBody>
      </p:sp>
    </p:spTree>
    <p:extLst>
      <p:ext uri="{BB962C8B-B14F-4D97-AF65-F5344CB8AC3E}">
        <p14:creationId xmlns:p14="http://schemas.microsoft.com/office/powerpoint/2010/main" val="1950779497"/>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Pictures With Title No Content">
    <p:spTree>
      <p:nvGrpSpPr>
        <p:cNvPr id="1" name=""/>
        <p:cNvGrpSpPr/>
        <p:nvPr/>
      </p:nvGrpSpPr>
      <p:grpSpPr>
        <a:xfrm>
          <a:off x="0" y="0"/>
          <a:ext cx="0" cy="0"/>
          <a:chOff x="0" y="0"/>
          <a:chExt cx="0" cy="0"/>
        </a:xfrm>
      </p:grpSpPr>
      <p:sp>
        <p:nvSpPr>
          <p:cNvPr id="8" name="Title 1"/>
          <p:cNvSpPr>
            <a:spLocks noGrp="1"/>
          </p:cNvSpPr>
          <p:nvPr>
            <p:ph type="title"/>
          </p:nvPr>
        </p:nvSpPr>
        <p:spPr>
          <a:xfrm>
            <a:off x="629841" y="365129"/>
            <a:ext cx="7886700" cy="1325563"/>
          </a:xfrm>
        </p:spPr>
        <p:txBody>
          <a:bodyPr/>
          <a:lstStyle/>
          <a:p>
            <a:r>
              <a:rPr lang="en-US"/>
              <a:t>Click to edit Master title style</a:t>
            </a:r>
          </a:p>
        </p:txBody>
      </p:sp>
      <p:sp>
        <p:nvSpPr>
          <p:cNvPr id="12" name="Picture Placeholder 4"/>
          <p:cNvSpPr>
            <a:spLocks noGrp="1"/>
          </p:cNvSpPr>
          <p:nvPr>
            <p:ph type="pic" sz="quarter" idx="12"/>
          </p:nvPr>
        </p:nvSpPr>
        <p:spPr>
          <a:xfrm>
            <a:off x="629841" y="1690693"/>
            <a:ext cx="4023802" cy="3314019"/>
          </a:xfrm>
        </p:spPr>
        <p:txBody>
          <a:bodyPr/>
          <a:lstStyle>
            <a:lvl1pPr marL="0" indent="0">
              <a:buNone/>
              <a:defRPr/>
            </a:lvl1pPr>
          </a:lstStyle>
          <a:p>
            <a:endParaRPr lang="en-US"/>
          </a:p>
        </p:txBody>
      </p:sp>
      <p:sp>
        <p:nvSpPr>
          <p:cNvPr id="13" name="Picture Placeholder 4"/>
          <p:cNvSpPr>
            <a:spLocks noGrp="1"/>
          </p:cNvSpPr>
          <p:nvPr>
            <p:ph type="pic" sz="quarter" idx="13"/>
          </p:nvPr>
        </p:nvSpPr>
        <p:spPr>
          <a:xfrm>
            <a:off x="4188280" y="2522764"/>
            <a:ext cx="4328264" cy="3197081"/>
          </a:xfrm>
        </p:spPr>
        <p:txBody>
          <a:bodyPr/>
          <a:lstStyle>
            <a:lvl1pPr marL="0" indent="0">
              <a:buNone/>
              <a:defRPr/>
            </a:lvl1pPr>
          </a:lstStyle>
          <a:p>
            <a:endParaRPr lang="en-US"/>
          </a:p>
        </p:txBody>
      </p:sp>
    </p:spTree>
    <p:extLst>
      <p:ext uri="{BB962C8B-B14F-4D97-AF65-F5344CB8AC3E}">
        <p14:creationId xmlns:p14="http://schemas.microsoft.com/office/powerpoint/2010/main" val="64429818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9"/>
            <a:ext cx="7886700" cy="1325563"/>
          </a:xfrm>
        </p:spPr>
        <p:txBody>
          <a:bodyPr/>
          <a:lstStyle>
            <a:lvl1pPr>
              <a:defRPr/>
            </a:lvl1pPr>
          </a:lstStyle>
          <a:p>
            <a:r>
              <a:rPr lang="en-US" dirty="0"/>
              <a:t>Click to add page title that is no more than two lines</a:t>
            </a:r>
          </a:p>
        </p:txBody>
      </p:sp>
      <p:sp>
        <p:nvSpPr>
          <p:cNvPr id="4" name="Content Placeholder 3"/>
          <p:cNvSpPr>
            <a:spLocks noGrp="1"/>
          </p:cNvSpPr>
          <p:nvPr>
            <p:ph sz="half" idx="2" hasCustomPrompt="1"/>
          </p:nvPr>
        </p:nvSpPr>
        <p:spPr>
          <a:xfrm>
            <a:off x="629842" y="1690693"/>
            <a:ext cx="3868340" cy="3215241"/>
          </a:xfrm>
        </p:spPr>
        <p:txBody>
          <a:bodyPr/>
          <a:lstStyle>
            <a:lvl1pPr>
              <a:defRPr baseline="0"/>
            </a:lvl1pPr>
          </a:lstStyle>
          <a:p>
            <a:pPr lvl="0"/>
            <a:r>
              <a:rPr lang="en-US" dirty="0"/>
              <a:t>Use this slide for one column of text and a picture with caption on right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435903001"/>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1" hasCustomPrompt="1"/>
          </p:nvPr>
        </p:nvSpPr>
        <p:spPr>
          <a:xfrm>
            <a:off x="621506" y="130180"/>
            <a:ext cx="1582341" cy="2557463"/>
          </a:xfrm>
        </p:spPr>
        <p:txBody>
          <a:bodyPr/>
          <a:lstStyle>
            <a:lvl1pPr marL="0" indent="0">
              <a:buNone/>
              <a:defRPr/>
            </a:lvl1pPr>
          </a:lstStyle>
          <a:p>
            <a:r>
              <a:rPr lang="en-US" dirty="0"/>
              <a:t>Head Shot if desired</a:t>
            </a:r>
          </a:p>
        </p:txBody>
      </p:sp>
      <p:sp>
        <p:nvSpPr>
          <p:cNvPr id="14" name="Title 1"/>
          <p:cNvSpPr>
            <a:spLocks noGrp="1"/>
          </p:cNvSpPr>
          <p:nvPr>
            <p:ph type="title" hasCustomPrompt="1"/>
          </p:nvPr>
        </p:nvSpPr>
        <p:spPr>
          <a:xfrm>
            <a:off x="623888" y="2817845"/>
            <a:ext cx="7886700" cy="1744630"/>
          </a:xfrm>
        </p:spPr>
        <p:txBody>
          <a:bodyPr anchor="b"/>
          <a:lstStyle>
            <a:lvl1pPr>
              <a:defRPr sz="4500" baseline="0"/>
            </a:lvl1pPr>
          </a:lstStyle>
          <a:p>
            <a:r>
              <a:rPr lang="en-US" dirty="0"/>
              <a:t>Click to insert your name</a:t>
            </a:r>
          </a:p>
        </p:txBody>
      </p:sp>
      <p:sp>
        <p:nvSpPr>
          <p:cNvPr id="15" name="Text Placeholder 2"/>
          <p:cNvSpPr>
            <a:spLocks noGrp="1"/>
          </p:cNvSpPr>
          <p:nvPr>
            <p:ph type="body" idx="1" hasCustomPrompt="1"/>
          </p:nvPr>
        </p:nvSpPr>
        <p:spPr>
          <a:xfrm>
            <a:off x="623888" y="4589464"/>
            <a:ext cx="7886700" cy="1140136"/>
          </a:xfrm>
        </p:spPr>
        <p:txBody>
          <a:bodyPr/>
          <a:lstStyle>
            <a:lvl1pPr marL="0" marR="0" indent="0" algn="l" defTabSz="685783" rtl="0" eaLnBrk="1" fontAlgn="auto" latinLnBrk="0" hangingPunct="1">
              <a:lnSpc>
                <a:spcPct val="100000"/>
              </a:lnSpc>
              <a:spcBef>
                <a:spcPts val="0"/>
              </a:spcBef>
              <a:spcAft>
                <a:spcPts val="450"/>
              </a:spcAft>
              <a:buClrTx/>
              <a:buSzTx/>
              <a:buFont typeface="Arial" panose="020B0604020202020204" pitchFamily="34" charset="0"/>
              <a:buNone/>
              <a:tabLst/>
              <a:defRPr sz="1800" baseline="0">
                <a:solidFill>
                  <a:schemeClr val="bg2">
                    <a:lumMod val="50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your email address</a:t>
            </a:r>
          </a:p>
          <a:p>
            <a:pPr lvl="0"/>
            <a:r>
              <a:rPr lang="en-US" dirty="0"/>
              <a:t>Click to edit your phone number</a:t>
            </a:r>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242328014"/>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469261307"/>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143000" y="2940416"/>
            <a:ext cx="6858000" cy="1772622"/>
          </a:xfrm>
        </p:spPr>
        <p:txBody>
          <a:bodyPr anchor="b"/>
          <a:lstStyle>
            <a:lvl1pPr algn="ctr">
              <a:defRPr sz="4500" baseline="0"/>
            </a:lvl1pPr>
          </a:lstStyle>
          <a:p>
            <a:r>
              <a:rPr lang="en-US" dirty="0"/>
              <a:t>CLICK TO EDIT MASTER TITLE STYLE</a:t>
            </a:r>
          </a:p>
        </p:txBody>
      </p:sp>
      <p:sp>
        <p:nvSpPr>
          <p:cNvPr id="3" name="Subtitle 2"/>
          <p:cNvSpPr>
            <a:spLocks noGrp="1"/>
          </p:cNvSpPr>
          <p:nvPr>
            <p:ph type="subTitle" idx="1" hasCustomPrompt="1"/>
          </p:nvPr>
        </p:nvSpPr>
        <p:spPr>
          <a:xfrm>
            <a:off x="1143000" y="4726900"/>
            <a:ext cx="6858000" cy="845975"/>
          </a:xfrm>
        </p:spPr>
        <p:txBody>
          <a:bodyPr/>
          <a:lstStyle>
            <a:lvl1pPr marL="0" indent="0" algn="ctr">
              <a:buNone/>
              <a:defRPr sz="1800" baseline="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insert subtitle that is no more than two lines in length</a:t>
            </a:r>
          </a:p>
        </p:txBody>
      </p:sp>
      <p:sp>
        <p:nvSpPr>
          <p:cNvPr id="5" name="Isosceles Triangle 4"/>
          <p:cNvSpPr/>
          <p:nvPr userDrawn="1"/>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0"/>
          </p:nvPr>
        </p:nvSpPr>
        <p:spPr>
          <a:xfrm>
            <a:off x="1143000" y="158620"/>
            <a:ext cx="6858000" cy="2781430"/>
          </a:xfrm>
        </p:spPr>
        <p:txBody>
          <a:bodyPr/>
          <a:lstStyle>
            <a:lvl1pPr marL="0" indent="0">
              <a:buNone/>
              <a:defRPr/>
            </a:lvl1pPr>
          </a:lstStyle>
          <a:p>
            <a:endParaRPr lang="en-US" dirty="0"/>
          </a:p>
        </p:txBody>
      </p:sp>
      <p:sp>
        <p:nvSpPr>
          <p:cNvPr id="14" name="TextBox 13"/>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260021054"/>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387030"/>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1"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6" name="Isosceles Triangle 5"/>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Isosceles Triangle 6"/>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Rectangle 8"/>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1" name="Isosceles Triangle 10"/>
          <p:cNvSpPr/>
          <p:nvPr userDrawn="1"/>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2" name="Isosceles Triangle 11"/>
          <p:cNvSpPr/>
          <p:nvPr userDrawn="1"/>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Isosceles Triangle 12"/>
          <p:cNvSpPr/>
          <p:nvPr userDrawn="1"/>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p:cNvSpPr/>
          <p:nvPr userDrawn="1"/>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Rectangle 14"/>
          <p:cNvSpPr/>
          <p:nvPr userDrawn="1"/>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152118"/>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18" name="TextBox 17"/>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071668869"/>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3862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3862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099388"/>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183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183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784025"/>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2906170"/>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9" name="Picture 2" descr="\\wpsdrive\MktComm\Publications\MktComm Documents\Budget\2017\Powerpoint Elements\BudgetPPT-Grey-Widescreen-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097" r="7045"/>
          <a:stretch/>
        </p:blipFill>
        <p:spPr bwMode="auto">
          <a:xfrm>
            <a:off x="-53788" y="-83976"/>
            <a:ext cx="9233647" cy="694197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4" name="Isosceles Triangle 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 name="Isosceles Triangle 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7" name="Rectangle 6"/>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9" name="Isosceles Triangle 8"/>
          <p:cNvSpPr/>
          <p:nvPr userDrawn="1"/>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 name="Isosceles Triangle 9"/>
          <p:cNvSpPr/>
          <p:nvPr userDrawn="1"/>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Isosceles Triangle 10"/>
          <p:cNvSpPr/>
          <p:nvPr userDrawn="1"/>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p:cNvSpPr/>
          <p:nvPr userDrawn="1"/>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3" name="Rectangle 12"/>
          <p:cNvSpPr/>
          <p:nvPr userDrawn="1"/>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922060193"/>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with Photo and Info_Right">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4" name="Content Placeholder 3"/>
          <p:cNvSpPr>
            <a:spLocks noGrp="1"/>
          </p:cNvSpPr>
          <p:nvPr>
            <p:ph sz="half" idx="2"/>
          </p:nvPr>
        </p:nvSpPr>
        <p:spPr>
          <a:xfrm>
            <a:off x="629842" y="1690693"/>
            <a:ext cx="3868340" cy="321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0" hasCustomPrompt="1"/>
          </p:nvPr>
        </p:nvSpPr>
        <p:spPr>
          <a:xfrm>
            <a:off x="4498182" y="1690693"/>
            <a:ext cx="4018360" cy="3214687"/>
          </a:xfrm>
          <a:ln w="6350">
            <a:solidFill>
              <a:schemeClr val="accent1"/>
            </a:solidFill>
          </a:ln>
        </p:spPr>
        <p:txBody>
          <a:bodyPr/>
          <a:lstStyle>
            <a:lvl1pPr marL="0" indent="0">
              <a:buNone/>
              <a:defRPr baseline="0"/>
            </a:lvl1pPr>
          </a:lstStyle>
          <a:p>
            <a:r>
              <a:rPr lang="en-US" dirty="0"/>
              <a:t>Click icon to insert picture</a:t>
            </a:r>
          </a:p>
        </p:txBody>
      </p:sp>
      <p:sp>
        <p:nvSpPr>
          <p:cNvPr id="10" name="Text Placeholder 9"/>
          <p:cNvSpPr>
            <a:spLocks noGrp="1"/>
          </p:cNvSpPr>
          <p:nvPr>
            <p:ph type="body" sz="quarter" idx="11" hasCustomPrompt="1"/>
          </p:nvPr>
        </p:nvSpPr>
        <p:spPr>
          <a:xfrm>
            <a:off x="4498182" y="4905375"/>
            <a:ext cx="4018360" cy="814388"/>
          </a:xfrm>
        </p:spPr>
        <p:txBody>
          <a:bodyPr>
            <a:normAutofit/>
          </a:bodyPr>
          <a:lstStyle>
            <a:lvl1pPr marL="0" indent="0">
              <a:buNone/>
              <a:defRPr sz="1200" baseline="0"/>
            </a:lvl1pPr>
          </a:lstStyle>
          <a:p>
            <a:pPr lvl="0"/>
            <a:r>
              <a:rPr lang="en-US" dirty="0"/>
              <a:t>Click to insert caption</a:t>
            </a:r>
          </a:p>
        </p:txBody>
      </p:sp>
    </p:spTree>
    <p:extLst>
      <p:ext uri="{BB962C8B-B14F-4D97-AF65-F5344CB8AC3E}">
        <p14:creationId xmlns:p14="http://schemas.microsoft.com/office/powerpoint/2010/main" val="171445437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pn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pn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pn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sosceles Triangle 6"/>
          <p:cNvSpPr/>
          <p:nvPr userDrawn="1"/>
        </p:nvSpPr>
        <p:spPr>
          <a:xfrm rot="5400000">
            <a:off x="1656094" y="4073512"/>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userDrawn="1"/>
        </p:nvSpPr>
        <p:spPr>
          <a:xfrm rot="16200000" flipH="1">
            <a:off x="6221095" y="4073513"/>
            <a:ext cx="1266815" cy="457899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userDrawn="1"/>
        </p:nvSpPr>
        <p:spPr>
          <a:xfrm rot="5400000">
            <a:off x="2010512" y="4079456"/>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userDrawn="1"/>
        </p:nvSpPr>
        <p:spPr>
          <a:xfrm rot="16200000" flipH="1">
            <a:off x="6580181" y="4079455"/>
            <a:ext cx="548640" cy="45696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userDrawn="1"/>
        </p:nvSpPr>
        <p:spPr>
          <a:xfrm rot="5400000">
            <a:off x="4312921" y="2037552"/>
            <a:ext cx="518163" cy="9144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390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125963" y="6456788"/>
            <a:ext cx="2410068"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3" name="Picture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203621767"/>
      </p:ext>
    </p:extLst>
  </p:cSld>
  <p:clrMap bg1="lt1" tx1="dk1" bg2="lt2" tx2="dk2" accent1="accent1" accent2="accent2" accent3="accent3" accent4="accent4" accent5="accent5" accent6="accent6" hlink="hlink" folHlink="folHlink"/>
  <p:sldLayoutIdLst>
    <p:sldLayoutId id="2147483659" r:id="rId1"/>
    <p:sldLayoutId id="2147483803" r:id="rId2"/>
    <p:sldLayoutId id="2147483660" r:id="rId3"/>
    <p:sldLayoutId id="2147483661" r:id="rId4"/>
    <p:sldLayoutId id="2147483662" r:id="rId5"/>
    <p:sldLayoutId id="2147483663" r:id="rId6"/>
    <p:sldLayoutId id="2147483664" r:id="rId7"/>
    <p:sldLayoutId id="2147483665" r:id="rId8"/>
    <p:sldLayoutId id="2147483775" r:id="rId9"/>
    <p:sldLayoutId id="2147483776" r:id="rId10"/>
    <p:sldLayoutId id="2147483777" r:id="rId11"/>
    <p:sldLayoutId id="2147483778" r:id="rId12"/>
    <p:sldLayoutId id="2147483810" r:id="rId13"/>
    <p:sldLayoutId id="2147483811" r:id="rId14"/>
    <p:sldLayoutId id="2147483768"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accent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accent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accent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6"/>
            <a:ext cx="7886700" cy="39039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Isosceles Triangle 6"/>
          <p:cNvSpPr/>
          <p:nvPr/>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3" name="Isosceles Triangle 12"/>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Isosceles Triangle 13"/>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Isosceles Triangle 14"/>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 name="Rectangle 16"/>
          <p:cNvSpPr/>
          <p:nvPr userDrawn="1"/>
        </p:nvSpPr>
        <p:spPr>
          <a:xfrm rot="5400000">
            <a:off x="4312921" y="2037552"/>
            <a:ext cx="518163" cy="914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9" name="TextBox 18"/>
          <p:cNvSpPr txBox="1"/>
          <p:nvPr userDrawn="1"/>
        </p:nvSpPr>
        <p:spPr>
          <a:xfrm>
            <a:off x="125965" y="6456788"/>
            <a:ext cx="2395781"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536657621"/>
      </p:ext>
    </p:extLst>
  </p:cSld>
  <p:clrMap bg1="lt1" tx1="dk1" bg2="lt2" tx2="dk2" accent1="accent1" accent2="accent2" accent3="accent3" accent4="accent4" accent5="accent5" accent6="accent6" hlink="hlink" folHlink="folHlink"/>
  <p:sldLayoutIdLst>
    <p:sldLayoutId id="2147483669" r:id="rId1"/>
    <p:sldLayoutId id="2147483804" r:id="rId2"/>
    <p:sldLayoutId id="2147483670" r:id="rId3"/>
    <p:sldLayoutId id="2147483671" r:id="rId4"/>
    <p:sldLayoutId id="2147483672" r:id="rId5"/>
    <p:sldLayoutId id="2147483673" r:id="rId6"/>
    <p:sldLayoutId id="2147483674" r:id="rId7"/>
    <p:sldLayoutId id="2147483675" r:id="rId8"/>
    <p:sldLayoutId id="2147483779" r:id="rId9"/>
    <p:sldLayoutId id="2147483780" r:id="rId10"/>
    <p:sldLayoutId id="2147483781" r:id="rId11"/>
    <p:sldLayoutId id="2147483782" r:id="rId12"/>
    <p:sldLayoutId id="2147483812" r:id="rId13"/>
    <p:sldLayoutId id="2147483813" r:id="rId14"/>
    <p:sldLayoutId id="2147483769"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accent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accent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accent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sosceles Triangle 6"/>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3" name="Isosceles Triangle 12"/>
          <p:cNvSpPr/>
          <p:nvPr userDrawn="1"/>
        </p:nvSpPr>
        <p:spPr>
          <a:xfrm rot="5400000">
            <a:off x="1656094" y="4073512"/>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Isosceles Triangle 13"/>
          <p:cNvSpPr/>
          <p:nvPr userDrawn="1"/>
        </p:nvSpPr>
        <p:spPr>
          <a:xfrm rot="16200000" flipH="1">
            <a:off x="6221095" y="4073513"/>
            <a:ext cx="1266815" cy="4578999"/>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Isosceles Triangle 14"/>
          <p:cNvSpPr/>
          <p:nvPr userDrawn="1"/>
        </p:nvSpPr>
        <p:spPr>
          <a:xfrm rot="5400000">
            <a:off x="2010512" y="4079456"/>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userDrawn="1"/>
        </p:nvSpPr>
        <p:spPr>
          <a:xfrm rot="16200000" flipH="1">
            <a:off x="6580181" y="4079455"/>
            <a:ext cx="548640" cy="4569668"/>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 name="Rectangle 16"/>
          <p:cNvSpPr/>
          <p:nvPr userDrawn="1"/>
        </p:nvSpPr>
        <p:spPr>
          <a:xfrm rot="5400000">
            <a:off x="4312921" y="2037552"/>
            <a:ext cx="518163" cy="9144000"/>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43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125965" y="6456788"/>
            <a:ext cx="2395781"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1449033144"/>
      </p:ext>
    </p:extLst>
  </p:cSld>
  <p:clrMap bg1="lt1" tx1="dk1" bg2="lt2" tx2="dk2" accent1="accent1" accent2="accent2" accent3="accent3" accent4="accent4" accent5="accent5" accent6="accent6" hlink="hlink" folHlink="folHlink"/>
  <p:sldLayoutIdLst>
    <p:sldLayoutId id="2147483699" r:id="rId1"/>
    <p:sldLayoutId id="2147483805" r:id="rId2"/>
    <p:sldLayoutId id="2147483700" r:id="rId3"/>
    <p:sldLayoutId id="2147483701" r:id="rId4"/>
    <p:sldLayoutId id="2147483702" r:id="rId5"/>
    <p:sldLayoutId id="2147483703" r:id="rId6"/>
    <p:sldLayoutId id="2147483704" r:id="rId7"/>
    <p:sldLayoutId id="2147483705" r:id="rId8"/>
    <p:sldLayoutId id="2147483783" r:id="rId9"/>
    <p:sldLayoutId id="2147483784" r:id="rId10"/>
    <p:sldLayoutId id="2147483785" r:id="rId11"/>
    <p:sldLayoutId id="2147483786" r:id="rId12"/>
    <p:sldLayoutId id="2147483814" r:id="rId13"/>
    <p:sldLayoutId id="2147483815" r:id="rId14"/>
    <p:sldLayoutId id="2147483770"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accent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accent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accent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sosceles Triangle 6"/>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3" name="Isosceles Triangle 12"/>
          <p:cNvSpPr/>
          <p:nvPr userDrawn="1"/>
        </p:nvSpPr>
        <p:spPr>
          <a:xfrm rot="5400000">
            <a:off x="1656094" y="4073512"/>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Isosceles Triangle 13"/>
          <p:cNvSpPr/>
          <p:nvPr userDrawn="1"/>
        </p:nvSpPr>
        <p:spPr>
          <a:xfrm rot="16200000" flipH="1">
            <a:off x="6221095" y="4073513"/>
            <a:ext cx="1266815" cy="4578999"/>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Isosceles Triangle 14"/>
          <p:cNvSpPr/>
          <p:nvPr userDrawn="1"/>
        </p:nvSpPr>
        <p:spPr>
          <a:xfrm rot="5400000">
            <a:off x="2010512" y="4079456"/>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userDrawn="1"/>
        </p:nvSpPr>
        <p:spPr>
          <a:xfrm rot="16200000" flipH="1">
            <a:off x="6580181" y="4079455"/>
            <a:ext cx="548640" cy="4569668"/>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 name="Rectangle 16"/>
          <p:cNvSpPr/>
          <p:nvPr userDrawn="1"/>
        </p:nvSpPr>
        <p:spPr>
          <a:xfrm rot="5400000">
            <a:off x="4312921" y="2037552"/>
            <a:ext cx="518163" cy="914400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43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20" name="Picture 1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527093280"/>
      </p:ext>
    </p:extLst>
  </p:cSld>
  <p:clrMap bg1="lt1" tx1="dk1" bg2="lt2" tx2="dk2" accent1="accent1" accent2="accent2" accent3="accent3" accent4="accent4" accent5="accent5" accent6="accent6" hlink="hlink" folHlink="folHlink"/>
  <p:sldLayoutIdLst>
    <p:sldLayoutId id="2147483709" r:id="rId1"/>
    <p:sldLayoutId id="2147483806" r:id="rId2"/>
    <p:sldLayoutId id="2147483710" r:id="rId3"/>
    <p:sldLayoutId id="2147483711" r:id="rId4"/>
    <p:sldLayoutId id="2147483712" r:id="rId5"/>
    <p:sldLayoutId id="2147483713" r:id="rId6"/>
    <p:sldLayoutId id="2147483714" r:id="rId7"/>
    <p:sldLayoutId id="2147483715" r:id="rId8"/>
    <p:sldLayoutId id="2147483787" r:id="rId9"/>
    <p:sldLayoutId id="2147483788" r:id="rId10"/>
    <p:sldLayoutId id="2147483789" r:id="rId11"/>
    <p:sldLayoutId id="2147483790" r:id="rId12"/>
    <p:sldLayoutId id="2147483816" r:id="rId13"/>
    <p:sldLayoutId id="2147483817" r:id="rId14"/>
    <p:sldLayoutId id="2147483771"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accent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accent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accent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sosceles Triangle 6"/>
          <p:cNvSpPr/>
          <p:nvPr userDrawn="1"/>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userDrawn="1"/>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userDrawn="1"/>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userDrawn="1"/>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userDrawn="1"/>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3" name="Isosceles Triangle 12"/>
          <p:cNvSpPr/>
          <p:nvPr userDrawn="1"/>
        </p:nvSpPr>
        <p:spPr>
          <a:xfrm rot="5400000">
            <a:off x="1656094" y="4073512"/>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Isosceles Triangle 13"/>
          <p:cNvSpPr/>
          <p:nvPr userDrawn="1"/>
        </p:nvSpPr>
        <p:spPr>
          <a:xfrm rot="16200000" flipH="1">
            <a:off x="6221095" y="4073513"/>
            <a:ext cx="1266815" cy="4578999"/>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Isosceles Triangle 14"/>
          <p:cNvSpPr/>
          <p:nvPr userDrawn="1"/>
        </p:nvSpPr>
        <p:spPr>
          <a:xfrm rot="5400000">
            <a:off x="2010512" y="4079456"/>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userDrawn="1"/>
        </p:nvSpPr>
        <p:spPr>
          <a:xfrm rot="16200000" flipH="1">
            <a:off x="6580181" y="4079455"/>
            <a:ext cx="548640" cy="456966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 name="Rectangle 16"/>
          <p:cNvSpPr/>
          <p:nvPr userDrawn="1"/>
        </p:nvSpPr>
        <p:spPr>
          <a:xfrm rot="5400000">
            <a:off x="4312921" y="2037552"/>
            <a:ext cx="518163" cy="91440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43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2663259977"/>
      </p:ext>
    </p:extLst>
  </p:cSld>
  <p:clrMap bg1="lt1" tx1="dk1" bg2="lt2" tx2="dk2" accent1="accent1" accent2="accent2" accent3="accent3" accent4="accent4" accent5="accent5" accent6="accent6" hlink="hlink" folHlink="folHlink"/>
  <p:sldLayoutIdLst>
    <p:sldLayoutId id="2147483719" r:id="rId1"/>
    <p:sldLayoutId id="2147483807" r:id="rId2"/>
    <p:sldLayoutId id="2147483720" r:id="rId3"/>
    <p:sldLayoutId id="2147483721" r:id="rId4"/>
    <p:sldLayoutId id="2147483722" r:id="rId5"/>
    <p:sldLayoutId id="2147483723" r:id="rId6"/>
    <p:sldLayoutId id="2147483724" r:id="rId7"/>
    <p:sldLayoutId id="2147483725" r:id="rId8"/>
    <p:sldLayoutId id="2147483791" r:id="rId9"/>
    <p:sldLayoutId id="2147483792" r:id="rId10"/>
    <p:sldLayoutId id="2147483793" r:id="rId11"/>
    <p:sldLayoutId id="2147483794" r:id="rId12"/>
    <p:sldLayoutId id="2147483818" r:id="rId13"/>
    <p:sldLayoutId id="2147483819" r:id="rId14"/>
    <p:sldLayoutId id="2147483772"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accent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accent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accent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accent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sosceles Triangle 6"/>
          <p:cNvSpPr/>
          <p:nvPr/>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3" name="Isosceles Triangle 12"/>
          <p:cNvSpPr/>
          <p:nvPr/>
        </p:nvSpPr>
        <p:spPr>
          <a:xfrm rot="5400000">
            <a:off x="1656094" y="4073512"/>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Isosceles Triangle 13"/>
          <p:cNvSpPr/>
          <p:nvPr/>
        </p:nvSpPr>
        <p:spPr>
          <a:xfrm rot="16200000" flipH="1">
            <a:off x="6221095" y="4073513"/>
            <a:ext cx="1266815" cy="4578999"/>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Isosceles Triangle 14"/>
          <p:cNvSpPr/>
          <p:nvPr/>
        </p:nvSpPr>
        <p:spPr>
          <a:xfrm rot="5400000">
            <a:off x="2010512" y="4079456"/>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p:nvSpPr>
        <p:spPr>
          <a:xfrm rot="16200000" flipH="1">
            <a:off x="6580181" y="4079455"/>
            <a:ext cx="548640" cy="456966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 name="Rectangle 16"/>
          <p:cNvSpPr/>
          <p:nvPr/>
        </p:nvSpPr>
        <p:spPr>
          <a:xfrm rot="5400000">
            <a:off x="4312921" y="2037552"/>
            <a:ext cx="518163" cy="9144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43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465013590"/>
      </p:ext>
    </p:extLst>
  </p:cSld>
  <p:clrMap bg1="lt1" tx1="dk1" bg2="lt2" tx2="dk2" accent1="accent1" accent2="accent2" accent3="accent3" accent4="accent4" accent5="accent5" accent6="accent6" hlink="hlink" folHlink="folHlink"/>
  <p:sldLayoutIdLst>
    <p:sldLayoutId id="2147483749" r:id="rId1"/>
    <p:sldLayoutId id="2147483808" r:id="rId2"/>
    <p:sldLayoutId id="2147483750" r:id="rId3"/>
    <p:sldLayoutId id="2147483751" r:id="rId4"/>
    <p:sldLayoutId id="2147483752" r:id="rId5"/>
    <p:sldLayoutId id="2147483753" r:id="rId6"/>
    <p:sldLayoutId id="2147483754" r:id="rId7"/>
    <p:sldLayoutId id="2147483755" r:id="rId8"/>
    <p:sldLayoutId id="2147483795" r:id="rId9"/>
    <p:sldLayoutId id="2147483796" r:id="rId10"/>
    <p:sldLayoutId id="2147483797" r:id="rId11"/>
    <p:sldLayoutId id="2147483798" r:id="rId12"/>
    <p:sldLayoutId id="2147483820" r:id="rId13"/>
    <p:sldLayoutId id="2147483821" r:id="rId14"/>
    <p:sldLayoutId id="2147483773"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Isosceles Triangle 6"/>
          <p:cNvSpPr/>
          <p:nvPr/>
        </p:nvSpPr>
        <p:spPr>
          <a:xfrm rot="5400000">
            <a:off x="1656094" y="4073512"/>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8" name="Isosceles Triangle 7"/>
          <p:cNvSpPr/>
          <p:nvPr/>
        </p:nvSpPr>
        <p:spPr>
          <a:xfrm rot="16200000" flipH="1">
            <a:off x="6221095" y="4073513"/>
            <a:ext cx="1266815" cy="4578999"/>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9" name="Isosceles Triangle 8"/>
          <p:cNvSpPr/>
          <p:nvPr/>
        </p:nvSpPr>
        <p:spPr>
          <a:xfrm rot="5400000">
            <a:off x="2010512" y="4079456"/>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p:nvSpPr>
        <p:spPr>
          <a:xfrm rot="16200000" flipH="1">
            <a:off x="6580181" y="4079455"/>
            <a:ext cx="548640" cy="456966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Rectangle 10"/>
          <p:cNvSpPr/>
          <p:nvPr/>
        </p:nvSpPr>
        <p:spPr>
          <a:xfrm rot="5400000">
            <a:off x="4312921" y="2037552"/>
            <a:ext cx="518163"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99170" y="6350470"/>
            <a:ext cx="1347108" cy="457200"/>
          </a:xfrm>
          <a:prstGeom prst="rect">
            <a:avLst/>
          </a:prstGeom>
        </p:spPr>
      </p:pic>
      <p:sp>
        <p:nvSpPr>
          <p:cNvPr id="13" name="Isosceles Triangle 12"/>
          <p:cNvSpPr/>
          <p:nvPr/>
        </p:nvSpPr>
        <p:spPr>
          <a:xfrm rot="5400000">
            <a:off x="1656094" y="4073512"/>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4" name="Isosceles Triangle 13"/>
          <p:cNvSpPr/>
          <p:nvPr/>
        </p:nvSpPr>
        <p:spPr>
          <a:xfrm rot="16200000" flipH="1">
            <a:off x="6221095" y="4073513"/>
            <a:ext cx="1266815" cy="4578999"/>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Isosceles Triangle 14"/>
          <p:cNvSpPr/>
          <p:nvPr/>
        </p:nvSpPr>
        <p:spPr>
          <a:xfrm rot="5400000">
            <a:off x="2010512" y="4079456"/>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15"/>
          <p:cNvSpPr/>
          <p:nvPr/>
        </p:nvSpPr>
        <p:spPr>
          <a:xfrm rot="16200000" flipH="1">
            <a:off x="6580181" y="4079455"/>
            <a:ext cx="548640" cy="456966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7" name="Rectangle 16"/>
          <p:cNvSpPr/>
          <p:nvPr/>
        </p:nvSpPr>
        <p:spPr>
          <a:xfrm rot="5400000">
            <a:off x="4312921" y="2037552"/>
            <a:ext cx="518163" cy="9144000"/>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430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125965" y="6456788"/>
            <a:ext cx="2367206" cy="276999"/>
          </a:xfrm>
          <a:prstGeom prst="rect">
            <a:avLst/>
          </a:prstGeom>
          <a:noFill/>
          <a:ln>
            <a:noFill/>
          </a:ln>
        </p:spPr>
        <p:txBody>
          <a:bodyPr wrap="square" rtlCol="0">
            <a:spAutoFit/>
          </a:bodyPr>
          <a:lstStyle/>
          <a:p>
            <a:r>
              <a:rPr lang="en-US" sz="1200" dirty="0">
                <a:solidFill>
                  <a:schemeClr val="bg2"/>
                </a:solidFill>
                <a:latin typeface="+mj-lt"/>
              </a:rPr>
              <a:t>Every Student Future Ready</a:t>
            </a:r>
          </a:p>
        </p:txBody>
      </p:sp>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71236" y="6372908"/>
            <a:ext cx="1796143" cy="457200"/>
          </a:xfrm>
          <a:prstGeom prst="rect">
            <a:avLst/>
          </a:prstGeom>
        </p:spPr>
      </p:pic>
    </p:spTree>
    <p:extLst>
      <p:ext uri="{BB962C8B-B14F-4D97-AF65-F5344CB8AC3E}">
        <p14:creationId xmlns:p14="http://schemas.microsoft.com/office/powerpoint/2010/main" val="3886645968"/>
      </p:ext>
    </p:extLst>
  </p:cSld>
  <p:clrMap bg1="lt1" tx1="dk1" bg2="lt2" tx2="dk2" accent1="accent1" accent2="accent2" accent3="accent3" accent4="accent4" accent5="accent5" accent6="accent6" hlink="hlink" folHlink="folHlink"/>
  <p:sldLayoutIdLst>
    <p:sldLayoutId id="2147483759" r:id="rId1"/>
    <p:sldLayoutId id="2147483809" r:id="rId2"/>
    <p:sldLayoutId id="2147483760" r:id="rId3"/>
    <p:sldLayoutId id="2147483761" r:id="rId4"/>
    <p:sldLayoutId id="2147483762" r:id="rId5"/>
    <p:sldLayoutId id="2147483763" r:id="rId6"/>
    <p:sldLayoutId id="2147483764" r:id="rId7"/>
    <p:sldLayoutId id="2147483765" r:id="rId8"/>
    <p:sldLayoutId id="2147483799" r:id="rId9"/>
    <p:sldLayoutId id="2147483800" r:id="rId10"/>
    <p:sldLayoutId id="2147483801" r:id="rId11"/>
    <p:sldLayoutId id="2147483802" r:id="rId12"/>
    <p:sldLayoutId id="2147483822" r:id="rId13"/>
    <p:sldLayoutId id="2147483823" r:id="rId14"/>
    <p:sldLayoutId id="2147483774" r:id="rId15"/>
  </p:sldLayoutIdLst>
  <p:transition spd="slow">
    <p:push dir="u"/>
  </p:transition>
  <p:txStyles>
    <p:titleStyle>
      <a:lvl1pPr algn="l" defTabSz="685783"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46" indent="-171446" algn="l" defTabSz="685783" rtl="0" eaLnBrk="1" latinLnBrk="0" hangingPunct="1">
        <a:lnSpc>
          <a:spcPct val="100000"/>
        </a:lnSpc>
        <a:spcBef>
          <a:spcPts val="750"/>
        </a:spcBef>
        <a:spcAft>
          <a:spcPts val="450"/>
        </a:spcAft>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100000"/>
        </a:lnSpc>
        <a:spcBef>
          <a:spcPts val="375"/>
        </a:spcBef>
        <a:spcAft>
          <a:spcPts val="450"/>
        </a:spcAft>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100000"/>
        </a:lnSpc>
        <a:spcBef>
          <a:spcPts val="375"/>
        </a:spcBef>
        <a:spcAft>
          <a:spcPts val="450"/>
        </a:spcAft>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spcAft>
          <a:spcPts val="450"/>
        </a:spcAft>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cognitoforms.com/USD259WichitaPublicSchools1/SexualHarassmentIncidentReportEmployee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915866" y="3879327"/>
            <a:ext cx="5143500" cy="1016792"/>
          </a:xfrm>
          <a:prstGeom prst="rect">
            <a:avLst/>
          </a:prstGeom>
        </p:spPr>
        <p:txBody>
          <a:bodyPr vert="horz" lIns="68580" tIns="34290" rIns="68580" bIns="34290" rtlCol="0">
            <a:noAutofit/>
          </a:bodyPr>
          <a:lstStyle>
            <a:lvl1pPr marL="0" indent="0" algn="ctr" defTabSz="914400" rtl="0" eaLnBrk="1" latinLnBrk="0" hangingPunct="1">
              <a:lnSpc>
                <a:spcPct val="100000"/>
              </a:lnSpc>
              <a:spcBef>
                <a:spcPts val="1000"/>
              </a:spcBef>
              <a:spcAft>
                <a:spcPts val="600"/>
              </a:spcAft>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100000"/>
              </a:lnSpc>
              <a:spcBef>
                <a:spcPts val="500"/>
              </a:spcBef>
              <a:spcAft>
                <a:spcPts val="600"/>
              </a:spcAft>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100000"/>
              </a:lnSpc>
              <a:spcBef>
                <a:spcPts val="500"/>
              </a:spcBef>
              <a:spcAft>
                <a:spcPts val="600"/>
              </a:spcAft>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100000"/>
              </a:lnSpc>
              <a:spcBef>
                <a:spcPts val="500"/>
              </a:spcBef>
              <a:spcAft>
                <a:spcPts val="600"/>
              </a:spcAft>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7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a:spLocks noGrp="1"/>
          </p:cNvSpPr>
          <p:nvPr>
            <p:ph type="ctrTitle"/>
          </p:nvPr>
        </p:nvSpPr>
        <p:spPr/>
        <p:txBody>
          <a:bodyPr/>
          <a:lstStyle/>
          <a:p>
            <a:r>
              <a:rPr lang="en-US" dirty="0"/>
              <a:t>Title IX Training</a:t>
            </a:r>
          </a:p>
        </p:txBody>
      </p:sp>
      <p:sp>
        <p:nvSpPr>
          <p:cNvPr id="8" name="Subtitle 7"/>
          <p:cNvSpPr>
            <a:spLocks noGrp="1"/>
          </p:cNvSpPr>
          <p:nvPr>
            <p:ph type="subTitle" idx="1"/>
          </p:nvPr>
        </p:nvSpPr>
        <p:spPr>
          <a:xfrm>
            <a:off x="1143000" y="3602038"/>
            <a:ext cx="6858000" cy="1941512"/>
          </a:xfrm>
        </p:spPr>
        <p:txBody>
          <a:bodyPr>
            <a:normAutofit fontScale="92500" lnSpcReduction="20000"/>
          </a:bodyPr>
          <a:lstStyle/>
          <a:p>
            <a:r>
              <a:rPr lang="en-US" dirty="0">
                <a:solidFill>
                  <a:schemeClr val="accent2">
                    <a:lumMod val="75000"/>
                  </a:schemeClr>
                </a:solidFill>
              </a:rPr>
              <a:t> </a:t>
            </a:r>
          </a:p>
          <a:p>
            <a:r>
              <a:rPr lang="en-US" dirty="0"/>
              <a:t>Sharon Rye</a:t>
            </a:r>
          </a:p>
          <a:p>
            <a:r>
              <a:rPr lang="en-US" dirty="0"/>
              <a:t>Director of Employee Relations, Title IX and ADA</a:t>
            </a:r>
          </a:p>
          <a:p>
            <a:r>
              <a:rPr lang="en-US" dirty="0"/>
              <a:t>(316) 973-4616</a:t>
            </a:r>
          </a:p>
          <a:p>
            <a:r>
              <a:rPr lang="en-US" dirty="0"/>
              <a:t>srye@usd259.net</a:t>
            </a:r>
          </a:p>
          <a:p>
            <a:endParaRPr lang="en-US" dirty="0"/>
          </a:p>
          <a:p>
            <a:endParaRPr lang="en-US" dirty="0"/>
          </a:p>
        </p:txBody>
      </p:sp>
    </p:spTree>
    <p:extLst>
      <p:ext uri="{BB962C8B-B14F-4D97-AF65-F5344CB8AC3E}">
        <p14:creationId xmlns:p14="http://schemas.microsoft.com/office/powerpoint/2010/main" val="389394931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572F31-0181-4A33-BB44-B7F1439E6F24}"/>
              </a:ext>
            </a:extLst>
          </p:cNvPr>
          <p:cNvSpPr>
            <a:spLocks noGrp="1"/>
          </p:cNvSpPr>
          <p:nvPr>
            <p:ph type="title"/>
          </p:nvPr>
        </p:nvSpPr>
        <p:spPr>
          <a:xfrm>
            <a:off x="628650" y="365129"/>
            <a:ext cx="7886700" cy="1325563"/>
          </a:xfrm>
        </p:spPr>
        <p:txBody>
          <a:bodyPr anchor="ctr">
            <a:normAutofit/>
          </a:bodyPr>
          <a:lstStyle/>
          <a:p>
            <a:r>
              <a:rPr lang="en-US" dirty="0"/>
              <a:t>Report of Sexual Harassment</a:t>
            </a:r>
          </a:p>
        </p:txBody>
      </p:sp>
      <p:sp>
        <p:nvSpPr>
          <p:cNvPr id="12" name="Content Placeholder 3">
            <a:extLst>
              <a:ext uri="{FF2B5EF4-FFF2-40B4-BE49-F238E27FC236}">
                <a16:creationId xmlns:a16="http://schemas.microsoft.com/office/drawing/2014/main" id="{874BC587-7264-4C82-AAB7-240AC2AE97E3}"/>
              </a:ext>
            </a:extLst>
          </p:cNvPr>
          <p:cNvSpPr>
            <a:spLocks noGrp="1"/>
          </p:cNvSpPr>
          <p:nvPr>
            <p:ph sz="half" idx="1"/>
          </p:nvPr>
        </p:nvSpPr>
        <p:spPr>
          <a:xfrm>
            <a:off x="628650" y="1825625"/>
            <a:ext cx="3886200" cy="3894691"/>
          </a:xfrm>
        </p:spPr>
        <p:txBody>
          <a:bodyPr>
            <a:normAutofit fontScale="85000" lnSpcReduction="10000"/>
          </a:bodyPr>
          <a:lstStyle/>
          <a:p>
            <a:r>
              <a:rPr lang="en-US" sz="1900" dirty="0"/>
              <a:t>District must respond when any employee has “actual knowledge” of sexual harassment.</a:t>
            </a:r>
          </a:p>
          <a:p>
            <a:r>
              <a:rPr lang="en-US" sz="1900" dirty="0"/>
              <a:t>Actual knowledge:</a:t>
            </a:r>
          </a:p>
          <a:p>
            <a:pPr lvl="1"/>
            <a:r>
              <a:rPr lang="en-US" sz="1900" dirty="0"/>
              <a:t>Notice of sexual harassment, including claims of sexual harassment.</a:t>
            </a:r>
          </a:p>
          <a:p>
            <a:pPr lvl="1"/>
            <a:r>
              <a:rPr lang="en-US" sz="1900" dirty="0"/>
              <a:t>Could include witnessing the conduct, hearing about the conduct from someone else, or receiving a written report about the conduct.</a:t>
            </a:r>
          </a:p>
          <a:p>
            <a:r>
              <a:rPr lang="en-US" sz="1900" dirty="0"/>
              <a:t>Other school employees report claims to Title IX Coordinator.</a:t>
            </a:r>
          </a:p>
        </p:txBody>
      </p:sp>
      <p:pic>
        <p:nvPicPr>
          <p:cNvPr id="4" name="Content Placeholder 3">
            <a:extLst>
              <a:ext uri="{FF2B5EF4-FFF2-40B4-BE49-F238E27FC236}">
                <a16:creationId xmlns:a16="http://schemas.microsoft.com/office/drawing/2014/main" id="{768BF354-5FA8-485E-A5F1-EF5C67722964}"/>
              </a:ext>
            </a:extLst>
          </p:cNvPr>
          <p:cNvPicPr>
            <a:picLocks noGrp="1" noChangeAspect="1"/>
          </p:cNvPicPr>
          <p:nvPr>
            <p:ph sz="half" idx="2"/>
          </p:nvPr>
        </p:nvPicPr>
        <p:blipFill>
          <a:blip r:embed="rId2"/>
          <a:stretch>
            <a:fillRect/>
          </a:stretch>
        </p:blipFill>
        <p:spPr>
          <a:xfrm>
            <a:off x="4629150" y="2296215"/>
            <a:ext cx="3886200" cy="2953511"/>
          </a:xfrm>
          <a:prstGeom prst="rect">
            <a:avLst/>
          </a:prstGeom>
          <a:noFill/>
        </p:spPr>
      </p:pic>
    </p:spTree>
    <p:extLst>
      <p:ext uri="{BB962C8B-B14F-4D97-AF65-F5344CB8AC3E}">
        <p14:creationId xmlns:p14="http://schemas.microsoft.com/office/powerpoint/2010/main" val="8962232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8F50-CD3D-497D-A39A-9621A6830A21}"/>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id="{F5F6E386-641D-4624-A08E-FAE3F80C6B3B}"/>
              </a:ext>
            </a:extLst>
          </p:cNvPr>
          <p:cNvSpPr>
            <a:spLocks noGrp="1"/>
          </p:cNvSpPr>
          <p:nvPr>
            <p:ph idx="1"/>
          </p:nvPr>
        </p:nvSpPr>
        <p:spPr/>
        <p:txBody>
          <a:bodyPr>
            <a:normAutofit lnSpcReduction="10000"/>
          </a:bodyPr>
          <a:lstStyle/>
          <a:p>
            <a:r>
              <a:rPr lang="en-US" dirty="0"/>
              <a:t>At the time of the filing of a formal complaint, the complainant must be participating in or attempting to participate in the education program or activity of the District where the formal complaint is filed.</a:t>
            </a:r>
          </a:p>
          <a:p>
            <a:r>
              <a:rPr lang="en-US" dirty="0"/>
              <a:t>A formal complaint may be filed with the Title IX Coordinator in person, by mail, or email, or by any other means that results in the Title IX Coordinator receiving the report.</a:t>
            </a:r>
          </a:p>
          <a:p>
            <a:r>
              <a:rPr lang="en-US" dirty="0"/>
              <a:t>A formal complaint contains the physical or digital signature, or otherwise indicates that the complainant is the person filing the formal complaint (unless signed by the Title IX Coordinator).</a:t>
            </a:r>
          </a:p>
        </p:txBody>
      </p:sp>
    </p:spTree>
    <p:extLst>
      <p:ext uri="{BB962C8B-B14F-4D97-AF65-F5344CB8AC3E}">
        <p14:creationId xmlns:p14="http://schemas.microsoft.com/office/powerpoint/2010/main" val="647924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FBA2-FDBC-4B7B-BF34-9AFEEE31FF3F}"/>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id="{979E9711-3F33-4501-83C2-8F4367E621F9}"/>
              </a:ext>
            </a:extLst>
          </p:cNvPr>
          <p:cNvSpPr>
            <a:spLocks noGrp="1"/>
          </p:cNvSpPr>
          <p:nvPr>
            <p:ph idx="1"/>
          </p:nvPr>
        </p:nvSpPr>
        <p:spPr/>
        <p:txBody>
          <a:bodyPr>
            <a:normAutofit fontScale="92500"/>
          </a:bodyPr>
          <a:lstStyle/>
          <a:p>
            <a:r>
              <a:rPr lang="en-US" dirty="0"/>
              <a:t>The form for students making a formal Title IX complaint is available at: https://www.usd259.org/domain/138 </a:t>
            </a:r>
          </a:p>
          <a:p>
            <a:r>
              <a:rPr lang="en-US" dirty="0"/>
              <a:t>The form for staff making a formal Title IX complaint is available at: </a:t>
            </a:r>
            <a:r>
              <a:rPr lang="en-US" dirty="0">
                <a:solidFill>
                  <a:schemeClr val="tx1">
                    <a:lumMod val="75000"/>
                  </a:schemeClr>
                </a:solidFill>
                <a:hlinkClick r:id="rId2">
                  <a:extLst>
                    <a:ext uri="{A12FA001-AC4F-418D-AE19-62706E023703}">
                      <ahyp:hlinkClr xmlns:ahyp="http://schemas.microsoft.com/office/drawing/2018/hyperlinkcolor" val="tx"/>
                    </a:ext>
                  </a:extLst>
                </a:hlinkClick>
              </a:rPr>
              <a:t>https://www.cognitoforms.com/USD259WichitaPublicSchools1/SexualHarassmentIncidentReportEmployees</a:t>
            </a:r>
            <a:r>
              <a:rPr lang="en-US" dirty="0">
                <a:solidFill>
                  <a:schemeClr val="tx1">
                    <a:lumMod val="75000"/>
                  </a:schemeClr>
                </a:solidFill>
              </a:rPr>
              <a:t> </a:t>
            </a:r>
          </a:p>
          <a:p>
            <a:r>
              <a:rPr lang="en-US" dirty="0"/>
              <a:t>Title IX Coordinator will make an initial determination of whether, if everything in the complaint is true, the conduct alleged would constitute Title IX sexual harassment.</a:t>
            </a:r>
          </a:p>
          <a:p>
            <a:pPr lvl="1"/>
            <a:r>
              <a:rPr lang="en-US" dirty="0"/>
              <a:t>If not, then we can follow our procedures for the handling of other complaints.</a:t>
            </a:r>
          </a:p>
          <a:p>
            <a:pPr marL="342891" lvl="1" indent="0">
              <a:buNone/>
            </a:pPr>
            <a:endParaRPr lang="en-US" dirty="0"/>
          </a:p>
          <a:p>
            <a:pPr marL="0" indent="0">
              <a:buNone/>
            </a:pPr>
            <a:endParaRPr lang="en-US" dirty="0"/>
          </a:p>
        </p:txBody>
      </p:sp>
    </p:spTree>
    <p:extLst>
      <p:ext uri="{BB962C8B-B14F-4D97-AF65-F5344CB8AC3E}">
        <p14:creationId xmlns:p14="http://schemas.microsoft.com/office/powerpoint/2010/main" val="14212247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CA86-1A5D-467A-8E37-715B1EF12DAF}"/>
              </a:ext>
            </a:extLst>
          </p:cNvPr>
          <p:cNvSpPr>
            <a:spLocks noGrp="1"/>
          </p:cNvSpPr>
          <p:nvPr>
            <p:ph type="title"/>
          </p:nvPr>
        </p:nvSpPr>
        <p:spPr/>
        <p:txBody>
          <a:bodyPr/>
          <a:lstStyle/>
          <a:p>
            <a:r>
              <a:rPr lang="en-US" dirty="0"/>
              <a:t>Supportive Measures</a:t>
            </a:r>
          </a:p>
        </p:txBody>
      </p:sp>
      <p:sp>
        <p:nvSpPr>
          <p:cNvPr id="3" name="Content Placeholder 2">
            <a:extLst>
              <a:ext uri="{FF2B5EF4-FFF2-40B4-BE49-F238E27FC236}">
                <a16:creationId xmlns:a16="http://schemas.microsoft.com/office/drawing/2014/main" id="{C6146509-533B-4FCA-8A3E-BF43B1E3C33A}"/>
              </a:ext>
            </a:extLst>
          </p:cNvPr>
          <p:cNvSpPr>
            <a:spLocks noGrp="1"/>
          </p:cNvSpPr>
          <p:nvPr>
            <p:ph idx="1"/>
          </p:nvPr>
        </p:nvSpPr>
        <p:spPr/>
        <p:txBody>
          <a:bodyPr>
            <a:normAutofit fontScale="92500" lnSpcReduction="20000"/>
          </a:bodyPr>
          <a:lstStyle/>
          <a:p>
            <a:r>
              <a:rPr lang="en-US" dirty="0"/>
              <a:t>Supportive measures must be offered as soon as the District has notice of a possible Title IX issue, and to the Respondent after a complaint is filed.</a:t>
            </a:r>
          </a:p>
          <a:p>
            <a:r>
              <a:rPr lang="en-US" dirty="0"/>
              <a:t>Avoid burden: Supportive measures must be non-punitive, non-disciplinary, and not unreasonably burdensome to the other party.</a:t>
            </a:r>
          </a:p>
          <a:p>
            <a:r>
              <a:rPr lang="en-US" dirty="0"/>
              <a:t>Individualized: Supportive measures must ensure equal educational access, protect safety, and/or deter sexual harassment.</a:t>
            </a:r>
          </a:p>
          <a:p>
            <a:r>
              <a:rPr lang="en-US" dirty="0"/>
              <a:t>Examples: Counseling, adjustment of class schedule, extending deadlines, campus escort, increased security and monitoring, and/or mutual restrictions on contact between the parties.</a:t>
            </a:r>
          </a:p>
        </p:txBody>
      </p:sp>
    </p:spTree>
    <p:extLst>
      <p:ext uri="{BB962C8B-B14F-4D97-AF65-F5344CB8AC3E}">
        <p14:creationId xmlns:p14="http://schemas.microsoft.com/office/powerpoint/2010/main" val="39116016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5049-F481-4E54-AE61-A492DC8E4B85}"/>
              </a:ext>
            </a:extLst>
          </p:cNvPr>
          <p:cNvSpPr>
            <a:spLocks noGrp="1"/>
          </p:cNvSpPr>
          <p:nvPr>
            <p:ph type="title"/>
          </p:nvPr>
        </p:nvSpPr>
        <p:spPr/>
        <p:txBody>
          <a:bodyPr/>
          <a:lstStyle/>
          <a:p>
            <a:r>
              <a:rPr lang="en-US" dirty="0"/>
              <a:t>Informal Resolution Option</a:t>
            </a:r>
          </a:p>
        </p:txBody>
      </p:sp>
      <p:sp>
        <p:nvSpPr>
          <p:cNvPr id="6" name="Content Placeholder 5">
            <a:extLst>
              <a:ext uri="{FF2B5EF4-FFF2-40B4-BE49-F238E27FC236}">
                <a16:creationId xmlns:a16="http://schemas.microsoft.com/office/drawing/2014/main" id="{5643C63B-A70C-4159-8C2D-C484F8B6FC7C}"/>
              </a:ext>
            </a:extLst>
          </p:cNvPr>
          <p:cNvSpPr>
            <a:spLocks noGrp="1"/>
          </p:cNvSpPr>
          <p:nvPr>
            <p:ph idx="1"/>
          </p:nvPr>
        </p:nvSpPr>
        <p:spPr/>
        <p:txBody>
          <a:bodyPr>
            <a:normAutofit fontScale="92500" lnSpcReduction="20000"/>
          </a:bodyPr>
          <a:lstStyle/>
          <a:p>
            <a:r>
              <a:rPr lang="en-US" dirty="0"/>
              <a:t>If an informal resolution is desired, the parties are to be provided written notice disclosing:</a:t>
            </a:r>
          </a:p>
          <a:p>
            <a:pPr lvl="1"/>
            <a:r>
              <a:rPr lang="en-US" dirty="0"/>
              <a:t>The allegations</a:t>
            </a:r>
          </a:p>
          <a:p>
            <a:pPr lvl="1"/>
            <a:r>
              <a:rPr lang="en-US" dirty="0"/>
              <a:t>The requirements of the informal resolution process (including the circumstances under which it precludes the parties from resuming a formal complaint arising from the same allegations)</a:t>
            </a:r>
          </a:p>
          <a:p>
            <a:pPr lvl="1"/>
            <a:r>
              <a:rPr lang="en-US" dirty="0"/>
              <a:t>That at any time prior to agreeing on a resolution, any party has the right to withdraw from the formal resolution process and resume the grievance process with respect to the formal complaint, and</a:t>
            </a:r>
          </a:p>
          <a:p>
            <a:pPr lvl="1"/>
            <a:r>
              <a:rPr lang="en-US" dirty="0"/>
              <a:t>Any consequences resulting from participating in the informal resolution process, including any records that will be maintained or could be shared.</a:t>
            </a:r>
          </a:p>
          <a:p>
            <a:pPr lvl="1"/>
            <a:r>
              <a:rPr lang="en-US" dirty="0"/>
              <a:t>Process cannot be used where an employee is alleged to have sexually harassed a student.</a:t>
            </a:r>
          </a:p>
        </p:txBody>
      </p:sp>
    </p:spTree>
    <p:extLst>
      <p:ext uri="{BB962C8B-B14F-4D97-AF65-F5344CB8AC3E}">
        <p14:creationId xmlns:p14="http://schemas.microsoft.com/office/powerpoint/2010/main" val="373824027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974E-1BD5-4DEE-84EB-E7E7EF5934D2}"/>
              </a:ext>
            </a:extLst>
          </p:cNvPr>
          <p:cNvSpPr>
            <a:spLocks noGrp="1"/>
          </p:cNvSpPr>
          <p:nvPr>
            <p:ph type="title"/>
          </p:nvPr>
        </p:nvSpPr>
        <p:spPr/>
        <p:txBody>
          <a:bodyPr/>
          <a:lstStyle/>
          <a:p>
            <a:r>
              <a:rPr lang="en-US" dirty="0"/>
              <a:t>Advisor of Choice</a:t>
            </a:r>
          </a:p>
        </p:txBody>
      </p:sp>
      <p:sp>
        <p:nvSpPr>
          <p:cNvPr id="3" name="Content Placeholder 2">
            <a:extLst>
              <a:ext uri="{FF2B5EF4-FFF2-40B4-BE49-F238E27FC236}">
                <a16:creationId xmlns:a16="http://schemas.microsoft.com/office/drawing/2014/main" id="{425CE251-81BA-4C8E-AB21-19B4965A4188}"/>
              </a:ext>
            </a:extLst>
          </p:cNvPr>
          <p:cNvSpPr>
            <a:spLocks noGrp="1"/>
          </p:cNvSpPr>
          <p:nvPr>
            <p:ph idx="1"/>
          </p:nvPr>
        </p:nvSpPr>
        <p:spPr/>
        <p:txBody>
          <a:bodyPr/>
          <a:lstStyle/>
          <a:p>
            <a:r>
              <a:rPr lang="en-US" dirty="0"/>
              <a:t>The Complainant and the Respondent have the same opportunity to have “others present” during any complaint proceeding.</a:t>
            </a:r>
          </a:p>
          <a:p>
            <a:pPr lvl="1"/>
            <a:r>
              <a:rPr lang="en-US" dirty="0"/>
              <a:t>May be a parent, family member, attorney, or other person.</a:t>
            </a:r>
          </a:p>
          <a:p>
            <a:pPr lvl="1"/>
            <a:r>
              <a:rPr lang="en-US" dirty="0"/>
              <a:t>The advisor may be present for any meeting or interview and may inspect and review any evidence obtained.</a:t>
            </a:r>
          </a:p>
          <a:p>
            <a:pPr lvl="1"/>
            <a:r>
              <a:rPr lang="en-US" dirty="0"/>
              <a:t>The District can regulate the extent to which the advisor may participate in the proceedings, so long as the restrictions apply equally to all parties.</a:t>
            </a:r>
          </a:p>
        </p:txBody>
      </p:sp>
    </p:spTree>
    <p:extLst>
      <p:ext uri="{BB962C8B-B14F-4D97-AF65-F5344CB8AC3E}">
        <p14:creationId xmlns:p14="http://schemas.microsoft.com/office/powerpoint/2010/main" val="148737027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E58018-5F9D-49A4-88FF-E2BBC1765DBC}"/>
              </a:ext>
            </a:extLst>
          </p:cNvPr>
          <p:cNvSpPr>
            <a:spLocks noGrp="1"/>
          </p:cNvSpPr>
          <p:nvPr>
            <p:ph type="title"/>
          </p:nvPr>
        </p:nvSpPr>
        <p:spPr>
          <a:xfrm>
            <a:off x="628650" y="365130"/>
            <a:ext cx="7886700" cy="635331"/>
          </a:xfrm>
        </p:spPr>
        <p:txBody>
          <a:bodyPr/>
          <a:lstStyle/>
          <a:p>
            <a:pPr algn="ctr"/>
            <a:r>
              <a:rPr lang="en-US" dirty="0"/>
              <a:t>Title IX Coordinator Checklist</a:t>
            </a:r>
          </a:p>
        </p:txBody>
      </p:sp>
      <p:pic>
        <p:nvPicPr>
          <p:cNvPr id="3" name="Picture 2">
            <a:extLst>
              <a:ext uri="{FF2B5EF4-FFF2-40B4-BE49-F238E27FC236}">
                <a16:creationId xmlns:a16="http://schemas.microsoft.com/office/drawing/2014/main" id="{633531B6-4B89-4660-AA6C-05208A39F57F}"/>
              </a:ext>
            </a:extLst>
          </p:cNvPr>
          <p:cNvPicPr>
            <a:picLocks noChangeAspect="1"/>
          </p:cNvPicPr>
          <p:nvPr/>
        </p:nvPicPr>
        <p:blipFill>
          <a:blip r:embed="rId2"/>
          <a:stretch>
            <a:fillRect/>
          </a:stretch>
        </p:blipFill>
        <p:spPr>
          <a:xfrm>
            <a:off x="2774021" y="988312"/>
            <a:ext cx="3669810" cy="4992940"/>
          </a:xfrm>
          <a:prstGeom prst="rect">
            <a:avLst/>
          </a:prstGeom>
          <a:noFill/>
        </p:spPr>
      </p:pic>
    </p:spTree>
    <p:extLst>
      <p:ext uri="{BB962C8B-B14F-4D97-AF65-F5344CB8AC3E}">
        <p14:creationId xmlns:p14="http://schemas.microsoft.com/office/powerpoint/2010/main" val="20293500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BE40-CB7E-46F4-B317-88256C63ED44}"/>
              </a:ext>
            </a:extLst>
          </p:cNvPr>
          <p:cNvSpPr>
            <a:spLocks noGrp="1"/>
          </p:cNvSpPr>
          <p:nvPr>
            <p:ph type="title"/>
          </p:nvPr>
        </p:nvSpPr>
        <p:spPr/>
        <p:txBody>
          <a:bodyPr/>
          <a:lstStyle/>
          <a:p>
            <a:pPr algn="ctr"/>
            <a:r>
              <a:rPr lang="en-US" dirty="0"/>
              <a:t>Title IX Coordinator Resources (available on OneNote)</a:t>
            </a:r>
          </a:p>
        </p:txBody>
      </p:sp>
      <p:sp>
        <p:nvSpPr>
          <p:cNvPr id="3" name="Content Placeholder 2">
            <a:extLst>
              <a:ext uri="{FF2B5EF4-FFF2-40B4-BE49-F238E27FC236}">
                <a16:creationId xmlns:a16="http://schemas.microsoft.com/office/drawing/2014/main" id="{936E469D-D299-47C8-9DE6-2FB48833BAAE}"/>
              </a:ext>
            </a:extLst>
          </p:cNvPr>
          <p:cNvSpPr>
            <a:spLocks noGrp="1"/>
          </p:cNvSpPr>
          <p:nvPr>
            <p:ph idx="1"/>
          </p:nvPr>
        </p:nvSpPr>
        <p:spPr/>
        <p:txBody>
          <a:bodyPr/>
          <a:lstStyle/>
          <a:p>
            <a:r>
              <a:rPr lang="en-US" dirty="0"/>
              <a:t>Memo to File of Actions Taken</a:t>
            </a:r>
          </a:p>
          <a:p>
            <a:r>
              <a:rPr lang="en-US" dirty="0"/>
              <a:t>Written Notice of Allegations</a:t>
            </a:r>
          </a:p>
          <a:p>
            <a:r>
              <a:rPr lang="en-US" dirty="0"/>
              <a:t>Notice of Mandatory Dismissal</a:t>
            </a:r>
          </a:p>
          <a:p>
            <a:r>
              <a:rPr lang="en-US" dirty="0"/>
              <a:t>Notice of Discretionary Dismissal</a:t>
            </a:r>
          </a:p>
          <a:p>
            <a:r>
              <a:rPr lang="en-US" dirty="0"/>
              <a:t>Request for Appeal</a:t>
            </a:r>
          </a:p>
          <a:p>
            <a:r>
              <a:rPr lang="en-US" dirty="0"/>
              <a:t>Consent to Informal Resolution</a:t>
            </a:r>
          </a:p>
          <a:p>
            <a:r>
              <a:rPr lang="en-US" dirty="0"/>
              <a:t>Withdrawal from Informal Resolution</a:t>
            </a:r>
          </a:p>
          <a:p>
            <a:pPr marL="0" indent="0">
              <a:buNone/>
            </a:pPr>
            <a:endParaRPr lang="en-US" dirty="0"/>
          </a:p>
        </p:txBody>
      </p:sp>
    </p:spTree>
    <p:extLst>
      <p:ext uri="{BB962C8B-B14F-4D97-AF65-F5344CB8AC3E}">
        <p14:creationId xmlns:p14="http://schemas.microsoft.com/office/powerpoint/2010/main" val="15581291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53CCD-C5F0-4776-B159-AD43F3A794EE}"/>
              </a:ext>
            </a:extLst>
          </p:cNvPr>
          <p:cNvSpPr>
            <a:spLocks noGrp="1"/>
          </p:cNvSpPr>
          <p:nvPr>
            <p:ph type="ctrTitle"/>
          </p:nvPr>
        </p:nvSpPr>
        <p:spPr>
          <a:xfrm>
            <a:off x="1143000" y="1122363"/>
            <a:ext cx="6858000" cy="2387600"/>
          </a:xfrm>
        </p:spPr>
        <p:txBody>
          <a:bodyPr anchor="b">
            <a:normAutofit/>
          </a:bodyPr>
          <a:lstStyle/>
          <a:p>
            <a:r>
              <a:rPr lang="en-US" dirty="0"/>
              <a:t>Title IX Investigator</a:t>
            </a:r>
            <a:endParaRPr lang="en-US"/>
          </a:p>
        </p:txBody>
      </p:sp>
      <p:sp>
        <p:nvSpPr>
          <p:cNvPr id="12" name="Subtitle 2">
            <a:extLst>
              <a:ext uri="{FF2B5EF4-FFF2-40B4-BE49-F238E27FC236}">
                <a16:creationId xmlns:a16="http://schemas.microsoft.com/office/drawing/2014/main" id="{580EBEE6-F627-46E3-92EE-B1F872294697}"/>
              </a:ext>
            </a:extLst>
          </p:cNvPr>
          <p:cNvSpPr>
            <a:spLocks noGrp="1"/>
          </p:cNvSpPr>
          <p:nvPr>
            <p:ph type="subTitle" idx="1"/>
          </p:nvPr>
        </p:nvSpPr>
        <p:spPr>
          <a:xfrm>
            <a:off x="1143000" y="3602038"/>
            <a:ext cx="6858000" cy="1655762"/>
          </a:xfrm>
        </p:spPr>
        <p:txBody>
          <a:bodyPr/>
          <a:lstStyle/>
          <a:p>
            <a:endParaRPr lang="en-US"/>
          </a:p>
        </p:txBody>
      </p:sp>
    </p:spTree>
    <p:extLst>
      <p:ext uri="{BB962C8B-B14F-4D97-AF65-F5344CB8AC3E}">
        <p14:creationId xmlns:p14="http://schemas.microsoft.com/office/powerpoint/2010/main" val="390972928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135C689-FA3C-4D7B-AEE8-562B8A33F303}"/>
              </a:ext>
            </a:extLst>
          </p:cNvPr>
          <p:cNvPicPr>
            <a:picLocks noGrp="1" noChangeAspect="1"/>
          </p:cNvPicPr>
          <p:nvPr>
            <p:ph type="pic" sz="quarter" idx="10"/>
          </p:nvPr>
        </p:nvPicPr>
        <p:blipFill rotWithShape="1">
          <a:blip r:embed="rId2"/>
          <a:stretch/>
        </p:blipFill>
        <p:spPr>
          <a:xfrm>
            <a:off x="1" y="1092631"/>
            <a:ext cx="9139238" cy="4683860"/>
          </a:xfrm>
          <a:prstGeom prst="rect">
            <a:avLst/>
          </a:prstGeom>
          <a:noFill/>
        </p:spPr>
      </p:pic>
    </p:spTree>
    <p:extLst>
      <p:ext uri="{BB962C8B-B14F-4D97-AF65-F5344CB8AC3E}">
        <p14:creationId xmlns:p14="http://schemas.microsoft.com/office/powerpoint/2010/main" val="30371517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1412B0D-E9C0-4AC4-842D-050D1581F2FD}"/>
              </a:ext>
            </a:extLst>
          </p:cNvPr>
          <p:cNvSpPr>
            <a:spLocks noGrp="1"/>
          </p:cNvSpPr>
          <p:nvPr>
            <p:ph idx="1"/>
          </p:nvPr>
        </p:nvSpPr>
        <p:spPr>
          <a:xfrm>
            <a:off x="628650" y="266700"/>
            <a:ext cx="7886700" cy="5462901"/>
          </a:xfrm>
        </p:spPr>
        <p:txBody>
          <a:bodyPr>
            <a:normAutofit/>
          </a:bodyPr>
          <a:lstStyle/>
          <a:p>
            <a:pPr marL="0" indent="0">
              <a:buNone/>
            </a:pPr>
            <a:r>
              <a:rPr lang="en-US" b="1" dirty="0">
                <a:solidFill>
                  <a:schemeClr val="tx1">
                    <a:lumMod val="75000"/>
                  </a:schemeClr>
                </a:solidFill>
              </a:rPr>
              <a:t>Agenda:</a:t>
            </a:r>
          </a:p>
          <a:p>
            <a:r>
              <a:rPr lang="en-US" dirty="0"/>
              <a:t>Title IX and the definition of sexual harassment</a:t>
            </a:r>
          </a:p>
          <a:p>
            <a:r>
              <a:rPr lang="en-US" dirty="0"/>
              <a:t>The Title IX complaint process</a:t>
            </a:r>
          </a:p>
          <a:p>
            <a:r>
              <a:rPr lang="en-US" dirty="0"/>
              <a:t>Resources for Title IX complainants and respondents</a:t>
            </a:r>
          </a:p>
          <a:p>
            <a:r>
              <a:rPr lang="en-US" dirty="0"/>
              <a:t>The three roles in the Title IX complaint process:</a:t>
            </a:r>
          </a:p>
          <a:p>
            <a:pPr lvl="1"/>
            <a:r>
              <a:rPr lang="en-US" dirty="0"/>
              <a:t>Title IX Coordinator</a:t>
            </a:r>
          </a:p>
          <a:p>
            <a:pPr lvl="1"/>
            <a:r>
              <a:rPr lang="en-US" dirty="0"/>
              <a:t>Investigator</a:t>
            </a:r>
          </a:p>
          <a:p>
            <a:pPr lvl="1"/>
            <a:r>
              <a:rPr lang="en-US" dirty="0"/>
              <a:t>Decision-maker</a:t>
            </a:r>
          </a:p>
          <a:p>
            <a:r>
              <a:rPr lang="en-US" dirty="0"/>
              <a:t>Appeal process</a:t>
            </a:r>
          </a:p>
          <a:p>
            <a:r>
              <a:rPr lang="en-US" dirty="0"/>
              <a:t>Recordkeeping </a:t>
            </a:r>
          </a:p>
          <a:p>
            <a:r>
              <a:rPr lang="en-US" dirty="0"/>
              <a:t>Retaliation Prohibited</a:t>
            </a:r>
          </a:p>
        </p:txBody>
      </p:sp>
    </p:spTree>
    <p:extLst>
      <p:ext uri="{BB962C8B-B14F-4D97-AF65-F5344CB8AC3E}">
        <p14:creationId xmlns:p14="http://schemas.microsoft.com/office/powerpoint/2010/main" val="157329442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BE0A73-474B-455B-9724-1B91ABEE0A81}"/>
              </a:ext>
            </a:extLst>
          </p:cNvPr>
          <p:cNvSpPr>
            <a:spLocks noGrp="1"/>
          </p:cNvSpPr>
          <p:nvPr>
            <p:ph type="title"/>
          </p:nvPr>
        </p:nvSpPr>
        <p:spPr>
          <a:xfrm>
            <a:off x="628650" y="365129"/>
            <a:ext cx="7886700" cy="1325563"/>
          </a:xfrm>
        </p:spPr>
        <p:txBody>
          <a:bodyPr/>
          <a:lstStyle/>
          <a:p>
            <a:r>
              <a:rPr lang="en-US" dirty="0"/>
              <a:t>Investigation Tips</a:t>
            </a:r>
          </a:p>
        </p:txBody>
      </p:sp>
      <p:sp>
        <p:nvSpPr>
          <p:cNvPr id="9" name="Content Placeholder 2">
            <a:extLst>
              <a:ext uri="{FF2B5EF4-FFF2-40B4-BE49-F238E27FC236}">
                <a16:creationId xmlns:a16="http://schemas.microsoft.com/office/drawing/2014/main" id="{AB74FC90-F7DA-459D-B73D-12B2A7295914}"/>
              </a:ext>
            </a:extLst>
          </p:cNvPr>
          <p:cNvSpPr>
            <a:spLocks noGrp="1"/>
          </p:cNvSpPr>
          <p:nvPr>
            <p:ph idx="1"/>
          </p:nvPr>
        </p:nvSpPr>
        <p:spPr>
          <a:xfrm>
            <a:off x="628650" y="1825626"/>
            <a:ext cx="7886700" cy="3903975"/>
          </a:xfrm>
        </p:spPr>
        <p:txBody>
          <a:bodyPr>
            <a:normAutofit fontScale="92500" lnSpcReduction="10000"/>
          </a:bodyPr>
          <a:lstStyle/>
          <a:p>
            <a:r>
              <a:rPr lang="en-US" dirty="0"/>
              <a:t>Ask open-ended questions.</a:t>
            </a:r>
          </a:p>
          <a:p>
            <a:r>
              <a:rPr lang="en-US" dirty="0"/>
              <a:t>Remain impartial, but build rapport and try to create a comfortable environment for those you interview.</a:t>
            </a:r>
          </a:p>
          <a:p>
            <a:pPr lvl="1"/>
            <a:r>
              <a:rPr lang="en-US" dirty="0"/>
              <a:t>Use impartial language, such as referring to the “complainant” and “respondent” or “student A” and “student B” rather that the “victim” and the “harasser”</a:t>
            </a:r>
          </a:p>
          <a:p>
            <a:r>
              <a:rPr lang="en-US" dirty="0"/>
              <a:t>Remember that all evidence has to be shared with both parties.</a:t>
            </a:r>
          </a:p>
          <a:p>
            <a:r>
              <a:rPr lang="en-US" dirty="0"/>
              <a:t>Funnel method: </a:t>
            </a:r>
          </a:p>
          <a:p>
            <a:pPr lvl="1"/>
            <a:r>
              <a:rPr lang="en-US" dirty="0"/>
              <a:t>Ask general questions based on the elements of the offence.</a:t>
            </a:r>
          </a:p>
          <a:p>
            <a:pPr lvl="1"/>
            <a:r>
              <a:rPr lang="en-US" dirty="0"/>
              <a:t>Then ask specific questions based on known facts, documentary evidence, and other interviews.</a:t>
            </a:r>
          </a:p>
        </p:txBody>
      </p:sp>
    </p:spTree>
    <p:extLst>
      <p:ext uri="{BB962C8B-B14F-4D97-AF65-F5344CB8AC3E}">
        <p14:creationId xmlns:p14="http://schemas.microsoft.com/office/powerpoint/2010/main" val="200587850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E18F09-BBC7-47DB-A3A6-A24359B2FB26}"/>
              </a:ext>
            </a:extLst>
          </p:cNvPr>
          <p:cNvPicPr>
            <a:picLocks noGrp="1" noChangeAspect="1"/>
          </p:cNvPicPr>
          <p:nvPr>
            <p:ph type="pic" sz="quarter" idx="10"/>
          </p:nvPr>
        </p:nvPicPr>
        <p:blipFill rotWithShape="1">
          <a:blip r:embed="rId3"/>
          <a:stretch/>
        </p:blipFill>
        <p:spPr>
          <a:xfrm>
            <a:off x="1" y="898423"/>
            <a:ext cx="9139238" cy="5072276"/>
          </a:xfrm>
          <a:prstGeom prst="rect">
            <a:avLst/>
          </a:prstGeom>
          <a:noFill/>
        </p:spPr>
      </p:pic>
    </p:spTree>
    <p:extLst>
      <p:ext uri="{BB962C8B-B14F-4D97-AF65-F5344CB8AC3E}">
        <p14:creationId xmlns:p14="http://schemas.microsoft.com/office/powerpoint/2010/main" val="42474396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5279-F573-4995-BE94-31477C3D295B}"/>
              </a:ext>
            </a:extLst>
          </p:cNvPr>
          <p:cNvSpPr>
            <a:spLocks noGrp="1"/>
          </p:cNvSpPr>
          <p:nvPr>
            <p:ph type="title"/>
          </p:nvPr>
        </p:nvSpPr>
        <p:spPr/>
        <p:txBody>
          <a:bodyPr/>
          <a:lstStyle/>
          <a:p>
            <a:r>
              <a:rPr lang="en-US" dirty="0"/>
              <a:t>Relevance and Evidence</a:t>
            </a:r>
          </a:p>
        </p:txBody>
      </p:sp>
      <p:sp>
        <p:nvSpPr>
          <p:cNvPr id="3" name="Content Placeholder 2">
            <a:extLst>
              <a:ext uri="{FF2B5EF4-FFF2-40B4-BE49-F238E27FC236}">
                <a16:creationId xmlns:a16="http://schemas.microsoft.com/office/drawing/2014/main" id="{66D06AE1-EDB7-402B-B3E6-3E269E6DE0DE}"/>
              </a:ext>
            </a:extLst>
          </p:cNvPr>
          <p:cNvSpPr>
            <a:spLocks noGrp="1"/>
          </p:cNvSpPr>
          <p:nvPr>
            <p:ph idx="1"/>
          </p:nvPr>
        </p:nvSpPr>
        <p:spPr/>
        <p:txBody>
          <a:bodyPr>
            <a:normAutofit lnSpcReduction="10000"/>
          </a:bodyPr>
          <a:lstStyle/>
          <a:p>
            <a:r>
              <a:rPr lang="en-US" dirty="0"/>
              <a:t>Look to initial complaint to develop questions.</a:t>
            </a:r>
          </a:p>
          <a:p>
            <a:r>
              <a:rPr lang="en-US" dirty="0"/>
              <a:t>Provide </a:t>
            </a:r>
            <a:r>
              <a:rPr lang="en-US" b="1" dirty="0"/>
              <a:t>written</a:t>
            </a:r>
            <a:r>
              <a:rPr lang="en-US" dirty="0"/>
              <a:t> notice for all interviews and sufficient time for the party to prepare to participate.</a:t>
            </a:r>
          </a:p>
          <a:p>
            <a:r>
              <a:rPr lang="en-US" dirty="0"/>
              <a:t>Consider all information that supports either parties’ position, or in contradiction to them.</a:t>
            </a:r>
          </a:p>
          <a:p>
            <a:r>
              <a:rPr lang="en-US" dirty="0"/>
              <a:t>Try to focus the investigation on the complaint, but if additional issues arise, provide parties with the required notice.</a:t>
            </a:r>
          </a:p>
          <a:p>
            <a:r>
              <a:rPr lang="en-US" dirty="0"/>
              <a:t>Be cautious of any evidence related to the sexual predisposition or sexual history of the complainant.</a:t>
            </a:r>
          </a:p>
        </p:txBody>
      </p:sp>
    </p:spTree>
    <p:extLst>
      <p:ext uri="{BB962C8B-B14F-4D97-AF65-F5344CB8AC3E}">
        <p14:creationId xmlns:p14="http://schemas.microsoft.com/office/powerpoint/2010/main" val="273910745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1412-44E8-43F9-B3EF-B45EAEFFF7B1}"/>
              </a:ext>
            </a:extLst>
          </p:cNvPr>
          <p:cNvSpPr>
            <a:spLocks noGrp="1"/>
          </p:cNvSpPr>
          <p:nvPr>
            <p:ph type="title"/>
          </p:nvPr>
        </p:nvSpPr>
        <p:spPr/>
        <p:txBody>
          <a:bodyPr/>
          <a:lstStyle/>
          <a:p>
            <a:r>
              <a:rPr lang="en-US" dirty="0">
                <a:solidFill>
                  <a:schemeClr val="tx1">
                    <a:lumMod val="75000"/>
                  </a:schemeClr>
                </a:solidFill>
              </a:rPr>
              <a:t>Sexual Predisposition of Complainant</a:t>
            </a:r>
          </a:p>
        </p:txBody>
      </p:sp>
      <p:sp>
        <p:nvSpPr>
          <p:cNvPr id="3" name="Content Placeholder 2">
            <a:extLst>
              <a:ext uri="{FF2B5EF4-FFF2-40B4-BE49-F238E27FC236}">
                <a16:creationId xmlns:a16="http://schemas.microsoft.com/office/drawing/2014/main" id="{5FC86569-E481-4610-8B44-9170E8990680}"/>
              </a:ext>
            </a:extLst>
          </p:cNvPr>
          <p:cNvSpPr>
            <a:spLocks noGrp="1"/>
          </p:cNvSpPr>
          <p:nvPr>
            <p:ph idx="1"/>
          </p:nvPr>
        </p:nvSpPr>
        <p:spPr>
          <a:xfrm>
            <a:off x="628650" y="1519707"/>
            <a:ext cx="7886700" cy="4209894"/>
          </a:xfrm>
        </p:spPr>
        <p:txBody>
          <a:bodyPr/>
          <a:lstStyle/>
          <a:p>
            <a:pPr algn="just"/>
            <a:r>
              <a:rPr lang="en-US" dirty="0"/>
              <a:t>Questions and evidence about the complainant’s sexual predisposition or prior sexual history are not relevant.</a:t>
            </a:r>
          </a:p>
          <a:p>
            <a:pPr algn="just"/>
            <a:r>
              <a:rPr lang="en-US" dirty="0"/>
              <a:t>Exceptions: </a:t>
            </a:r>
          </a:p>
          <a:p>
            <a:pPr lvl="1" algn="just"/>
            <a:r>
              <a:rPr lang="en-US" dirty="0"/>
              <a:t>Such questions and evidence are offered to prove that someone other than the respondent committed the conduct alleged by the complainant OR</a:t>
            </a:r>
          </a:p>
          <a:p>
            <a:pPr lvl="1" algn="just"/>
            <a:r>
              <a:rPr lang="en-US" dirty="0"/>
              <a:t>If the questions and evidence concern specific incidents of the complainant’s prior sexual behavior with respect to the respondent and are offered to prove consent.</a:t>
            </a:r>
          </a:p>
          <a:p>
            <a:pPr lvl="1"/>
            <a:endParaRPr lang="en-US" dirty="0"/>
          </a:p>
          <a:p>
            <a:pPr lvl="2"/>
            <a:endParaRPr lang="en-US" dirty="0"/>
          </a:p>
          <a:p>
            <a:pPr lvl="3"/>
            <a:endParaRPr lang="en-US" dirty="0"/>
          </a:p>
        </p:txBody>
      </p:sp>
    </p:spTree>
    <p:extLst>
      <p:ext uri="{BB962C8B-B14F-4D97-AF65-F5344CB8AC3E}">
        <p14:creationId xmlns:p14="http://schemas.microsoft.com/office/powerpoint/2010/main" val="176539845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9C51-1AE5-4C61-A0B8-5AEBF24DBAA3}"/>
              </a:ext>
            </a:extLst>
          </p:cNvPr>
          <p:cNvSpPr>
            <a:spLocks noGrp="1"/>
          </p:cNvSpPr>
          <p:nvPr>
            <p:ph type="title"/>
          </p:nvPr>
        </p:nvSpPr>
        <p:spPr/>
        <p:txBody>
          <a:bodyPr/>
          <a:lstStyle/>
          <a:p>
            <a:r>
              <a:rPr lang="en-US" dirty="0"/>
              <a:t>Additional Allegations?</a:t>
            </a:r>
          </a:p>
        </p:txBody>
      </p:sp>
      <p:sp>
        <p:nvSpPr>
          <p:cNvPr id="3" name="Content Placeholder 2">
            <a:extLst>
              <a:ext uri="{FF2B5EF4-FFF2-40B4-BE49-F238E27FC236}">
                <a16:creationId xmlns:a16="http://schemas.microsoft.com/office/drawing/2014/main" id="{4FD2D82D-1030-4D16-BEC0-FE04439403DA}"/>
              </a:ext>
            </a:extLst>
          </p:cNvPr>
          <p:cNvSpPr>
            <a:spLocks noGrp="1"/>
          </p:cNvSpPr>
          <p:nvPr>
            <p:ph idx="1"/>
          </p:nvPr>
        </p:nvSpPr>
        <p:spPr/>
        <p:txBody>
          <a:bodyPr/>
          <a:lstStyle/>
          <a:p>
            <a:r>
              <a:rPr lang="en-US" dirty="0"/>
              <a:t>If additional allegations are raised during the investigation, the District has the obligation to inform the subject of the allegations.</a:t>
            </a:r>
          </a:p>
          <a:p>
            <a:r>
              <a:rPr lang="en-US" dirty="0"/>
              <a:t>DO NOT investigate new allegations until the requisite notice has been provided to the subject of the allegations by the Title IX Coordinator.</a:t>
            </a:r>
          </a:p>
        </p:txBody>
      </p:sp>
    </p:spTree>
    <p:extLst>
      <p:ext uri="{BB962C8B-B14F-4D97-AF65-F5344CB8AC3E}">
        <p14:creationId xmlns:p14="http://schemas.microsoft.com/office/powerpoint/2010/main" val="103521547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B50F-9E50-4307-AA89-0DE05745838A}"/>
              </a:ext>
            </a:extLst>
          </p:cNvPr>
          <p:cNvSpPr>
            <a:spLocks noGrp="1"/>
          </p:cNvSpPr>
          <p:nvPr>
            <p:ph type="title"/>
          </p:nvPr>
        </p:nvSpPr>
        <p:spPr/>
        <p:txBody>
          <a:bodyPr/>
          <a:lstStyle/>
          <a:p>
            <a:r>
              <a:rPr lang="en-US" dirty="0"/>
              <a:t>Direct Threat Concerns</a:t>
            </a:r>
          </a:p>
        </p:txBody>
      </p:sp>
      <p:sp>
        <p:nvSpPr>
          <p:cNvPr id="3" name="Content Placeholder 2">
            <a:extLst>
              <a:ext uri="{FF2B5EF4-FFF2-40B4-BE49-F238E27FC236}">
                <a16:creationId xmlns:a16="http://schemas.microsoft.com/office/drawing/2014/main" id="{3E130C31-0C3B-42CA-94D7-D90DAF2EAC9F}"/>
              </a:ext>
            </a:extLst>
          </p:cNvPr>
          <p:cNvSpPr>
            <a:spLocks noGrp="1"/>
          </p:cNvSpPr>
          <p:nvPr>
            <p:ph idx="1"/>
          </p:nvPr>
        </p:nvSpPr>
        <p:spPr/>
        <p:txBody>
          <a:bodyPr/>
          <a:lstStyle/>
          <a:p>
            <a:r>
              <a:rPr lang="en-US" dirty="0"/>
              <a:t>If at any point in the investigation you have concerns that a person may pose a direct threat to the physical safety of any student or other individual at school, report the concern to the Title IX Coordinator, or to security if the threat is imminent.</a:t>
            </a:r>
          </a:p>
        </p:txBody>
      </p:sp>
    </p:spTree>
    <p:extLst>
      <p:ext uri="{BB962C8B-B14F-4D97-AF65-F5344CB8AC3E}">
        <p14:creationId xmlns:p14="http://schemas.microsoft.com/office/powerpoint/2010/main" val="22446117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AD59-B735-4894-B2DF-9E03217A7F63}"/>
              </a:ext>
            </a:extLst>
          </p:cNvPr>
          <p:cNvSpPr>
            <a:spLocks noGrp="1"/>
          </p:cNvSpPr>
          <p:nvPr>
            <p:ph type="title"/>
          </p:nvPr>
        </p:nvSpPr>
        <p:spPr/>
        <p:txBody>
          <a:bodyPr/>
          <a:lstStyle/>
          <a:p>
            <a:r>
              <a:rPr lang="en-US" dirty="0">
                <a:solidFill>
                  <a:schemeClr val="tx1">
                    <a:lumMod val="75000"/>
                  </a:schemeClr>
                </a:solidFill>
              </a:rPr>
              <a:t>Investigative Report</a:t>
            </a:r>
          </a:p>
        </p:txBody>
      </p:sp>
      <p:sp>
        <p:nvSpPr>
          <p:cNvPr id="3" name="Content Placeholder 2">
            <a:extLst>
              <a:ext uri="{FF2B5EF4-FFF2-40B4-BE49-F238E27FC236}">
                <a16:creationId xmlns:a16="http://schemas.microsoft.com/office/drawing/2014/main" id="{E08A6F7F-8D41-40C3-8DDA-D2EA55F5702C}"/>
              </a:ext>
            </a:extLst>
          </p:cNvPr>
          <p:cNvSpPr>
            <a:spLocks noGrp="1"/>
          </p:cNvSpPr>
          <p:nvPr>
            <p:ph idx="1"/>
          </p:nvPr>
        </p:nvSpPr>
        <p:spPr/>
        <p:txBody>
          <a:bodyPr>
            <a:normAutofit fontScale="92500" lnSpcReduction="20000"/>
          </a:bodyPr>
          <a:lstStyle/>
          <a:p>
            <a:r>
              <a:rPr lang="en-US" dirty="0"/>
              <a:t>The investigator must prepare a Preliminary Investigative Report that fairly </a:t>
            </a:r>
            <a:r>
              <a:rPr lang="en-US" b="1" dirty="0"/>
              <a:t>summarizes relevant evidence </a:t>
            </a:r>
            <a:r>
              <a:rPr lang="en-US" dirty="0"/>
              <a:t>and share the report with the parties and their advisors for review and response.</a:t>
            </a:r>
          </a:p>
          <a:p>
            <a:r>
              <a:rPr lang="en-US" dirty="0"/>
              <a:t>The parties and their advisors must be provided with any evidence obtained as part of the investigation that is directly related to the allegations raised in the complaint.</a:t>
            </a:r>
          </a:p>
          <a:p>
            <a:r>
              <a:rPr lang="en-US" dirty="0"/>
              <a:t>The parties will then have at least ten days to review and respond to the Preliminary Investigative Report in writing.</a:t>
            </a:r>
          </a:p>
          <a:p>
            <a:r>
              <a:rPr lang="en-US" dirty="0"/>
              <a:t>Consider and incorporate new information and responses into the Final Investigative Report.  The parties will then have 10 days to submit a response to the Final Investigative Report.</a:t>
            </a:r>
          </a:p>
          <a:p>
            <a:endParaRPr lang="en-US" dirty="0"/>
          </a:p>
          <a:p>
            <a:endParaRPr lang="en-US" dirty="0"/>
          </a:p>
          <a:p>
            <a:pPr lvl="1"/>
            <a:endParaRPr lang="en-US" dirty="0"/>
          </a:p>
        </p:txBody>
      </p:sp>
    </p:spTree>
    <p:extLst>
      <p:ext uri="{BB962C8B-B14F-4D97-AF65-F5344CB8AC3E}">
        <p14:creationId xmlns:p14="http://schemas.microsoft.com/office/powerpoint/2010/main" val="218537309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E477933-0061-4F3E-A30D-E497E0BDF469}"/>
              </a:ext>
            </a:extLst>
          </p:cNvPr>
          <p:cNvSpPr>
            <a:spLocks noGrp="1"/>
          </p:cNvSpPr>
          <p:nvPr>
            <p:ph type="title"/>
          </p:nvPr>
        </p:nvSpPr>
        <p:spPr>
          <a:xfrm>
            <a:off x="628650" y="365129"/>
            <a:ext cx="7886700" cy="1108669"/>
          </a:xfrm>
        </p:spPr>
        <p:txBody>
          <a:bodyPr/>
          <a:lstStyle/>
          <a:p>
            <a:pPr algn="ctr"/>
            <a:r>
              <a:rPr lang="en-US" dirty="0"/>
              <a:t>Title IX Investigator Checklist</a:t>
            </a:r>
          </a:p>
        </p:txBody>
      </p:sp>
      <p:pic>
        <p:nvPicPr>
          <p:cNvPr id="3" name="Picture Placeholder 2">
            <a:extLst>
              <a:ext uri="{FF2B5EF4-FFF2-40B4-BE49-F238E27FC236}">
                <a16:creationId xmlns:a16="http://schemas.microsoft.com/office/drawing/2014/main" id="{2B106F9B-880E-4223-858D-94D1BD0864BC}"/>
              </a:ext>
            </a:extLst>
          </p:cNvPr>
          <p:cNvPicPr>
            <a:picLocks noGrp="1" noChangeAspect="1"/>
          </p:cNvPicPr>
          <p:nvPr>
            <p:ph idx="1"/>
          </p:nvPr>
        </p:nvPicPr>
        <p:blipFill rotWithShape="1">
          <a:blip r:embed="rId2"/>
          <a:srcRect l="6980" t="6017" r="13312"/>
          <a:stretch/>
        </p:blipFill>
        <p:spPr>
          <a:xfrm>
            <a:off x="2292548" y="1473798"/>
            <a:ext cx="4558903" cy="4259941"/>
          </a:xfrm>
          <a:prstGeom prst="rect">
            <a:avLst/>
          </a:prstGeom>
          <a:noFill/>
        </p:spPr>
      </p:pic>
    </p:spTree>
    <p:extLst>
      <p:ext uri="{BB962C8B-B14F-4D97-AF65-F5344CB8AC3E}">
        <p14:creationId xmlns:p14="http://schemas.microsoft.com/office/powerpoint/2010/main" val="324052441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AF86-D002-44FE-97C8-49EE9BD85255}"/>
              </a:ext>
            </a:extLst>
          </p:cNvPr>
          <p:cNvSpPr>
            <a:spLocks noGrp="1"/>
          </p:cNvSpPr>
          <p:nvPr>
            <p:ph type="title"/>
          </p:nvPr>
        </p:nvSpPr>
        <p:spPr/>
        <p:txBody>
          <a:bodyPr/>
          <a:lstStyle/>
          <a:p>
            <a:pPr algn="ctr"/>
            <a:r>
              <a:rPr lang="en-US" dirty="0"/>
              <a:t>Title IX Investigator Resources (available on OneNote)</a:t>
            </a:r>
          </a:p>
        </p:txBody>
      </p:sp>
      <p:sp>
        <p:nvSpPr>
          <p:cNvPr id="3" name="Content Placeholder 2">
            <a:extLst>
              <a:ext uri="{FF2B5EF4-FFF2-40B4-BE49-F238E27FC236}">
                <a16:creationId xmlns:a16="http://schemas.microsoft.com/office/drawing/2014/main" id="{4FD281F8-6642-4B50-B7D2-61B655AC50B4}"/>
              </a:ext>
            </a:extLst>
          </p:cNvPr>
          <p:cNvSpPr>
            <a:spLocks noGrp="1"/>
          </p:cNvSpPr>
          <p:nvPr>
            <p:ph idx="1"/>
          </p:nvPr>
        </p:nvSpPr>
        <p:spPr/>
        <p:txBody>
          <a:bodyPr/>
          <a:lstStyle/>
          <a:p>
            <a:r>
              <a:rPr lang="en-US" dirty="0"/>
              <a:t>Notice of Title IX Investigative Interview (for the parties)</a:t>
            </a:r>
          </a:p>
          <a:p>
            <a:r>
              <a:rPr lang="en-US" dirty="0"/>
              <a:t>Notice of Title IX Investigative Interview (for non-party witnesses)</a:t>
            </a:r>
          </a:p>
          <a:p>
            <a:r>
              <a:rPr lang="en-US" dirty="0"/>
              <a:t>Preliminary Investigation Report Cover Letter</a:t>
            </a:r>
          </a:p>
          <a:p>
            <a:r>
              <a:rPr lang="en-US" dirty="0"/>
              <a:t>Final Investigation Report Cover Letter</a:t>
            </a:r>
          </a:p>
          <a:p>
            <a:r>
              <a:rPr lang="en-US" dirty="0"/>
              <a:t>Confidential Investigation Report template + example</a:t>
            </a:r>
          </a:p>
          <a:p>
            <a:r>
              <a:rPr lang="en-US" dirty="0"/>
              <a:t>Confidential Investigation Report template</a:t>
            </a:r>
          </a:p>
        </p:txBody>
      </p:sp>
    </p:spTree>
    <p:extLst>
      <p:ext uri="{BB962C8B-B14F-4D97-AF65-F5344CB8AC3E}">
        <p14:creationId xmlns:p14="http://schemas.microsoft.com/office/powerpoint/2010/main" val="342990479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A835-18D9-4349-A92D-6B1C2F790533}"/>
              </a:ext>
            </a:extLst>
          </p:cNvPr>
          <p:cNvSpPr>
            <a:spLocks noGrp="1"/>
          </p:cNvSpPr>
          <p:nvPr>
            <p:ph type="ctrTitle"/>
          </p:nvPr>
        </p:nvSpPr>
        <p:spPr>
          <a:xfrm>
            <a:off x="1143000" y="1122363"/>
            <a:ext cx="6858000" cy="2387600"/>
          </a:xfrm>
        </p:spPr>
        <p:txBody>
          <a:bodyPr anchor="b">
            <a:normAutofit/>
          </a:bodyPr>
          <a:lstStyle/>
          <a:p>
            <a:r>
              <a:rPr lang="en-US" dirty="0"/>
              <a:t>Title IX Decision-Maker</a:t>
            </a:r>
          </a:p>
        </p:txBody>
      </p:sp>
      <p:sp>
        <p:nvSpPr>
          <p:cNvPr id="9" name="Subtitle 2">
            <a:extLst>
              <a:ext uri="{FF2B5EF4-FFF2-40B4-BE49-F238E27FC236}">
                <a16:creationId xmlns:a16="http://schemas.microsoft.com/office/drawing/2014/main" id="{5B4F963C-C59E-43BA-A170-DDC827C8EFBF}"/>
              </a:ext>
            </a:extLst>
          </p:cNvPr>
          <p:cNvSpPr>
            <a:spLocks noGrp="1"/>
          </p:cNvSpPr>
          <p:nvPr>
            <p:ph type="subTitle" idx="1"/>
          </p:nvPr>
        </p:nvSpPr>
        <p:spPr>
          <a:xfrm>
            <a:off x="1143000" y="3602038"/>
            <a:ext cx="6858000" cy="1655762"/>
          </a:xfrm>
        </p:spPr>
        <p:txBody>
          <a:bodyPr/>
          <a:lstStyle/>
          <a:p>
            <a:endParaRPr lang="en-US"/>
          </a:p>
        </p:txBody>
      </p:sp>
    </p:spTree>
    <p:extLst>
      <p:ext uri="{BB962C8B-B14F-4D97-AF65-F5344CB8AC3E}">
        <p14:creationId xmlns:p14="http://schemas.microsoft.com/office/powerpoint/2010/main" val="3482966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3983-B3CB-4618-A8BF-65AAEB53BF65}"/>
              </a:ext>
            </a:extLst>
          </p:cNvPr>
          <p:cNvSpPr>
            <a:spLocks noGrp="1"/>
          </p:cNvSpPr>
          <p:nvPr>
            <p:ph type="title"/>
          </p:nvPr>
        </p:nvSpPr>
        <p:spPr/>
        <p:txBody>
          <a:bodyPr/>
          <a:lstStyle/>
          <a:p>
            <a:r>
              <a:rPr lang="en-US" dirty="0">
                <a:solidFill>
                  <a:schemeClr val="tx1">
                    <a:lumMod val="75000"/>
                  </a:schemeClr>
                </a:solidFill>
              </a:rPr>
              <a:t>What is Title IX?</a:t>
            </a:r>
          </a:p>
        </p:txBody>
      </p:sp>
      <p:sp>
        <p:nvSpPr>
          <p:cNvPr id="3" name="Content Placeholder 2">
            <a:extLst>
              <a:ext uri="{FF2B5EF4-FFF2-40B4-BE49-F238E27FC236}">
                <a16:creationId xmlns:a16="http://schemas.microsoft.com/office/drawing/2014/main" id="{2539B050-E8BC-4CC2-A944-EAC67093F921}"/>
              </a:ext>
            </a:extLst>
          </p:cNvPr>
          <p:cNvSpPr>
            <a:spLocks noGrp="1"/>
          </p:cNvSpPr>
          <p:nvPr>
            <p:ph idx="1"/>
          </p:nvPr>
        </p:nvSpPr>
        <p:spPr/>
        <p:txBody>
          <a:bodyPr/>
          <a:lstStyle/>
          <a:p>
            <a:pPr algn="just"/>
            <a:endParaRPr lang="en-US" dirty="0"/>
          </a:p>
          <a:p>
            <a:pPr algn="just"/>
            <a:r>
              <a:rPr lang="en-US" dirty="0"/>
              <a:t>Federal law that discrimination on the basis of sex in education programs and activities.</a:t>
            </a:r>
          </a:p>
          <a:p>
            <a:pPr algn="just"/>
            <a:r>
              <a:rPr lang="en-US" dirty="0"/>
              <a:t>Discrimination on the basis of sex includes sexual harassment and dating violence.</a:t>
            </a:r>
          </a:p>
          <a:p>
            <a:pPr algn="just"/>
            <a:r>
              <a:rPr lang="en-US" dirty="0"/>
              <a:t>The Title IX regulations were recently amended to change the definition of sexual harassment and the process for addressing Title IX complaints.</a:t>
            </a:r>
          </a:p>
        </p:txBody>
      </p:sp>
    </p:spTree>
    <p:extLst>
      <p:ext uri="{BB962C8B-B14F-4D97-AF65-F5344CB8AC3E}">
        <p14:creationId xmlns:p14="http://schemas.microsoft.com/office/powerpoint/2010/main" val="76249040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F223-0D84-4FF2-8838-26DB8FEC7504}"/>
              </a:ext>
            </a:extLst>
          </p:cNvPr>
          <p:cNvSpPr>
            <a:spLocks noGrp="1"/>
          </p:cNvSpPr>
          <p:nvPr>
            <p:ph type="title"/>
          </p:nvPr>
        </p:nvSpPr>
        <p:spPr/>
        <p:txBody>
          <a:bodyPr/>
          <a:lstStyle/>
          <a:p>
            <a:r>
              <a:rPr lang="en-US" dirty="0">
                <a:solidFill>
                  <a:schemeClr val="tx1">
                    <a:lumMod val="75000"/>
                  </a:schemeClr>
                </a:solidFill>
              </a:rPr>
              <a:t>Decision-Maker Responsibilities </a:t>
            </a:r>
          </a:p>
        </p:txBody>
      </p:sp>
      <p:sp>
        <p:nvSpPr>
          <p:cNvPr id="3" name="Content Placeholder 2">
            <a:extLst>
              <a:ext uri="{FF2B5EF4-FFF2-40B4-BE49-F238E27FC236}">
                <a16:creationId xmlns:a16="http://schemas.microsoft.com/office/drawing/2014/main" id="{6822C386-9A10-4487-98E1-2978C89ACF43}"/>
              </a:ext>
            </a:extLst>
          </p:cNvPr>
          <p:cNvSpPr>
            <a:spLocks noGrp="1"/>
          </p:cNvSpPr>
          <p:nvPr>
            <p:ph idx="1"/>
          </p:nvPr>
        </p:nvSpPr>
        <p:spPr/>
        <p:txBody>
          <a:bodyPr>
            <a:normAutofit lnSpcReduction="10000"/>
          </a:bodyPr>
          <a:lstStyle/>
          <a:p>
            <a:r>
              <a:rPr lang="en-US" dirty="0"/>
              <a:t>Upon receiving the investigator’s report, the decision-maker must afford each party the opportunity to submit written, </a:t>
            </a:r>
            <a:r>
              <a:rPr lang="en-US" b="1" dirty="0"/>
              <a:t>relevant</a:t>
            </a:r>
            <a:r>
              <a:rPr lang="en-US" dirty="0"/>
              <a:t> questions that the parties want asked of any party or witness, provide each party with the answers, and allow for additional, follow-up questions.</a:t>
            </a:r>
          </a:p>
          <a:p>
            <a:r>
              <a:rPr lang="en-US" dirty="0"/>
              <a:t>Explain any decision to exclude questions as not relevant.</a:t>
            </a:r>
          </a:p>
          <a:p>
            <a:r>
              <a:rPr lang="en-US" dirty="0"/>
              <a:t>The decision-maker must then make a determination regarding responsibility and provide it in writing to the parties simultaneously.</a:t>
            </a:r>
          </a:p>
        </p:txBody>
      </p:sp>
    </p:spTree>
    <p:extLst>
      <p:ext uri="{BB962C8B-B14F-4D97-AF65-F5344CB8AC3E}">
        <p14:creationId xmlns:p14="http://schemas.microsoft.com/office/powerpoint/2010/main" val="84298257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0DD4-31E9-40CC-970C-B5AE9525A906}"/>
              </a:ext>
            </a:extLst>
          </p:cNvPr>
          <p:cNvSpPr>
            <a:spLocks noGrp="1"/>
          </p:cNvSpPr>
          <p:nvPr>
            <p:ph type="title"/>
          </p:nvPr>
        </p:nvSpPr>
        <p:spPr/>
        <p:txBody>
          <a:bodyPr/>
          <a:lstStyle/>
          <a:p>
            <a:r>
              <a:rPr lang="en-US" dirty="0">
                <a:solidFill>
                  <a:schemeClr val="tx1">
                    <a:lumMod val="75000"/>
                  </a:schemeClr>
                </a:solidFill>
              </a:rPr>
              <a:t>Decision-Maker Responsibilities</a:t>
            </a:r>
          </a:p>
        </p:txBody>
      </p:sp>
      <p:sp>
        <p:nvSpPr>
          <p:cNvPr id="3" name="Content Placeholder 2">
            <a:extLst>
              <a:ext uri="{FF2B5EF4-FFF2-40B4-BE49-F238E27FC236}">
                <a16:creationId xmlns:a16="http://schemas.microsoft.com/office/drawing/2014/main" id="{90F09938-9070-4E07-9642-B38D8BF2D8C4}"/>
              </a:ext>
            </a:extLst>
          </p:cNvPr>
          <p:cNvSpPr>
            <a:spLocks noGrp="1"/>
          </p:cNvSpPr>
          <p:nvPr>
            <p:ph idx="1"/>
          </p:nvPr>
        </p:nvSpPr>
        <p:spPr/>
        <p:txBody>
          <a:bodyPr>
            <a:normAutofit fontScale="92500" lnSpcReduction="20000"/>
          </a:bodyPr>
          <a:lstStyle/>
          <a:p>
            <a:pPr algn="just"/>
            <a:r>
              <a:rPr lang="en-US" dirty="0"/>
              <a:t>Use preponderance of the evidence, (“more likely than not”) standard.</a:t>
            </a:r>
          </a:p>
          <a:p>
            <a:pPr algn="just"/>
            <a:r>
              <a:rPr lang="en-US" dirty="0"/>
              <a:t>The written determination of responsibility must include findings of fact, conclusions about whether the alleged conduct occurred, the rationale for the result as to each allegation, any discipline imposed on the respondent, and whether supportive measures will be provided to the complainant.</a:t>
            </a:r>
          </a:p>
          <a:p>
            <a:pPr algn="just"/>
            <a:r>
              <a:rPr lang="en-US" dirty="0"/>
              <a:t>If it is determined that sexual harassment has occurred, disciplinary procedures are triggered.</a:t>
            </a:r>
          </a:p>
          <a:p>
            <a:pPr algn="just"/>
            <a:r>
              <a:rPr lang="en-US" dirty="0"/>
              <a:t>The decision becomes final on the date that the parties receive the results of an appeal, if any appeal is filed, or on the date that the opportunity for an appeal expires.</a:t>
            </a:r>
          </a:p>
        </p:txBody>
      </p:sp>
    </p:spTree>
    <p:extLst>
      <p:ext uri="{BB962C8B-B14F-4D97-AF65-F5344CB8AC3E}">
        <p14:creationId xmlns:p14="http://schemas.microsoft.com/office/powerpoint/2010/main" val="405465956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E3C1-B54D-4841-B91C-2A7B8BFB59B9}"/>
              </a:ext>
            </a:extLst>
          </p:cNvPr>
          <p:cNvSpPr>
            <a:spLocks noGrp="1"/>
          </p:cNvSpPr>
          <p:nvPr>
            <p:ph type="title"/>
          </p:nvPr>
        </p:nvSpPr>
        <p:spPr/>
        <p:txBody>
          <a:bodyPr>
            <a:normAutofit fontScale="90000"/>
          </a:bodyPr>
          <a:lstStyle/>
          <a:p>
            <a:r>
              <a:rPr lang="en-US" dirty="0"/>
              <a:t>Written Determination of Responsibility</a:t>
            </a:r>
            <a:br>
              <a:rPr lang="en-US" dirty="0"/>
            </a:br>
            <a:endParaRPr lang="en-US" dirty="0"/>
          </a:p>
        </p:txBody>
      </p:sp>
      <p:sp>
        <p:nvSpPr>
          <p:cNvPr id="3" name="Content Placeholder 2">
            <a:extLst>
              <a:ext uri="{FF2B5EF4-FFF2-40B4-BE49-F238E27FC236}">
                <a16:creationId xmlns:a16="http://schemas.microsoft.com/office/drawing/2014/main" id="{C5CE8FB3-76C8-4266-ABDE-ECE5C7F29F5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7569C08-1403-4FB0-BAE8-332C62083649}"/>
              </a:ext>
            </a:extLst>
          </p:cNvPr>
          <p:cNvPicPr>
            <a:picLocks noChangeAspect="1"/>
          </p:cNvPicPr>
          <p:nvPr/>
        </p:nvPicPr>
        <p:blipFill>
          <a:blip r:embed="rId2"/>
          <a:stretch>
            <a:fillRect/>
          </a:stretch>
        </p:blipFill>
        <p:spPr>
          <a:xfrm>
            <a:off x="490537" y="1443037"/>
            <a:ext cx="8162925" cy="4286564"/>
          </a:xfrm>
          <a:prstGeom prst="rect">
            <a:avLst/>
          </a:prstGeom>
        </p:spPr>
      </p:pic>
    </p:spTree>
    <p:extLst>
      <p:ext uri="{BB962C8B-B14F-4D97-AF65-F5344CB8AC3E}">
        <p14:creationId xmlns:p14="http://schemas.microsoft.com/office/powerpoint/2010/main" val="307029452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EF707E6-47E4-4263-A711-085A367EC4E6}"/>
              </a:ext>
            </a:extLst>
          </p:cNvPr>
          <p:cNvSpPr>
            <a:spLocks noGrp="1"/>
          </p:cNvSpPr>
          <p:nvPr>
            <p:ph type="title"/>
          </p:nvPr>
        </p:nvSpPr>
        <p:spPr>
          <a:xfrm>
            <a:off x="628650" y="365129"/>
            <a:ext cx="7886700" cy="721393"/>
          </a:xfrm>
        </p:spPr>
        <p:txBody>
          <a:bodyPr/>
          <a:lstStyle/>
          <a:p>
            <a:pPr algn="ctr"/>
            <a:r>
              <a:rPr lang="en-US" dirty="0"/>
              <a:t>Title IX Decision- Maker Checklist</a:t>
            </a:r>
          </a:p>
        </p:txBody>
      </p:sp>
      <p:pic>
        <p:nvPicPr>
          <p:cNvPr id="7" name="Picture Placeholder 6">
            <a:extLst>
              <a:ext uri="{FF2B5EF4-FFF2-40B4-BE49-F238E27FC236}">
                <a16:creationId xmlns:a16="http://schemas.microsoft.com/office/drawing/2014/main" id="{F116629F-B44A-4D59-8D9C-BBA30B35FDD4}"/>
              </a:ext>
            </a:extLst>
          </p:cNvPr>
          <p:cNvPicPr>
            <a:picLocks noGrp="1" noChangeAspect="1"/>
          </p:cNvPicPr>
          <p:nvPr>
            <p:ph idx="1"/>
          </p:nvPr>
        </p:nvPicPr>
        <p:blipFill>
          <a:blip r:embed="rId2"/>
          <a:stretch>
            <a:fillRect/>
          </a:stretch>
        </p:blipFill>
        <p:spPr>
          <a:xfrm>
            <a:off x="2441985" y="1086522"/>
            <a:ext cx="4228751" cy="4860634"/>
          </a:xfrm>
          <a:prstGeom prst="rect">
            <a:avLst/>
          </a:prstGeom>
          <a:noFill/>
        </p:spPr>
      </p:pic>
    </p:spTree>
    <p:extLst>
      <p:ext uri="{BB962C8B-B14F-4D97-AF65-F5344CB8AC3E}">
        <p14:creationId xmlns:p14="http://schemas.microsoft.com/office/powerpoint/2010/main" val="188666586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11A1-05E6-4D29-AF37-95C7623A7B75}"/>
              </a:ext>
            </a:extLst>
          </p:cNvPr>
          <p:cNvSpPr>
            <a:spLocks noGrp="1"/>
          </p:cNvSpPr>
          <p:nvPr>
            <p:ph type="title"/>
          </p:nvPr>
        </p:nvSpPr>
        <p:spPr/>
        <p:txBody>
          <a:bodyPr/>
          <a:lstStyle/>
          <a:p>
            <a:pPr algn="ctr"/>
            <a:r>
              <a:rPr lang="en-US" dirty="0"/>
              <a:t>Title IX Decision-Maker Resources (available on OneNote)</a:t>
            </a:r>
          </a:p>
        </p:txBody>
      </p:sp>
      <p:sp>
        <p:nvSpPr>
          <p:cNvPr id="3" name="Content Placeholder 2">
            <a:extLst>
              <a:ext uri="{FF2B5EF4-FFF2-40B4-BE49-F238E27FC236}">
                <a16:creationId xmlns:a16="http://schemas.microsoft.com/office/drawing/2014/main" id="{84BC90FC-1C0D-4432-943A-74B6FB420E1A}"/>
              </a:ext>
            </a:extLst>
          </p:cNvPr>
          <p:cNvSpPr>
            <a:spLocks noGrp="1"/>
          </p:cNvSpPr>
          <p:nvPr>
            <p:ph idx="1"/>
          </p:nvPr>
        </p:nvSpPr>
        <p:spPr/>
        <p:txBody>
          <a:bodyPr>
            <a:normAutofit fontScale="92500" lnSpcReduction="10000"/>
          </a:bodyPr>
          <a:lstStyle/>
          <a:p>
            <a:r>
              <a:rPr lang="en-US" dirty="0"/>
              <a:t>Notice of Title IX Written Questions</a:t>
            </a:r>
          </a:p>
          <a:p>
            <a:r>
              <a:rPr lang="en-US" dirty="0"/>
              <a:t>Notice of Title IX Written Questions Excluded</a:t>
            </a:r>
          </a:p>
          <a:p>
            <a:r>
              <a:rPr lang="en-US" dirty="0"/>
              <a:t>Letter attaching Title IX Written Questions (also used for follow-up questions)</a:t>
            </a:r>
          </a:p>
          <a:p>
            <a:r>
              <a:rPr lang="en-US" dirty="0"/>
              <a:t>Notice of Answers to Title IX Written Questions/ Notice of Follow-Up Questions</a:t>
            </a:r>
          </a:p>
          <a:p>
            <a:r>
              <a:rPr lang="en-US" dirty="0"/>
              <a:t>Letter attaching answers to Follow-Up Questions</a:t>
            </a:r>
          </a:p>
          <a:p>
            <a:r>
              <a:rPr lang="en-US" dirty="0"/>
              <a:t>Written Determination of Responsibility template + example</a:t>
            </a:r>
          </a:p>
          <a:p>
            <a:r>
              <a:rPr lang="en-US" dirty="0"/>
              <a:t>Written Determination of Responsibility template</a:t>
            </a:r>
          </a:p>
        </p:txBody>
      </p:sp>
    </p:spTree>
    <p:extLst>
      <p:ext uri="{BB962C8B-B14F-4D97-AF65-F5344CB8AC3E}">
        <p14:creationId xmlns:p14="http://schemas.microsoft.com/office/powerpoint/2010/main" val="46868227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B74203-C558-47B7-B3E0-19E9A886B71D}"/>
              </a:ext>
            </a:extLst>
          </p:cNvPr>
          <p:cNvSpPr>
            <a:spLocks noGrp="1"/>
          </p:cNvSpPr>
          <p:nvPr>
            <p:ph type="ctrTitle"/>
          </p:nvPr>
        </p:nvSpPr>
        <p:spPr>
          <a:xfrm>
            <a:off x="1143000" y="1122363"/>
            <a:ext cx="6858000" cy="2387600"/>
          </a:xfrm>
        </p:spPr>
        <p:txBody>
          <a:bodyPr/>
          <a:lstStyle/>
          <a:p>
            <a:r>
              <a:rPr lang="en-US" dirty="0"/>
              <a:t>Appeals</a:t>
            </a:r>
          </a:p>
        </p:txBody>
      </p:sp>
      <p:sp>
        <p:nvSpPr>
          <p:cNvPr id="10" name="Subtitle 2">
            <a:extLst>
              <a:ext uri="{FF2B5EF4-FFF2-40B4-BE49-F238E27FC236}">
                <a16:creationId xmlns:a16="http://schemas.microsoft.com/office/drawing/2014/main" id="{7DA45530-5C24-423B-9F6E-C90FD39C4F48}"/>
              </a:ext>
            </a:extLst>
          </p:cNvPr>
          <p:cNvSpPr>
            <a:spLocks noGrp="1"/>
          </p:cNvSpPr>
          <p:nvPr>
            <p:ph type="subTitle" idx="1"/>
          </p:nvPr>
        </p:nvSpPr>
        <p:spPr>
          <a:xfrm>
            <a:off x="1143000" y="3602038"/>
            <a:ext cx="6858000" cy="1655762"/>
          </a:xfrm>
        </p:spPr>
        <p:txBody>
          <a:bodyPr/>
          <a:lstStyle/>
          <a:p>
            <a:endParaRPr lang="en-US" dirty="0"/>
          </a:p>
        </p:txBody>
      </p:sp>
    </p:spTree>
    <p:extLst>
      <p:ext uri="{BB962C8B-B14F-4D97-AF65-F5344CB8AC3E}">
        <p14:creationId xmlns:p14="http://schemas.microsoft.com/office/powerpoint/2010/main" val="266756971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EBBE80-A317-47C8-9D4B-82087563B365}"/>
              </a:ext>
            </a:extLst>
          </p:cNvPr>
          <p:cNvSpPr>
            <a:spLocks noGrp="1"/>
          </p:cNvSpPr>
          <p:nvPr>
            <p:ph type="title"/>
          </p:nvPr>
        </p:nvSpPr>
        <p:spPr>
          <a:xfrm>
            <a:off x="628650" y="365129"/>
            <a:ext cx="7886700" cy="1325563"/>
          </a:xfrm>
        </p:spPr>
        <p:txBody>
          <a:bodyPr/>
          <a:lstStyle/>
          <a:p>
            <a:r>
              <a:rPr lang="en-US" dirty="0"/>
              <a:t>Appeal Process</a:t>
            </a:r>
          </a:p>
        </p:txBody>
      </p:sp>
      <p:sp>
        <p:nvSpPr>
          <p:cNvPr id="11" name="Content Placeholder 2">
            <a:extLst>
              <a:ext uri="{FF2B5EF4-FFF2-40B4-BE49-F238E27FC236}">
                <a16:creationId xmlns:a16="http://schemas.microsoft.com/office/drawing/2014/main" id="{F45B5A3A-7DC0-4648-BA69-33B9F32F9B8C}"/>
              </a:ext>
            </a:extLst>
          </p:cNvPr>
          <p:cNvSpPr>
            <a:spLocks noGrp="1"/>
          </p:cNvSpPr>
          <p:nvPr>
            <p:ph idx="1"/>
          </p:nvPr>
        </p:nvSpPr>
        <p:spPr>
          <a:xfrm>
            <a:off x="628650" y="1825626"/>
            <a:ext cx="7886700" cy="3903975"/>
          </a:xfrm>
        </p:spPr>
        <p:txBody>
          <a:bodyPr>
            <a:normAutofit fontScale="92500" lnSpcReduction="10000"/>
          </a:bodyPr>
          <a:lstStyle/>
          <a:p>
            <a:r>
              <a:rPr lang="en-US" dirty="0"/>
              <a:t>Both parties have the opportunity to appeal the determination of responsibility or the dismissal of a formal complaint.</a:t>
            </a:r>
          </a:p>
          <a:p>
            <a:r>
              <a:rPr lang="en-US" dirty="0"/>
              <a:t>Appeals should be submitted in writing within ten days of the determination of responsibility.</a:t>
            </a:r>
          </a:p>
          <a:p>
            <a:r>
              <a:rPr lang="en-US" dirty="0"/>
              <a:t>Bases for appeal:</a:t>
            </a:r>
          </a:p>
          <a:p>
            <a:pPr lvl="1"/>
            <a:r>
              <a:rPr lang="en-US" dirty="0"/>
              <a:t>Procedural irregularity that affected the outcome;</a:t>
            </a:r>
          </a:p>
          <a:p>
            <a:pPr lvl="1"/>
            <a:r>
              <a:rPr lang="en-US" dirty="0"/>
              <a:t>New evidence that was not reasonably available and could have affected the outcome; or</a:t>
            </a:r>
          </a:p>
          <a:p>
            <a:pPr lvl="1"/>
            <a:r>
              <a:rPr lang="en-US" dirty="0"/>
              <a:t>Conflict of interest or bias generally or specifically by the Title IX Coordinator, investigator, and/or decision-maker that affected the outcome.</a:t>
            </a:r>
          </a:p>
        </p:txBody>
      </p:sp>
    </p:spTree>
    <p:extLst>
      <p:ext uri="{BB962C8B-B14F-4D97-AF65-F5344CB8AC3E}">
        <p14:creationId xmlns:p14="http://schemas.microsoft.com/office/powerpoint/2010/main" val="29531868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0ABD-A751-454A-A738-F0415F3A14F2}"/>
              </a:ext>
            </a:extLst>
          </p:cNvPr>
          <p:cNvSpPr>
            <a:spLocks noGrp="1"/>
          </p:cNvSpPr>
          <p:nvPr>
            <p:ph type="title"/>
          </p:nvPr>
        </p:nvSpPr>
        <p:spPr/>
        <p:txBody>
          <a:bodyPr/>
          <a:lstStyle/>
          <a:p>
            <a:r>
              <a:rPr lang="en-US" dirty="0"/>
              <a:t>Appeal Process</a:t>
            </a:r>
          </a:p>
        </p:txBody>
      </p:sp>
      <p:sp>
        <p:nvSpPr>
          <p:cNvPr id="3" name="Content Placeholder 2">
            <a:extLst>
              <a:ext uri="{FF2B5EF4-FFF2-40B4-BE49-F238E27FC236}">
                <a16:creationId xmlns:a16="http://schemas.microsoft.com/office/drawing/2014/main" id="{4A2E7064-F45E-4213-8B31-213FE0B170D7}"/>
              </a:ext>
            </a:extLst>
          </p:cNvPr>
          <p:cNvSpPr>
            <a:spLocks noGrp="1"/>
          </p:cNvSpPr>
          <p:nvPr>
            <p:ph idx="1"/>
          </p:nvPr>
        </p:nvSpPr>
        <p:spPr/>
        <p:txBody>
          <a:bodyPr>
            <a:normAutofit lnSpcReduction="10000"/>
          </a:bodyPr>
          <a:lstStyle/>
          <a:p>
            <a:r>
              <a:rPr lang="en-US" dirty="0"/>
              <a:t>The Superintendent or designee will appoint an Appeal Adjudicator.  The Appeal Adjudicator cannot be the investigator, decision-maker, or Title IX Coordinator from the initial determination.</a:t>
            </a:r>
          </a:p>
          <a:p>
            <a:r>
              <a:rPr lang="en-US" dirty="0"/>
              <a:t>The Appeal Adjudicator will forward the appeal to the other party, who will have five calendar days to submit a written statement in support of or against the appeal.</a:t>
            </a:r>
          </a:p>
          <a:p>
            <a:r>
              <a:rPr lang="en-US" dirty="0"/>
              <a:t>Supportive measures will remain in place, but there will be no corrective or preventative measures implemented prior to the end of the appeal process. </a:t>
            </a:r>
          </a:p>
        </p:txBody>
      </p:sp>
    </p:spTree>
    <p:extLst>
      <p:ext uri="{BB962C8B-B14F-4D97-AF65-F5344CB8AC3E}">
        <p14:creationId xmlns:p14="http://schemas.microsoft.com/office/powerpoint/2010/main" val="6968374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EA71-AD49-4CAF-930C-49AD49283910}"/>
              </a:ext>
            </a:extLst>
          </p:cNvPr>
          <p:cNvSpPr>
            <a:spLocks noGrp="1"/>
          </p:cNvSpPr>
          <p:nvPr>
            <p:ph type="title"/>
          </p:nvPr>
        </p:nvSpPr>
        <p:spPr/>
        <p:txBody>
          <a:bodyPr/>
          <a:lstStyle/>
          <a:p>
            <a:r>
              <a:rPr lang="en-US" dirty="0"/>
              <a:t>Written Determination of Appeal</a:t>
            </a:r>
          </a:p>
        </p:txBody>
      </p:sp>
      <p:sp>
        <p:nvSpPr>
          <p:cNvPr id="3" name="Content Placeholder 2">
            <a:extLst>
              <a:ext uri="{FF2B5EF4-FFF2-40B4-BE49-F238E27FC236}">
                <a16:creationId xmlns:a16="http://schemas.microsoft.com/office/drawing/2014/main" id="{44022AC7-1BE4-4DB7-9C74-50304D2632BC}"/>
              </a:ext>
            </a:extLst>
          </p:cNvPr>
          <p:cNvSpPr>
            <a:spLocks noGrp="1"/>
          </p:cNvSpPr>
          <p:nvPr>
            <p:ph idx="1"/>
          </p:nvPr>
        </p:nvSpPr>
        <p:spPr/>
        <p:txBody>
          <a:bodyPr/>
          <a:lstStyle/>
          <a:p>
            <a:r>
              <a:rPr lang="en-US" dirty="0"/>
              <a:t>Within ten days of the deadline for the submission of a statement by the non-appealing party, the Appeal Adjudicator will issue a written statement of appeal.</a:t>
            </a:r>
          </a:p>
          <a:p>
            <a:r>
              <a:rPr lang="en-US" dirty="0"/>
              <a:t>The Written Determination of Appeal must be provided to all parties at the same time.</a:t>
            </a:r>
          </a:p>
          <a:p>
            <a:r>
              <a:rPr lang="en-US" dirty="0"/>
              <a:t>No further appeals are allowed. </a:t>
            </a:r>
          </a:p>
        </p:txBody>
      </p:sp>
    </p:spTree>
    <p:extLst>
      <p:ext uri="{BB962C8B-B14F-4D97-AF65-F5344CB8AC3E}">
        <p14:creationId xmlns:p14="http://schemas.microsoft.com/office/powerpoint/2010/main" val="304389533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A95668-C97C-4C89-B82B-09864BA818A7}"/>
              </a:ext>
            </a:extLst>
          </p:cNvPr>
          <p:cNvSpPr>
            <a:spLocks noGrp="1"/>
          </p:cNvSpPr>
          <p:nvPr>
            <p:ph type="ctrTitle"/>
          </p:nvPr>
        </p:nvSpPr>
        <p:spPr>
          <a:xfrm>
            <a:off x="1143000" y="1122363"/>
            <a:ext cx="6858000" cy="2387600"/>
          </a:xfrm>
        </p:spPr>
        <p:txBody>
          <a:bodyPr/>
          <a:lstStyle/>
          <a:p>
            <a:r>
              <a:rPr lang="en-US" dirty="0"/>
              <a:t>Recordkeeping and Retaliation</a:t>
            </a:r>
          </a:p>
        </p:txBody>
      </p:sp>
      <p:sp>
        <p:nvSpPr>
          <p:cNvPr id="10" name="Subtitle 2">
            <a:extLst>
              <a:ext uri="{FF2B5EF4-FFF2-40B4-BE49-F238E27FC236}">
                <a16:creationId xmlns:a16="http://schemas.microsoft.com/office/drawing/2014/main" id="{6107D700-3209-461F-8002-E5FF4904416B}"/>
              </a:ext>
            </a:extLst>
          </p:cNvPr>
          <p:cNvSpPr>
            <a:spLocks noGrp="1"/>
          </p:cNvSpPr>
          <p:nvPr>
            <p:ph type="subTitle" idx="1"/>
          </p:nvPr>
        </p:nvSpPr>
        <p:spPr>
          <a:xfrm>
            <a:off x="1143000" y="3602038"/>
            <a:ext cx="6858000" cy="1655762"/>
          </a:xfrm>
        </p:spPr>
        <p:txBody>
          <a:bodyPr/>
          <a:lstStyle/>
          <a:p>
            <a:endParaRPr lang="en-US"/>
          </a:p>
        </p:txBody>
      </p:sp>
    </p:spTree>
    <p:extLst>
      <p:ext uri="{BB962C8B-B14F-4D97-AF65-F5344CB8AC3E}">
        <p14:creationId xmlns:p14="http://schemas.microsoft.com/office/powerpoint/2010/main" val="8306761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6785-25E5-4AD3-B17F-78C8F69679DE}"/>
              </a:ext>
            </a:extLst>
          </p:cNvPr>
          <p:cNvSpPr>
            <a:spLocks noGrp="1"/>
          </p:cNvSpPr>
          <p:nvPr>
            <p:ph type="title"/>
          </p:nvPr>
        </p:nvSpPr>
        <p:spPr/>
        <p:txBody>
          <a:bodyPr/>
          <a:lstStyle/>
          <a:p>
            <a:r>
              <a:rPr lang="en-US" dirty="0">
                <a:solidFill>
                  <a:schemeClr val="tx1">
                    <a:lumMod val="75000"/>
                  </a:schemeClr>
                </a:solidFill>
              </a:rPr>
              <a:t>Definition of Sexual Harassment</a:t>
            </a:r>
          </a:p>
        </p:txBody>
      </p:sp>
      <p:sp>
        <p:nvSpPr>
          <p:cNvPr id="3" name="Content Placeholder 2">
            <a:extLst>
              <a:ext uri="{FF2B5EF4-FFF2-40B4-BE49-F238E27FC236}">
                <a16:creationId xmlns:a16="http://schemas.microsoft.com/office/drawing/2014/main" id="{7D34A1A2-D2F1-405E-A1E5-478159BCDF37}"/>
              </a:ext>
            </a:extLst>
          </p:cNvPr>
          <p:cNvSpPr>
            <a:spLocks noGrp="1"/>
          </p:cNvSpPr>
          <p:nvPr>
            <p:ph idx="1"/>
          </p:nvPr>
        </p:nvSpPr>
        <p:spPr/>
        <p:txBody>
          <a:bodyPr>
            <a:normAutofit fontScale="92500"/>
          </a:bodyPr>
          <a:lstStyle/>
          <a:p>
            <a:pPr marL="0" indent="0" algn="just">
              <a:buNone/>
            </a:pPr>
            <a:r>
              <a:rPr lang="en-US" dirty="0"/>
              <a:t>Sexual harassment shall include conduct on the basis of sex involving one or more of the following:</a:t>
            </a:r>
          </a:p>
          <a:p>
            <a:pPr marL="457200" indent="-457200" algn="just">
              <a:buAutoNum type="arabicParenBoth"/>
            </a:pPr>
            <a:r>
              <a:rPr lang="en-US" dirty="0"/>
              <a:t>A district employee conditioning the provision of an aid, benefit, or service of the district on an individual’s participation in unwelcomed sexual conduct;</a:t>
            </a:r>
          </a:p>
          <a:p>
            <a:pPr marL="457200" indent="-457200" algn="just">
              <a:buAutoNum type="arabicParenBoth"/>
            </a:pPr>
            <a:r>
              <a:rPr lang="en-US" dirty="0"/>
              <a:t>Unwelcome conduct determined by a reasonable person to be so severe, pervasive, and objectively offensive that it effectively denies a person equal access to the district’s educational program or activity; or</a:t>
            </a:r>
          </a:p>
          <a:p>
            <a:pPr marL="457200" indent="-457200" algn="just">
              <a:buAutoNum type="arabicParenBoth"/>
            </a:pPr>
            <a:r>
              <a:rPr lang="en-US" dirty="0"/>
              <a:t>Sexual assault, dating violence, domestic violence, or stalking.</a:t>
            </a:r>
          </a:p>
        </p:txBody>
      </p:sp>
    </p:spTree>
    <p:extLst>
      <p:ext uri="{BB962C8B-B14F-4D97-AF65-F5344CB8AC3E}">
        <p14:creationId xmlns:p14="http://schemas.microsoft.com/office/powerpoint/2010/main" val="59518796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7B08-97E0-4C20-89D5-17F272D87DCD}"/>
              </a:ext>
            </a:extLst>
          </p:cNvPr>
          <p:cNvSpPr>
            <a:spLocks noGrp="1"/>
          </p:cNvSpPr>
          <p:nvPr>
            <p:ph type="title"/>
          </p:nvPr>
        </p:nvSpPr>
        <p:spPr/>
        <p:txBody>
          <a:bodyPr/>
          <a:lstStyle/>
          <a:p>
            <a:r>
              <a:rPr lang="en-US" dirty="0"/>
              <a:t>Recordkeeping</a:t>
            </a:r>
          </a:p>
        </p:txBody>
      </p:sp>
      <p:sp>
        <p:nvSpPr>
          <p:cNvPr id="3" name="Content Placeholder 2">
            <a:extLst>
              <a:ext uri="{FF2B5EF4-FFF2-40B4-BE49-F238E27FC236}">
                <a16:creationId xmlns:a16="http://schemas.microsoft.com/office/drawing/2014/main" id="{10DF947C-6A4C-4768-A794-6F50E52712F2}"/>
              </a:ext>
            </a:extLst>
          </p:cNvPr>
          <p:cNvSpPr>
            <a:spLocks noGrp="1"/>
          </p:cNvSpPr>
          <p:nvPr>
            <p:ph idx="1"/>
          </p:nvPr>
        </p:nvSpPr>
        <p:spPr/>
        <p:txBody>
          <a:bodyPr>
            <a:normAutofit fontScale="77500" lnSpcReduction="20000"/>
          </a:bodyPr>
          <a:lstStyle/>
          <a:p>
            <a:r>
              <a:rPr lang="en-US" dirty="0"/>
              <a:t>The District must maintain records for at least seven years, including:</a:t>
            </a:r>
          </a:p>
          <a:p>
            <a:pPr lvl="1"/>
            <a:r>
              <a:rPr lang="en-US" dirty="0"/>
              <a:t>Each Title IX sexual harassment formal complaint.</a:t>
            </a:r>
          </a:p>
          <a:p>
            <a:pPr lvl="1"/>
            <a:r>
              <a:rPr lang="en-US" dirty="0"/>
              <a:t>Investigation records.</a:t>
            </a:r>
          </a:p>
          <a:p>
            <a:pPr lvl="1"/>
            <a:r>
              <a:rPr lang="en-US" dirty="0"/>
              <a:t>Record of actions taken (including supportive measures).</a:t>
            </a:r>
          </a:p>
          <a:p>
            <a:pPr lvl="2"/>
            <a:r>
              <a:rPr lang="en-US" dirty="0"/>
              <a:t>If no supportive measures were provided, documentation of why this was not clearly unreasonable in light of known circumstances.</a:t>
            </a:r>
          </a:p>
          <a:p>
            <a:pPr lvl="1"/>
            <a:r>
              <a:rPr lang="en-US" dirty="0"/>
              <a:t>Determination regarding responsibility.</a:t>
            </a:r>
          </a:p>
          <a:p>
            <a:pPr lvl="1"/>
            <a:r>
              <a:rPr lang="en-US" dirty="0"/>
              <a:t>Audio recordings or transcripts, if any.</a:t>
            </a:r>
          </a:p>
          <a:p>
            <a:pPr lvl="1"/>
            <a:r>
              <a:rPr lang="en-US" dirty="0"/>
              <a:t>Any discipline imposed on the Respondent.</a:t>
            </a:r>
          </a:p>
          <a:p>
            <a:pPr lvl="1"/>
            <a:r>
              <a:rPr lang="en-US" dirty="0"/>
              <a:t>Any remedies provided to the Complainant.</a:t>
            </a:r>
          </a:p>
          <a:p>
            <a:pPr lvl="1"/>
            <a:r>
              <a:rPr lang="en-US" dirty="0"/>
              <a:t>Measures taken to restore/preserve access to education.</a:t>
            </a:r>
          </a:p>
          <a:p>
            <a:pPr lvl="1"/>
            <a:r>
              <a:rPr lang="en-US" dirty="0"/>
              <a:t>Any appeal and the result of the appeal.</a:t>
            </a:r>
          </a:p>
          <a:p>
            <a:pPr lvl="1"/>
            <a:r>
              <a:rPr lang="en-US" dirty="0"/>
              <a:t>All training materials.</a:t>
            </a:r>
          </a:p>
          <a:p>
            <a:pPr lvl="1"/>
            <a:endParaRPr lang="en-US" dirty="0"/>
          </a:p>
        </p:txBody>
      </p:sp>
    </p:spTree>
    <p:extLst>
      <p:ext uri="{BB962C8B-B14F-4D97-AF65-F5344CB8AC3E}">
        <p14:creationId xmlns:p14="http://schemas.microsoft.com/office/powerpoint/2010/main" val="378578297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6980-9411-4D0A-B816-EB95184704AE}"/>
              </a:ext>
            </a:extLst>
          </p:cNvPr>
          <p:cNvSpPr>
            <a:spLocks noGrp="1"/>
          </p:cNvSpPr>
          <p:nvPr>
            <p:ph type="title"/>
          </p:nvPr>
        </p:nvSpPr>
        <p:spPr/>
        <p:txBody>
          <a:bodyPr/>
          <a:lstStyle/>
          <a:p>
            <a:r>
              <a:rPr lang="en-US" dirty="0"/>
              <a:t>Retaliation Prohibited</a:t>
            </a:r>
          </a:p>
        </p:txBody>
      </p:sp>
      <p:sp>
        <p:nvSpPr>
          <p:cNvPr id="3" name="Content Placeholder 2">
            <a:extLst>
              <a:ext uri="{FF2B5EF4-FFF2-40B4-BE49-F238E27FC236}">
                <a16:creationId xmlns:a16="http://schemas.microsoft.com/office/drawing/2014/main" id="{83EEA76B-9A90-4243-B1F3-AB015168D447}"/>
              </a:ext>
            </a:extLst>
          </p:cNvPr>
          <p:cNvSpPr>
            <a:spLocks noGrp="1"/>
          </p:cNvSpPr>
          <p:nvPr>
            <p:ph idx="1"/>
          </p:nvPr>
        </p:nvSpPr>
        <p:spPr/>
        <p:txBody>
          <a:bodyPr/>
          <a:lstStyle/>
          <a:p>
            <a:r>
              <a:rPr lang="en-US" dirty="0"/>
              <a:t>Retaliation against someone for making a complaint, participating in a Title IX investigation, or refusing to participate is prohibited.</a:t>
            </a:r>
          </a:p>
          <a:p>
            <a:r>
              <a:rPr lang="en-US" dirty="0"/>
              <a:t>Complaints of retaliation may be filed according to the formal complaint investigation procedures.</a:t>
            </a:r>
          </a:p>
          <a:p>
            <a:r>
              <a:rPr lang="en-US" dirty="0"/>
              <a:t>Disciplining someone for making a false statement </a:t>
            </a:r>
            <a:r>
              <a:rPr lang="en-US" b="1" dirty="0"/>
              <a:t>in bad faith </a:t>
            </a:r>
            <a:r>
              <a:rPr lang="en-US" dirty="0"/>
              <a:t>is not retaliation.</a:t>
            </a:r>
          </a:p>
        </p:txBody>
      </p:sp>
    </p:spTree>
    <p:extLst>
      <p:ext uri="{BB962C8B-B14F-4D97-AF65-F5344CB8AC3E}">
        <p14:creationId xmlns:p14="http://schemas.microsoft.com/office/powerpoint/2010/main" val="390404367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1FD1-9304-49DF-9EE7-8A285782DC33}"/>
              </a:ext>
            </a:extLst>
          </p:cNvPr>
          <p:cNvSpPr>
            <a:spLocks noGrp="1"/>
          </p:cNvSpPr>
          <p:nvPr>
            <p:ph type="title"/>
          </p:nvPr>
        </p:nvSpPr>
        <p:spPr>
          <a:xfrm>
            <a:off x="512740" y="4239071"/>
            <a:ext cx="7886700" cy="1614377"/>
          </a:xfrm>
        </p:spPr>
        <p:txBody>
          <a:bodyPr>
            <a:normAutofit/>
          </a:bodyPr>
          <a:lstStyle/>
          <a:p>
            <a:pPr algn="ctr"/>
            <a:r>
              <a:rPr lang="en-US" dirty="0">
                <a:solidFill>
                  <a:schemeClr val="accent2">
                    <a:lumMod val="75000"/>
                  </a:schemeClr>
                </a:solidFill>
              </a:rPr>
              <a:t>Thank you!</a:t>
            </a:r>
            <a:br>
              <a:rPr lang="en-US" dirty="0"/>
            </a:br>
            <a:r>
              <a:rPr lang="en-US" sz="1800" dirty="0"/>
              <a:t>Sharon Rye, Director of Employee Relations and Title IX (973-4616)</a:t>
            </a:r>
            <a:br>
              <a:rPr lang="en-US" sz="1800" dirty="0"/>
            </a:br>
            <a:endParaRPr lang="en-US" sz="1800" dirty="0"/>
          </a:p>
        </p:txBody>
      </p:sp>
      <p:pic>
        <p:nvPicPr>
          <p:cNvPr id="5" name="Content Placeholder 4" descr="A close up of a blackboard&#10;&#10;Description automatically generated">
            <a:extLst>
              <a:ext uri="{FF2B5EF4-FFF2-40B4-BE49-F238E27FC236}">
                <a16:creationId xmlns:a16="http://schemas.microsoft.com/office/drawing/2014/main" id="{81F9FA82-A618-4278-A74C-74C9A1484D4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7887" y="481037"/>
            <a:ext cx="6458755" cy="4097401"/>
          </a:xfrm>
        </p:spPr>
      </p:pic>
    </p:spTree>
    <p:extLst>
      <p:ext uri="{BB962C8B-B14F-4D97-AF65-F5344CB8AC3E}">
        <p14:creationId xmlns:p14="http://schemas.microsoft.com/office/powerpoint/2010/main" val="33442602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705A-9E2E-4A3C-8566-E74DBBC28456}"/>
              </a:ext>
            </a:extLst>
          </p:cNvPr>
          <p:cNvSpPr>
            <a:spLocks noGrp="1"/>
          </p:cNvSpPr>
          <p:nvPr>
            <p:ph type="title"/>
          </p:nvPr>
        </p:nvSpPr>
        <p:spPr>
          <a:xfrm>
            <a:off x="628650" y="365129"/>
            <a:ext cx="7886700" cy="826857"/>
          </a:xfrm>
        </p:spPr>
        <p:txBody>
          <a:bodyPr/>
          <a:lstStyle/>
          <a:p>
            <a:r>
              <a:rPr lang="en-US" dirty="0">
                <a:solidFill>
                  <a:schemeClr val="tx1">
                    <a:lumMod val="75000"/>
                  </a:schemeClr>
                </a:solidFill>
              </a:rPr>
              <a:t>Education Program and Activities</a:t>
            </a:r>
          </a:p>
        </p:txBody>
      </p:sp>
      <p:sp>
        <p:nvSpPr>
          <p:cNvPr id="3" name="Content Placeholder 2">
            <a:extLst>
              <a:ext uri="{FF2B5EF4-FFF2-40B4-BE49-F238E27FC236}">
                <a16:creationId xmlns:a16="http://schemas.microsoft.com/office/drawing/2014/main" id="{154CDC14-8E74-4FB2-895C-61A7933FC6FC}"/>
              </a:ext>
            </a:extLst>
          </p:cNvPr>
          <p:cNvSpPr>
            <a:spLocks noGrp="1"/>
          </p:cNvSpPr>
          <p:nvPr>
            <p:ph idx="1"/>
          </p:nvPr>
        </p:nvSpPr>
        <p:spPr>
          <a:xfrm>
            <a:off x="628650" y="1191986"/>
            <a:ext cx="7886700" cy="4537615"/>
          </a:xfrm>
        </p:spPr>
        <p:txBody>
          <a:bodyPr>
            <a:normAutofit fontScale="92500" lnSpcReduction="10000"/>
          </a:bodyPr>
          <a:lstStyle/>
          <a:p>
            <a:endParaRPr lang="en-US" dirty="0"/>
          </a:p>
          <a:p>
            <a:pPr algn="just"/>
            <a:r>
              <a:rPr lang="en-US" sz="2800" dirty="0"/>
              <a:t>Includes “locations, events, or circumstances over which the recipient exercised substantial control over both the respondent and the context in which the sexual harassment occurs….”</a:t>
            </a:r>
          </a:p>
          <a:p>
            <a:pPr lvl="1" algn="just"/>
            <a:r>
              <a:rPr lang="en-US" sz="2200" dirty="0"/>
              <a:t>Consider factors such as whether the district funded, promoted, or sponsored the event or circumstance where the alleged harassment occurred.</a:t>
            </a:r>
          </a:p>
          <a:p>
            <a:pPr lvl="1" algn="just"/>
            <a:r>
              <a:rPr lang="en-US" sz="2200" dirty="0"/>
              <a:t>No single factor is determinative.</a:t>
            </a:r>
          </a:p>
          <a:p>
            <a:pPr algn="just"/>
            <a:r>
              <a:rPr lang="en-US" sz="2500" dirty="0"/>
              <a:t>“In the United States”</a:t>
            </a:r>
          </a:p>
          <a:p>
            <a:endParaRPr lang="en-US" sz="2800"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30812745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4041FA3-827E-463A-8143-945FE1DB86DB}"/>
              </a:ext>
            </a:extLst>
          </p:cNvPr>
          <p:cNvPicPr>
            <a:picLocks noGrp="1" noChangeAspect="1"/>
          </p:cNvPicPr>
          <p:nvPr>
            <p:ph type="pic" sz="quarter" idx="10"/>
          </p:nvPr>
        </p:nvPicPr>
        <p:blipFill rotWithShape="1">
          <a:blip r:embed="rId3"/>
          <a:stretch/>
        </p:blipFill>
        <p:spPr>
          <a:xfrm>
            <a:off x="1" y="247252"/>
            <a:ext cx="9139238" cy="6012871"/>
          </a:xfrm>
          <a:prstGeom prst="rect">
            <a:avLst/>
          </a:prstGeom>
          <a:noFill/>
        </p:spPr>
      </p:pic>
    </p:spTree>
    <p:extLst>
      <p:ext uri="{BB962C8B-B14F-4D97-AF65-F5344CB8AC3E}">
        <p14:creationId xmlns:p14="http://schemas.microsoft.com/office/powerpoint/2010/main" val="16912342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817A6B-9118-4771-A903-F8428FD10A6A}"/>
              </a:ext>
            </a:extLst>
          </p:cNvPr>
          <p:cNvSpPr>
            <a:spLocks noGrp="1"/>
          </p:cNvSpPr>
          <p:nvPr>
            <p:ph type="title"/>
          </p:nvPr>
        </p:nvSpPr>
        <p:spPr>
          <a:xfrm>
            <a:off x="628650" y="365129"/>
            <a:ext cx="7886700" cy="1325563"/>
          </a:xfrm>
        </p:spPr>
        <p:txBody>
          <a:bodyPr/>
          <a:lstStyle/>
          <a:p>
            <a:r>
              <a:rPr lang="en-US" dirty="0"/>
              <a:t>No Conflict of Interest or Bias</a:t>
            </a:r>
          </a:p>
        </p:txBody>
      </p:sp>
      <p:sp>
        <p:nvSpPr>
          <p:cNvPr id="9" name="Content Placeholder 2">
            <a:extLst>
              <a:ext uri="{FF2B5EF4-FFF2-40B4-BE49-F238E27FC236}">
                <a16:creationId xmlns:a16="http://schemas.microsoft.com/office/drawing/2014/main" id="{5546B786-8259-455E-9506-DE019C60D497}"/>
              </a:ext>
            </a:extLst>
          </p:cNvPr>
          <p:cNvSpPr>
            <a:spLocks noGrp="1"/>
          </p:cNvSpPr>
          <p:nvPr>
            <p:ph idx="1"/>
          </p:nvPr>
        </p:nvSpPr>
        <p:spPr>
          <a:xfrm>
            <a:off x="628650" y="1825626"/>
            <a:ext cx="7886700" cy="3903975"/>
          </a:xfrm>
        </p:spPr>
        <p:txBody>
          <a:bodyPr/>
          <a:lstStyle/>
          <a:p>
            <a:r>
              <a:rPr lang="en-US" dirty="0"/>
              <a:t>The Title IX Coordinator, Investigator, and Decision-Maker must be free of conflicts of interest and bias.</a:t>
            </a:r>
          </a:p>
          <a:p>
            <a:pPr lvl="1"/>
            <a:r>
              <a:rPr lang="en-US" dirty="0"/>
              <a:t>Impartial, no prejudgment of the allegation.</a:t>
            </a:r>
          </a:p>
          <a:p>
            <a:r>
              <a:rPr lang="en-US" dirty="0"/>
              <a:t>What is Conflict of Interest or Bias?</a:t>
            </a:r>
          </a:p>
          <a:p>
            <a:pPr lvl="1"/>
            <a:r>
              <a:rPr lang="en-US" dirty="0"/>
              <a:t>Applying sex stereotypes as a factor;</a:t>
            </a:r>
          </a:p>
          <a:p>
            <a:pPr lvl="1"/>
            <a:r>
              <a:rPr lang="en-US" dirty="0"/>
              <a:t>Harboring a bias for or against an individual complainant or respondent;</a:t>
            </a:r>
          </a:p>
          <a:p>
            <a:pPr lvl="1"/>
            <a:r>
              <a:rPr lang="en-US" dirty="0"/>
              <a:t>Considering an individual’s status as a complainant or a respondent as a negative or a positive.</a:t>
            </a:r>
          </a:p>
          <a:p>
            <a:pPr lvl="1"/>
            <a:endParaRPr lang="en-US" dirty="0"/>
          </a:p>
        </p:txBody>
      </p:sp>
    </p:spTree>
    <p:extLst>
      <p:ext uri="{BB962C8B-B14F-4D97-AF65-F5344CB8AC3E}">
        <p14:creationId xmlns:p14="http://schemas.microsoft.com/office/powerpoint/2010/main" val="17754636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9508-3DC6-4DED-89FB-F5F4E7C89D9B}"/>
              </a:ext>
            </a:extLst>
          </p:cNvPr>
          <p:cNvSpPr>
            <a:spLocks noGrp="1"/>
          </p:cNvSpPr>
          <p:nvPr>
            <p:ph type="title"/>
          </p:nvPr>
        </p:nvSpPr>
        <p:spPr/>
        <p:txBody>
          <a:bodyPr/>
          <a:lstStyle/>
          <a:p>
            <a:r>
              <a:rPr lang="en-US" dirty="0"/>
              <a:t>Examples of Conflict of Interest or Bias</a:t>
            </a:r>
          </a:p>
        </p:txBody>
      </p:sp>
      <p:sp>
        <p:nvSpPr>
          <p:cNvPr id="3" name="Content Placeholder 2">
            <a:extLst>
              <a:ext uri="{FF2B5EF4-FFF2-40B4-BE49-F238E27FC236}">
                <a16:creationId xmlns:a16="http://schemas.microsoft.com/office/drawing/2014/main" id="{358676F5-3C51-40FC-9583-945691D695DA}"/>
              </a:ext>
            </a:extLst>
          </p:cNvPr>
          <p:cNvSpPr>
            <a:spLocks noGrp="1"/>
          </p:cNvSpPr>
          <p:nvPr>
            <p:ph idx="1"/>
          </p:nvPr>
        </p:nvSpPr>
        <p:spPr/>
        <p:txBody>
          <a:bodyPr>
            <a:normAutofit fontScale="92500" lnSpcReduction="20000"/>
          </a:bodyPr>
          <a:lstStyle/>
          <a:p>
            <a:r>
              <a:rPr lang="en-US" dirty="0"/>
              <a:t>All complaints of sexual assault by a female against a male are true and the complainant should be believed over the respondent.</a:t>
            </a:r>
          </a:p>
          <a:p>
            <a:r>
              <a:rPr lang="en-US" dirty="0"/>
              <a:t>Stereotypical notions of male and female behavior.</a:t>
            </a:r>
          </a:p>
          <a:p>
            <a:r>
              <a:rPr lang="en-US" dirty="0"/>
              <a:t>Reliance on statistical evidence to support credibility of one party over the other.</a:t>
            </a:r>
          </a:p>
          <a:p>
            <a:r>
              <a:rPr lang="en-US" dirty="0"/>
              <a:t>Prior relationship with a party that materially affects ability to remain impartial.</a:t>
            </a:r>
          </a:p>
          <a:p>
            <a:r>
              <a:rPr lang="en-US" dirty="0"/>
              <a:t>Viewing an academically successful student as more likely to be telling the truth than a struggling student.</a:t>
            </a:r>
          </a:p>
          <a:p>
            <a:r>
              <a:rPr lang="en-US" dirty="0"/>
              <a:t>Viewing a witness of your race as more credible than a witness of a different race.</a:t>
            </a:r>
          </a:p>
        </p:txBody>
      </p:sp>
    </p:spTree>
    <p:extLst>
      <p:ext uri="{BB962C8B-B14F-4D97-AF65-F5344CB8AC3E}">
        <p14:creationId xmlns:p14="http://schemas.microsoft.com/office/powerpoint/2010/main" val="90123967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53CCD-C5F0-4776-B159-AD43F3A794EE}"/>
              </a:ext>
            </a:extLst>
          </p:cNvPr>
          <p:cNvSpPr>
            <a:spLocks noGrp="1"/>
          </p:cNvSpPr>
          <p:nvPr>
            <p:ph type="ctrTitle"/>
          </p:nvPr>
        </p:nvSpPr>
        <p:spPr>
          <a:xfrm>
            <a:off x="1143000" y="1122363"/>
            <a:ext cx="6858000" cy="2387600"/>
          </a:xfrm>
        </p:spPr>
        <p:txBody>
          <a:bodyPr anchor="b">
            <a:normAutofit/>
          </a:bodyPr>
          <a:lstStyle/>
          <a:p>
            <a:r>
              <a:rPr lang="en-US" dirty="0"/>
              <a:t>Title IX Coordinator</a:t>
            </a:r>
          </a:p>
        </p:txBody>
      </p:sp>
      <p:sp>
        <p:nvSpPr>
          <p:cNvPr id="12" name="Subtitle 2">
            <a:extLst>
              <a:ext uri="{FF2B5EF4-FFF2-40B4-BE49-F238E27FC236}">
                <a16:creationId xmlns:a16="http://schemas.microsoft.com/office/drawing/2014/main" id="{580EBEE6-F627-46E3-92EE-B1F872294697}"/>
              </a:ext>
            </a:extLst>
          </p:cNvPr>
          <p:cNvSpPr>
            <a:spLocks noGrp="1"/>
          </p:cNvSpPr>
          <p:nvPr>
            <p:ph type="subTitle" idx="1"/>
          </p:nvPr>
        </p:nvSpPr>
        <p:spPr>
          <a:xfrm>
            <a:off x="1143000" y="3602038"/>
            <a:ext cx="6858000" cy="1655762"/>
          </a:xfrm>
        </p:spPr>
        <p:txBody>
          <a:bodyPr/>
          <a:lstStyle/>
          <a:p>
            <a:endParaRPr lang="en-US"/>
          </a:p>
        </p:txBody>
      </p:sp>
    </p:spTree>
    <p:extLst>
      <p:ext uri="{BB962C8B-B14F-4D97-AF65-F5344CB8AC3E}">
        <p14:creationId xmlns:p14="http://schemas.microsoft.com/office/powerpoint/2010/main" val="1216882435"/>
      </p:ext>
    </p:extLst>
  </p:cSld>
  <p:clrMapOvr>
    <a:masterClrMapping/>
  </p:clrMapOvr>
  <p:transition spd="slow">
    <p:push dir="u"/>
  </p:transition>
</p:sld>
</file>

<file path=ppt/theme/theme1.xml><?xml version="1.0" encoding="utf-8"?>
<a:theme xmlns:a="http://schemas.openxmlformats.org/drawingml/2006/main" name="Custom Design">
  <a:themeElements>
    <a:clrScheme name="WPS Future Ready Brand">
      <a:dk1>
        <a:srgbClr val="244C5A"/>
      </a:dk1>
      <a:lt1>
        <a:srgbClr val="ECECEC"/>
      </a:lt1>
      <a:dk2>
        <a:srgbClr val="BA0C2F"/>
      </a:dk2>
      <a:lt2>
        <a:srgbClr val="ECECEC"/>
      </a:lt2>
      <a:accent1>
        <a:srgbClr val="244C5A"/>
      </a:accent1>
      <a:accent2>
        <a:srgbClr val="00BFB3"/>
      </a:accent2>
      <a:accent3>
        <a:srgbClr val="F2A900"/>
      </a:accent3>
      <a:accent4>
        <a:srgbClr val="D86018"/>
      </a:accent4>
      <a:accent5>
        <a:srgbClr val="43B02A"/>
      </a:accent5>
      <a:accent6>
        <a:srgbClr val="B0008E"/>
      </a:accent6>
      <a:hlink>
        <a:srgbClr val="BA0C2F"/>
      </a:hlink>
      <a:folHlink>
        <a:srgbClr val="B0008E"/>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8BAD0D79-0A1F-4503-B10C-055F25945AFC}"/>
    </a:ext>
  </a:extLst>
</a:theme>
</file>

<file path=ppt/theme/theme2.xml><?xml version="1.0" encoding="utf-8"?>
<a:theme xmlns:a="http://schemas.openxmlformats.org/drawingml/2006/main" name="WPS Brand Theme">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79660D11-B6DD-4E31-AB75-2C09AF0BC891}"/>
    </a:ext>
  </a:extLst>
</a:theme>
</file>

<file path=ppt/theme/theme3.xml><?xml version="1.0" encoding="utf-8"?>
<a:theme xmlns:a="http://schemas.openxmlformats.org/drawingml/2006/main" name="3_Custom Design">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80533BCB-6073-45CB-B2D6-B0E4428B595F}"/>
    </a:ext>
  </a:extLst>
</a:theme>
</file>

<file path=ppt/theme/theme4.xml><?xml version="1.0" encoding="utf-8"?>
<a:theme xmlns:a="http://schemas.openxmlformats.org/drawingml/2006/main" name="4_Custom Design">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89E9BB62-D259-4A23-A004-3378E438A015}"/>
    </a:ext>
  </a:extLst>
</a:theme>
</file>

<file path=ppt/theme/theme5.xml><?xml version="1.0" encoding="utf-8"?>
<a:theme xmlns:a="http://schemas.openxmlformats.org/drawingml/2006/main" name="5_Custom Design">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FCDBEC2E-9192-41FC-9E96-2C90EA493E04}"/>
    </a:ext>
  </a:extLst>
</a:theme>
</file>

<file path=ppt/theme/theme6.xml><?xml version="1.0" encoding="utf-8"?>
<a:theme xmlns:a="http://schemas.openxmlformats.org/drawingml/2006/main" name="6_Custom Design">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AE534D6B-DFB0-4AFE-B1B1-3B35BD94B20C}"/>
    </a:ext>
  </a:extLst>
</a:theme>
</file>

<file path=ppt/theme/theme7.xml><?xml version="1.0" encoding="utf-8"?>
<a:theme xmlns:a="http://schemas.openxmlformats.org/drawingml/2006/main" name="7_Custom Design">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a WPS 2018 Brand Template 4x3 ration" id="{A0AE9631-DB7E-426B-90B0-BF1E0049DF1F}" vid="{4BE84248-7D98-46D3-A7E1-E159FFED9437}"/>
    </a:ext>
  </a:extLst>
</a:theme>
</file>

<file path=ppt/theme/theme8.xml><?xml version="1.0" encoding="utf-8"?>
<a:theme xmlns:a="http://schemas.openxmlformats.org/drawingml/2006/main" name="Office Theme">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WPS Future Ready Brand">
      <a:dk1>
        <a:srgbClr val="244C5A"/>
      </a:dk1>
      <a:lt1>
        <a:srgbClr val="ECECEC"/>
      </a:lt1>
      <a:dk2>
        <a:srgbClr val="BA0C2F"/>
      </a:dk2>
      <a:lt2>
        <a:srgbClr val="E7E6E6"/>
      </a:lt2>
      <a:accent1>
        <a:srgbClr val="244C5A"/>
      </a:accent1>
      <a:accent2>
        <a:srgbClr val="00BFB3"/>
      </a:accent2>
      <a:accent3>
        <a:srgbClr val="F2A900"/>
      </a:accent3>
      <a:accent4>
        <a:srgbClr val="43B02A"/>
      </a:accent4>
      <a:accent5>
        <a:srgbClr val="D86018"/>
      </a:accent5>
      <a:accent6>
        <a:srgbClr val="B0008E"/>
      </a:accent6>
      <a:hlink>
        <a:srgbClr val="244C5A"/>
      </a:hlink>
      <a:folHlink>
        <a:srgbClr val="43B02A"/>
      </a:folHlink>
    </a:clrScheme>
    <a:fontScheme name="WPS Future Ready">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10634</TotalTime>
  <Words>2513</Words>
  <Application>Microsoft Office PowerPoint</Application>
  <PresentationFormat>On-screen Show (4:3)</PresentationFormat>
  <Paragraphs>201</Paragraphs>
  <Slides>42</Slides>
  <Notes>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42</vt:i4>
      </vt:variant>
    </vt:vector>
  </HeadingPairs>
  <TitlesOfParts>
    <vt:vector size="52" baseType="lpstr">
      <vt:lpstr>Arial</vt:lpstr>
      <vt:lpstr>Cambria</vt:lpstr>
      <vt:lpstr>Verdana</vt:lpstr>
      <vt:lpstr>Custom Design</vt:lpstr>
      <vt:lpstr>WPS Brand Theme</vt:lpstr>
      <vt:lpstr>3_Custom Design</vt:lpstr>
      <vt:lpstr>4_Custom Design</vt:lpstr>
      <vt:lpstr>5_Custom Design</vt:lpstr>
      <vt:lpstr>6_Custom Design</vt:lpstr>
      <vt:lpstr>7_Custom Design</vt:lpstr>
      <vt:lpstr>Title IX Training</vt:lpstr>
      <vt:lpstr>PowerPoint Presentation</vt:lpstr>
      <vt:lpstr>What is Title IX?</vt:lpstr>
      <vt:lpstr>Definition of Sexual Harassment</vt:lpstr>
      <vt:lpstr>Education Program and Activities</vt:lpstr>
      <vt:lpstr>PowerPoint Presentation</vt:lpstr>
      <vt:lpstr>No Conflict of Interest or Bias</vt:lpstr>
      <vt:lpstr>Examples of Conflict of Interest or Bias</vt:lpstr>
      <vt:lpstr>Title IX Coordinator</vt:lpstr>
      <vt:lpstr>Report of Sexual Harassment</vt:lpstr>
      <vt:lpstr>Formal Complaint</vt:lpstr>
      <vt:lpstr>Formal Complaint</vt:lpstr>
      <vt:lpstr>Supportive Measures</vt:lpstr>
      <vt:lpstr>Informal Resolution Option</vt:lpstr>
      <vt:lpstr>Advisor of Choice</vt:lpstr>
      <vt:lpstr>Title IX Coordinator Checklist</vt:lpstr>
      <vt:lpstr>Title IX Coordinator Resources (available on OneNote)</vt:lpstr>
      <vt:lpstr>Title IX Investigator</vt:lpstr>
      <vt:lpstr>PowerPoint Presentation</vt:lpstr>
      <vt:lpstr>Investigation Tips</vt:lpstr>
      <vt:lpstr>PowerPoint Presentation</vt:lpstr>
      <vt:lpstr>Relevance and Evidence</vt:lpstr>
      <vt:lpstr>Sexual Predisposition of Complainant</vt:lpstr>
      <vt:lpstr>Additional Allegations?</vt:lpstr>
      <vt:lpstr>Direct Threat Concerns</vt:lpstr>
      <vt:lpstr>Investigative Report</vt:lpstr>
      <vt:lpstr>Title IX Investigator Checklist</vt:lpstr>
      <vt:lpstr>Title IX Investigator Resources (available on OneNote)</vt:lpstr>
      <vt:lpstr>Title IX Decision-Maker</vt:lpstr>
      <vt:lpstr>Decision-Maker Responsibilities </vt:lpstr>
      <vt:lpstr>Decision-Maker Responsibilities</vt:lpstr>
      <vt:lpstr>Written Determination of Responsibility </vt:lpstr>
      <vt:lpstr>Title IX Decision- Maker Checklist</vt:lpstr>
      <vt:lpstr>Title IX Decision-Maker Resources (available on OneNote)</vt:lpstr>
      <vt:lpstr>Appeals</vt:lpstr>
      <vt:lpstr>Appeal Process</vt:lpstr>
      <vt:lpstr>Appeal Process</vt:lpstr>
      <vt:lpstr>Written Determination of Appeal</vt:lpstr>
      <vt:lpstr>Recordkeeping and Retaliation</vt:lpstr>
      <vt:lpstr>Recordkeeping</vt:lpstr>
      <vt:lpstr>Retaliation Prohibited</vt:lpstr>
      <vt:lpstr>Thank you! Sharon Rye, Director of Employee Relations and Title IX (973-4616)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Expression Guidelines FYI</dc:title>
  <dc:creator>Keith Reynolds (AMAC)</dc:creator>
  <cp:lastModifiedBy>Julisa Martinez (AMAC)</cp:lastModifiedBy>
  <cp:revision>14</cp:revision>
  <cp:lastPrinted>2021-05-20T15:26:30Z</cp:lastPrinted>
  <dcterms:created xsi:type="dcterms:W3CDTF">2020-09-04T18:59:07Z</dcterms:created>
  <dcterms:modified xsi:type="dcterms:W3CDTF">2021-06-02T21:35:15Z</dcterms:modified>
</cp:coreProperties>
</file>