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handoutMasterIdLst>
    <p:handoutMasterId r:id="rId23"/>
  </p:handoutMasterIdLst>
  <p:sldIdLst>
    <p:sldId id="262" r:id="rId2"/>
    <p:sldId id="263" r:id="rId3"/>
    <p:sldId id="270" r:id="rId4"/>
    <p:sldId id="277" r:id="rId5"/>
    <p:sldId id="275" r:id="rId6"/>
    <p:sldId id="271" r:id="rId7"/>
    <p:sldId id="264" r:id="rId8"/>
    <p:sldId id="279" r:id="rId9"/>
    <p:sldId id="272" r:id="rId10"/>
    <p:sldId id="273" r:id="rId11"/>
    <p:sldId id="281" r:id="rId12"/>
    <p:sldId id="282" r:id="rId13"/>
    <p:sldId id="278" r:id="rId14"/>
    <p:sldId id="265" r:id="rId15"/>
    <p:sldId id="266" r:id="rId16"/>
    <p:sldId id="267" r:id="rId17"/>
    <p:sldId id="283" r:id="rId18"/>
    <p:sldId id="269" r:id="rId19"/>
    <p:sldId id="284" r:id="rId20"/>
    <p:sldId id="285"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4623" autoAdjust="0"/>
  </p:normalViewPr>
  <p:slideViewPr>
    <p:cSldViewPr snapToGrid="0">
      <p:cViewPr varScale="1">
        <p:scale>
          <a:sx n="85" d="100"/>
          <a:sy n="85" d="100"/>
        </p:scale>
        <p:origin x="858" y="84"/>
      </p:cViewPr>
      <p:guideLst/>
    </p:cSldViewPr>
  </p:slideViewPr>
  <p:outlineViewPr>
    <p:cViewPr>
      <p:scale>
        <a:sx n="33" d="100"/>
        <a:sy n="33" d="100"/>
      </p:scale>
      <p:origin x="0" y="-1098"/>
    </p:cViewPr>
  </p:outlineViewPr>
  <p:notesTextViewPr>
    <p:cViewPr>
      <p:scale>
        <a:sx n="1" d="1"/>
        <a:sy n="1" d="1"/>
      </p:scale>
      <p:origin x="0" y="0"/>
    </p:cViewPr>
  </p:notesTextViewPr>
  <p:notesViewPr>
    <p:cSldViewPr snapToGrid="0">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119837-5B71-4D44-BB01-DB0B084933C8}" type="doc">
      <dgm:prSet loTypeId="urn:microsoft.com/office/officeart/2005/8/layout/vList2" loCatId="list" qsTypeId="urn:microsoft.com/office/officeart/2005/8/quickstyle/simple4" qsCatId="simple" csTypeId="urn:microsoft.com/office/officeart/2005/8/colors/colorful1#1" csCatId="colorful" phldr="1"/>
      <dgm:spPr/>
      <dgm:t>
        <a:bodyPr/>
        <a:lstStyle/>
        <a:p>
          <a:endParaRPr lang="en-US"/>
        </a:p>
      </dgm:t>
    </dgm:pt>
    <dgm:pt modelId="{C111C18A-FD96-4E63-821A-54D70D8DC65F}">
      <dgm:prSet phldrT="[Text]"/>
      <dgm:spPr>
        <a:solidFill>
          <a:srgbClr val="7030A0"/>
        </a:solidFill>
      </dgm:spPr>
      <dgm:t>
        <a:bodyPr/>
        <a:lstStyle/>
        <a:p>
          <a:pPr algn="l"/>
          <a:r>
            <a:rPr lang="en-US" dirty="0"/>
            <a:t>Initially submit a copy of bylaws to the district</a:t>
          </a:r>
        </a:p>
      </dgm:t>
    </dgm:pt>
    <dgm:pt modelId="{83BE74EF-FAB4-45A2-BBED-7CD5259AB210}" type="parTrans" cxnId="{FFD8B471-C98F-4DB5-8DE3-2AB7E896ADD5}">
      <dgm:prSet/>
      <dgm:spPr/>
      <dgm:t>
        <a:bodyPr/>
        <a:lstStyle/>
        <a:p>
          <a:pPr algn="l"/>
          <a:endParaRPr lang="en-US"/>
        </a:p>
      </dgm:t>
    </dgm:pt>
    <dgm:pt modelId="{B4F34DE2-2DAE-4F88-8C78-BD8892EBF4FF}" type="sibTrans" cxnId="{FFD8B471-C98F-4DB5-8DE3-2AB7E896ADD5}">
      <dgm:prSet/>
      <dgm:spPr/>
      <dgm:t>
        <a:bodyPr/>
        <a:lstStyle/>
        <a:p>
          <a:pPr algn="l"/>
          <a:endParaRPr lang="en-US"/>
        </a:p>
      </dgm:t>
    </dgm:pt>
    <dgm:pt modelId="{3C67E77D-62FA-499D-B5E6-E79A091C5267}">
      <dgm:prSet phldrT="[Text]"/>
      <dgm:spPr>
        <a:solidFill>
          <a:srgbClr val="7030A0"/>
        </a:solidFill>
      </dgm:spPr>
      <dgm:t>
        <a:bodyPr/>
        <a:lstStyle/>
        <a:p>
          <a:pPr algn="l"/>
          <a:r>
            <a:rPr lang="en-US" dirty="0"/>
            <a:t>Address the organizational structure</a:t>
          </a:r>
        </a:p>
      </dgm:t>
    </dgm:pt>
    <dgm:pt modelId="{5337D229-E330-4525-B0FA-14EC5A80604A}" type="parTrans" cxnId="{32AA6160-4426-4C4D-93AE-E2F474E37AD9}">
      <dgm:prSet/>
      <dgm:spPr/>
      <dgm:t>
        <a:bodyPr/>
        <a:lstStyle/>
        <a:p>
          <a:pPr algn="l"/>
          <a:endParaRPr lang="en-US"/>
        </a:p>
      </dgm:t>
    </dgm:pt>
    <dgm:pt modelId="{C056AC5D-B04E-4376-A1CB-3EAB7BE5AF5B}" type="sibTrans" cxnId="{32AA6160-4426-4C4D-93AE-E2F474E37AD9}">
      <dgm:prSet/>
      <dgm:spPr/>
      <dgm:t>
        <a:bodyPr/>
        <a:lstStyle/>
        <a:p>
          <a:pPr algn="l"/>
          <a:endParaRPr lang="en-US"/>
        </a:p>
      </dgm:t>
    </dgm:pt>
    <dgm:pt modelId="{CC6B7442-0B72-4EF2-9F13-1325B51AFF9F}">
      <dgm:prSet phldrT="[Text]"/>
      <dgm:spPr>
        <a:solidFill>
          <a:srgbClr val="7030A0"/>
        </a:solidFill>
      </dgm:spPr>
      <dgm:t>
        <a:bodyPr/>
        <a:lstStyle/>
        <a:p>
          <a:pPr algn="l"/>
          <a:r>
            <a:rPr lang="en-US" dirty="0"/>
            <a:t>Address the methods used to elect officers</a:t>
          </a:r>
        </a:p>
      </dgm:t>
    </dgm:pt>
    <dgm:pt modelId="{E3D139E0-5DC2-4F8E-9F8F-B3F0EBCD4689}" type="parTrans" cxnId="{102D6D4D-90C9-40F4-A001-35DCC329B127}">
      <dgm:prSet/>
      <dgm:spPr/>
      <dgm:t>
        <a:bodyPr/>
        <a:lstStyle/>
        <a:p>
          <a:pPr algn="l"/>
          <a:endParaRPr lang="en-US"/>
        </a:p>
      </dgm:t>
    </dgm:pt>
    <dgm:pt modelId="{FF80E1BA-0D6F-4EE8-9640-892A5897DBCD}" type="sibTrans" cxnId="{102D6D4D-90C9-40F4-A001-35DCC329B127}">
      <dgm:prSet/>
      <dgm:spPr/>
      <dgm:t>
        <a:bodyPr/>
        <a:lstStyle/>
        <a:p>
          <a:pPr algn="l"/>
          <a:endParaRPr lang="en-US"/>
        </a:p>
      </dgm:t>
    </dgm:pt>
    <dgm:pt modelId="{0A8ABE55-6F0C-4E32-85C9-5086E8CCE15E}">
      <dgm:prSet/>
      <dgm:spPr>
        <a:solidFill>
          <a:srgbClr val="7030A0"/>
        </a:solidFill>
        <a:ln>
          <a:solidFill>
            <a:srgbClr val="7030A0"/>
          </a:solidFill>
        </a:ln>
      </dgm:spPr>
      <dgm:t>
        <a:bodyPr/>
        <a:lstStyle/>
        <a:p>
          <a:pPr algn="l"/>
          <a:r>
            <a:rPr lang="en-US" dirty="0"/>
            <a:t>Contain the rules of membership</a:t>
          </a:r>
        </a:p>
      </dgm:t>
    </dgm:pt>
    <dgm:pt modelId="{76078837-D72C-4131-BEF0-E0A0203188D3}" type="parTrans" cxnId="{9AFA57E9-AD43-465D-BB12-6947A43403CE}">
      <dgm:prSet/>
      <dgm:spPr/>
      <dgm:t>
        <a:bodyPr/>
        <a:lstStyle/>
        <a:p>
          <a:pPr algn="l"/>
          <a:endParaRPr lang="en-US"/>
        </a:p>
      </dgm:t>
    </dgm:pt>
    <dgm:pt modelId="{3A2CF9C5-3B08-42F5-A796-7CA09ED1E0FD}" type="sibTrans" cxnId="{9AFA57E9-AD43-465D-BB12-6947A43403CE}">
      <dgm:prSet/>
      <dgm:spPr/>
      <dgm:t>
        <a:bodyPr/>
        <a:lstStyle/>
        <a:p>
          <a:pPr algn="l"/>
          <a:endParaRPr lang="en-US"/>
        </a:p>
      </dgm:t>
    </dgm:pt>
    <dgm:pt modelId="{D8B1CDA1-FE4A-4D5F-914D-9D7A78F33C3B}">
      <dgm:prSet/>
      <dgm:spPr>
        <a:solidFill>
          <a:srgbClr val="7030A0"/>
        </a:solidFill>
      </dgm:spPr>
      <dgm:t>
        <a:bodyPr/>
        <a:lstStyle/>
        <a:p>
          <a:pPr algn="l"/>
          <a:r>
            <a:rPr lang="en-US" dirty="0"/>
            <a:t>Include how meetings will be publicized and conducted</a:t>
          </a:r>
        </a:p>
      </dgm:t>
    </dgm:pt>
    <dgm:pt modelId="{B3C6095C-389E-42A1-B40F-BBDB10580F6C}" type="parTrans" cxnId="{72A11A6B-B87A-4476-9F85-38F7F3F67BE1}">
      <dgm:prSet/>
      <dgm:spPr/>
      <dgm:t>
        <a:bodyPr/>
        <a:lstStyle/>
        <a:p>
          <a:pPr algn="l"/>
          <a:endParaRPr lang="en-US"/>
        </a:p>
      </dgm:t>
    </dgm:pt>
    <dgm:pt modelId="{98C80109-D8E2-4BAD-AFC1-2EBB70A3FC33}" type="sibTrans" cxnId="{72A11A6B-B87A-4476-9F85-38F7F3F67BE1}">
      <dgm:prSet/>
      <dgm:spPr/>
      <dgm:t>
        <a:bodyPr/>
        <a:lstStyle/>
        <a:p>
          <a:pPr algn="l"/>
          <a:endParaRPr lang="en-US"/>
        </a:p>
      </dgm:t>
    </dgm:pt>
    <dgm:pt modelId="{15225172-E651-49C2-8624-D20F91AE256F}">
      <dgm:prSet/>
      <dgm:spPr>
        <a:solidFill>
          <a:srgbClr val="7030A0"/>
        </a:solidFill>
      </dgm:spPr>
      <dgm:t>
        <a:bodyPr/>
        <a:lstStyle/>
        <a:p>
          <a:pPr algn="l"/>
          <a:r>
            <a:rPr lang="en-US" dirty="0"/>
            <a:t>Address the organization’s fiscal year</a:t>
          </a:r>
        </a:p>
      </dgm:t>
    </dgm:pt>
    <dgm:pt modelId="{5581CFCD-A1AE-43BE-A10A-33DBD111A0F9}" type="parTrans" cxnId="{15561A8B-CBF9-44F4-806A-AC49BC6B2626}">
      <dgm:prSet/>
      <dgm:spPr/>
      <dgm:t>
        <a:bodyPr/>
        <a:lstStyle/>
        <a:p>
          <a:pPr algn="l"/>
          <a:endParaRPr lang="en-US"/>
        </a:p>
      </dgm:t>
    </dgm:pt>
    <dgm:pt modelId="{20BDDA74-84F5-43FD-B397-5A2579256722}" type="sibTrans" cxnId="{15561A8B-CBF9-44F4-806A-AC49BC6B2626}">
      <dgm:prSet/>
      <dgm:spPr/>
      <dgm:t>
        <a:bodyPr/>
        <a:lstStyle/>
        <a:p>
          <a:pPr algn="l"/>
          <a:endParaRPr lang="en-US"/>
        </a:p>
      </dgm:t>
    </dgm:pt>
    <dgm:pt modelId="{599EC981-BD9F-4650-835F-EE8B69CBCF85}">
      <dgm:prSet/>
      <dgm:spPr>
        <a:solidFill>
          <a:srgbClr val="7030A0"/>
        </a:solidFill>
      </dgm:spPr>
      <dgm:t>
        <a:bodyPr/>
        <a:lstStyle/>
        <a:p>
          <a:pPr algn="l"/>
          <a:r>
            <a:rPr lang="en-US" dirty="0"/>
            <a:t>DO NOT allow one person to hold multiple offices</a:t>
          </a:r>
        </a:p>
      </dgm:t>
    </dgm:pt>
    <dgm:pt modelId="{0D8FA84A-3A32-483F-BADF-5E42AB571F83}" type="parTrans" cxnId="{98FEB134-F9D0-4A23-9DF8-D06B8D3310D2}">
      <dgm:prSet/>
      <dgm:spPr/>
      <dgm:t>
        <a:bodyPr/>
        <a:lstStyle/>
        <a:p>
          <a:pPr algn="l"/>
          <a:endParaRPr lang="en-US"/>
        </a:p>
      </dgm:t>
    </dgm:pt>
    <dgm:pt modelId="{7CF83B97-7899-4CEA-86A0-5E95456CDEAE}" type="sibTrans" cxnId="{98FEB134-F9D0-4A23-9DF8-D06B8D3310D2}">
      <dgm:prSet/>
      <dgm:spPr/>
      <dgm:t>
        <a:bodyPr/>
        <a:lstStyle/>
        <a:p>
          <a:pPr algn="l"/>
          <a:endParaRPr lang="en-US"/>
        </a:p>
      </dgm:t>
    </dgm:pt>
    <dgm:pt modelId="{592739AD-7A81-44DF-8687-83F2A26600C0}">
      <dgm:prSet/>
      <dgm:spPr>
        <a:solidFill>
          <a:srgbClr val="7030A0"/>
        </a:solidFill>
      </dgm:spPr>
      <dgm:t>
        <a:bodyPr/>
        <a:lstStyle/>
        <a:p>
          <a:pPr algn="l"/>
          <a:r>
            <a:rPr lang="en-US" dirty="0"/>
            <a:t>Address the dissolution of a booster club</a:t>
          </a:r>
        </a:p>
      </dgm:t>
    </dgm:pt>
    <dgm:pt modelId="{A757735E-CDFC-4941-9980-0C4581278045}" type="parTrans" cxnId="{274C0A28-C6C3-401F-99C8-E5224C3D3C23}">
      <dgm:prSet/>
      <dgm:spPr/>
      <dgm:t>
        <a:bodyPr/>
        <a:lstStyle/>
        <a:p>
          <a:pPr algn="l"/>
          <a:endParaRPr lang="en-US"/>
        </a:p>
      </dgm:t>
    </dgm:pt>
    <dgm:pt modelId="{447C7406-F6E8-4F66-AADF-3F5A1D0BA2BF}" type="sibTrans" cxnId="{274C0A28-C6C3-401F-99C8-E5224C3D3C23}">
      <dgm:prSet/>
      <dgm:spPr/>
      <dgm:t>
        <a:bodyPr/>
        <a:lstStyle/>
        <a:p>
          <a:pPr algn="l"/>
          <a:endParaRPr lang="en-US"/>
        </a:p>
      </dgm:t>
    </dgm:pt>
    <dgm:pt modelId="{ED5DCCC5-BCA8-4491-AA37-BAF153ECA184}" type="pres">
      <dgm:prSet presAssocID="{90119837-5B71-4D44-BB01-DB0B084933C8}" presName="linear" presStyleCnt="0">
        <dgm:presLayoutVars>
          <dgm:animLvl val="lvl"/>
          <dgm:resizeHandles val="exact"/>
        </dgm:presLayoutVars>
      </dgm:prSet>
      <dgm:spPr/>
    </dgm:pt>
    <dgm:pt modelId="{47A942F6-847D-4AE7-9CA0-5319E5F60B4F}" type="pres">
      <dgm:prSet presAssocID="{C111C18A-FD96-4E63-821A-54D70D8DC65F}" presName="parentText" presStyleLbl="node1" presStyleIdx="0" presStyleCnt="8">
        <dgm:presLayoutVars>
          <dgm:chMax val="0"/>
          <dgm:bulletEnabled val="1"/>
        </dgm:presLayoutVars>
      </dgm:prSet>
      <dgm:spPr/>
    </dgm:pt>
    <dgm:pt modelId="{305A4208-3D12-4550-8235-95111AE2DF92}" type="pres">
      <dgm:prSet presAssocID="{B4F34DE2-2DAE-4F88-8C78-BD8892EBF4FF}" presName="spacer" presStyleCnt="0"/>
      <dgm:spPr/>
    </dgm:pt>
    <dgm:pt modelId="{81203336-F3DE-4B3A-BCF4-0F68C23AC2BB}" type="pres">
      <dgm:prSet presAssocID="{3C67E77D-62FA-499D-B5E6-E79A091C5267}" presName="parentText" presStyleLbl="node1" presStyleIdx="1" presStyleCnt="8">
        <dgm:presLayoutVars>
          <dgm:chMax val="0"/>
          <dgm:bulletEnabled val="1"/>
        </dgm:presLayoutVars>
      </dgm:prSet>
      <dgm:spPr/>
    </dgm:pt>
    <dgm:pt modelId="{EBC22316-491A-466F-80FB-F5D0D2A0CF7F}" type="pres">
      <dgm:prSet presAssocID="{C056AC5D-B04E-4376-A1CB-3EAB7BE5AF5B}" presName="spacer" presStyleCnt="0"/>
      <dgm:spPr/>
    </dgm:pt>
    <dgm:pt modelId="{D64CB5D5-837D-47FC-9E42-A26D800BC695}" type="pres">
      <dgm:prSet presAssocID="{CC6B7442-0B72-4EF2-9F13-1325B51AFF9F}" presName="parentText" presStyleLbl="node1" presStyleIdx="2" presStyleCnt="8">
        <dgm:presLayoutVars>
          <dgm:chMax val="0"/>
          <dgm:bulletEnabled val="1"/>
        </dgm:presLayoutVars>
      </dgm:prSet>
      <dgm:spPr/>
    </dgm:pt>
    <dgm:pt modelId="{4AD298CC-1A19-4F0A-9AC1-DC6265E0A4D3}" type="pres">
      <dgm:prSet presAssocID="{FF80E1BA-0D6F-4EE8-9640-892A5897DBCD}" presName="spacer" presStyleCnt="0"/>
      <dgm:spPr/>
    </dgm:pt>
    <dgm:pt modelId="{60E345B6-F58E-49B9-BC2C-938C0CC07B3E}" type="pres">
      <dgm:prSet presAssocID="{0A8ABE55-6F0C-4E32-85C9-5086E8CCE15E}" presName="parentText" presStyleLbl="node1" presStyleIdx="3" presStyleCnt="8">
        <dgm:presLayoutVars>
          <dgm:chMax val="0"/>
          <dgm:bulletEnabled val="1"/>
        </dgm:presLayoutVars>
      </dgm:prSet>
      <dgm:spPr/>
    </dgm:pt>
    <dgm:pt modelId="{E2B48AF2-B5C6-4787-B608-ECE43ACDB663}" type="pres">
      <dgm:prSet presAssocID="{3A2CF9C5-3B08-42F5-A796-7CA09ED1E0FD}" presName="spacer" presStyleCnt="0"/>
      <dgm:spPr/>
    </dgm:pt>
    <dgm:pt modelId="{17034AF7-C319-46FD-A7DF-107B428C5F3E}" type="pres">
      <dgm:prSet presAssocID="{D8B1CDA1-FE4A-4D5F-914D-9D7A78F33C3B}" presName="parentText" presStyleLbl="node1" presStyleIdx="4" presStyleCnt="8">
        <dgm:presLayoutVars>
          <dgm:chMax val="0"/>
          <dgm:bulletEnabled val="1"/>
        </dgm:presLayoutVars>
      </dgm:prSet>
      <dgm:spPr/>
    </dgm:pt>
    <dgm:pt modelId="{F8214715-33E9-45EC-BC61-351C622D9DFE}" type="pres">
      <dgm:prSet presAssocID="{98C80109-D8E2-4BAD-AFC1-2EBB70A3FC33}" presName="spacer" presStyleCnt="0"/>
      <dgm:spPr/>
    </dgm:pt>
    <dgm:pt modelId="{CECA2E1D-48A5-4E32-80B2-E62A2A0C1E80}" type="pres">
      <dgm:prSet presAssocID="{15225172-E651-49C2-8624-D20F91AE256F}" presName="parentText" presStyleLbl="node1" presStyleIdx="5" presStyleCnt="8">
        <dgm:presLayoutVars>
          <dgm:chMax val="0"/>
          <dgm:bulletEnabled val="1"/>
        </dgm:presLayoutVars>
      </dgm:prSet>
      <dgm:spPr/>
    </dgm:pt>
    <dgm:pt modelId="{6E93ECFF-1F95-4021-88C4-C80C2F27005D}" type="pres">
      <dgm:prSet presAssocID="{20BDDA74-84F5-43FD-B397-5A2579256722}" presName="spacer" presStyleCnt="0"/>
      <dgm:spPr/>
    </dgm:pt>
    <dgm:pt modelId="{AEFE6098-4302-4406-BF0C-A72C04846103}" type="pres">
      <dgm:prSet presAssocID="{599EC981-BD9F-4650-835F-EE8B69CBCF85}" presName="parentText" presStyleLbl="node1" presStyleIdx="6" presStyleCnt="8">
        <dgm:presLayoutVars>
          <dgm:chMax val="0"/>
          <dgm:bulletEnabled val="1"/>
        </dgm:presLayoutVars>
      </dgm:prSet>
      <dgm:spPr/>
    </dgm:pt>
    <dgm:pt modelId="{8298DEE1-8C4C-4596-81D7-296B13FDB74F}" type="pres">
      <dgm:prSet presAssocID="{7CF83B97-7899-4CEA-86A0-5E95456CDEAE}" presName="spacer" presStyleCnt="0"/>
      <dgm:spPr/>
    </dgm:pt>
    <dgm:pt modelId="{770C0B2A-3A38-4759-8CB6-D80B1E6CDA0B}" type="pres">
      <dgm:prSet presAssocID="{592739AD-7A81-44DF-8687-83F2A26600C0}" presName="parentText" presStyleLbl="node1" presStyleIdx="7" presStyleCnt="8">
        <dgm:presLayoutVars>
          <dgm:chMax val="0"/>
          <dgm:bulletEnabled val="1"/>
        </dgm:presLayoutVars>
      </dgm:prSet>
      <dgm:spPr/>
    </dgm:pt>
  </dgm:ptLst>
  <dgm:cxnLst>
    <dgm:cxn modelId="{FC945705-74AF-41F6-9CC5-E026DF763931}" type="presOf" srcId="{15225172-E651-49C2-8624-D20F91AE256F}" destId="{CECA2E1D-48A5-4E32-80B2-E62A2A0C1E80}" srcOrd="0" destOrd="0" presId="urn:microsoft.com/office/officeart/2005/8/layout/vList2"/>
    <dgm:cxn modelId="{C37B6112-2040-4348-B215-46F4F5D2EE62}" type="presOf" srcId="{3C67E77D-62FA-499D-B5E6-E79A091C5267}" destId="{81203336-F3DE-4B3A-BCF4-0F68C23AC2BB}" srcOrd="0" destOrd="0" presId="urn:microsoft.com/office/officeart/2005/8/layout/vList2"/>
    <dgm:cxn modelId="{274C0A28-C6C3-401F-99C8-E5224C3D3C23}" srcId="{90119837-5B71-4D44-BB01-DB0B084933C8}" destId="{592739AD-7A81-44DF-8687-83F2A26600C0}" srcOrd="7" destOrd="0" parTransId="{A757735E-CDFC-4941-9980-0C4581278045}" sibTransId="{447C7406-F6E8-4F66-AADF-3F5A1D0BA2BF}"/>
    <dgm:cxn modelId="{337BBB2B-D1CA-4367-9956-F9ADC632A1D4}" type="presOf" srcId="{D8B1CDA1-FE4A-4D5F-914D-9D7A78F33C3B}" destId="{17034AF7-C319-46FD-A7DF-107B428C5F3E}" srcOrd="0" destOrd="0" presId="urn:microsoft.com/office/officeart/2005/8/layout/vList2"/>
    <dgm:cxn modelId="{98FEB134-F9D0-4A23-9DF8-D06B8D3310D2}" srcId="{90119837-5B71-4D44-BB01-DB0B084933C8}" destId="{599EC981-BD9F-4650-835F-EE8B69CBCF85}" srcOrd="6" destOrd="0" parTransId="{0D8FA84A-3A32-483F-BADF-5E42AB571F83}" sibTransId="{7CF83B97-7899-4CEA-86A0-5E95456CDEAE}"/>
    <dgm:cxn modelId="{32AA6160-4426-4C4D-93AE-E2F474E37AD9}" srcId="{90119837-5B71-4D44-BB01-DB0B084933C8}" destId="{3C67E77D-62FA-499D-B5E6-E79A091C5267}" srcOrd="1" destOrd="0" parTransId="{5337D229-E330-4525-B0FA-14EC5A80604A}" sibTransId="{C056AC5D-B04E-4376-A1CB-3EAB7BE5AF5B}"/>
    <dgm:cxn modelId="{19EE6B43-841F-48BE-8B1F-62A898800B1D}" type="presOf" srcId="{599EC981-BD9F-4650-835F-EE8B69CBCF85}" destId="{AEFE6098-4302-4406-BF0C-A72C04846103}" srcOrd="0" destOrd="0" presId="urn:microsoft.com/office/officeart/2005/8/layout/vList2"/>
    <dgm:cxn modelId="{EE896344-E4D4-4152-8316-FFF14EFE4CC2}" type="presOf" srcId="{CC6B7442-0B72-4EF2-9F13-1325B51AFF9F}" destId="{D64CB5D5-837D-47FC-9E42-A26D800BC695}" srcOrd="0" destOrd="0" presId="urn:microsoft.com/office/officeart/2005/8/layout/vList2"/>
    <dgm:cxn modelId="{4C5A4F64-94D3-41CD-8EF8-E5F733DB2470}" type="presOf" srcId="{0A8ABE55-6F0C-4E32-85C9-5086E8CCE15E}" destId="{60E345B6-F58E-49B9-BC2C-938C0CC07B3E}" srcOrd="0" destOrd="0" presId="urn:microsoft.com/office/officeart/2005/8/layout/vList2"/>
    <dgm:cxn modelId="{72A11A6B-B87A-4476-9F85-38F7F3F67BE1}" srcId="{90119837-5B71-4D44-BB01-DB0B084933C8}" destId="{D8B1CDA1-FE4A-4D5F-914D-9D7A78F33C3B}" srcOrd="4" destOrd="0" parTransId="{B3C6095C-389E-42A1-B40F-BBDB10580F6C}" sibTransId="{98C80109-D8E2-4BAD-AFC1-2EBB70A3FC33}"/>
    <dgm:cxn modelId="{102D6D4D-90C9-40F4-A001-35DCC329B127}" srcId="{90119837-5B71-4D44-BB01-DB0B084933C8}" destId="{CC6B7442-0B72-4EF2-9F13-1325B51AFF9F}" srcOrd="2" destOrd="0" parTransId="{E3D139E0-5DC2-4F8E-9F8F-B3F0EBCD4689}" sibTransId="{FF80E1BA-0D6F-4EE8-9640-892A5897DBCD}"/>
    <dgm:cxn modelId="{FFD8B471-C98F-4DB5-8DE3-2AB7E896ADD5}" srcId="{90119837-5B71-4D44-BB01-DB0B084933C8}" destId="{C111C18A-FD96-4E63-821A-54D70D8DC65F}" srcOrd="0" destOrd="0" parTransId="{83BE74EF-FAB4-45A2-BBED-7CD5259AB210}" sibTransId="{B4F34DE2-2DAE-4F88-8C78-BD8892EBF4FF}"/>
    <dgm:cxn modelId="{15561A8B-CBF9-44F4-806A-AC49BC6B2626}" srcId="{90119837-5B71-4D44-BB01-DB0B084933C8}" destId="{15225172-E651-49C2-8624-D20F91AE256F}" srcOrd="5" destOrd="0" parTransId="{5581CFCD-A1AE-43BE-A10A-33DBD111A0F9}" sibTransId="{20BDDA74-84F5-43FD-B397-5A2579256722}"/>
    <dgm:cxn modelId="{1198B798-FD3F-417E-8919-BBF7F44A1F6A}" type="presOf" srcId="{90119837-5B71-4D44-BB01-DB0B084933C8}" destId="{ED5DCCC5-BCA8-4491-AA37-BAF153ECA184}" srcOrd="0" destOrd="0" presId="urn:microsoft.com/office/officeart/2005/8/layout/vList2"/>
    <dgm:cxn modelId="{5AA98BCA-1539-4DF4-ABB3-8AB98C08E64C}" type="presOf" srcId="{C111C18A-FD96-4E63-821A-54D70D8DC65F}" destId="{47A942F6-847D-4AE7-9CA0-5319E5F60B4F}" srcOrd="0" destOrd="0" presId="urn:microsoft.com/office/officeart/2005/8/layout/vList2"/>
    <dgm:cxn modelId="{9AFA57E9-AD43-465D-BB12-6947A43403CE}" srcId="{90119837-5B71-4D44-BB01-DB0B084933C8}" destId="{0A8ABE55-6F0C-4E32-85C9-5086E8CCE15E}" srcOrd="3" destOrd="0" parTransId="{76078837-D72C-4131-BEF0-E0A0203188D3}" sibTransId="{3A2CF9C5-3B08-42F5-A796-7CA09ED1E0FD}"/>
    <dgm:cxn modelId="{DEBCE2EC-5DA3-4E9D-A4CC-3B8738FD354E}" type="presOf" srcId="{592739AD-7A81-44DF-8687-83F2A26600C0}" destId="{770C0B2A-3A38-4759-8CB6-D80B1E6CDA0B}" srcOrd="0" destOrd="0" presId="urn:microsoft.com/office/officeart/2005/8/layout/vList2"/>
    <dgm:cxn modelId="{23BC3725-9E25-4B83-8F30-3577C7EDEACD}" type="presParOf" srcId="{ED5DCCC5-BCA8-4491-AA37-BAF153ECA184}" destId="{47A942F6-847D-4AE7-9CA0-5319E5F60B4F}" srcOrd="0" destOrd="0" presId="urn:microsoft.com/office/officeart/2005/8/layout/vList2"/>
    <dgm:cxn modelId="{082C2058-4CA6-405A-8402-B52844B52519}" type="presParOf" srcId="{ED5DCCC5-BCA8-4491-AA37-BAF153ECA184}" destId="{305A4208-3D12-4550-8235-95111AE2DF92}" srcOrd="1" destOrd="0" presId="urn:microsoft.com/office/officeart/2005/8/layout/vList2"/>
    <dgm:cxn modelId="{011AEFB0-29A6-47C9-8097-E09A7ABEC44A}" type="presParOf" srcId="{ED5DCCC5-BCA8-4491-AA37-BAF153ECA184}" destId="{81203336-F3DE-4B3A-BCF4-0F68C23AC2BB}" srcOrd="2" destOrd="0" presId="urn:microsoft.com/office/officeart/2005/8/layout/vList2"/>
    <dgm:cxn modelId="{0EC8B6AF-9BE3-4F24-B007-7C58BD514416}" type="presParOf" srcId="{ED5DCCC5-BCA8-4491-AA37-BAF153ECA184}" destId="{EBC22316-491A-466F-80FB-F5D0D2A0CF7F}" srcOrd="3" destOrd="0" presId="urn:microsoft.com/office/officeart/2005/8/layout/vList2"/>
    <dgm:cxn modelId="{4BA81705-493D-436D-8F5C-8A0A23209AB6}" type="presParOf" srcId="{ED5DCCC5-BCA8-4491-AA37-BAF153ECA184}" destId="{D64CB5D5-837D-47FC-9E42-A26D800BC695}" srcOrd="4" destOrd="0" presId="urn:microsoft.com/office/officeart/2005/8/layout/vList2"/>
    <dgm:cxn modelId="{FF84CE71-AEE1-4604-80D3-5AF089D3CC79}" type="presParOf" srcId="{ED5DCCC5-BCA8-4491-AA37-BAF153ECA184}" destId="{4AD298CC-1A19-4F0A-9AC1-DC6265E0A4D3}" srcOrd="5" destOrd="0" presId="urn:microsoft.com/office/officeart/2005/8/layout/vList2"/>
    <dgm:cxn modelId="{EC29CD94-F89F-4536-A89B-2DE9975D650D}" type="presParOf" srcId="{ED5DCCC5-BCA8-4491-AA37-BAF153ECA184}" destId="{60E345B6-F58E-49B9-BC2C-938C0CC07B3E}" srcOrd="6" destOrd="0" presId="urn:microsoft.com/office/officeart/2005/8/layout/vList2"/>
    <dgm:cxn modelId="{64F8720C-7D85-461E-B507-12F11D36BDCE}" type="presParOf" srcId="{ED5DCCC5-BCA8-4491-AA37-BAF153ECA184}" destId="{E2B48AF2-B5C6-4787-B608-ECE43ACDB663}" srcOrd="7" destOrd="0" presId="urn:microsoft.com/office/officeart/2005/8/layout/vList2"/>
    <dgm:cxn modelId="{9DF6F79F-9DB9-4FCB-8A5A-308050E07EFD}" type="presParOf" srcId="{ED5DCCC5-BCA8-4491-AA37-BAF153ECA184}" destId="{17034AF7-C319-46FD-A7DF-107B428C5F3E}" srcOrd="8" destOrd="0" presId="urn:microsoft.com/office/officeart/2005/8/layout/vList2"/>
    <dgm:cxn modelId="{1E08CC9B-C9D0-4098-80ED-793FEBEE0329}" type="presParOf" srcId="{ED5DCCC5-BCA8-4491-AA37-BAF153ECA184}" destId="{F8214715-33E9-45EC-BC61-351C622D9DFE}" srcOrd="9" destOrd="0" presId="urn:microsoft.com/office/officeart/2005/8/layout/vList2"/>
    <dgm:cxn modelId="{C4396751-C951-49FB-B4B5-88BD64D31BAD}" type="presParOf" srcId="{ED5DCCC5-BCA8-4491-AA37-BAF153ECA184}" destId="{CECA2E1D-48A5-4E32-80B2-E62A2A0C1E80}" srcOrd="10" destOrd="0" presId="urn:microsoft.com/office/officeart/2005/8/layout/vList2"/>
    <dgm:cxn modelId="{01AA70B9-E6E5-4A66-BC82-5FA76A74B2B0}" type="presParOf" srcId="{ED5DCCC5-BCA8-4491-AA37-BAF153ECA184}" destId="{6E93ECFF-1F95-4021-88C4-C80C2F27005D}" srcOrd="11" destOrd="0" presId="urn:microsoft.com/office/officeart/2005/8/layout/vList2"/>
    <dgm:cxn modelId="{26344DA9-39A7-4F4B-A9E8-2B28F1B69E8D}" type="presParOf" srcId="{ED5DCCC5-BCA8-4491-AA37-BAF153ECA184}" destId="{AEFE6098-4302-4406-BF0C-A72C04846103}" srcOrd="12" destOrd="0" presId="urn:microsoft.com/office/officeart/2005/8/layout/vList2"/>
    <dgm:cxn modelId="{82C56648-010C-4467-9F16-4B3C5CA385CD}" type="presParOf" srcId="{ED5DCCC5-BCA8-4491-AA37-BAF153ECA184}" destId="{8298DEE1-8C4C-4596-81D7-296B13FDB74F}" srcOrd="13" destOrd="0" presId="urn:microsoft.com/office/officeart/2005/8/layout/vList2"/>
    <dgm:cxn modelId="{E8F30304-4BFE-4810-B379-A5E0EA2CFD91}" type="presParOf" srcId="{ED5DCCC5-BCA8-4491-AA37-BAF153ECA184}" destId="{770C0B2A-3A38-4759-8CB6-D80B1E6CDA0B}" srcOrd="14" destOrd="0" presId="urn:microsoft.com/office/officeart/2005/8/layout/vList2"/>
  </dgm:cxnLst>
  <dgm:bg>
    <a:solidFill>
      <a:srgbClr val="00206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119837-5B71-4D44-BB01-DB0B084933C8}" type="doc">
      <dgm:prSet loTypeId="urn:microsoft.com/office/officeart/2005/8/layout/vList2" loCatId="list" qsTypeId="urn:microsoft.com/office/officeart/2005/8/quickstyle/simple4" qsCatId="simple" csTypeId="urn:microsoft.com/office/officeart/2005/8/colors/colorful1#1" csCatId="colorful" phldr="1"/>
      <dgm:spPr/>
      <dgm:t>
        <a:bodyPr/>
        <a:lstStyle/>
        <a:p>
          <a:endParaRPr lang="en-US"/>
        </a:p>
      </dgm:t>
    </dgm:pt>
    <dgm:pt modelId="{C111C18A-FD96-4E63-821A-54D70D8DC65F}">
      <dgm:prSet phldrT="[Text]"/>
      <dgm:spPr>
        <a:solidFill>
          <a:srgbClr val="7030A0"/>
        </a:solidFill>
      </dgm:spPr>
      <dgm:t>
        <a:bodyPr/>
        <a:lstStyle/>
        <a:p>
          <a:pPr algn="l"/>
          <a:r>
            <a:rPr lang="en-US" dirty="0"/>
            <a:t>Banking Information (who is changing signature at bank?)			</a:t>
          </a:r>
        </a:p>
      </dgm:t>
    </dgm:pt>
    <dgm:pt modelId="{83BE74EF-FAB4-45A2-BBED-7CD5259AB210}" type="parTrans" cxnId="{FFD8B471-C98F-4DB5-8DE3-2AB7E896ADD5}">
      <dgm:prSet/>
      <dgm:spPr/>
      <dgm:t>
        <a:bodyPr/>
        <a:lstStyle/>
        <a:p>
          <a:pPr algn="l"/>
          <a:endParaRPr lang="en-US"/>
        </a:p>
      </dgm:t>
    </dgm:pt>
    <dgm:pt modelId="{B4F34DE2-2DAE-4F88-8C78-BD8892EBF4FF}" type="sibTrans" cxnId="{FFD8B471-C98F-4DB5-8DE3-2AB7E896ADD5}">
      <dgm:prSet/>
      <dgm:spPr/>
      <dgm:t>
        <a:bodyPr/>
        <a:lstStyle/>
        <a:p>
          <a:pPr algn="l"/>
          <a:endParaRPr lang="en-US"/>
        </a:p>
      </dgm:t>
    </dgm:pt>
    <dgm:pt modelId="{3C67E77D-62FA-499D-B5E6-E79A091C5267}">
      <dgm:prSet phldrT="[Text]"/>
      <dgm:spPr>
        <a:solidFill>
          <a:srgbClr val="7030A0"/>
        </a:solidFill>
      </dgm:spPr>
      <dgm:t>
        <a:bodyPr/>
        <a:lstStyle/>
        <a:p>
          <a:pPr algn="l"/>
          <a:r>
            <a:rPr lang="en-US" dirty="0"/>
            <a:t>Cash Receipts (two people count money)</a:t>
          </a:r>
        </a:p>
      </dgm:t>
    </dgm:pt>
    <dgm:pt modelId="{5337D229-E330-4525-B0FA-14EC5A80604A}" type="parTrans" cxnId="{32AA6160-4426-4C4D-93AE-E2F474E37AD9}">
      <dgm:prSet/>
      <dgm:spPr/>
      <dgm:t>
        <a:bodyPr/>
        <a:lstStyle/>
        <a:p>
          <a:pPr algn="l"/>
          <a:endParaRPr lang="en-US"/>
        </a:p>
      </dgm:t>
    </dgm:pt>
    <dgm:pt modelId="{C056AC5D-B04E-4376-A1CB-3EAB7BE5AF5B}" type="sibTrans" cxnId="{32AA6160-4426-4C4D-93AE-E2F474E37AD9}">
      <dgm:prSet/>
      <dgm:spPr/>
      <dgm:t>
        <a:bodyPr/>
        <a:lstStyle/>
        <a:p>
          <a:pPr algn="l"/>
          <a:endParaRPr lang="en-US"/>
        </a:p>
      </dgm:t>
    </dgm:pt>
    <dgm:pt modelId="{CC6B7442-0B72-4EF2-9F13-1325B51AFF9F}">
      <dgm:prSet phldrT="[Text]"/>
      <dgm:spPr>
        <a:solidFill>
          <a:srgbClr val="7030A0"/>
        </a:solidFill>
      </dgm:spPr>
      <dgm:t>
        <a:bodyPr/>
        <a:lstStyle/>
        <a:p>
          <a:pPr algn="l"/>
          <a:r>
            <a:rPr lang="en-US" dirty="0"/>
            <a:t>Federal / State Reporting:  1099 requirements, sales tax, 990 tax return</a:t>
          </a:r>
        </a:p>
      </dgm:t>
    </dgm:pt>
    <dgm:pt modelId="{E3D139E0-5DC2-4F8E-9F8F-B3F0EBCD4689}" type="parTrans" cxnId="{102D6D4D-90C9-40F4-A001-35DCC329B127}">
      <dgm:prSet/>
      <dgm:spPr/>
      <dgm:t>
        <a:bodyPr/>
        <a:lstStyle/>
        <a:p>
          <a:pPr algn="l"/>
          <a:endParaRPr lang="en-US"/>
        </a:p>
      </dgm:t>
    </dgm:pt>
    <dgm:pt modelId="{FF80E1BA-0D6F-4EE8-9640-892A5897DBCD}" type="sibTrans" cxnId="{102D6D4D-90C9-40F4-A001-35DCC329B127}">
      <dgm:prSet/>
      <dgm:spPr/>
      <dgm:t>
        <a:bodyPr/>
        <a:lstStyle/>
        <a:p>
          <a:pPr algn="l"/>
          <a:endParaRPr lang="en-US"/>
        </a:p>
      </dgm:t>
    </dgm:pt>
    <dgm:pt modelId="{0A8ABE55-6F0C-4E32-85C9-5086E8CCE15E}">
      <dgm:prSet/>
      <dgm:spPr>
        <a:solidFill>
          <a:srgbClr val="7030A0"/>
        </a:solidFill>
        <a:ln>
          <a:solidFill>
            <a:srgbClr val="7030A0"/>
          </a:solidFill>
        </a:ln>
      </dgm:spPr>
      <dgm:t>
        <a:bodyPr/>
        <a:lstStyle/>
        <a:p>
          <a:pPr algn="l"/>
          <a:r>
            <a:rPr lang="en-US" dirty="0"/>
            <a:t>Bank Reconciliation (not the same person writing checks/signing checks)</a:t>
          </a:r>
        </a:p>
      </dgm:t>
    </dgm:pt>
    <dgm:pt modelId="{76078837-D72C-4131-BEF0-E0A0203188D3}" type="parTrans" cxnId="{9AFA57E9-AD43-465D-BB12-6947A43403CE}">
      <dgm:prSet/>
      <dgm:spPr/>
      <dgm:t>
        <a:bodyPr/>
        <a:lstStyle/>
        <a:p>
          <a:pPr algn="l"/>
          <a:endParaRPr lang="en-US"/>
        </a:p>
      </dgm:t>
    </dgm:pt>
    <dgm:pt modelId="{3A2CF9C5-3B08-42F5-A796-7CA09ED1E0FD}" type="sibTrans" cxnId="{9AFA57E9-AD43-465D-BB12-6947A43403CE}">
      <dgm:prSet/>
      <dgm:spPr/>
      <dgm:t>
        <a:bodyPr/>
        <a:lstStyle/>
        <a:p>
          <a:pPr algn="l"/>
          <a:endParaRPr lang="en-US"/>
        </a:p>
      </dgm:t>
    </dgm:pt>
    <dgm:pt modelId="{D8B1CDA1-FE4A-4D5F-914D-9D7A78F33C3B}">
      <dgm:prSet/>
      <dgm:spPr>
        <a:solidFill>
          <a:srgbClr val="7030A0"/>
        </a:solidFill>
      </dgm:spPr>
      <dgm:t>
        <a:bodyPr/>
        <a:lstStyle/>
        <a:p>
          <a:pPr algn="l"/>
          <a:r>
            <a:rPr lang="en-US" dirty="0"/>
            <a:t>Financial Reporting (board approval)</a:t>
          </a:r>
        </a:p>
      </dgm:t>
    </dgm:pt>
    <dgm:pt modelId="{B3C6095C-389E-42A1-B40F-BBDB10580F6C}" type="parTrans" cxnId="{72A11A6B-B87A-4476-9F85-38F7F3F67BE1}">
      <dgm:prSet/>
      <dgm:spPr/>
      <dgm:t>
        <a:bodyPr/>
        <a:lstStyle/>
        <a:p>
          <a:pPr algn="l"/>
          <a:endParaRPr lang="en-US"/>
        </a:p>
      </dgm:t>
    </dgm:pt>
    <dgm:pt modelId="{98C80109-D8E2-4BAD-AFC1-2EBB70A3FC33}" type="sibTrans" cxnId="{72A11A6B-B87A-4476-9F85-38F7F3F67BE1}">
      <dgm:prSet/>
      <dgm:spPr/>
      <dgm:t>
        <a:bodyPr/>
        <a:lstStyle/>
        <a:p>
          <a:pPr algn="l"/>
          <a:endParaRPr lang="en-US"/>
        </a:p>
      </dgm:t>
    </dgm:pt>
    <dgm:pt modelId="{15225172-E651-49C2-8624-D20F91AE256F}">
      <dgm:prSet/>
      <dgm:spPr>
        <a:solidFill>
          <a:srgbClr val="7030A0"/>
        </a:solidFill>
      </dgm:spPr>
      <dgm:t>
        <a:bodyPr/>
        <a:lstStyle/>
        <a:p>
          <a:pPr algn="l"/>
          <a:r>
            <a:rPr lang="en-US" dirty="0"/>
            <a:t>Insurance Requirements (bond)</a:t>
          </a:r>
        </a:p>
      </dgm:t>
    </dgm:pt>
    <dgm:pt modelId="{5581CFCD-A1AE-43BE-A10A-33DBD111A0F9}" type="parTrans" cxnId="{15561A8B-CBF9-44F4-806A-AC49BC6B2626}">
      <dgm:prSet/>
      <dgm:spPr/>
      <dgm:t>
        <a:bodyPr/>
        <a:lstStyle/>
        <a:p>
          <a:pPr algn="l"/>
          <a:endParaRPr lang="en-US"/>
        </a:p>
      </dgm:t>
    </dgm:pt>
    <dgm:pt modelId="{20BDDA74-84F5-43FD-B397-5A2579256722}" type="sibTrans" cxnId="{15561A8B-CBF9-44F4-806A-AC49BC6B2626}">
      <dgm:prSet/>
      <dgm:spPr/>
      <dgm:t>
        <a:bodyPr/>
        <a:lstStyle/>
        <a:p>
          <a:pPr algn="l"/>
          <a:endParaRPr lang="en-US"/>
        </a:p>
      </dgm:t>
    </dgm:pt>
    <dgm:pt modelId="{599EC981-BD9F-4650-835F-EE8B69CBCF85}">
      <dgm:prSet/>
      <dgm:spPr>
        <a:solidFill>
          <a:srgbClr val="7030A0"/>
        </a:solidFill>
      </dgm:spPr>
      <dgm:t>
        <a:bodyPr/>
        <a:lstStyle/>
        <a:p>
          <a:pPr algn="l"/>
          <a:r>
            <a:rPr lang="en-US" dirty="0"/>
            <a:t>End of Season Audit (before turned over to new treasurer)</a:t>
          </a:r>
        </a:p>
      </dgm:t>
    </dgm:pt>
    <dgm:pt modelId="{0D8FA84A-3A32-483F-BADF-5E42AB571F83}" type="parTrans" cxnId="{98FEB134-F9D0-4A23-9DF8-D06B8D3310D2}">
      <dgm:prSet/>
      <dgm:spPr/>
      <dgm:t>
        <a:bodyPr/>
        <a:lstStyle/>
        <a:p>
          <a:pPr algn="l"/>
          <a:endParaRPr lang="en-US"/>
        </a:p>
      </dgm:t>
    </dgm:pt>
    <dgm:pt modelId="{7CF83B97-7899-4CEA-86A0-5E95456CDEAE}" type="sibTrans" cxnId="{98FEB134-F9D0-4A23-9DF8-D06B8D3310D2}">
      <dgm:prSet/>
      <dgm:spPr/>
      <dgm:t>
        <a:bodyPr/>
        <a:lstStyle/>
        <a:p>
          <a:pPr algn="l"/>
          <a:endParaRPr lang="en-US"/>
        </a:p>
      </dgm:t>
    </dgm:pt>
    <dgm:pt modelId="{592739AD-7A81-44DF-8687-83F2A26600C0}">
      <dgm:prSet/>
      <dgm:spPr>
        <a:solidFill>
          <a:srgbClr val="7030A0"/>
        </a:solidFill>
      </dgm:spPr>
      <dgm:t>
        <a:bodyPr/>
        <a:lstStyle/>
        <a:p>
          <a:pPr algn="l"/>
          <a:r>
            <a:rPr lang="en-US" dirty="0"/>
            <a:t>Record Retention (where are the records kept and how long)</a:t>
          </a:r>
        </a:p>
      </dgm:t>
    </dgm:pt>
    <dgm:pt modelId="{A757735E-CDFC-4941-9980-0C4581278045}" type="parTrans" cxnId="{274C0A28-C6C3-401F-99C8-E5224C3D3C23}">
      <dgm:prSet/>
      <dgm:spPr/>
      <dgm:t>
        <a:bodyPr/>
        <a:lstStyle/>
        <a:p>
          <a:pPr algn="l"/>
          <a:endParaRPr lang="en-US"/>
        </a:p>
      </dgm:t>
    </dgm:pt>
    <dgm:pt modelId="{447C7406-F6E8-4F66-AADF-3F5A1D0BA2BF}" type="sibTrans" cxnId="{274C0A28-C6C3-401F-99C8-E5224C3D3C23}">
      <dgm:prSet/>
      <dgm:spPr/>
      <dgm:t>
        <a:bodyPr/>
        <a:lstStyle/>
        <a:p>
          <a:pPr algn="l"/>
          <a:endParaRPr lang="en-US"/>
        </a:p>
      </dgm:t>
    </dgm:pt>
    <dgm:pt modelId="{ED5DCCC5-BCA8-4491-AA37-BAF153ECA184}" type="pres">
      <dgm:prSet presAssocID="{90119837-5B71-4D44-BB01-DB0B084933C8}" presName="linear" presStyleCnt="0">
        <dgm:presLayoutVars>
          <dgm:animLvl val="lvl"/>
          <dgm:resizeHandles val="exact"/>
        </dgm:presLayoutVars>
      </dgm:prSet>
      <dgm:spPr/>
    </dgm:pt>
    <dgm:pt modelId="{47A942F6-847D-4AE7-9CA0-5319E5F60B4F}" type="pres">
      <dgm:prSet presAssocID="{C111C18A-FD96-4E63-821A-54D70D8DC65F}" presName="parentText" presStyleLbl="node1" presStyleIdx="0" presStyleCnt="8" custLinFactNeighborX="-1587">
        <dgm:presLayoutVars>
          <dgm:chMax val="0"/>
          <dgm:bulletEnabled val="1"/>
        </dgm:presLayoutVars>
      </dgm:prSet>
      <dgm:spPr/>
    </dgm:pt>
    <dgm:pt modelId="{305A4208-3D12-4550-8235-95111AE2DF92}" type="pres">
      <dgm:prSet presAssocID="{B4F34DE2-2DAE-4F88-8C78-BD8892EBF4FF}" presName="spacer" presStyleCnt="0"/>
      <dgm:spPr/>
    </dgm:pt>
    <dgm:pt modelId="{81203336-F3DE-4B3A-BCF4-0F68C23AC2BB}" type="pres">
      <dgm:prSet presAssocID="{3C67E77D-62FA-499D-B5E6-E79A091C5267}" presName="parentText" presStyleLbl="node1" presStyleIdx="1" presStyleCnt="8">
        <dgm:presLayoutVars>
          <dgm:chMax val="0"/>
          <dgm:bulletEnabled val="1"/>
        </dgm:presLayoutVars>
      </dgm:prSet>
      <dgm:spPr/>
    </dgm:pt>
    <dgm:pt modelId="{EBC22316-491A-466F-80FB-F5D0D2A0CF7F}" type="pres">
      <dgm:prSet presAssocID="{C056AC5D-B04E-4376-A1CB-3EAB7BE5AF5B}" presName="spacer" presStyleCnt="0"/>
      <dgm:spPr/>
    </dgm:pt>
    <dgm:pt modelId="{D64CB5D5-837D-47FC-9E42-A26D800BC695}" type="pres">
      <dgm:prSet presAssocID="{CC6B7442-0B72-4EF2-9F13-1325B51AFF9F}" presName="parentText" presStyleLbl="node1" presStyleIdx="2" presStyleCnt="8">
        <dgm:presLayoutVars>
          <dgm:chMax val="0"/>
          <dgm:bulletEnabled val="1"/>
        </dgm:presLayoutVars>
      </dgm:prSet>
      <dgm:spPr/>
    </dgm:pt>
    <dgm:pt modelId="{4AD298CC-1A19-4F0A-9AC1-DC6265E0A4D3}" type="pres">
      <dgm:prSet presAssocID="{FF80E1BA-0D6F-4EE8-9640-892A5897DBCD}" presName="spacer" presStyleCnt="0"/>
      <dgm:spPr/>
    </dgm:pt>
    <dgm:pt modelId="{60E345B6-F58E-49B9-BC2C-938C0CC07B3E}" type="pres">
      <dgm:prSet presAssocID="{0A8ABE55-6F0C-4E32-85C9-5086E8CCE15E}" presName="parentText" presStyleLbl="node1" presStyleIdx="3" presStyleCnt="8">
        <dgm:presLayoutVars>
          <dgm:chMax val="0"/>
          <dgm:bulletEnabled val="1"/>
        </dgm:presLayoutVars>
      </dgm:prSet>
      <dgm:spPr/>
    </dgm:pt>
    <dgm:pt modelId="{E2B48AF2-B5C6-4787-B608-ECE43ACDB663}" type="pres">
      <dgm:prSet presAssocID="{3A2CF9C5-3B08-42F5-A796-7CA09ED1E0FD}" presName="spacer" presStyleCnt="0"/>
      <dgm:spPr/>
    </dgm:pt>
    <dgm:pt modelId="{17034AF7-C319-46FD-A7DF-107B428C5F3E}" type="pres">
      <dgm:prSet presAssocID="{D8B1CDA1-FE4A-4D5F-914D-9D7A78F33C3B}" presName="parentText" presStyleLbl="node1" presStyleIdx="4" presStyleCnt="8">
        <dgm:presLayoutVars>
          <dgm:chMax val="0"/>
          <dgm:bulletEnabled val="1"/>
        </dgm:presLayoutVars>
      </dgm:prSet>
      <dgm:spPr/>
    </dgm:pt>
    <dgm:pt modelId="{F8214715-33E9-45EC-BC61-351C622D9DFE}" type="pres">
      <dgm:prSet presAssocID="{98C80109-D8E2-4BAD-AFC1-2EBB70A3FC33}" presName="spacer" presStyleCnt="0"/>
      <dgm:spPr/>
    </dgm:pt>
    <dgm:pt modelId="{CECA2E1D-48A5-4E32-80B2-E62A2A0C1E80}" type="pres">
      <dgm:prSet presAssocID="{15225172-E651-49C2-8624-D20F91AE256F}" presName="parentText" presStyleLbl="node1" presStyleIdx="5" presStyleCnt="8">
        <dgm:presLayoutVars>
          <dgm:chMax val="0"/>
          <dgm:bulletEnabled val="1"/>
        </dgm:presLayoutVars>
      </dgm:prSet>
      <dgm:spPr/>
    </dgm:pt>
    <dgm:pt modelId="{6E93ECFF-1F95-4021-88C4-C80C2F27005D}" type="pres">
      <dgm:prSet presAssocID="{20BDDA74-84F5-43FD-B397-5A2579256722}" presName="spacer" presStyleCnt="0"/>
      <dgm:spPr/>
    </dgm:pt>
    <dgm:pt modelId="{AEFE6098-4302-4406-BF0C-A72C04846103}" type="pres">
      <dgm:prSet presAssocID="{599EC981-BD9F-4650-835F-EE8B69CBCF85}" presName="parentText" presStyleLbl="node1" presStyleIdx="6" presStyleCnt="8">
        <dgm:presLayoutVars>
          <dgm:chMax val="0"/>
          <dgm:bulletEnabled val="1"/>
        </dgm:presLayoutVars>
      </dgm:prSet>
      <dgm:spPr/>
    </dgm:pt>
    <dgm:pt modelId="{8298DEE1-8C4C-4596-81D7-296B13FDB74F}" type="pres">
      <dgm:prSet presAssocID="{7CF83B97-7899-4CEA-86A0-5E95456CDEAE}" presName="spacer" presStyleCnt="0"/>
      <dgm:spPr/>
    </dgm:pt>
    <dgm:pt modelId="{770C0B2A-3A38-4759-8CB6-D80B1E6CDA0B}" type="pres">
      <dgm:prSet presAssocID="{592739AD-7A81-44DF-8687-83F2A26600C0}" presName="parentText" presStyleLbl="node1" presStyleIdx="7" presStyleCnt="8">
        <dgm:presLayoutVars>
          <dgm:chMax val="0"/>
          <dgm:bulletEnabled val="1"/>
        </dgm:presLayoutVars>
      </dgm:prSet>
      <dgm:spPr/>
    </dgm:pt>
  </dgm:ptLst>
  <dgm:cxnLst>
    <dgm:cxn modelId="{FC945705-74AF-41F6-9CC5-E026DF763931}" type="presOf" srcId="{15225172-E651-49C2-8624-D20F91AE256F}" destId="{CECA2E1D-48A5-4E32-80B2-E62A2A0C1E80}" srcOrd="0" destOrd="0" presId="urn:microsoft.com/office/officeart/2005/8/layout/vList2"/>
    <dgm:cxn modelId="{C37B6112-2040-4348-B215-46F4F5D2EE62}" type="presOf" srcId="{3C67E77D-62FA-499D-B5E6-E79A091C5267}" destId="{81203336-F3DE-4B3A-BCF4-0F68C23AC2BB}" srcOrd="0" destOrd="0" presId="urn:microsoft.com/office/officeart/2005/8/layout/vList2"/>
    <dgm:cxn modelId="{274C0A28-C6C3-401F-99C8-E5224C3D3C23}" srcId="{90119837-5B71-4D44-BB01-DB0B084933C8}" destId="{592739AD-7A81-44DF-8687-83F2A26600C0}" srcOrd="7" destOrd="0" parTransId="{A757735E-CDFC-4941-9980-0C4581278045}" sibTransId="{447C7406-F6E8-4F66-AADF-3F5A1D0BA2BF}"/>
    <dgm:cxn modelId="{337BBB2B-D1CA-4367-9956-F9ADC632A1D4}" type="presOf" srcId="{D8B1CDA1-FE4A-4D5F-914D-9D7A78F33C3B}" destId="{17034AF7-C319-46FD-A7DF-107B428C5F3E}" srcOrd="0" destOrd="0" presId="urn:microsoft.com/office/officeart/2005/8/layout/vList2"/>
    <dgm:cxn modelId="{98FEB134-F9D0-4A23-9DF8-D06B8D3310D2}" srcId="{90119837-5B71-4D44-BB01-DB0B084933C8}" destId="{599EC981-BD9F-4650-835F-EE8B69CBCF85}" srcOrd="6" destOrd="0" parTransId="{0D8FA84A-3A32-483F-BADF-5E42AB571F83}" sibTransId="{7CF83B97-7899-4CEA-86A0-5E95456CDEAE}"/>
    <dgm:cxn modelId="{32AA6160-4426-4C4D-93AE-E2F474E37AD9}" srcId="{90119837-5B71-4D44-BB01-DB0B084933C8}" destId="{3C67E77D-62FA-499D-B5E6-E79A091C5267}" srcOrd="1" destOrd="0" parTransId="{5337D229-E330-4525-B0FA-14EC5A80604A}" sibTransId="{C056AC5D-B04E-4376-A1CB-3EAB7BE5AF5B}"/>
    <dgm:cxn modelId="{19EE6B43-841F-48BE-8B1F-62A898800B1D}" type="presOf" srcId="{599EC981-BD9F-4650-835F-EE8B69CBCF85}" destId="{AEFE6098-4302-4406-BF0C-A72C04846103}" srcOrd="0" destOrd="0" presId="urn:microsoft.com/office/officeart/2005/8/layout/vList2"/>
    <dgm:cxn modelId="{EE896344-E4D4-4152-8316-FFF14EFE4CC2}" type="presOf" srcId="{CC6B7442-0B72-4EF2-9F13-1325B51AFF9F}" destId="{D64CB5D5-837D-47FC-9E42-A26D800BC695}" srcOrd="0" destOrd="0" presId="urn:microsoft.com/office/officeart/2005/8/layout/vList2"/>
    <dgm:cxn modelId="{4C5A4F64-94D3-41CD-8EF8-E5F733DB2470}" type="presOf" srcId="{0A8ABE55-6F0C-4E32-85C9-5086E8CCE15E}" destId="{60E345B6-F58E-49B9-BC2C-938C0CC07B3E}" srcOrd="0" destOrd="0" presId="urn:microsoft.com/office/officeart/2005/8/layout/vList2"/>
    <dgm:cxn modelId="{72A11A6B-B87A-4476-9F85-38F7F3F67BE1}" srcId="{90119837-5B71-4D44-BB01-DB0B084933C8}" destId="{D8B1CDA1-FE4A-4D5F-914D-9D7A78F33C3B}" srcOrd="4" destOrd="0" parTransId="{B3C6095C-389E-42A1-B40F-BBDB10580F6C}" sibTransId="{98C80109-D8E2-4BAD-AFC1-2EBB70A3FC33}"/>
    <dgm:cxn modelId="{102D6D4D-90C9-40F4-A001-35DCC329B127}" srcId="{90119837-5B71-4D44-BB01-DB0B084933C8}" destId="{CC6B7442-0B72-4EF2-9F13-1325B51AFF9F}" srcOrd="2" destOrd="0" parTransId="{E3D139E0-5DC2-4F8E-9F8F-B3F0EBCD4689}" sibTransId="{FF80E1BA-0D6F-4EE8-9640-892A5897DBCD}"/>
    <dgm:cxn modelId="{FFD8B471-C98F-4DB5-8DE3-2AB7E896ADD5}" srcId="{90119837-5B71-4D44-BB01-DB0B084933C8}" destId="{C111C18A-FD96-4E63-821A-54D70D8DC65F}" srcOrd="0" destOrd="0" parTransId="{83BE74EF-FAB4-45A2-BBED-7CD5259AB210}" sibTransId="{B4F34DE2-2DAE-4F88-8C78-BD8892EBF4FF}"/>
    <dgm:cxn modelId="{15561A8B-CBF9-44F4-806A-AC49BC6B2626}" srcId="{90119837-5B71-4D44-BB01-DB0B084933C8}" destId="{15225172-E651-49C2-8624-D20F91AE256F}" srcOrd="5" destOrd="0" parTransId="{5581CFCD-A1AE-43BE-A10A-33DBD111A0F9}" sibTransId="{20BDDA74-84F5-43FD-B397-5A2579256722}"/>
    <dgm:cxn modelId="{1198B798-FD3F-417E-8919-BBF7F44A1F6A}" type="presOf" srcId="{90119837-5B71-4D44-BB01-DB0B084933C8}" destId="{ED5DCCC5-BCA8-4491-AA37-BAF153ECA184}" srcOrd="0" destOrd="0" presId="urn:microsoft.com/office/officeart/2005/8/layout/vList2"/>
    <dgm:cxn modelId="{5AA98BCA-1539-4DF4-ABB3-8AB98C08E64C}" type="presOf" srcId="{C111C18A-FD96-4E63-821A-54D70D8DC65F}" destId="{47A942F6-847D-4AE7-9CA0-5319E5F60B4F}" srcOrd="0" destOrd="0" presId="urn:microsoft.com/office/officeart/2005/8/layout/vList2"/>
    <dgm:cxn modelId="{9AFA57E9-AD43-465D-BB12-6947A43403CE}" srcId="{90119837-5B71-4D44-BB01-DB0B084933C8}" destId="{0A8ABE55-6F0C-4E32-85C9-5086E8CCE15E}" srcOrd="3" destOrd="0" parTransId="{76078837-D72C-4131-BEF0-E0A0203188D3}" sibTransId="{3A2CF9C5-3B08-42F5-A796-7CA09ED1E0FD}"/>
    <dgm:cxn modelId="{DEBCE2EC-5DA3-4E9D-A4CC-3B8738FD354E}" type="presOf" srcId="{592739AD-7A81-44DF-8687-83F2A26600C0}" destId="{770C0B2A-3A38-4759-8CB6-D80B1E6CDA0B}" srcOrd="0" destOrd="0" presId="urn:microsoft.com/office/officeart/2005/8/layout/vList2"/>
    <dgm:cxn modelId="{23BC3725-9E25-4B83-8F30-3577C7EDEACD}" type="presParOf" srcId="{ED5DCCC5-BCA8-4491-AA37-BAF153ECA184}" destId="{47A942F6-847D-4AE7-9CA0-5319E5F60B4F}" srcOrd="0" destOrd="0" presId="urn:microsoft.com/office/officeart/2005/8/layout/vList2"/>
    <dgm:cxn modelId="{082C2058-4CA6-405A-8402-B52844B52519}" type="presParOf" srcId="{ED5DCCC5-BCA8-4491-AA37-BAF153ECA184}" destId="{305A4208-3D12-4550-8235-95111AE2DF92}" srcOrd="1" destOrd="0" presId="urn:microsoft.com/office/officeart/2005/8/layout/vList2"/>
    <dgm:cxn modelId="{011AEFB0-29A6-47C9-8097-E09A7ABEC44A}" type="presParOf" srcId="{ED5DCCC5-BCA8-4491-AA37-BAF153ECA184}" destId="{81203336-F3DE-4B3A-BCF4-0F68C23AC2BB}" srcOrd="2" destOrd="0" presId="urn:microsoft.com/office/officeart/2005/8/layout/vList2"/>
    <dgm:cxn modelId="{0EC8B6AF-9BE3-4F24-B007-7C58BD514416}" type="presParOf" srcId="{ED5DCCC5-BCA8-4491-AA37-BAF153ECA184}" destId="{EBC22316-491A-466F-80FB-F5D0D2A0CF7F}" srcOrd="3" destOrd="0" presId="urn:microsoft.com/office/officeart/2005/8/layout/vList2"/>
    <dgm:cxn modelId="{4BA81705-493D-436D-8F5C-8A0A23209AB6}" type="presParOf" srcId="{ED5DCCC5-BCA8-4491-AA37-BAF153ECA184}" destId="{D64CB5D5-837D-47FC-9E42-A26D800BC695}" srcOrd="4" destOrd="0" presId="urn:microsoft.com/office/officeart/2005/8/layout/vList2"/>
    <dgm:cxn modelId="{FF84CE71-AEE1-4604-80D3-5AF089D3CC79}" type="presParOf" srcId="{ED5DCCC5-BCA8-4491-AA37-BAF153ECA184}" destId="{4AD298CC-1A19-4F0A-9AC1-DC6265E0A4D3}" srcOrd="5" destOrd="0" presId="urn:microsoft.com/office/officeart/2005/8/layout/vList2"/>
    <dgm:cxn modelId="{EC29CD94-F89F-4536-A89B-2DE9975D650D}" type="presParOf" srcId="{ED5DCCC5-BCA8-4491-AA37-BAF153ECA184}" destId="{60E345B6-F58E-49B9-BC2C-938C0CC07B3E}" srcOrd="6" destOrd="0" presId="urn:microsoft.com/office/officeart/2005/8/layout/vList2"/>
    <dgm:cxn modelId="{64F8720C-7D85-461E-B507-12F11D36BDCE}" type="presParOf" srcId="{ED5DCCC5-BCA8-4491-AA37-BAF153ECA184}" destId="{E2B48AF2-B5C6-4787-B608-ECE43ACDB663}" srcOrd="7" destOrd="0" presId="urn:microsoft.com/office/officeart/2005/8/layout/vList2"/>
    <dgm:cxn modelId="{9DF6F79F-9DB9-4FCB-8A5A-308050E07EFD}" type="presParOf" srcId="{ED5DCCC5-BCA8-4491-AA37-BAF153ECA184}" destId="{17034AF7-C319-46FD-A7DF-107B428C5F3E}" srcOrd="8" destOrd="0" presId="urn:microsoft.com/office/officeart/2005/8/layout/vList2"/>
    <dgm:cxn modelId="{1E08CC9B-C9D0-4098-80ED-793FEBEE0329}" type="presParOf" srcId="{ED5DCCC5-BCA8-4491-AA37-BAF153ECA184}" destId="{F8214715-33E9-45EC-BC61-351C622D9DFE}" srcOrd="9" destOrd="0" presId="urn:microsoft.com/office/officeart/2005/8/layout/vList2"/>
    <dgm:cxn modelId="{C4396751-C951-49FB-B4B5-88BD64D31BAD}" type="presParOf" srcId="{ED5DCCC5-BCA8-4491-AA37-BAF153ECA184}" destId="{CECA2E1D-48A5-4E32-80B2-E62A2A0C1E80}" srcOrd="10" destOrd="0" presId="urn:microsoft.com/office/officeart/2005/8/layout/vList2"/>
    <dgm:cxn modelId="{01AA70B9-E6E5-4A66-BC82-5FA76A74B2B0}" type="presParOf" srcId="{ED5DCCC5-BCA8-4491-AA37-BAF153ECA184}" destId="{6E93ECFF-1F95-4021-88C4-C80C2F27005D}" srcOrd="11" destOrd="0" presId="urn:microsoft.com/office/officeart/2005/8/layout/vList2"/>
    <dgm:cxn modelId="{26344DA9-39A7-4F4B-A9E8-2B28F1B69E8D}" type="presParOf" srcId="{ED5DCCC5-BCA8-4491-AA37-BAF153ECA184}" destId="{AEFE6098-4302-4406-BF0C-A72C04846103}" srcOrd="12" destOrd="0" presId="urn:microsoft.com/office/officeart/2005/8/layout/vList2"/>
    <dgm:cxn modelId="{82C56648-010C-4467-9F16-4B3C5CA385CD}" type="presParOf" srcId="{ED5DCCC5-BCA8-4491-AA37-BAF153ECA184}" destId="{8298DEE1-8C4C-4596-81D7-296B13FDB74F}" srcOrd="13" destOrd="0" presId="urn:microsoft.com/office/officeart/2005/8/layout/vList2"/>
    <dgm:cxn modelId="{E8F30304-4BFE-4810-B379-A5E0EA2CFD91}" type="presParOf" srcId="{ED5DCCC5-BCA8-4491-AA37-BAF153ECA184}" destId="{770C0B2A-3A38-4759-8CB6-D80B1E6CDA0B}" srcOrd="14" destOrd="0" presId="urn:microsoft.com/office/officeart/2005/8/layout/vList2"/>
  </dgm:cxnLst>
  <dgm:bg>
    <a:solidFill>
      <a:srgbClr val="00206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119837-5B71-4D44-BB01-DB0B084933C8}" type="doc">
      <dgm:prSet loTypeId="urn:microsoft.com/office/officeart/2005/8/layout/vList2" loCatId="list" qsTypeId="urn:microsoft.com/office/officeart/2005/8/quickstyle/simple4" qsCatId="simple" csTypeId="urn:microsoft.com/office/officeart/2005/8/colors/colorful1#1" csCatId="colorful" phldr="1"/>
      <dgm:spPr/>
      <dgm:t>
        <a:bodyPr/>
        <a:lstStyle/>
        <a:p>
          <a:endParaRPr lang="en-US"/>
        </a:p>
      </dgm:t>
    </dgm:pt>
    <dgm:pt modelId="{C111C18A-FD96-4E63-821A-54D70D8DC65F}">
      <dgm:prSet phldrT="[Text]"/>
      <dgm:spPr>
        <a:solidFill>
          <a:srgbClr val="7030A0"/>
        </a:solidFill>
      </dgm:spPr>
      <dgm:t>
        <a:bodyPr/>
        <a:lstStyle/>
        <a:p>
          <a:pPr algn="l"/>
          <a:r>
            <a:rPr lang="en-US" dirty="0"/>
            <a:t>BISD Booster Club / PTO Registration and Approval Form		</a:t>
          </a:r>
        </a:p>
      </dgm:t>
    </dgm:pt>
    <dgm:pt modelId="{83BE74EF-FAB4-45A2-BBED-7CD5259AB210}" type="parTrans" cxnId="{FFD8B471-C98F-4DB5-8DE3-2AB7E896ADD5}">
      <dgm:prSet/>
      <dgm:spPr/>
      <dgm:t>
        <a:bodyPr/>
        <a:lstStyle/>
        <a:p>
          <a:pPr algn="l"/>
          <a:endParaRPr lang="en-US"/>
        </a:p>
      </dgm:t>
    </dgm:pt>
    <dgm:pt modelId="{B4F34DE2-2DAE-4F88-8C78-BD8892EBF4FF}" type="sibTrans" cxnId="{FFD8B471-C98F-4DB5-8DE3-2AB7E896ADD5}">
      <dgm:prSet/>
      <dgm:spPr/>
      <dgm:t>
        <a:bodyPr/>
        <a:lstStyle/>
        <a:p>
          <a:pPr algn="l"/>
          <a:endParaRPr lang="en-US"/>
        </a:p>
      </dgm:t>
    </dgm:pt>
    <dgm:pt modelId="{3C67E77D-62FA-499D-B5E6-E79A091C5267}">
      <dgm:prSet phldrT="[Text]"/>
      <dgm:spPr>
        <a:solidFill>
          <a:srgbClr val="7030A0"/>
        </a:solidFill>
      </dgm:spPr>
      <dgm:t>
        <a:bodyPr/>
        <a:lstStyle/>
        <a:p>
          <a:pPr algn="l"/>
          <a:r>
            <a:rPr lang="en-US" dirty="0"/>
            <a:t>Booster Club / Parent Teacher Organization Guidelines</a:t>
          </a:r>
        </a:p>
      </dgm:t>
    </dgm:pt>
    <dgm:pt modelId="{5337D229-E330-4525-B0FA-14EC5A80604A}" type="parTrans" cxnId="{32AA6160-4426-4C4D-93AE-E2F474E37AD9}">
      <dgm:prSet/>
      <dgm:spPr/>
      <dgm:t>
        <a:bodyPr/>
        <a:lstStyle/>
        <a:p>
          <a:pPr algn="l"/>
          <a:endParaRPr lang="en-US"/>
        </a:p>
      </dgm:t>
    </dgm:pt>
    <dgm:pt modelId="{C056AC5D-B04E-4376-A1CB-3EAB7BE5AF5B}" type="sibTrans" cxnId="{32AA6160-4426-4C4D-93AE-E2F474E37AD9}">
      <dgm:prSet/>
      <dgm:spPr/>
      <dgm:t>
        <a:bodyPr/>
        <a:lstStyle/>
        <a:p>
          <a:pPr algn="l"/>
          <a:endParaRPr lang="en-US"/>
        </a:p>
      </dgm:t>
    </dgm:pt>
    <dgm:pt modelId="{CC6B7442-0B72-4EF2-9F13-1325B51AFF9F}">
      <dgm:prSet phldrT="[Text]"/>
      <dgm:spPr>
        <a:solidFill>
          <a:srgbClr val="7030A0"/>
        </a:solidFill>
      </dgm:spPr>
      <dgm:t>
        <a:bodyPr/>
        <a:lstStyle/>
        <a:p>
          <a:pPr algn="l"/>
          <a:r>
            <a:rPr lang="en-US" dirty="0"/>
            <a:t>District Board Policy GE (Local)</a:t>
          </a:r>
        </a:p>
      </dgm:t>
    </dgm:pt>
    <dgm:pt modelId="{E3D139E0-5DC2-4F8E-9F8F-B3F0EBCD4689}" type="parTrans" cxnId="{102D6D4D-90C9-40F4-A001-35DCC329B127}">
      <dgm:prSet/>
      <dgm:spPr/>
      <dgm:t>
        <a:bodyPr/>
        <a:lstStyle/>
        <a:p>
          <a:pPr algn="l"/>
          <a:endParaRPr lang="en-US"/>
        </a:p>
      </dgm:t>
    </dgm:pt>
    <dgm:pt modelId="{FF80E1BA-0D6F-4EE8-9640-892A5897DBCD}" type="sibTrans" cxnId="{102D6D4D-90C9-40F4-A001-35DCC329B127}">
      <dgm:prSet/>
      <dgm:spPr/>
      <dgm:t>
        <a:bodyPr/>
        <a:lstStyle/>
        <a:p>
          <a:pPr algn="l"/>
          <a:endParaRPr lang="en-US"/>
        </a:p>
      </dgm:t>
    </dgm:pt>
    <dgm:pt modelId="{0A8ABE55-6F0C-4E32-85C9-5086E8CCE15E}">
      <dgm:prSet/>
      <dgm:spPr>
        <a:solidFill>
          <a:srgbClr val="7030A0"/>
        </a:solidFill>
        <a:ln>
          <a:solidFill>
            <a:srgbClr val="7030A0"/>
          </a:solidFill>
        </a:ln>
      </dgm:spPr>
      <dgm:t>
        <a:bodyPr/>
        <a:lstStyle/>
        <a:p>
          <a:pPr algn="l"/>
          <a:r>
            <a:rPr lang="en-US" dirty="0"/>
            <a:t>Fundraiser Application and Authorization</a:t>
          </a:r>
        </a:p>
      </dgm:t>
    </dgm:pt>
    <dgm:pt modelId="{76078837-D72C-4131-BEF0-E0A0203188D3}" type="parTrans" cxnId="{9AFA57E9-AD43-465D-BB12-6947A43403CE}">
      <dgm:prSet/>
      <dgm:spPr/>
      <dgm:t>
        <a:bodyPr/>
        <a:lstStyle/>
        <a:p>
          <a:pPr algn="l"/>
          <a:endParaRPr lang="en-US"/>
        </a:p>
      </dgm:t>
    </dgm:pt>
    <dgm:pt modelId="{3A2CF9C5-3B08-42F5-A796-7CA09ED1E0FD}" type="sibTrans" cxnId="{9AFA57E9-AD43-465D-BB12-6947A43403CE}">
      <dgm:prSet/>
      <dgm:spPr/>
      <dgm:t>
        <a:bodyPr/>
        <a:lstStyle/>
        <a:p>
          <a:pPr algn="l"/>
          <a:endParaRPr lang="en-US"/>
        </a:p>
      </dgm:t>
    </dgm:pt>
    <dgm:pt modelId="{D8B1CDA1-FE4A-4D5F-914D-9D7A78F33C3B}">
      <dgm:prSet/>
      <dgm:spPr>
        <a:solidFill>
          <a:srgbClr val="7030A0"/>
        </a:solidFill>
      </dgm:spPr>
      <dgm:t>
        <a:bodyPr/>
        <a:lstStyle/>
        <a:p>
          <a:pPr algn="l"/>
          <a:r>
            <a:rPr lang="en-US" dirty="0"/>
            <a:t>Financial Activity Overview</a:t>
          </a:r>
        </a:p>
      </dgm:t>
    </dgm:pt>
    <dgm:pt modelId="{B3C6095C-389E-42A1-B40F-BBDB10580F6C}" type="parTrans" cxnId="{72A11A6B-B87A-4476-9F85-38F7F3F67BE1}">
      <dgm:prSet/>
      <dgm:spPr/>
      <dgm:t>
        <a:bodyPr/>
        <a:lstStyle/>
        <a:p>
          <a:pPr algn="l"/>
          <a:endParaRPr lang="en-US"/>
        </a:p>
      </dgm:t>
    </dgm:pt>
    <dgm:pt modelId="{98C80109-D8E2-4BAD-AFC1-2EBB70A3FC33}" type="sibTrans" cxnId="{72A11A6B-B87A-4476-9F85-38F7F3F67BE1}">
      <dgm:prSet/>
      <dgm:spPr/>
      <dgm:t>
        <a:bodyPr/>
        <a:lstStyle/>
        <a:p>
          <a:pPr algn="l"/>
          <a:endParaRPr lang="en-US"/>
        </a:p>
      </dgm:t>
    </dgm:pt>
    <dgm:pt modelId="{599EC981-BD9F-4650-835F-EE8B69CBCF85}">
      <dgm:prSet/>
      <dgm:spPr>
        <a:solidFill>
          <a:srgbClr val="7030A0"/>
        </a:solidFill>
      </dgm:spPr>
      <dgm:t>
        <a:bodyPr/>
        <a:lstStyle/>
        <a:p>
          <a:pPr algn="l"/>
          <a:r>
            <a:rPr lang="en-US" dirty="0"/>
            <a:t>Donation Reporting Form</a:t>
          </a:r>
        </a:p>
      </dgm:t>
    </dgm:pt>
    <dgm:pt modelId="{0D8FA84A-3A32-483F-BADF-5E42AB571F83}" type="parTrans" cxnId="{98FEB134-F9D0-4A23-9DF8-D06B8D3310D2}">
      <dgm:prSet/>
      <dgm:spPr/>
      <dgm:t>
        <a:bodyPr/>
        <a:lstStyle/>
        <a:p>
          <a:pPr algn="l"/>
          <a:endParaRPr lang="en-US"/>
        </a:p>
      </dgm:t>
    </dgm:pt>
    <dgm:pt modelId="{7CF83B97-7899-4CEA-86A0-5E95456CDEAE}" type="sibTrans" cxnId="{98FEB134-F9D0-4A23-9DF8-D06B8D3310D2}">
      <dgm:prSet/>
      <dgm:spPr/>
      <dgm:t>
        <a:bodyPr/>
        <a:lstStyle/>
        <a:p>
          <a:pPr algn="l"/>
          <a:endParaRPr lang="en-US"/>
        </a:p>
      </dgm:t>
    </dgm:pt>
    <dgm:pt modelId="{592739AD-7A81-44DF-8687-83F2A26600C0}">
      <dgm:prSet/>
      <dgm:spPr>
        <a:solidFill>
          <a:srgbClr val="7030A0"/>
        </a:solidFill>
      </dgm:spPr>
      <dgm:t>
        <a:bodyPr/>
        <a:lstStyle/>
        <a:p>
          <a:pPr algn="l"/>
          <a:r>
            <a:rPr lang="en-US" dirty="0"/>
            <a:t>BISD Facility Request Application Form</a:t>
          </a:r>
        </a:p>
      </dgm:t>
    </dgm:pt>
    <dgm:pt modelId="{A757735E-CDFC-4941-9980-0C4581278045}" type="parTrans" cxnId="{274C0A28-C6C3-401F-99C8-E5224C3D3C23}">
      <dgm:prSet/>
      <dgm:spPr/>
      <dgm:t>
        <a:bodyPr/>
        <a:lstStyle/>
        <a:p>
          <a:pPr algn="l"/>
          <a:endParaRPr lang="en-US"/>
        </a:p>
      </dgm:t>
    </dgm:pt>
    <dgm:pt modelId="{447C7406-F6E8-4F66-AADF-3F5A1D0BA2BF}" type="sibTrans" cxnId="{274C0A28-C6C3-401F-99C8-E5224C3D3C23}">
      <dgm:prSet/>
      <dgm:spPr/>
      <dgm:t>
        <a:bodyPr/>
        <a:lstStyle/>
        <a:p>
          <a:pPr algn="l"/>
          <a:endParaRPr lang="en-US"/>
        </a:p>
      </dgm:t>
    </dgm:pt>
    <dgm:pt modelId="{ED5DCCC5-BCA8-4491-AA37-BAF153ECA184}" type="pres">
      <dgm:prSet presAssocID="{90119837-5B71-4D44-BB01-DB0B084933C8}" presName="linear" presStyleCnt="0">
        <dgm:presLayoutVars>
          <dgm:animLvl val="lvl"/>
          <dgm:resizeHandles val="exact"/>
        </dgm:presLayoutVars>
      </dgm:prSet>
      <dgm:spPr/>
    </dgm:pt>
    <dgm:pt modelId="{47A942F6-847D-4AE7-9CA0-5319E5F60B4F}" type="pres">
      <dgm:prSet presAssocID="{C111C18A-FD96-4E63-821A-54D70D8DC65F}" presName="parentText" presStyleLbl="node1" presStyleIdx="0" presStyleCnt="7" custLinFactNeighborX="-1587">
        <dgm:presLayoutVars>
          <dgm:chMax val="0"/>
          <dgm:bulletEnabled val="1"/>
        </dgm:presLayoutVars>
      </dgm:prSet>
      <dgm:spPr/>
    </dgm:pt>
    <dgm:pt modelId="{305A4208-3D12-4550-8235-95111AE2DF92}" type="pres">
      <dgm:prSet presAssocID="{B4F34DE2-2DAE-4F88-8C78-BD8892EBF4FF}" presName="spacer" presStyleCnt="0"/>
      <dgm:spPr/>
    </dgm:pt>
    <dgm:pt modelId="{81203336-F3DE-4B3A-BCF4-0F68C23AC2BB}" type="pres">
      <dgm:prSet presAssocID="{3C67E77D-62FA-499D-B5E6-E79A091C5267}" presName="parentText" presStyleLbl="node1" presStyleIdx="1" presStyleCnt="7">
        <dgm:presLayoutVars>
          <dgm:chMax val="0"/>
          <dgm:bulletEnabled val="1"/>
        </dgm:presLayoutVars>
      </dgm:prSet>
      <dgm:spPr/>
    </dgm:pt>
    <dgm:pt modelId="{EBC22316-491A-466F-80FB-F5D0D2A0CF7F}" type="pres">
      <dgm:prSet presAssocID="{C056AC5D-B04E-4376-A1CB-3EAB7BE5AF5B}" presName="spacer" presStyleCnt="0"/>
      <dgm:spPr/>
    </dgm:pt>
    <dgm:pt modelId="{D64CB5D5-837D-47FC-9E42-A26D800BC695}" type="pres">
      <dgm:prSet presAssocID="{CC6B7442-0B72-4EF2-9F13-1325B51AFF9F}" presName="parentText" presStyleLbl="node1" presStyleIdx="2" presStyleCnt="7">
        <dgm:presLayoutVars>
          <dgm:chMax val="0"/>
          <dgm:bulletEnabled val="1"/>
        </dgm:presLayoutVars>
      </dgm:prSet>
      <dgm:spPr/>
    </dgm:pt>
    <dgm:pt modelId="{4AD298CC-1A19-4F0A-9AC1-DC6265E0A4D3}" type="pres">
      <dgm:prSet presAssocID="{FF80E1BA-0D6F-4EE8-9640-892A5897DBCD}" presName="spacer" presStyleCnt="0"/>
      <dgm:spPr/>
    </dgm:pt>
    <dgm:pt modelId="{60E345B6-F58E-49B9-BC2C-938C0CC07B3E}" type="pres">
      <dgm:prSet presAssocID="{0A8ABE55-6F0C-4E32-85C9-5086E8CCE15E}" presName="parentText" presStyleLbl="node1" presStyleIdx="3" presStyleCnt="7">
        <dgm:presLayoutVars>
          <dgm:chMax val="0"/>
          <dgm:bulletEnabled val="1"/>
        </dgm:presLayoutVars>
      </dgm:prSet>
      <dgm:spPr/>
    </dgm:pt>
    <dgm:pt modelId="{E2B48AF2-B5C6-4787-B608-ECE43ACDB663}" type="pres">
      <dgm:prSet presAssocID="{3A2CF9C5-3B08-42F5-A796-7CA09ED1E0FD}" presName="spacer" presStyleCnt="0"/>
      <dgm:spPr/>
    </dgm:pt>
    <dgm:pt modelId="{17034AF7-C319-46FD-A7DF-107B428C5F3E}" type="pres">
      <dgm:prSet presAssocID="{D8B1CDA1-FE4A-4D5F-914D-9D7A78F33C3B}" presName="parentText" presStyleLbl="node1" presStyleIdx="4" presStyleCnt="7">
        <dgm:presLayoutVars>
          <dgm:chMax val="0"/>
          <dgm:bulletEnabled val="1"/>
        </dgm:presLayoutVars>
      </dgm:prSet>
      <dgm:spPr/>
    </dgm:pt>
    <dgm:pt modelId="{F8214715-33E9-45EC-BC61-351C622D9DFE}" type="pres">
      <dgm:prSet presAssocID="{98C80109-D8E2-4BAD-AFC1-2EBB70A3FC33}" presName="spacer" presStyleCnt="0"/>
      <dgm:spPr/>
    </dgm:pt>
    <dgm:pt modelId="{AEFE6098-4302-4406-BF0C-A72C04846103}" type="pres">
      <dgm:prSet presAssocID="{599EC981-BD9F-4650-835F-EE8B69CBCF85}" presName="parentText" presStyleLbl="node1" presStyleIdx="5" presStyleCnt="7">
        <dgm:presLayoutVars>
          <dgm:chMax val="0"/>
          <dgm:bulletEnabled val="1"/>
        </dgm:presLayoutVars>
      </dgm:prSet>
      <dgm:spPr/>
    </dgm:pt>
    <dgm:pt modelId="{8298DEE1-8C4C-4596-81D7-296B13FDB74F}" type="pres">
      <dgm:prSet presAssocID="{7CF83B97-7899-4CEA-86A0-5E95456CDEAE}" presName="spacer" presStyleCnt="0"/>
      <dgm:spPr/>
    </dgm:pt>
    <dgm:pt modelId="{770C0B2A-3A38-4759-8CB6-D80B1E6CDA0B}" type="pres">
      <dgm:prSet presAssocID="{592739AD-7A81-44DF-8687-83F2A26600C0}" presName="parentText" presStyleLbl="node1" presStyleIdx="6" presStyleCnt="7">
        <dgm:presLayoutVars>
          <dgm:chMax val="0"/>
          <dgm:bulletEnabled val="1"/>
        </dgm:presLayoutVars>
      </dgm:prSet>
      <dgm:spPr/>
    </dgm:pt>
  </dgm:ptLst>
  <dgm:cxnLst>
    <dgm:cxn modelId="{C37B6112-2040-4348-B215-46F4F5D2EE62}" type="presOf" srcId="{3C67E77D-62FA-499D-B5E6-E79A091C5267}" destId="{81203336-F3DE-4B3A-BCF4-0F68C23AC2BB}" srcOrd="0" destOrd="0" presId="urn:microsoft.com/office/officeart/2005/8/layout/vList2"/>
    <dgm:cxn modelId="{274C0A28-C6C3-401F-99C8-E5224C3D3C23}" srcId="{90119837-5B71-4D44-BB01-DB0B084933C8}" destId="{592739AD-7A81-44DF-8687-83F2A26600C0}" srcOrd="6" destOrd="0" parTransId="{A757735E-CDFC-4941-9980-0C4581278045}" sibTransId="{447C7406-F6E8-4F66-AADF-3F5A1D0BA2BF}"/>
    <dgm:cxn modelId="{337BBB2B-D1CA-4367-9956-F9ADC632A1D4}" type="presOf" srcId="{D8B1CDA1-FE4A-4D5F-914D-9D7A78F33C3B}" destId="{17034AF7-C319-46FD-A7DF-107B428C5F3E}" srcOrd="0" destOrd="0" presId="urn:microsoft.com/office/officeart/2005/8/layout/vList2"/>
    <dgm:cxn modelId="{98FEB134-F9D0-4A23-9DF8-D06B8D3310D2}" srcId="{90119837-5B71-4D44-BB01-DB0B084933C8}" destId="{599EC981-BD9F-4650-835F-EE8B69CBCF85}" srcOrd="5" destOrd="0" parTransId="{0D8FA84A-3A32-483F-BADF-5E42AB571F83}" sibTransId="{7CF83B97-7899-4CEA-86A0-5E95456CDEAE}"/>
    <dgm:cxn modelId="{32AA6160-4426-4C4D-93AE-E2F474E37AD9}" srcId="{90119837-5B71-4D44-BB01-DB0B084933C8}" destId="{3C67E77D-62FA-499D-B5E6-E79A091C5267}" srcOrd="1" destOrd="0" parTransId="{5337D229-E330-4525-B0FA-14EC5A80604A}" sibTransId="{C056AC5D-B04E-4376-A1CB-3EAB7BE5AF5B}"/>
    <dgm:cxn modelId="{19EE6B43-841F-48BE-8B1F-62A898800B1D}" type="presOf" srcId="{599EC981-BD9F-4650-835F-EE8B69CBCF85}" destId="{AEFE6098-4302-4406-BF0C-A72C04846103}" srcOrd="0" destOrd="0" presId="urn:microsoft.com/office/officeart/2005/8/layout/vList2"/>
    <dgm:cxn modelId="{EE896344-E4D4-4152-8316-FFF14EFE4CC2}" type="presOf" srcId="{CC6B7442-0B72-4EF2-9F13-1325B51AFF9F}" destId="{D64CB5D5-837D-47FC-9E42-A26D800BC695}" srcOrd="0" destOrd="0" presId="urn:microsoft.com/office/officeart/2005/8/layout/vList2"/>
    <dgm:cxn modelId="{4C5A4F64-94D3-41CD-8EF8-E5F733DB2470}" type="presOf" srcId="{0A8ABE55-6F0C-4E32-85C9-5086E8CCE15E}" destId="{60E345B6-F58E-49B9-BC2C-938C0CC07B3E}" srcOrd="0" destOrd="0" presId="urn:microsoft.com/office/officeart/2005/8/layout/vList2"/>
    <dgm:cxn modelId="{72A11A6B-B87A-4476-9F85-38F7F3F67BE1}" srcId="{90119837-5B71-4D44-BB01-DB0B084933C8}" destId="{D8B1CDA1-FE4A-4D5F-914D-9D7A78F33C3B}" srcOrd="4" destOrd="0" parTransId="{B3C6095C-389E-42A1-B40F-BBDB10580F6C}" sibTransId="{98C80109-D8E2-4BAD-AFC1-2EBB70A3FC33}"/>
    <dgm:cxn modelId="{102D6D4D-90C9-40F4-A001-35DCC329B127}" srcId="{90119837-5B71-4D44-BB01-DB0B084933C8}" destId="{CC6B7442-0B72-4EF2-9F13-1325B51AFF9F}" srcOrd="2" destOrd="0" parTransId="{E3D139E0-5DC2-4F8E-9F8F-B3F0EBCD4689}" sibTransId="{FF80E1BA-0D6F-4EE8-9640-892A5897DBCD}"/>
    <dgm:cxn modelId="{FFD8B471-C98F-4DB5-8DE3-2AB7E896ADD5}" srcId="{90119837-5B71-4D44-BB01-DB0B084933C8}" destId="{C111C18A-FD96-4E63-821A-54D70D8DC65F}" srcOrd="0" destOrd="0" parTransId="{83BE74EF-FAB4-45A2-BBED-7CD5259AB210}" sibTransId="{B4F34DE2-2DAE-4F88-8C78-BD8892EBF4FF}"/>
    <dgm:cxn modelId="{1198B798-FD3F-417E-8919-BBF7F44A1F6A}" type="presOf" srcId="{90119837-5B71-4D44-BB01-DB0B084933C8}" destId="{ED5DCCC5-BCA8-4491-AA37-BAF153ECA184}" srcOrd="0" destOrd="0" presId="urn:microsoft.com/office/officeart/2005/8/layout/vList2"/>
    <dgm:cxn modelId="{5AA98BCA-1539-4DF4-ABB3-8AB98C08E64C}" type="presOf" srcId="{C111C18A-FD96-4E63-821A-54D70D8DC65F}" destId="{47A942F6-847D-4AE7-9CA0-5319E5F60B4F}" srcOrd="0" destOrd="0" presId="urn:microsoft.com/office/officeart/2005/8/layout/vList2"/>
    <dgm:cxn modelId="{9AFA57E9-AD43-465D-BB12-6947A43403CE}" srcId="{90119837-5B71-4D44-BB01-DB0B084933C8}" destId="{0A8ABE55-6F0C-4E32-85C9-5086E8CCE15E}" srcOrd="3" destOrd="0" parTransId="{76078837-D72C-4131-BEF0-E0A0203188D3}" sibTransId="{3A2CF9C5-3B08-42F5-A796-7CA09ED1E0FD}"/>
    <dgm:cxn modelId="{DEBCE2EC-5DA3-4E9D-A4CC-3B8738FD354E}" type="presOf" srcId="{592739AD-7A81-44DF-8687-83F2A26600C0}" destId="{770C0B2A-3A38-4759-8CB6-D80B1E6CDA0B}" srcOrd="0" destOrd="0" presId="urn:microsoft.com/office/officeart/2005/8/layout/vList2"/>
    <dgm:cxn modelId="{23BC3725-9E25-4B83-8F30-3577C7EDEACD}" type="presParOf" srcId="{ED5DCCC5-BCA8-4491-AA37-BAF153ECA184}" destId="{47A942F6-847D-4AE7-9CA0-5319E5F60B4F}" srcOrd="0" destOrd="0" presId="urn:microsoft.com/office/officeart/2005/8/layout/vList2"/>
    <dgm:cxn modelId="{082C2058-4CA6-405A-8402-B52844B52519}" type="presParOf" srcId="{ED5DCCC5-BCA8-4491-AA37-BAF153ECA184}" destId="{305A4208-3D12-4550-8235-95111AE2DF92}" srcOrd="1" destOrd="0" presId="urn:microsoft.com/office/officeart/2005/8/layout/vList2"/>
    <dgm:cxn modelId="{011AEFB0-29A6-47C9-8097-E09A7ABEC44A}" type="presParOf" srcId="{ED5DCCC5-BCA8-4491-AA37-BAF153ECA184}" destId="{81203336-F3DE-4B3A-BCF4-0F68C23AC2BB}" srcOrd="2" destOrd="0" presId="urn:microsoft.com/office/officeart/2005/8/layout/vList2"/>
    <dgm:cxn modelId="{0EC8B6AF-9BE3-4F24-B007-7C58BD514416}" type="presParOf" srcId="{ED5DCCC5-BCA8-4491-AA37-BAF153ECA184}" destId="{EBC22316-491A-466F-80FB-F5D0D2A0CF7F}" srcOrd="3" destOrd="0" presId="urn:microsoft.com/office/officeart/2005/8/layout/vList2"/>
    <dgm:cxn modelId="{4BA81705-493D-436D-8F5C-8A0A23209AB6}" type="presParOf" srcId="{ED5DCCC5-BCA8-4491-AA37-BAF153ECA184}" destId="{D64CB5D5-837D-47FC-9E42-A26D800BC695}" srcOrd="4" destOrd="0" presId="urn:microsoft.com/office/officeart/2005/8/layout/vList2"/>
    <dgm:cxn modelId="{FF84CE71-AEE1-4604-80D3-5AF089D3CC79}" type="presParOf" srcId="{ED5DCCC5-BCA8-4491-AA37-BAF153ECA184}" destId="{4AD298CC-1A19-4F0A-9AC1-DC6265E0A4D3}" srcOrd="5" destOrd="0" presId="urn:microsoft.com/office/officeart/2005/8/layout/vList2"/>
    <dgm:cxn modelId="{EC29CD94-F89F-4536-A89B-2DE9975D650D}" type="presParOf" srcId="{ED5DCCC5-BCA8-4491-AA37-BAF153ECA184}" destId="{60E345B6-F58E-49B9-BC2C-938C0CC07B3E}" srcOrd="6" destOrd="0" presId="urn:microsoft.com/office/officeart/2005/8/layout/vList2"/>
    <dgm:cxn modelId="{64F8720C-7D85-461E-B507-12F11D36BDCE}" type="presParOf" srcId="{ED5DCCC5-BCA8-4491-AA37-BAF153ECA184}" destId="{E2B48AF2-B5C6-4787-B608-ECE43ACDB663}" srcOrd="7" destOrd="0" presId="urn:microsoft.com/office/officeart/2005/8/layout/vList2"/>
    <dgm:cxn modelId="{9DF6F79F-9DB9-4FCB-8A5A-308050E07EFD}" type="presParOf" srcId="{ED5DCCC5-BCA8-4491-AA37-BAF153ECA184}" destId="{17034AF7-C319-46FD-A7DF-107B428C5F3E}" srcOrd="8" destOrd="0" presId="urn:microsoft.com/office/officeart/2005/8/layout/vList2"/>
    <dgm:cxn modelId="{1E08CC9B-C9D0-4098-80ED-793FEBEE0329}" type="presParOf" srcId="{ED5DCCC5-BCA8-4491-AA37-BAF153ECA184}" destId="{F8214715-33E9-45EC-BC61-351C622D9DFE}" srcOrd="9" destOrd="0" presId="urn:microsoft.com/office/officeart/2005/8/layout/vList2"/>
    <dgm:cxn modelId="{26344DA9-39A7-4F4B-A9E8-2B28F1B69E8D}" type="presParOf" srcId="{ED5DCCC5-BCA8-4491-AA37-BAF153ECA184}" destId="{AEFE6098-4302-4406-BF0C-A72C04846103}" srcOrd="10" destOrd="0" presId="urn:microsoft.com/office/officeart/2005/8/layout/vList2"/>
    <dgm:cxn modelId="{82C56648-010C-4467-9F16-4B3C5CA385CD}" type="presParOf" srcId="{ED5DCCC5-BCA8-4491-AA37-BAF153ECA184}" destId="{8298DEE1-8C4C-4596-81D7-296B13FDB74F}" srcOrd="11" destOrd="0" presId="urn:microsoft.com/office/officeart/2005/8/layout/vList2"/>
    <dgm:cxn modelId="{E8F30304-4BFE-4810-B379-A5E0EA2CFD91}" type="presParOf" srcId="{ED5DCCC5-BCA8-4491-AA37-BAF153ECA184}" destId="{770C0B2A-3A38-4759-8CB6-D80B1E6CDA0B}" srcOrd="12" destOrd="0" presId="urn:microsoft.com/office/officeart/2005/8/layout/vList2"/>
  </dgm:cxnLst>
  <dgm:bg>
    <a:solidFill>
      <a:srgbClr val="00206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942F6-847D-4AE7-9CA0-5319E5F60B4F}">
      <dsp:nvSpPr>
        <dsp:cNvPr id="0" name=""/>
        <dsp:cNvSpPr/>
      </dsp:nvSpPr>
      <dsp:spPr>
        <a:xfrm>
          <a:off x="0" y="64977"/>
          <a:ext cx="9601200" cy="547559"/>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Initially submit a copy of bylaws to the district</a:t>
          </a:r>
        </a:p>
      </dsp:txBody>
      <dsp:txXfrm>
        <a:off x="26730" y="91707"/>
        <a:ext cx="9547740" cy="494099"/>
      </dsp:txXfrm>
    </dsp:sp>
    <dsp:sp modelId="{81203336-F3DE-4B3A-BCF4-0F68C23AC2BB}">
      <dsp:nvSpPr>
        <dsp:cNvPr id="0" name=""/>
        <dsp:cNvSpPr/>
      </dsp:nvSpPr>
      <dsp:spPr>
        <a:xfrm>
          <a:off x="0" y="681657"/>
          <a:ext cx="9601200" cy="547559"/>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Address the organizational structure</a:t>
          </a:r>
        </a:p>
      </dsp:txBody>
      <dsp:txXfrm>
        <a:off x="26730" y="708387"/>
        <a:ext cx="9547740" cy="494099"/>
      </dsp:txXfrm>
    </dsp:sp>
    <dsp:sp modelId="{D64CB5D5-837D-47FC-9E42-A26D800BC695}">
      <dsp:nvSpPr>
        <dsp:cNvPr id="0" name=""/>
        <dsp:cNvSpPr/>
      </dsp:nvSpPr>
      <dsp:spPr>
        <a:xfrm>
          <a:off x="0" y="1298337"/>
          <a:ext cx="9601200" cy="547559"/>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Address the methods used to elect officers</a:t>
          </a:r>
        </a:p>
      </dsp:txBody>
      <dsp:txXfrm>
        <a:off x="26730" y="1325067"/>
        <a:ext cx="9547740" cy="494099"/>
      </dsp:txXfrm>
    </dsp:sp>
    <dsp:sp modelId="{60E345B6-F58E-49B9-BC2C-938C0CC07B3E}">
      <dsp:nvSpPr>
        <dsp:cNvPr id="0" name=""/>
        <dsp:cNvSpPr/>
      </dsp:nvSpPr>
      <dsp:spPr>
        <a:xfrm>
          <a:off x="0" y="1915017"/>
          <a:ext cx="9601200" cy="547559"/>
        </a:xfrm>
        <a:prstGeom prst="roundRect">
          <a:avLst/>
        </a:prstGeom>
        <a:solidFill>
          <a:srgbClr val="7030A0"/>
        </a:solidFill>
        <a:ln>
          <a:solidFill>
            <a:srgbClr val="7030A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Contain the rules of membership</a:t>
          </a:r>
        </a:p>
      </dsp:txBody>
      <dsp:txXfrm>
        <a:off x="26730" y="1941747"/>
        <a:ext cx="9547740" cy="494099"/>
      </dsp:txXfrm>
    </dsp:sp>
    <dsp:sp modelId="{17034AF7-C319-46FD-A7DF-107B428C5F3E}">
      <dsp:nvSpPr>
        <dsp:cNvPr id="0" name=""/>
        <dsp:cNvSpPr/>
      </dsp:nvSpPr>
      <dsp:spPr>
        <a:xfrm>
          <a:off x="0" y="2531697"/>
          <a:ext cx="9601200" cy="547559"/>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Include how meetings will be publicized and conducted</a:t>
          </a:r>
        </a:p>
      </dsp:txBody>
      <dsp:txXfrm>
        <a:off x="26730" y="2558427"/>
        <a:ext cx="9547740" cy="494099"/>
      </dsp:txXfrm>
    </dsp:sp>
    <dsp:sp modelId="{CECA2E1D-48A5-4E32-80B2-E62A2A0C1E80}">
      <dsp:nvSpPr>
        <dsp:cNvPr id="0" name=""/>
        <dsp:cNvSpPr/>
      </dsp:nvSpPr>
      <dsp:spPr>
        <a:xfrm>
          <a:off x="0" y="3148377"/>
          <a:ext cx="9601200" cy="547559"/>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Address the organization’s fiscal year</a:t>
          </a:r>
        </a:p>
      </dsp:txBody>
      <dsp:txXfrm>
        <a:off x="26730" y="3175107"/>
        <a:ext cx="9547740" cy="494099"/>
      </dsp:txXfrm>
    </dsp:sp>
    <dsp:sp modelId="{AEFE6098-4302-4406-BF0C-A72C04846103}">
      <dsp:nvSpPr>
        <dsp:cNvPr id="0" name=""/>
        <dsp:cNvSpPr/>
      </dsp:nvSpPr>
      <dsp:spPr>
        <a:xfrm>
          <a:off x="0" y="3765057"/>
          <a:ext cx="9601200" cy="547559"/>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DO NOT allow one person to hold multiple offices</a:t>
          </a:r>
        </a:p>
      </dsp:txBody>
      <dsp:txXfrm>
        <a:off x="26730" y="3791787"/>
        <a:ext cx="9547740" cy="494099"/>
      </dsp:txXfrm>
    </dsp:sp>
    <dsp:sp modelId="{770C0B2A-3A38-4759-8CB6-D80B1E6CDA0B}">
      <dsp:nvSpPr>
        <dsp:cNvPr id="0" name=""/>
        <dsp:cNvSpPr/>
      </dsp:nvSpPr>
      <dsp:spPr>
        <a:xfrm>
          <a:off x="0" y="4381737"/>
          <a:ext cx="9601200" cy="547559"/>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Address the dissolution of a booster club</a:t>
          </a:r>
        </a:p>
      </dsp:txBody>
      <dsp:txXfrm>
        <a:off x="26730" y="4408467"/>
        <a:ext cx="9547740" cy="4940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942F6-847D-4AE7-9CA0-5319E5F60B4F}">
      <dsp:nvSpPr>
        <dsp:cNvPr id="0" name=""/>
        <dsp:cNvSpPr/>
      </dsp:nvSpPr>
      <dsp:spPr>
        <a:xfrm>
          <a:off x="0" y="166317"/>
          <a:ext cx="9601200" cy="524745"/>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Banking Information (who is changing signature at bank?)			</a:t>
          </a:r>
        </a:p>
      </dsp:txBody>
      <dsp:txXfrm>
        <a:off x="25616" y="191933"/>
        <a:ext cx="9549968" cy="473513"/>
      </dsp:txXfrm>
    </dsp:sp>
    <dsp:sp modelId="{81203336-F3DE-4B3A-BCF4-0F68C23AC2BB}">
      <dsp:nvSpPr>
        <dsp:cNvPr id="0" name=""/>
        <dsp:cNvSpPr/>
      </dsp:nvSpPr>
      <dsp:spPr>
        <a:xfrm>
          <a:off x="0" y="757302"/>
          <a:ext cx="9601200" cy="524745"/>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Cash Receipts (two people count money)</a:t>
          </a:r>
        </a:p>
      </dsp:txBody>
      <dsp:txXfrm>
        <a:off x="25616" y="782918"/>
        <a:ext cx="9549968" cy="473513"/>
      </dsp:txXfrm>
    </dsp:sp>
    <dsp:sp modelId="{D64CB5D5-837D-47FC-9E42-A26D800BC695}">
      <dsp:nvSpPr>
        <dsp:cNvPr id="0" name=""/>
        <dsp:cNvSpPr/>
      </dsp:nvSpPr>
      <dsp:spPr>
        <a:xfrm>
          <a:off x="0" y="1348287"/>
          <a:ext cx="9601200" cy="524745"/>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Federal / State Reporting:  1099 requirements, sales tax, 990 tax return</a:t>
          </a:r>
        </a:p>
      </dsp:txBody>
      <dsp:txXfrm>
        <a:off x="25616" y="1373903"/>
        <a:ext cx="9549968" cy="473513"/>
      </dsp:txXfrm>
    </dsp:sp>
    <dsp:sp modelId="{60E345B6-F58E-49B9-BC2C-938C0CC07B3E}">
      <dsp:nvSpPr>
        <dsp:cNvPr id="0" name=""/>
        <dsp:cNvSpPr/>
      </dsp:nvSpPr>
      <dsp:spPr>
        <a:xfrm>
          <a:off x="0" y="1939272"/>
          <a:ext cx="9601200" cy="524745"/>
        </a:xfrm>
        <a:prstGeom prst="roundRect">
          <a:avLst/>
        </a:prstGeom>
        <a:solidFill>
          <a:srgbClr val="7030A0"/>
        </a:solidFill>
        <a:ln>
          <a:solidFill>
            <a:srgbClr val="7030A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Bank Reconciliation (not the same person writing checks/signing checks)</a:t>
          </a:r>
        </a:p>
      </dsp:txBody>
      <dsp:txXfrm>
        <a:off x="25616" y="1964888"/>
        <a:ext cx="9549968" cy="473513"/>
      </dsp:txXfrm>
    </dsp:sp>
    <dsp:sp modelId="{17034AF7-C319-46FD-A7DF-107B428C5F3E}">
      <dsp:nvSpPr>
        <dsp:cNvPr id="0" name=""/>
        <dsp:cNvSpPr/>
      </dsp:nvSpPr>
      <dsp:spPr>
        <a:xfrm>
          <a:off x="0" y="2530257"/>
          <a:ext cx="9601200" cy="524745"/>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Financial Reporting (board approval)</a:t>
          </a:r>
        </a:p>
      </dsp:txBody>
      <dsp:txXfrm>
        <a:off x="25616" y="2555873"/>
        <a:ext cx="9549968" cy="473513"/>
      </dsp:txXfrm>
    </dsp:sp>
    <dsp:sp modelId="{CECA2E1D-48A5-4E32-80B2-E62A2A0C1E80}">
      <dsp:nvSpPr>
        <dsp:cNvPr id="0" name=""/>
        <dsp:cNvSpPr/>
      </dsp:nvSpPr>
      <dsp:spPr>
        <a:xfrm>
          <a:off x="0" y="3121242"/>
          <a:ext cx="9601200" cy="524745"/>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Insurance Requirements (bond)</a:t>
          </a:r>
        </a:p>
      </dsp:txBody>
      <dsp:txXfrm>
        <a:off x="25616" y="3146858"/>
        <a:ext cx="9549968" cy="473513"/>
      </dsp:txXfrm>
    </dsp:sp>
    <dsp:sp modelId="{AEFE6098-4302-4406-BF0C-A72C04846103}">
      <dsp:nvSpPr>
        <dsp:cNvPr id="0" name=""/>
        <dsp:cNvSpPr/>
      </dsp:nvSpPr>
      <dsp:spPr>
        <a:xfrm>
          <a:off x="0" y="3712227"/>
          <a:ext cx="9601200" cy="524745"/>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End of Season Audit (before turned over to new treasurer)</a:t>
          </a:r>
        </a:p>
      </dsp:txBody>
      <dsp:txXfrm>
        <a:off x="25616" y="3737843"/>
        <a:ext cx="9549968" cy="473513"/>
      </dsp:txXfrm>
    </dsp:sp>
    <dsp:sp modelId="{770C0B2A-3A38-4759-8CB6-D80B1E6CDA0B}">
      <dsp:nvSpPr>
        <dsp:cNvPr id="0" name=""/>
        <dsp:cNvSpPr/>
      </dsp:nvSpPr>
      <dsp:spPr>
        <a:xfrm>
          <a:off x="0" y="4303212"/>
          <a:ext cx="9601200" cy="524745"/>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Record Retention (where are the records kept and how long)</a:t>
          </a:r>
        </a:p>
      </dsp:txBody>
      <dsp:txXfrm>
        <a:off x="25616" y="4328828"/>
        <a:ext cx="9549968" cy="4735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942F6-847D-4AE7-9CA0-5319E5F60B4F}">
      <dsp:nvSpPr>
        <dsp:cNvPr id="0" name=""/>
        <dsp:cNvSpPr/>
      </dsp:nvSpPr>
      <dsp:spPr>
        <a:xfrm>
          <a:off x="0" y="196332"/>
          <a:ext cx="9601200" cy="593190"/>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BISD Booster Club / PTO Registration and Approval Form		</a:t>
          </a:r>
        </a:p>
      </dsp:txBody>
      <dsp:txXfrm>
        <a:off x="28957" y="225289"/>
        <a:ext cx="9543286" cy="535276"/>
      </dsp:txXfrm>
    </dsp:sp>
    <dsp:sp modelId="{81203336-F3DE-4B3A-BCF4-0F68C23AC2BB}">
      <dsp:nvSpPr>
        <dsp:cNvPr id="0" name=""/>
        <dsp:cNvSpPr/>
      </dsp:nvSpPr>
      <dsp:spPr>
        <a:xfrm>
          <a:off x="0" y="864402"/>
          <a:ext cx="9601200" cy="593190"/>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Booster Club / Parent Teacher Organization Guidelines</a:t>
          </a:r>
        </a:p>
      </dsp:txBody>
      <dsp:txXfrm>
        <a:off x="28957" y="893359"/>
        <a:ext cx="9543286" cy="535276"/>
      </dsp:txXfrm>
    </dsp:sp>
    <dsp:sp modelId="{D64CB5D5-837D-47FC-9E42-A26D800BC695}">
      <dsp:nvSpPr>
        <dsp:cNvPr id="0" name=""/>
        <dsp:cNvSpPr/>
      </dsp:nvSpPr>
      <dsp:spPr>
        <a:xfrm>
          <a:off x="0" y="1532472"/>
          <a:ext cx="9601200" cy="593190"/>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District Board Policy GE (Local)</a:t>
          </a:r>
        </a:p>
      </dsp:txBody>
      <dsp:txXfrm>
        <a:off x="28957" y="1561429"/>
        <a:ext cx="9543286" cy="535276"/>
      </dsp:txXfrm>
    </dsp:sp>
    <dsp:sp modelId="{60E345B6-F58E-49B9-BC2C-938C0CC07B3E}">
      <dsp:nvSpPr>
        <dsp:cNvPr id="0" name=""/>
        <dsp:cNvSpPr/>
      </dsp:nvSpPr>
      <dsp:spPr>
        <a:xfrm>
          <a:off x="0" y="2200542"/>
          <a:ext cx="9601200" cy="593190"/>
        </a:xfrm>
        <a:prstGeom prst="roundRect">
          <a:avLst/>
        </a:prstGeom>
        <a:solidFill>
          <a:srgbClr val="7030A0"/>
        </a:solidFill>
        <a:ln>
          <a:solidFill>
            <a:srgbClr val="7030A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Fundraiser Application and Authorization</a:t>
          </a:r>
        </a:p>
      </dsp:txBody>
      <dsp:txXfrm>
        <a:off x="28957" y="2229499"/>
        <a:ext cx="9543286" cy="535276"/>
      </dsp:txXfrm>
    </dsp:sp>
    <dsp:sp modelId="{17034AF7-C319-46FD-A7DF-107B428C5F3E}">
      <dsp:nvSpPr>
        <dsp:cNvPr id="0" name=""/>
        <dsp:cNvSpPr/>
      </dsp:nvSpPr>
      <dsp:spPr>
        <a:xfrm>
          <a:off x="0" y="2868612"/>
          <a:ext cx="9601200" cy="593190"/>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Financial Activity Overview</a:t>
          </a:r>
        </a:p>
      </dsp:txBody>
      <dsp:txXfrm>
        <a:off x="28957" y="2897569"/>
        <a:ext cx="9543286" cy="535276"/>
      </dsp:txXfrm>
    </dsp:sp>
    <dsp:sp modelId="{AEFE6098-4302-4406-BF0C-A72C04846103}">
      <dsp:nvSpPr>
        <dsp:cNvPr id="0" name=""/>
        <dsp:cNvSpPr/>
      </dsp:nvSpPr>
      <dsp:spPr>
        <a:xfrm>
          <a:off x="0" y="3536682"/>
          <a:ext cx="9601200" cy="593190"/>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Donation Reporting Form</a:t>
          </a:r>
        </a:p>
      </dsp:txBody>
      <dsp:txXfrm>
        <a:off x="28957" y="3565639"/>
        <a:ext cx="9543286" cy="535276"/>
      </dsp:txXfrm>
    </dsp:sp>
    <dsp:sp modelId="{770C0B2A-3A38-4759-8CB6-D80B1E6CDA0B}">
      <dsp:nvSpPr>
        <dsp:cNvPr id="0" name=""/>
        <dsp:cNvSpPr/>
      </dsp:nvSpPr>
      <dsp:spPr>
        <a:xfrm>
          <a:off x="0" y="4204752"/>
          <a:ext cx="9601200" cy="593190"/>
        </a:xfrm>
        <a:prstGeom prst="roundRect">
          <a:avLst/>
        </a:prstGeom>
        <a:solidFill>
          <a:srgbClr val="7030A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BISD Facility Request Application Form</a:t>
          </a:r>
        </a:p>
      </dsp:txBody>
      <dsp:txXfrm>
        <a:off x="28957" y="4233709"/>
        <a:ext cx="9543286" cy="5352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06CFA8A-6A26-4CD8-9524-7F5B065AE2E0}"/>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E74862B5-7DF1-4219-B46A-B1C688DB92B5}"/>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r>
              <a:rPr lang="en-US"/>
              <a:t>11/21/2019</a:t>
            </a:r>
          </a:p>
        </p:txBody>
      </p:sp>
      <p:sp>
        <p:nvSpPr>
          <p:cNvPr id="4" name="Footer Placeholder 3">
            <a:extLst>
              <a:ext uri="{FF2B5EF4-FFF2-40B4-BE49-F238E27FC236}">
                <a16:creationId xmlns:a16="http://schemas.microsoft.com/office/drawing/2014/main" id="{0B5C2D4D-CDAD-4104-A974-58916BCB6AA9}"/>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F462826-7251-4480-BA19-E0FE48E639B4}"/>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229130E-CD5D-43A0-884C-CFD6AB8FC532}" type="slidenum">
              <a:rPr lang="en-US" smtClean="0"/>
              <a:t>‹#›</a:t>
            </a:fld>
            <a:endParaRPr lang="en-US"/>
          </a:p>
        </p:txBody>
      </p:sp>
    </p:spTree>
    <p:extLst>
      <p:ext uri="{BB962C8B-B14F-4D97-AF65-F5344CB8AC3E}">
        <p14:creationId xmlns:p14="http://schemas.microsoft.com/office/powerpoint/2010/main" val="425350389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r>
              <a:rPr lang="en-US"/>
              <a:t>11/21/2019</a:t>
            </a:r>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40CE835-10FC-45E8-83FB-49797D26AB6C}" type="slidenum">
              <a:rPr lang="en-US" smtClean="0"/>
              <a:t>‹#›</a:t>
            </a:fld>
            <a:endParaRPr lang="en-US" dirty="0"/>
          </a:p>
        </p:txBody>
      </p:sp>
    </p:spTree>
    <p:extLst>
      <p:ext uri="{BB962C8B-B14F-4D97-AF65-F5344CB8AC3E}">
        <p14:creationId xmlns:p14="http://schemas.microsoft.com/office/powerpoint/2010/main" val="26180844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a:t>
            </a:fld>
            <a:endParaRPr lang="en-US" dirty="0"/>
          </a:p>
        </p:txBody>
      </p:sp>
    </p:spTree>
    <p:extLst>
      <p:ext uri="{BB962C8B-B14F-4D97-AF65-F5344CB8AC3E}">
        <p14:creationId xmlns:p14="http://schemas.microsoft.com/office/powerpoint/2010/main" val="428144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three items listed here set a likely scenario for fraud.  We may only be able to control the opportunity section.</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10</a:t>
            </a:fld>
            <a:endParaRPr lang="en-US" dirty="0"/>
          </a:p>
        </p:txBody>
      </p:sp>
    </p:spTree>
    <p:extLst>
      <p:ext uri="{BB962C8B-B14F-4D97-AF65-F5344CB8AC3E}">
        <p14:creationId xmlns:p14="http://schemas.microsoft.com/office/powerpoint/2010/main" val="1033944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start with the backbone or your organization.  These may need to be reviewed from time to time if they have been in place for years.</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11</a:t>
            </a:fld>
            <a:endParaRPr lang="en-US" dirty="0"/>
          </a:p>
        </p:txBody>
      </p:sp>
    </p:spTree>
    <p:extLst>
      <p:ext uri="{BB962C8B-B14F-4D97-AF65-F5344CB8AC3E}">
        <p14:creationId xmlns:p14="http://schemas.microsoft.com/office/powerpoint/2010/main" val="1456515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things are creating clear separations of duties.  </a:t>
            </a:r>
          </a:p>
          <a:p>
            <a:endParaRPr lang="en-US" dirty="0"/>
          </a:p>
          <a:p>
            <a:r>
              <a:rPr lang="en-US" dirty="0"/>
              <a:t>While this can be challenging and make simple things more time consuming it will greatly reduce the ‘Opportunity’.  </a:t>
            </a:r>
          </a:p>
          <a:p>
            <a:endParaRPr lang="en-US" dirty="0"/>
          </a:p>
          <a:p>
            <a:r>
              <a:rPr lang="en-US" dirty="0"/>
              <a:t>Dual signature authority, separation of bank recs, and regular transparent reporting are all great practices.</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12</a:t>
            </a:fld>
            <a:endParaRPr lang="en-US" dirty="0"/>
          </a:p>
        </p:txBody>
      </p:sp>
    </p:spTree>
    <p:extLst>
      <p:ext uri="{BB962C8B-B14F-4D97-AF65-F5344CB8AC3E}">
        <p14:creationId xmlns:p14="http://schemas.microsoft.com/office/powerpoint/2010/main" val="42284680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13</a:t>
            </a:fld>
            <a:endParaRPr lang="en-US" dirty="0"/>
          </a:p>
        </p:txBody>
      </p:sp>
    </p:spTree>
    <p:extLst>
      <p:ext uri="{BB962C8B-B14F-4D97-AF65-F5344CB8AC3E}">
        <p14:creationId xmlns:p14="http://schemas.microsoft.com/office/powerpoint/2010/main" val="29778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14</a:t>
            </a:fld>
            <a:endParaRPr lang="en-US" dirty="0"/>
          </a:p>
        </p:txBody>
      </p:sp>
    </p:spTree>
    <p:extLst>
      <p:ext uri="{BB962C8B-B14F-4D97-AF65-F5344CB8AC3E}">
        <p14:creationId xmlns:p14="http://schemas.microsoft.com/office/powerpoint/2010/main" val="2351447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15</a:t>
            </a:fld>
            <a:endParaRPr lang="en-US" dirty="0"/>
          </a:p>
        </p:txBody>
      </p:sp>
    </p:spTree>
    <p:extLst>
      <p:ext uri="{BB962C8B-B14F-4D97-AF65-F5344CB8AC3E}">
        <p14:creationId xmlns:p14="http://schemas.microsoft.com/office/powerpoint/2010/main" val="2673153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registers for purchases</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16</a:t>
            </a:fld>
            <a:endParaRPr lang="en-US" dirty="0"/>
          </a:p>
        </p:txBody>
      </p:sp>
    </p:spTree>
    <p:extLst>
      <p:ext uri="{BB962C8B-B14F-4D97-AF65-F5344CB8AC3E}">
        <p14:creationId xmlns:p14="http://schemas.microsoft.com/office/powerpoint/2010/main" val="10155026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17</a:t>
            </a:fld>
            <a:endParaRPr lang="en-US" dirty="0"/>
          </a:p>
        </p:txBody>
      </p:sp>
    </p:spTree>
    <p:extLst>
      <p:ext uri="{BB962C8B-B14F-4D97-AF65-F5344CB8AC3E}">
        <p14:creationId xmlns:p14="http://schemas.microsoft.com/office/powerpoint/2010/main" val="21847153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18</a:t>
            </a:fld>
            <a:endParaRPr lang="en-US" dirty="0"/>
          </a:p>
        </p:txBody>
      </p:sp>
    </p:spTree>
    <p:extLst>
      <p:ext uri="{BB962C8B-B14F-4D97-AF65-F5344CB8AC3E}">
        <p14:creationId xmlns:p14="http://schemas.microsoft.com/office/powerpoint/2010/main" val="361063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questions.</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19</a:t>
            </a:fld>
            <a:endParaRPr lang="en-US" dirty="0"/>
          </a:p>
        </p:txBody>
      </p:sp>
    </p:spTree>
    <p:extLst>
      <p:ext uri="{BB962C8B-B14F-4D97-AF65-F5344CB8AC3E}">
        <p14:creationId xmlns:p14="http://schemas.microsoft.com/office/powerpoint/2010/main" val="2685059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 agenda items are best practices for your organizations.  We work together to meet a common goal described in the next slides.</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2</a:t>
            </a:fld>
            <a:endParaRPr lang="en-US" dirty="0"/>
          </a:p>
        </p:txBody>
      </p:sp>
    </p:spTree>
    <p:extLst>
      <p:ext uri="{BB962C8B-B14F-4D97-AF65-F5344CB8AC3E}">
        <p14:creationId xmlns:p14="http://schemas.microsoft.com/office/powerpoint/2010/main" val="41152702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20</a:t>
            </a:fld>
            <a:endParaRPr lang="en-US" dirty="0"/>
          </a:p>
        </p:txBody>
      </p:sp>
    </p:spTree>
    <p:extLst>
      <p:ext uri="{BB962C8B-B14F-4D97-AF65-F5344CB8AC3E}">
        <p14:creationId xmlns:p14="http://schemas.microsoft.com/office/powerpoint/2010/main" val="236895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Boosters and PTO play an integral role in supporting the District’s goals with supplemental financial support and volunteer work.</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3</a:t>
            </a:fld>
            <a:endParaRPr lang="en-US" dirty="0"/>
          </a:p>
        </p:txBody>
      </p:sp>
    </p:spTree>
    <p:extLst>
      <p:ext uri="{BB962C8B-B14F-4D97-AF65-F5344CB8AC3E}">
        <p14:creationId xmlns:p14="http://schemas.microsoft.com/office/powerpoint/2010/main" val="1950294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6fc04ef3e1_0_1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9" name="Google Shape;149;g6fc04ef3e1_0_18: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p>
            <a:pPr>
              <a:buSzPts val="1100"/>
            </a:pPr>
            <a:r>
              <a:rPr lang="en-US" dirty="0"/>
              <a:t>Here you see our major objectives as approved and monitored by our Board of Directors.  </a:t>
            </a:r>
            <a:endParaRPr dirty="0"/>
          </a:p>
        </p:txBody>
      </p:sp>
      <p:sp>
        <p:nvSpPr>
          <p:cNvPr id="2" name="Date Placeholder 1">
            <a:extLst>
              <a:ext uri="{FF2B5EF4-FFF2-40B4-BE49-F238E27FC236}">
                <a16:creationId xmlns:a16="http://schemas.microsoft.com/office/drawing/2014/main" id="{6CB9F148-1F40-49F6-ABF2-FDAAEFE19E24}"/>
              </a:ext>
            </a:extLst>
          </p:cNvPr>
          <p:cNvSpPr>
            <a:spLocks noGrp="1"/>
          </p:cNvSpPr>
          <p:nvPr>
            <p:ph type="dt" idx="1"/>
          </p:nvPr>
        </p:nvSpPr>
        <p:spPr/>
        <p:txBody>
          <a:bodyPr/>
          <a:lstStyle/>
          <a:p>
            <a:r>
              <a:rPr lang="en-US"/>
              <a:t>11/21/2019</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general idea of support we see as appropriate or not.  There will be exceptions and differences between the many organizations across the district.  </a:t>
            </a:r>
          </a:p>
          <a:p>
            <a:endParaRPr lang="en-US" dirty="0"/>
          </a:p>
          <a:p>
            <a:r>
              <a:rPr lang="en-US" dirty="0"/>
              <a:t>Today’s goal is not to provide a manual you can take home and see if every purchase you make is approved in it, but rather gain an understanding of where we need support and how your organization can help.</a:t>
            </a:r>
          </a:p>
          <a:p>
            <a:endParaRPr lang="en-US" dirty="0"/>
          </a:p>
          <a:p>
            <a:r>
              <a:rPr lang="en-US" dirty="0"/>
              <a:t>Technology Example of something cool but needs to be run by the principal.  Latest and greatest iMac G3! The principal will work with the appropriate departments such as Finance and Technology to make sure there are no barriers that should be addressed prior to purchase.  </a:t>
            </a:r>
          </a:p>
          <a:p>
            <a:endParaRPr lang="en-US" dirty="0"/>
          </a:p>
          <a:p>
            <a:r>
              <a:rPr lang="en-US" dirty="0"/>
              <a:t>Is the district about to purchase similar devices across to maintain a uniform technology set in the classroom?</a:t>
            </a:r>
          </a:p>
          <a:p>
            <a:r>
              <a:rPr lang="en-US" dirty="0"/>
              <a:t>Is tech staff able to support the device.  If not, how do we plan on financing these and other fees in the future?</a:t>
            </a:r>
          </a:p>
          <a:p>
            <a:endParaRPr lang="en-US" dirty="0"/>
          </a:p>
          <a:p>
            <a:r>
              <a:rPr lang="en-US" dirty="0"/>
              <a:t>Innovative?</a:t>
            </a:r>
          </a:p>
          <a:p>
            <a:endParaRPr lang="en-US" dirty="0"/>
          </a:p>
          <a:p>
            <a:endParaRPr lang="en-US" dirty="0"/>
          </a:p>
          <a:p>
            <a:r>
              <a:rPr lang="en-US" dirty="0"/>
              <a:t>Questions…</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5</a:t>
            </a:fld>
            <a:endParaRPr lang="en-US" dirty="0"/>
          </a:p>
        </p:txBody>
      </p:sp>
    </p:spTree>
    <p:extLst>
      <p:ext uri="{BB962C8B-B14F-4D97-AF65-F5344CB8AC3E}">
        <p14:creationId xmlns:p14="http://schemas.microsoft.com/office/powerpoint/2010/main" val="3033013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6</a:t>
            </a:fld>
            <a:endParaRPr lang="en-US" dirty="0"/>
          </a:p>
        </p:txBody>
      </p:sp>
    </p:spTree>
    <p:extLst>
      <p:ext uri="{BB962C8B-B14F-4D97-AF65-F5344CB8AC3E}">
        <p14:creationId xmlns:p14="http://schemas.microsoft.com/office/powerpoint/2010/main" val="2353406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change in reporting requirements.  Discuss relationships with principals, sponsors, or other admin.</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7</a:t>
            </a:fld>
            <a:endParaRPr lang="en-US" dirty="0"/>
          </a:p>
        </p:txBody>
      </p:sp>
    </p:spTree>
    <p:extLst>
      <p:ext uri="{BB962C8B-B14F-4D97-AF65-F5344CB8AC3E}">
        <p14:creationId xmlns:p14="http://schemas.microsoft.com/office/powerpoint/2010/main" val="4066064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Technology Example of something cool but needs to be run by the principal.  The principal will work with the appropriate departments such as Finance and Technology to make sure there are no barriers that should be addressed prior to purchase.  </a:t>
            </a:r>
          </a:p>
          <a:p>
            <a:endParaRPr lang="en-US" dirty="0"/>
          </a:p>
          <a:p>
            <a:r>
              <a:rPr lang="en-US" dirty="0"/>
              <a:t>Is tech staff able to support the device.  If not, how do we plan on financing these and other fees in the future?</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8</a:t>
            </a:fld>
            <a:endParaRPr lang="en-US" dirty="0"/>
          </a:p>
        </p:txBody>
      </p:sp>
    </p:spTree>
    <p:extLst>
      <p:ext uri="{BB962C8B-B14F-4D97-AF65-F5344CB8AC3E}">
        <p14:creationId xmlns:p14="http://schemas.microsoft.com/office/powerpoint/2010/main" val="3925055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few slides will go over general bylaws and reporting that should be provided during meetings to maintain transparency.  </a:t>
            </a:r>
          </a:p>
          <a:p>
            <a:endParaRPr lang="en-US" dirty="0"/>
          </a:p>
          <a:p>
            <a:r>
              <a:rPr lang="en-US" dirty="0"/>
              <a:t>Report frequency may be determined by your organization.</a:t>
            </a:r>
          </a:p>
        </p:txBody>
      </p:sp>
      <p:sp>
        <p:nvSpPr>
          <p:cNvPr id="4" name="Date Placeholder 3"/>
          <p:cNvSpPr>
            <a:spLocks noGrp="1"/>
          </p:cNvSpPr>
          <p:nvPr>
            <p:ph type="dt" idx="1"/>
          </p:nvPr>
        </p:nvSpPr>
        <p:spPr/>
        <p:txBody>
          <a:bodyPr/>
          <a:lstStyle/>
          <a:p>
            <a:r>
              <a:rPr lang="en-US"/>
              <a:t>11/21/2019</a:t>
            </a:r>
            <a:endParaRPr lang="en-US" dirty="0"/>
          </a:p>
        </p:txBody>
      </p:sp>
      <p:sp>
        <p:nvSpPr>
          <p:cNvPr id="5" name="Slide Number Placeholder 4"/>
          <p:cNvSpPr>
            <a:spLocks noGrp="1"/>
          </p:cNvSpPr>
          <p:nvPr>
            <p:ph type="sldNum" sz="quarter" idx="5"/>
          </p:nvPr>
        </p:nvSpPr>
        <p:spPr/>
        <p:txBody>
          <a:bodyPr/>
          <a:lstStyle/>
          <a:p>
            <a:fld id="{340CE835-10FC-45E8-83FB-49797D26AB6C}" type="slidenum">
              <a:rPr lang="en-US" smtClean="0"/>
              <a:t>9</a:t>
            </a:fld>
            <a:endParaRPr lang="en-US" dirty="0"/>
          </a:p>
        </p:txBody>
      </p:sp>
    </p:spTree>
    <p:extLst>
      <p:ext uri="{BB962C8B-B14F-4D97-AF65-F5344CB8AC3E}">
        <p14:creationId xmlns:p14="http://schemas.microsoft.com/office/powerpoint/2010/main" val="3889923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5E25A0F-5759-4EA6-AB3D-4F1C6ED05698}" type="datetimeFigureOut">
              <a:rPr lang="en-US" smtClean="0"/>
              <a:t>8/27/2024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D682AC7-4A43-455B-AB98-1AAE538E47EB}"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24538852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E25A0F-5759-4EA6-AB3D-4F1C6ED05698}"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682AC7-4A43-455B-AB98-1AAE538E47EB}" type="slidenum">
              <a:rPr lang="en-US" smtClean="0"/>
              <a:t>‹#›</a:t>
            </a:fld>
            <a:endParaRPr lang="en-US" dirty="0"/>
          </a:p>
        </p:txBody>
      </p:sp>
    </p:spTree>
    <p:extLst>
      <p:ext uri="{BB962C8B-B14F-4D97-AF65-F5344CB8AC3E}">
        <p14:creationId xmlns:p14="http://schemas.microsoft.com/office/powerpoint/2010/main" val="70646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E25A0F-5759-4EA6-AB3D-4F1C6ED05698}"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682AC7-4A43-455B-AB98-1AAE538E47EB}" type="slidenum">
              <a:rPr lang="en-US" smtClean="0"/>
              <a:t>‹#›</a:t>
            </a:fld>
            <a:endParaRPr lang="en-US" dirty="0"/>
          </a:p>
        </p:txBody>
      </p:sp>
    </p:spTree>
    <p:extLst>
      <p:ext uri="{BB962C8B-B14F-4D97-AF65-F5344CB8AC3E}">
        <p14:creationId xmlns:p14="http://schemas.microsoft.com/office/powerpoint/2010/main" val="208431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Clr>
                <a:srgbClr val="EFEFEF"/>
              </a:buClr>
              <a:buSzPts val="3000"/>
              <a:buFont typeface="Playfair Display"/>
              <a:buNone/>
              <a:defRPr>
                <a:solidFill>
                  <a:srgbClr val="EFEFEF"/>
                </a:solidFill>
                <a:highlight>
                  <a:schemeClr val="accent2"/>
                </a:highlight>
                <a:latin typeface="Playfair Display"/>
                <a:ea typeface="Playfair Display"/>
                <a:cs typeface="Playfair Display"/>
                <a:sym typeface="Playfair Display"/>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1" name="Google Shape;21;p4"/>
          <p:cNvSpPr txBox="1">
            <a:spLocks noGrp="1"/>
          </p:cNvSpPr>
          <p:nvPr>
            <p:ph type="body" idx="1"/>
          </p:nvPr>
        </p:nvSpPr>
        <p:spPr>
          <a:xfrm>
            <a:off x="415600" y="1645433"/>
            <a:ext cx="11360800" cy="44464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2" name="Google Shape;22;p4"/>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29799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E25A0F-5759-4EA6-AB3D-4F1C6ED05698}" type="datetimeFigureOut">
              <a:rPr lang="en-US" smtClean="0"/>
              <a:t>8/27/2024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682AC7-4A43-455B-AB98-1AAE538E47EB}" type="slidenum">
              <a:rPr lang="en-US" smtClean="0"/>
              <a:t>‹#›</a:t>
            </a:fld>
            <a:endParaRPr lang="en-US" dirty="0"/>
          </a:p>
        </p:txBody>
      </p:sp>
    </p:spTree>
    <p:extLst>
      <p:ext uri="{BB962C8B-B14F-4D97-AF65-F5344CB8AC3E}">
        <p14:creationId xmlns:p14="http://schemas.microsoft.com/office/powerpoint/2010/main" val="369277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5E25A0F-5759-4EA6-AB3D-4F1C6ED05698}" type="datetimeFigureOut">
              <a:rPr lang="en-US" smtClean="0"/>
              <a:t>8/27/2024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D682AC7-4A43-455B-AB98-1AAE538E47EB}"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3207621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E25A0F-5759-4EA6-AB3D-4F1C6ED05698}" type="datetimeFigureOut">
              <a:rPr lang="en-US" smtClean="0"/>
              <a:t>8/27/2024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682AC7-4A43-455B-AB98-1AAE538E47EB}" type="slidenum">
              <a:rPr lang="en-US" smtClean="0"/>
              <a:t>‹#›</a:t>
            </a:fld>
            <a:endParaRPr lang="en-US" dirty="0"/>
          </a:p>
        </p:txBody>
      </p:sp>
    </p:spTree>
    <p:extLst>
      <p:ext uri="{BB962C8B-B14F-4D97-AF65-F5344CB8AC3E}">
        <p14:creationId xmlns:p14="http://schemas.microsoft.com/office/powerpoint/2010/main" val="2640203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E25A0F-5759-4EA6-AB3D-4F1C6ED05698}" type="datetimeFigureOut">
              <a:rPr lang="en-US" smtClean="0"/>
              <a:t>8/27/2024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682AC7-4A43-455B-AB98-1AAE538E47EB}" type="slidenum">
              <a:rPr lang="en-US" smtClean="0"/>
              <a:t>‹#›</a:t>
            </a:fld>
            <a:endParaRPr lang="en-US" dirty="0"/>
          </a:p>
        </p:txBody>
      </p:sp>
    </p:spTree>
    <p:extLst>
      <p:ext uri="{BB962C8B-B14F-4D97-AF65-F5344CB8AC3E}">
        <p14:creationId xmlns:p14="http://schemas.microsoft.com/office/powerpoint/2010/main" val="2039195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E25A0F-5759-4EA6-AB3D-4F1C6ED05698}" type="datetimeFigureOut">
              <a:rPr lang="en-US" smtClean="0"/>
              <a:t>8/27/2024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682AC7-4A43-455B-AB98-1AAE538E47EB}" type="slidenum">
              <a:rPr lang="en-US" smtClean="0"/>
              <a:t>‹#›</a:t>
            </a:fld>
            <a:endParaRPr lang="en-US" dirty="0"/>
          </a:p>
        </p:txBody>
      </p:sp>
    </p:spTree>
    <p:extLst>
      <p:ext uri="{BB962C8B-B14F-4D97-AF65-F5344CB8AC3E}">
        <p14:creationId xmlns:p14="http://schemas.microsoft.com/office/powerpoint/2010/main" val="3205704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E25A0F-5759-4EA6-AB3D-4F1C6ED05698}" type="datetimeFigureOut">
              <a:rPr lang="en-US" smtClean="0"/>
              <a:t>8/27/2024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682AC7-4A43-455B-AB98-1AAE538E47EB}" type="slidenum">
              <a:rPr lang="en-US" smtClean="0"/>
              <a:t>‹#›</a:t>
            </a:fld>
            <a:endParaRPr lang="en-US" dirty="0"/>
          </a:p>
        </p:txBody>
      </p:sp>
    </p:spTree>
    <p:extLst>
      <p:ext uri="{BB962C8B-B14F-4D97-AF65-F5344CB8AC3E}">
        <p14:creationId xmlns:p14="http://schemas.microsoft.com/office/powerpoint/2010/main" val="745758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5E25A0F-5759-4EA6-AB3D-4F1C6ED05698}" type="datetimeFigureOut">
              <a:rPr lang="en-US" smtClean="0"/>
              <a:t>8/27/2024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D682AC7-4A43-455B-AB98-1AAE538E47EB}"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67546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5E25A0F-5759-4EA6-AB3D-4F1C6ED05698}" type="datetimeFigureOut">
              <a:rPr lang="en-US" smtClean="0"/>
              <a:t>8/27/2024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D682AC7-4A43-455B-AB98-1AAE538E47EB}"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50085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5E25A0F-5759-4EA6-AB3D-4F1C6ED05698}" type="datetimeFigureOut">
              <a:rPr lang="en-US" smtClean="0"/>
              <a:t>8/27/2024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D682AC7-4A43-455B-AB98-1AAE538E47EB}"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1239027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boosterclubs.org/" TargetMode="External"/><Relationship Id="rId7" Type="http://schemas.openxmlformats.org/officeDocument/2006/relationships/hyperlink" Target="https://comptroller.texas.gov/programs/unclaimed/"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parentbooster.org/" TargetMode="External"/><Relationship Id="rId5" Type="http://schemas.openxmlformats.org/officeDocument/2006/relationships/hyperlink" Target="http://www.pto.org/index.html" TargetMode="External"/><Relationship Id="rId4" Type="http://schemas.openxmlformats.org/officeDocument/2006/relationships/hyperlink" Target="https://protectyournonprofit.com/helpful-websites-for-ptos-and-booster-clubs/"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mailto:Ana.Webb@BoerneISD.net" TargetMode="External"/><Relationship Id="rId3" Type="http://schemas.openxmlformats.org/officeDocument/2006/relationships/hyperlink" Target="mailto:Wesley.Scott@BoerneISD.net" TargetMode="External"/><Relationship Id="rId7" Type="http://schemas.openxmlformats.org/officeDocument/2006/relationships/hyperlink" Target="mailto:Joceline.Baumgardner@BoerneISD.net"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Eddie.Ashley@BoerneISD.net" TargetMode="External"/><Relationship Id="rId4" Type="http://schemas.openxmlformats.org/officeDocument/2006/relationships/hyperlink" Target="mailto:America.Jones@BoerneISD.ne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sitting, monitor, black, computer&#10;&#10;Description automatically generated">
            <a:extLst>
              <a:ext uri="{FF2B5EF4-FFF2-40B4-BE49-F238E27FC236}">
                <a16:creationId xmlns:a16="http://schemas.microsoft.com/office/drawing/2014/main" id="{C270F7DE-9D1B-45D1-8286-926050C2F7A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20978" y="506317"/>
            <a:ext cx="8498963" cy="4721646"/>
          </a:xfrm>
        </p:spPr>
      </p:pic>
      <p:sp>
        <p:nvSpPr>
          <p:cNvPr id="6" name="TextBox 5">
            <a:extLst>
              <a:ext uri="{FF2B5EF4-FFF2-40B4-BE49-F238E27FC236}">
                <a16:creationId xmlns:a16="http://schemas.microsoft.com/office/drawing/2014/main" id="{FF6708C4-36EF-483C-86E5-8FF9C16D654B}"/>
              </a:ext>
            </a:extLst>
          </p:cNvPr>
          <p:cNvSpPr txBox="1"/>
          <p:nvPr/>
        </p:nvSpPr>
        <p:spPr>
          <a:xfrm>
            <a:off x="1994054" y="5343180"/>
            <a:ext cx="8498963" cy="1384995"/>
          </a:xfrm>
          <a:prstGeom prst="rect">
            <a:avLst/>
          </a:prstGeom>
          <a:solidFill>
            <a:srgbClr val="002060"/>
          </a:solidFill>
        </p:spPr>
        <p:txBody>
          <a:bodyPr wrap="square" rtlCol="0">
            <a:spAutoFit/>
          </a:bodyPr>
          <a:lstStyle/>
          <a:p>
            <a:pPr algn="ctr"/>
            <a:r>
              <a:rPr lang="en-US" sz="2800" dirty="0">
                <a:solidFill>
                  <a:schemeClr val="bg1"/>
                </a:solidFill>
              </a:rPr>
              <a:t>Booster Club / PTO</a:t>
            </a:r>
          </a:p>
          <a:p>
            <a:pPr algn="ctr"/>
            <a:r>
              <a:rPr lang="en-US" sz="2800" dirty="0">
                <a:solidFill>
                  <a:schemeClr val="bg1"/>
                </a:solidFill>
              </a:rPr>
              <a:t>Best Practices</a:t>
            </a:r>
          </a:p>
          <a:p>
            <a:pPr algn="ctr"/>
            <a:r>
              <a:rPr lang="en-US" sz="2800" dirty="0">
                <a:solidFill>
                  <a:schemeClr val="bg1"/>
                </a:solidFill>
              </a:rPr>
              <a:t>August 27, 2024</a:t>
            </a:r>
            <a:endParaRPr lang="en-US" dirty="0">
              <a:solidFill>
                <a:schemeClr val="bg1"/>
              </a:solidFill>
            </a:endParaRPr>
          </a:p>
        </p:txBody>
      </p:sp>
    </p:spTree>
    <p:extLst>
      <p:ext uri="{BB962C8B-B14F-4D97-AF65-F5344CB8AC3E}">
        <p14:creationId xmlns:p14="http://schemas.microsoft.com/office/powerpoint/2010/main" val="3366259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22568D5-FD6B-4293-8DF2-6C136E044019}"/>
              </a:ext>
            </a:extLst>
          </p:cNvPr>
          <p:cNvPicPr>
            <a:picLocks noChangeAspect="1"/>
          </p:cNvPicPr>
          <p:nvPr/>
        </p:nvPicPr>
        <p:blipFill>
          <a:blip r:embed="rId3"/>
          <a:stretch>
            <a:fillRect/>
          </a:stretch>
        </p:blipFill>
        <p:spPr>
          <a:xfrm>
            <a:off x="9484277" y="5488870"/>
            <a:ext cx="2162273" cy="1203482"/>
          </a:xfrm>
          <a:prstGeom prst="rect">
            <a:avLst/>
          </a:prstGeom>
        </p:spPr>
      </p:pic>
      <p:pic>
        <p:nvPicPr>
          <p:cNvPr id="8" name="Content Placeholder 7" descr="A screenshot of a cell phone&#10;&#10;Description automatically generated">
            <a:extLst>
              <a:ext uri="{FF2B5EF4-FFF2-40B4-BE49-F238E27FC236}">
                <a16:creationId xmlns:a16="http://schemas.microsoft.com/office/drawing/2014/main" id="{E1D5048B-4AEA-461D-A10B-BB5826646661}"/>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087419" y="639490"/>
            <a:ext cx="9190182" cy="4569178"/>
          </a:xfrm>
        </p:spPr>
      </p:pic>
    </p:spTree>
    <p:extLst>
      <p:ext uri="{BB962C8B-B14F-4D97-AF65-F5344CB8AC3E}">
        <p14:creationId xmlns:p14="http://schemas.microsoft.com/office/powerpoint/2010/main" val="182967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a:xfrm>
            <a:off x="1371600" y="685800"/>
            <a:ext cx="9601200" cy="852854"/>
          </a:xfrm>
          <a:solidFill>
            <a:srgbClr val="002060"/>
          </a:solidFill>
        </p:spPr>
        <p:txBody>
          <a:bodyPr/>
          <a:lstStyle/>
          <a:p>
            <a:r>
              <a:rPr lang="en-US" dirty="0">
                <a:solidFill>
                  <a:schemeClr val="bg1"/>
                </a:solidFill>
              </a:rPr>
              <a:t>BYLAWS:</a:t>
            </a:r>
          </a:p>
        </p:txBody>
      </p:sp>
      <p:graphicFrame>
        <p:nvGraphicFramePr>
          <p:cNvPr id="5" name="Content Placeholder 3" descr="Vertical Bullet List">
            <a:extLst>
              <a:ext uri="{FF2B5EF4-FFF2-40B4-BE49-F238E27FC236}">
                <a16:creationId xmlns:a16="http://schemas.microsoft.com/office/drawing/2014/main" id="{95CE65E7-CEB9-4D93-9350-C260FDDAF59D}"/>
              </a:ext>
            </a:extLst>
          </p:cNvPr>
          <p:cNvGraphicFramePr>
            <a:graphicFrameLocks noGrp="1"/>
          </p:cNvGraphicFramePr>
          <p:nvPr>
            <p:ph idx="1"/>
            <p:extLst>
              <p:ext uri="{D42A27DB-BD31-4B8C-83A1-F6EECF244321}">
                <p14:modId xmlns:p14="http://schemas.microsoft.com/office/powerpoint/2010/main" val="1586987419"/>
              </p:ext>
            </p:extLst>
          </p:nvPr>
        </p:nvGraphicFramePr>
        <p:xfrm>
          <a:off x="1371600" y="1538288"/>
          <a:ext cx="9601200" cy="4994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6833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graphicEl>
                                              <a:dgm id="{47A942F6-847D-4AE7-9CA0-5319E5F60B4F}"/>
                                            </p:graphicEl>
                                          </p:spTgt>
                                        </p:tgtEl>
                                        <p:attrNameLst>
                                          <p:attrName>style.visibility</p:attrName>
                                        </p:attrNameLst>
                                      </p:cBhvr>
                                      <p:to>
                                        <p:strVal val="visible"/>
                                      </p:to>
                                    </p:set>
                                    <p:anim calcmode="lin" valueType="num">
                                      <p:cBhvr additive="base">
                                        <p:cTn id="7" dur="500" fill="hold"/>
                                        <p:tgtEl>
                                          <p:spTgt spid="5">
                                            <p:graphicEl>
                                              <a:dgm id="{47A942F6-847D-4AE7-9CA0-5319E5F60B4F}"/>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graphicEl>
                                              <a:dgm id="{47A942F6-847D-4AE7-9CA0-5319E5F60B4F}"/>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graphicEl>
                                              <a:dgm id="{81203336-F3DE-4B3A-BCF4-0F68C23AC2BB}"/>
                                            </p:graphicEl>
                                          </p:spTgt>
                                        </p:tgtEl>
                                        <p:attrNameLst>
                                          <p:attrName>style.visibility</p:attrName>
                                        </p:attrNameLst>
                                      </p:cBhvr>
                                      <p:to>
                                        <p:strVal val="visible"/>
                                      </p:to>
                                    </p:set>
                                    <p:anim calcmode="lin" valueType="num">
                                      <p:cBhvr additive="base">
                                        <p:cTn id="13" dur="500" fill="hold"/>
                                        <p:tgtEl>
                                          <p:spTgt spid="5">
                                            <p:graphicEl>
                                              <a:dgm id="{81203336-F3DE-4B3A-BCF4-0F68C23AC2BB}"/>
                                            </p:graphic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graphicEl>
                                              <a:dgm id="{81203336-F3DE-4B3A-BCF4-0F68C23AC2BB}"/>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graphicEl>
                                              <a:dgm id="{D64CB5D5-837D-47FC-9E42-A26D800BC695}"/>
                                            </p:graphicEl>
                                          </p:spTgt>
                                        </p:tgtEl>
                                        <p:attrNameLst>
                                          <p:attrName>style.visibility</p:attrName>
                                        </p:attrNameLst>
                                      </p:cBhvr>
                                      <p:to>
                                        <p:strVal val="visible"/>
                                      </p:to>
                                    </p:set>
                                    <p:anim calcmode="lin" valueType="num">
                                      <p:cBhvr additive="base">
                                        <p:cTn id="19" dur="500" fill="hold"/>
                                        <p:tgtEl>
                                          <p:spTgt spid="5">
                                            <p:graphicEl>
                                              <a:dgm id="{D64CB5D5-837D-47FC-9E42-A26D800BC695}"/>
                                            </p:graphic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graphicEl>
                                              <a:dgm id="{D64CB5D5-837D-47FC-9E42-A26D800BC695}"/>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graphicEl>
                                              <a:dgm id="{60E345B6-F58E-49B9-BC2C-938C0CC07B3E}"/>
                                            </p:graphicEl>
                                          </p:spTgt>
                                        </p:tgtEl>
                                        <p:attrNameLst>
                                          <p:attrName>style.visibility</p:attrName>
                                        </p:attrNameLst>
                                      </p:cBhvr>
                                      <p:to>
                                        <p:strVal val="visible"/>
                                      </p:to>
                                    </p:set>
                                    <p:anim calcmode="lin" valueType="num">
                                      <p:cBhvr additive="base">
                                        <p:cTn id="25" dur="500" fill="hold"/>
                                        <p:tgtEl>
                                          <p:spTgt spid="5">
                                            <p:graphicEl>
                                              <a:dgm id="{60E345B6-F58E-49B9-BC2C-938C0CC07B3E}"/>
                                            </p:graphic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
                                            <p:graphicEl>
                                              <a:dgm id="{60E345B6-F58E-49B9-BC2C-938C0CC07B3E}"/>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
                                            <p:graphicEl>
                                              <a:dgm id="{17034AF7-C319-46FD-A7DF-107B428C5F3E}"/>
                                            </p:graphicEl>
                                          </p:spTgt>
                                        </p:tgtEl>
                                        <p:attrNameLst>
                                          <p:attrName>style.visibility</p:attrName>
                                        </p:attrNameLst>
                                      </p:cBhvr>
                                      <p:to>
                                        <p:strVal val="visible"/>
                                      </p:to>
                                    </p:set>
                                    <p:anim calcmode="lin" valueType="num">
                                      <p:cBhvr additive="base">
                                        <p:cTn id="31" dur="500" fill="hold"/>
                                        <p:tgtEl>
                                          <p:spTgt spid="5">
                                            <p:graphicEl>
                                              <a:dgm id="{17034AF7-C319-46FD-A7DF-107B428C5F3E}"/>
                                            </p:graphic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graphicEl>
                                              <a:dgm id="{17034AF7-C319-46FD-A7DF-107B428C5F3E}"/>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
                                            <p:graphicEl>
                                              <a:dgm id="{CECA2E1D-48A5-4E32-80B2-E62A2A0C1E80}"/>
                                            </p:graphicEl>
                                          </p:spTgt>
                                        </p:tgtEl>
                                        <p:attrNameLst>
                                          <p:attrName>style.visibility</p:attrName>
                                        </p:attrNameLst>
                                      </p:cBhvr>
                                      <p:to>
                                        <p:strVal val="visible"/>
                                      </p:to>
                                    </p:set>
                                    <p:anim calcmode="lin" valueType="num">
                                      <p:cBhvr additive="base">
                                        <p:cTn id="37" dur="500" fill="hold"/>
                                        <p:tgtEl>
                                          <p:spTgt spid="5">
                                            <p:graphicEl>
                                              <a:dgm id="{CECA2E1D-48A5-4E32-80B2-E62A2A0C1E80}"/>
                                            </p:graphic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
                                            <p:graphicEl>
                                              <a:dgm id="{CECA2E1D-48A5-4E32-80B2-E62A2A0C1E80}"/>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5">
                                            <p:graphicEl>
                                              <a:dgm id="{AEFE6098-4302-4406-BF0C-A72C04846103}"/>
                                            </p:graphicEl>
                                          </p:spTgt>
                                        </p:tgtEl>
                                        <p:attrNameLst>
                                          <p:attrName>style.visibility</p:attrName>
                                        </p:attrNameLst>
                                      </p:cBhvr>
                                      <p:to>
                                        <p:strVal val="visible"/>
                                      </p:to>
                                    </p:set>
                                    <p:anim calcmode="lin" valueType="num">
                                      <p:cBhvr additive="base">
                                        <p:cTn id="43" dur="500" fill="hold"/>
                                        <p:tgtEl>
                                          <p:spTgt spid="5">
                                            <p:graphicEl>
                                              <a:dgm id="{AEFE6098-4302-4406-BF0C-A72C04846103}"/>
                                            </p:graphic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
                                            <p:graphicEl>
                                              <a:dgm id="{AEFE6098-4302-4406-BF0C-A72C04846103}"/>
                                            </p:graphic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5">
                                            <p:graphicEl>
                                              <a:dgm id="{770C0B2A-3A38-4759-8CB6-D80B1E6CDA0B}"/>
                                            </p:graphicEl>
                                          </p:spTgt>
                                        </p:tgtEl>
                                        <p:attrNameLst>
                                          <p:attrName>style.visibility</p:attrName>
                                        </p:attrNameLst>
                                      </p:cBhvr>
                                      <p:to>
                                        <p:strVal val="visible"/>
                                      </p:to>
                                    </p:set>
                                    <p:anim calcmode="lin" valueType="num">
                                      <p:cBhvr additive="base">
                                        <p:cTn id="49" dur="500" fill="hold"/>
                                        <p:tgtEl>
                                          <p:spTgt spid="5">
                                            <p:graphicEl>
                                              <a:dgm id="{770C0B2A-3A38-4759-8CB6-D80B1E6CDA0B}"/>
                                            </p:graphic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5">
                                            <p:graphicEl>
                                              <a:dgm id="{770C0B2A-3A38-4759-8CB6-D80B1E6CDA0B}"/>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a:xfrm>
            <a:off x="1371600" y="685800"/>
            <a:ext cx="9601200" cy="852854"/>
          </a:xfrm>
          <a:solidFill>
            <a:srgbClr val="002060"/>
          </a:solidFill>
        </p:spPr>
        <p:txBody>
          <a:bodyPr/>
          <a:lstStyle/>
          <a:p>
            <a:r>
              <a:rPr lang="en-US" dirty="0">
                <a:solidFill>
                  <a:schemeClr val="bg1"/>
                </a:solidFill>
              </a:rPr>
              <a:t>FINANCIAL RECORDS:</a:t>
            </a:r>
          </a:p>
        </p:txBody>
      </p:sp>
      <p:graphicFrame>
        <p:nvGraphicFramePr>
          <p:cNvPr id="5" name="Content Placeholder 3" descr="Vertical Bullet List">
            <a:extLst>
              <a:ext uri="{FF2B5EF4-FFF2-40B4-BE49-F238E27FC236}">
                <a16:creationId xmlns:a16="http://schemas.microsoft.com/office/drawing/2014/main" id="{95CE65E7-CEB9-4D93-9350-C260FDDAF59D}"/>
              </a:ext>
            </a:extLst>
          </p:cNvPr>
          <p:cNvGraphicFramePr>
            <a:graphicFrameLocks noGrp="1"/>
          </p:cNvGraphicFramePr>
          <p:nvPr>
            <p:ph idx="1"/>
            <p:extLst>
              <p:ext uri="{D42A27DB-BD31-4B8C-83A1-F6EECF244321}">
                <p14:modId xmlns:p14="http://schemas.microsoft.com/office/powerpoint/2010/main" val="3129571593"/>
              </p:ext>
            </p:extLst>
          </p:nvPr>
        </p:nvGraphicFramePr>
        <p:xfrm>
          <a:off x="1371600" y="1538288"/>
          <a:ext cx="9601200" cy="4994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834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graphicEl>
                                              <a:dgm id="{47A942F6-847D-4AE7-9CA0-5319E5F60B4F}"/>
                                            </p:graphicEl>
                                          </p:spTgt>
                                        </p:tgtEl>
                                        <p:attrNameLst>
                                          <p:attrName>style.visibility</p:attrName>
                                        </p:attrNameLst>
                                      </p:cBhvr>
                                      <p:to>
                                        <p:strVal val="visible"/>
                                      </p:to>
                                    </p:set>
                                    <p:anim calcmode="lin" valueType="num">
                                      <p:cBhvr additive="base">
                                        <p:cTn id="7" dur="500" fill="hold"/>
                                        <p:tgtEl>
                                          <p:spTgt spid="5">
                                            <p:graphicEl>
                                              <a:dgm id="{47A942F6-847D-4AE7-9CA0-5319E5F60B4F}"/>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graphicEl>
                                              <a:dgm id="{47A942F6-847D-4AE7-9CA0-5319E5F60B4F}"/>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graphicEl>
                                              <a:dgm id="{81203336-F3DE-4B3A-BCF4-0F68C23AC2BB}"/>
                                            </p:graphicEl>
                                          </p:spTgt>
                                        </p:tgtEl>
                                        <p:attrNameLst>
                                          <p:attrName>style.visibility</p:attrName>
                                        </p:attrNameLst>
                                      </p:cBhvr>
                                      <p:to>
                                        <p:strVal val="visible"/>
                                      </p:to>
                                    </p:set>
                                    <p:anim calcmode="lin" valueType="num">
                                      <p:cBhvr additive="base">
                                        <p:cTn id="13" dur="500" fill="hold"/>
                                        <p:tgtEl>
                                          <p:spTgt spid="5">
                                            <p:graphicEl>
                                              <a:dgm id="{81203336-F3DE-4B3A-BCF4-0F68C23AC2BB}"/>
                                            </p:graphic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graphicEl>
                                              <a:dgm id="{81203336-F3DE-4B3A-BCF4-0F68C23AC2BB}"/>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graphicEl>
                                              <a:dgm id="{D64CB5D5-837D-47FC-9E42-A26D800BC695}"/>
                                            </p:graphicEl>
                                          </p:spTgt>
                                        </p:tgtEl>
                                        <p:attrNameLst>
                                          <p:attrName>style.visibility</p:attrName>
                                        </p:attrNameLst>
                                      </p:cBhvr>
                                      <p:to>
                                        <p:strVal val="visible"/>
                                      </p:to>
                                    </p:set>
                                    <p:anim calcmode="lin" valueType="num">
                                      <p:cBhvr additive="base">
                                        <p:cTn id="19" dur="500" fill="hold"/>
                                        <p:tgtEl>
                                          <p:spTgt spid="5">
                                            <p:graphicEl>
                                              <a:dgm id="{D64CB5D5-837D-47FC-9E42-A26D800BC695}"/>
                                            </p:graphic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graphicEl>
                                              <a:dgm id="{D64CB5D5-837D-47FC-9E42-A26D800BC695}"/>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graphicEl>
                                              <a:dgm id="{60E345B6-F58E-49B9-BC2C-938C0CC07B3E}"/>
                                            </p:graphicEl>
                                          </p:spTgt>
                                        </p:tgtEl>
                                        <p:attrNameLst>
                                          <p:attrName>style.visibility</p:attrName>
                                        </p:attrNameLst>
                                      </p:cBhvr>
                                      <p:to>
                                        <p:strVal val="visible"/>
                                      </p:to>
                                    </p:set>
                                    <p:anim calcmode="lin" valueType="num">
                                      <p:cBhvr additive="base">
                                        <p:cTn id="25" dur="500" fill="hold"/>
                                        <p:tgtEl>
                                          <p:spTgt spid="5">
                                            <p:graphicEl>
                                              <a:dgm id="{60E345B6-F58E-49B9-BC2C-938C0CC07B3E}"/>
                                            </p:graphic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
                                            <p:graphicEl>
                                              <a:dgm id="{60E345B6-F58E-49B9-BC2C-938C0CC07B3E}"/>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
                                            <p:graphicEl>
                                              <a:dgm id="{17034AF7-C319-46FD-A7DF-107B428C5F3E}"/>
                                            </p:graphicEl>
                                          </p:spTgt>
                                        </p:tgtEl>
                                        <p:attrNameLst>
                                          <p:attrName>style.visibility</p:attrName>
                                        </p:attrNameLst>
                                      </p:cBhvr>
                                      <p:to>
                                        <p:strVal val="visible"/>
                                      </p:to>
                                    </p:set>
                                    <p:anim calcmode="lin" valueType="num">
                                      <p:cBhvr additive="base">
                                        <p:cTn id="31" dur="500" fill="hold"/>
                                        <p:tgtEl>
                                          <p:spTgt spid="5">
                                            <p:graphicEl>
                                              <a:dgm id="{17034AF7-C319-46FD-A7DF-107B428C5F3E}"/>
                                            </p:graphic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graphicEl>
                                              <a:dgm id="{17034AF7-C319-46FD-A7DF-107B428C5F3E}"/>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
                                            <p:graphicEl>
                                              <a:dgm id="{CECA2E1D-48A5-4E32-80B2-E62A2A0C1E80}"/>
                                            </p:graphicEl>
                                          </p:spTgt>
                                        </p:tgtEl>
                                        <p:attrNameLst>
                                          <p:attrName>style.visibility</p:attrName>
                                        </p:attrNameLst>
                                      </p:cBhvr>
                                      <p:to>
                                        <p:strVal val="visible"/>
                                      </p:to>
                                    </p:set>
                                    <p:anim calcmode="lin" valueType="num">
                                      <p:cBhvr additive="base">
                                        <p:cTn id="37" dur="500" fill="hold"/>
                                        <p:tgtEl>
                                          <p:spTgt spid="5">
                                            <p:graphicEl>
                                              <a:dgm id="{CECA2E1D-48A5-4E32-80B2-E62A2A0C1E80}"/>
                                            </p:graphic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
                                            <p:graphicEl>
                                              <a:dgm id="{CECA2E1D-48A5-4E32-80B2-E62A2A0C1E80}"/>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5">
                                            <p:graphicEl>
                                              <a:dgm id="{AEFE6098-4302-4406-BF0C-A72C04846103}"/>
                                            </p:graphicEl>
                                          </p:spTgt>
                                        </p:tgtEl>
                                        <p:attrNameLst>
                                          <p:attrName>style.visibility</p:attrName>
                                        </p:attrNameLst>
                                      </p:cBhvr>
                                      <p:to>
                                        <p:strVal val="visible"/>
                                      </p:to>
                                    </p:set>
                                    <p:anim calcmode="lin" valueType="num">
                                      <p:cBhvr additive="base">
                                        <p:cTn id="43" dur="500" fill="hold"/>
                                        <p:tgtEl>
                                          <p:spTgt spid="5">
                                            <p:graphicEl>
                                              <a:dgm id="{AEFE6098-4302-4406-BF0C-A72C04846103}"/>
                                            </p:graphic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
                                            <p:graphicEl>
                                              <a:dgm id="{AEFE6098-4302-4406-BF0C-A72C04846103}"/>
                                            </p:graphic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5">
                                            <p:graphicEl>
                                              <a:dgm id="{770C0B2A-3A38-4759-8CB6-D80B1E6CDA0B}"/>
                                            </p:graphicEl>
                                          </p:spTgt>
                                        </p:tgtEl>
                                        <p:attrNameLst>
                                          <p:attrName>style.visibility</p:attrName>
                                        </p:attrNameLst>
                                      </p:cBhvr>
                                      <p:to>
                                        <p:strVal val="visible"/>
                                      </p:to>
                                    </p:set>
                                    <p:anim calcmode="lin" valueType="num">
                                      <p:cBhvr additive="base">
                                        <p:cTn id="49" dur="500" fill="hold"/>
                                        <p:tgtEl>
                                          <p:spTgt spid="5">
                                            <p:graphicEl>
                                              <a:dgm id="{770C0B2A-3A38-4759-8CB6-D80B1E6CDA0B}"/>
                                            </p:graphic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5">
                                            <p:graphicEl>
                                              <a:dgm id="{770C0B2A-3A38-4759-8CB6-D80B1E6CDA0B}"/>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p:txBody>
          <a:bodyPr/>
          <a:lstStyle/>
          <a:p>
            <a:r>
              <a:rPr lang="en-US" dirty="0"/>
              <a:t>Financial Reporting</a:t>
            </a:r>
          </a:p>
        </p:txBody>
      </p:sp>
      <p:sp>
        <p:nvSpPr>
          <p:cNvPr id="3" name="Content Placeholder 2">
            <a:extLst>
              <a:ext uri="{FF2B5EF4-FFF2-40B4-BE49-F238E27FC236}">
                <a16:creationId xmlns:a16="http://schemas.microsoft.com/office/drawing/2014/main" id="{CEB1E0FB-2BE4-49E6-A029-15C8BE13BA39}"/>
              </a:ext>
            </a:extLst>
          </p:cNvPr>
          <p:cNvSpPr>
            <a:spLocks noGrp="1"/>
          </p:cNvSpPr>
          <p:nvPr>
            <p:ph idx="1"/>
          </p:nvPr>
        </p:nvSpPr>
        <p:spPr/>
        <p:txBody>
          <a:bodyPr/>
          <a:lstStyle/>
          <a:p>
            <a:r>
              <a:rPr lang="en-US" dirty="0"/>
              <a:t>Statement of Financial Position</a:t>
            </a:r>
          </a:p>
          <a:p>
            <a:pPr lvl="1"/>
            <a:r>
              <a:rPr lang="en-US" dirty="0"/>
              <a:t>Equivalent to a Balance Sheet</a:t>
            </a:r>
          </a:p>
          <a:p>
            <a:pPr marL="530352" lvl="1" indent="0">
              <a:buNone/>
            </a:pPr>
            <a:endParaRPr lang="en-US" dirty="0"/>
          </a:p>
          <a:p>
            <a:r>
              <a:rPr lang="en-US" dirty="0"/>
              <a:t>Statement of Activities</a:t>
            </a:r>
          </a:p>
          <a:p>
            <a:pPr lvl="1"/>
            <a:r>
              <a:rPr lang="en-US" dirty="0"/>
              <a:t>Equivalent to an Income Statement</a:t>
            </a:r>
          </a:p>
          <a:p>
            <a:pPr marL="530352" lvl="1" indent="0">
              <a:buNone/>
            </a:pPr>
            <a:endParaRPr lang="en-US" dirty="0"/>
          </a:p>
          <a:p>
            <a:r>
              <a:rPr lang="en-US" dirty="0"/>
              <a:t>Statement of Cash Flows</a:t>
            </a:r>
          </a:p>
          <a:p>
            <a:pPr lvl="1"/>
            <a:r>
              <a:rPr lang="en-US" dirty="0"/>
              <a:t>Equivalent to a standard Statement of Cash Flows</a:t>
            </a:r>
          </a:p>
        </p:txBody>
      </p:sp>
      <p:pic>
        <p:nvPicPr>
          <p:cNvPr id="7" name="Picture 6" descr="A picture containing sitting, monitor, black, computer&#10;&#10;Description automatically generated">
            <a:extLst>
              <a:ext uri="{FF2B5EF4-FFF2-40B4-BE49-F238E27FC236}">
                <a16:creationId xmlns:a16="http://schemas.microsoft.com/office/drawing/2014/main" id="{62DA395B-D160-427D-8B32-D4FFE2B3C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57" y="5066915"/>
            <a:ext cx="2637943" cy="1465524"/>
          </a:xfrm>
          <a:prstGeom prst="rect">
            <a:avLst/>
          </a:prstGeom>
        </p:spPr>
      </p:pic>
    </p:spTree>
    <p:extLst>
      <p:ext uri="{BB962C8B-B14F-4D97-AF65-F5344CB8AC3E}">
        <p14:creationId xmlns:p14="http://schemas.microsoft.com/office/powerpoint/2010/main" val="2695195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p:txBody>
          <a:bodyPr/>
          <a:lstStyle/>
          <a:p>
            <a:r>
              <a:rPr lang="en-US" dirty="0"/>
              <a:t>Statement of Financial Position</a:t>
            </a:r>
          </a:p>
        </p:txBody>
      </p:sp>
      <p:sp>
        <p:nvSpPr>
          <p:cNvPr id="3" name="Content Placeholder 2">
            <a:extLst>
              <a:ext uri="{FF2B5EF4-FFF2-40B4-BE49-F238E27FC236}">
                <a16:creationId xmlns:a16="http://schemas.microsoft.com/office/drawing/2014/main" id="{CEB1E0FB-2BE4-49E6-A029-15C8BE13BA39}"/>
              </a:ext>
            </a:extLst>
          </p:cNvPr>
          <p:cNvSpPr>
            <a:spLocks noGrp="1"/>
          </p:cNvSpPr>
          <p:nvPr>
            <p:ph idx="1"/>
          </p:nvPr>
        </p:nvSpPr>
        <p:spPr/>
        <p:txBody>
          <a:bodyPr>
            <a:normAutofit lnSpcReduction="10000"/>
          </a:bodyPr>
          <a:lstStyle/>
          <a:p>
            <a:r>
              <a:rPr lang="en-US" dirty="0"/>
              <a:t>Assets</a:t>
            </a:r>
          </a:p>
          <a:p>
            <a:pPr lvl="1"/>
            <a:r>
              <a:rPr lang="en-US" dirty="0"/>
              <a:t>Cash</a:t>
            </a:r>
          </a:p>
          <a:p>
            <a:pPr lvl="1"/>
            <a:r>
              <a:rPr lang="en-US" dirty="0"/>
              <a:t>Investments</a:t>
            </a:r>
          </a:p>
          <a:p>
            <a:pPr lvl="1"/>
            <a:r>
              <a:rPr lang="en-US" dirty="0"/>
              <a:t>Accounts Receivable</a:t>
            </a:r>
          </a:p>
          <a:p>
            <a:pPr lvl="1"/>
            <a:r>
              <a:rPr lang="en-US" dirty="0"/>
              <a:t>Furniture, Equipment</a:t>
            </a:r>
          </a:p>
          <a:p>
            <a:r>
              <a:rPr lang="en-US" dirty="0"/>
              <a:t>Liabilities</a:t>
            </a:r>
          </a:p>
          <a:p>
            <a:pPr lvl="1"/>
            <a:r>
              <a:rPr lang="en-US" dirty="0"/>
              <a:t>Accounts Payable</a:t>
            </a:r>
          </a:p>
          <a:p>
            <a:r>
              <a:rPr lang="en-US" dirty="0"/>
              <a:t>Net Assets (equity)</a:t>
            </a:r>
          </a:p>
          <a:p>
            <a:pPr lvl="1"/>
            <a:r>
              <a:rPr lang="en-US" dirty="0"/>
              <a:t>Equity</a:t>
            </a:r>
          </a:p>
          <a:p>
            <a:pPr lvl="1"/>
            <a:r>
              <a:rPr lang="en-US" dirty="0"/>
              <a:t>Reserved Endowments</a:t>
            </a:r>
          </a:p>
        </p:txBody>
      </p:sp>
      <p:pic>
        <p:nvPicPr>
          <p:cNvPr id="7" name="Picture 6" descr="A picture containing sitting, monitor, black, computer&#10;&#10;Description automatically generated">
            <a:extLst>
              <a:ext uri="{FF2B5EF4-FFF2-40B4-BE49-F238E27FC236}">
                <a16:creationId xmlns:a16="http://schemas.microsoft.com/office/drawing/2014/main" id="{62DA395B-D160-427D-8B32-D4FFE2B3C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57" y="5066915"/>
            <a:ext cx="2637943" cy="1465524"/>
          </a:xfrm>
          <a:prstGeom prst="rect">
            <a:avLst/>
          </a:prstGeom>
        </p:spPr>
      </p:pic>
    </p:spTree>
    <p:extLst>
      <p:ext uri="{BB962C8B-B14F-4D97-AF65-F5344CB8AC3E}">
        <p14:creationId xmlns:p14="http://schemas.microsoft.com/office/powerpoint/2010/main" val="1978375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p:txBody>
          <a:bodyPr/>
          <a:lstStyle/>
          <a:p>
            <a:r>
              <a:rPr lang="en-US" dirty="0"/>
              <a:t>Statement of Activities</a:t>
            </a:r>
          </a:p>
        </p:txBody>
      </p:sp>
      <p:sp>
        <p:nvSpPr>
          <p:cNvPr id="3" name="Content Placeholder 2">
            <a:extLst>
              <a:ext uri="{FF2B5EF4-FFF2-40B4-BE49-F238E27FC236}">
                <a16:creationId xmlns:a16="http://schemas.microsoft.com/office/drawing/2014/main" id="{CEB1E0FB-2BE4-49E6-A029-15C8BE13BA39}"/>
              </a:ext>
            </a:extLst>
          </p:cNvPr>
          <p:cNvSpPr>
            <a:spLocks noGrp="1"/>
          </p:cNvSpPr>
          <p:nvPr>
            <p:ph idx="1"/>
          </p:nvPr>
        </p:nvSpPr>
        <p:spPr/>
        <p:txBody>
          <a:bodyPr>
            <a:normAutofit fontScale="77500" lnSpcReduction="20000"/>
          </a:bodyPr>
          <a:lstStyle/>
          <a:p>
            <a:r>
              <a:rPr lang="en-US" dirty="0"/>
              <a:t>Revenues</a:t>
            </a:r>
          </a:p>
          <a:p>
            <a:pPr lvl="1"/>
            <a:r>
              <a:rPr lang="en-US" dirty="0"/>
              <a:t>Donations (restricted / unrestricted)</a:t>
            </a:r>
          </a:p>
          <a:p>
            <a:pPr lvl="2"/>
            <a:r>
              <a:rPr lang="en-US" dirty="0"/>
              <a:t>Letter to donor</a:t>
            </a:r>
          </a:p>
          <a:p>
            <a:pPr lvl="1"/>
            <a:r>
              <a:rPr lang="en-US" dirty="0"/>
              <a:t>Membership Dues</a:t>
            </a:r>
          </a:p>
          <a:p>
            <a:pPr lvl="1"/>
            <a:r>
              <a:rPr lang="en-US" dirty="0"/>
              <a:t>Interest on Investments</a:t>
            </a:r>
          </a:p>
          <a:p>
            <a:pPr lvl="1"/>
            <a:r>
              <a:rPr lang="en-US" dirty="0"/>
              <a:t>Fundraisers</a:t>
            </a:r>
          </a:p>
          <a:p>
            <a:pPr lvl="1"/>
            <a:r>
              <a:rPr lang="en-US" dirty="0"/>
              <a:t>In-kind (fair value)</a:t>
            </a:r>
          </a:p>
          <a:p>
            <a:r>
              <a:rPr lang="en-US" dirty="0"/>
              <a:t>Expenditures</a:t>
            </a:r>
          </a:p>
          <a:p>
            <a:pPr lvl="1"/>
            <a:r>
              <a:rPr lang="en-US" dirty="0"/>
              <a:t>Salaries</a:t>
            </a:r>
          </a:p>
          <a:p>
            <a:pPr lvl="1"/>
            <a:r>
              <a:rPr lang="en-US" dirty="0"/>
              <a:t>Supplies</a:t>
            </a:r>
          </a:p>
          <a:p>
            <a:pPr lvl="1"/>
            <a:r>
              <a:rPr lang="en-US" dirty="0"/>
              <a:t>Services</a:t>
            </a:r>
          </a:p>
          <a:p>
            <a:pPr lvl="1"/>
            <a:r>
              <a:rPr lang="en-US" dirty="0"/>
              <a:t>Utilities</a:t>
            </a:r>
          </a:p>
          <a:p>
            <a:pPr lvl="1"/>
            <a:r>
              <a:rPr lang="en-US" dirty="0"/>
              <a:t>Fundraisers</a:t>
            </a:r>
          </a:p>
        </p:txBody>
      </p:sp>
      <p:pic>
        <p:nvPicPr>
          <p:cNvPr id="7" name="Picture 6" descr="A picture containing sitting, monitor, black, computer&#10;&#10;Description automatically generated">
            <a:extLst>
              <a:ext uri="{FF2B5EF4-FFF2-40B4-BE49-F238E27FC236}">
                <a16:creationId xmlns:a16="http://schemas.microsoft.com/office/drawing/2014/main" id="{62DA395B-D160-427D-8B32-D4FFE2B3C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57" y="5066915"/>
            <a:ext cx="2637943" cy="1465524"/>
          </a:xfrm>
          <a:prstGeom prst="rect">
            <a:avLst/>
          </a:prstGeom>
        </p:spPr>
      </p:pic>
    </p:spTree>
    <p:extLst>
      <p:ext uri="{BB962C8B-B14F-4D97-AF65-F5344CB8AC3E}">
        <p14:creationId xmlns:p14="http://schemas.microsoft.com/office/powerpoint/2010/main" val="505484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p:txBody>
          <a:bodyPr/>
          <a:lstStyle/>
          <a:p>
            <a:r>
              <a:rPr lang="en-US" dirty="0"/>
              <a:t>Statement of Cash Flows</a:t>
            </a:r>
          </a:p>
        </p:txBody>
      </p:sp>
      <p:sp>
        <p:nvSpPr>
          <p:cNvPr id="3" name="Content Placeholder 2">
            <a:extLst>
              <a:ext uri="{FF2B5EF4-FFF2-40B4-BE49-F238E27FC236}">
                <a16:creationId xmlns:a16="http://schemas.microsoft.com/office/drawing/2014/main" id="{CEB1E0FB-2BE4-49E6-A029-15C8BE13BA39}"/>
              </a:ext>
            </a:extLst>
          </p:cNvPr>
          <p:cNvSpPr>
            <a:spLocks noGrp="1"/>
          </p:cNvSpPr>
          <p:nvPr>
            <p:ph idx="1"/>
          </p:nvPr>
        </p:nvSpPr>
        <p:spPr/>
        <p:txBody>
          <a:bodyPr>
            <a:normAutofit/>
          </a:bodyPr>
          <a:lstStyle/>
          <a:p>
            <a:r>
              <a:rPr lang="en-US" dirty="0"/>
              <a:t>Sources and Uses of Cash</a:t>
            </a:r>
          </a:p>
          <a:p>
            <a:pPr lvl="1"/>
            <a:r>
              <a:rPr lang="en-US" dirty="0"/>
              <a:t>Operating Activities</a:t>
            </a:r>
          </a:p>
          <a:p>
            <a:pPr lvl="1"/>
            <a:r>
              <a:rPr lang="en-US" dirty="0"/>
              <a:t>Investing Activities</a:t>
            </a:r>
          </a:p>
          <a:p>
            <a:pPr lvl="1"/>
            <a:r>
              <a:rPr lang="en-US" dirty="0"/>
              <a:t>Financing Activities</a:t>
            </a:r>
          </a:p>
          <a:p>
            <a:pPr lvl="1"/>
            <a:r>
              <a:rPr lang="en-US" dirty="0"/>
              <a:t>Other Activities </a:t>
            </a:r>
          </a:p>
        </p:txBody>
      </p:sp>
      <p:pic>
        <p:nvPicPr>
          <p:cNvPr id="7" name="Picture 6" descr="A picture containing sitting, monitor, black, computer&#10;&#10;Description automatically generated">
            <a:extLst>
              <a:ext uri="{FF2B5EF4-FFF2-40B4-BE49-F238E27FC236}">
                <a16:creationId xmlns:a16="http://schemas.microsoft.com/office/drawing/2014/main" id="{62DA395B-D160-427D-8B32-D4FFE2B3C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57" y="5066915"/>
            <a:ext cx="2637943" cy="1465524"/>
          </a:xfrm>
          <a:prstGeom prst="rect">
            <a:avLst/>
          </a:prstGeom>
        </p:spPr>
      </p:pic>
    </p:spTree>
    <p:extLst>
      <p:ext uri="{BB962C8B-B14F-4D97-AF65-F5344CB8AC3E}">
        <p14:creationId xmlns:p14="http://schemas.microsoft.com/office/powerpoint/2010/main" val="3199496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a:xfrm>
            <a:off x="1371600" y="685800"/>
            <a:ext cx="9601200" cy="852854"/>
          </a:xfrm>
          <a:solidFill>
            <a:srgbClr val="002060"/>
          </a:solidFill>
        </p:spPr>
        <p:txBody>
          <a:bodyPr/>
          <a:lstStyle/>
          <a:p>
            <a:r>
              <a:rPr lang="en-US" dirty="0">
                <a:solidFill>
                  <a:schemeClr val="bg1"/>
                </a:solidFill>
              </a:rPr>
              <a:t>BISD WEBSITE RESOURCES:</a:t>
            </a:r>
          </a:p>
        </p:txBody>
      </p:sp>
      <p:graphicFrame>
        <p:nvGraphicFramePr>
          <p:cNvPr id="5" name="Content Placeholder 3" descr="Vertical Bullet List">
            <a:extLst>
              <a:ext uri="{FF2B5EF4-FFF2-40B4-BE49-F238E27FC236}">
                <a16:creationId xmlns:a16="http://schemas.microsoft.com/office/drawing/2014/main" id="{95CE65E7-CEB9-4D93-9350-C260FDDAF59D}"/>
              </a:ext>
            </a:extLst>
          </p:cNvPr>
          <p:cNvGraphicFramePr>
            <a:graphicFrameLocks noGrp="1"/>
          </p:cNvGraphicFramePr>
          <p:nvPr>
            <p:ph idx="1"/>
            <p:extLst>
              <p:ext uri="{D42A27DB-BD31-4B8C-83A1-F6EECF244321}">
                <p14:modId xmlns:p14="http://schemas.microsoft.com/office/powerpoint/2010/main" val="1482607942"/>
              </p:ext>
            </p:extLst>
          </p:nvPr>
        </p:nvGraphicFramePr>
        <p:xfrm>
          <a:off x="1371600" y="1538288"/>
          <a:ext cx="9601200" cy="4994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561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graphicEl>
                                              <a:dgm id="{47A942F6-847D-4AE7-9CA0-5319E5F60B4F}"/>
                                            </p:graphicEl>
                                          </p:spTgt>
                                        </p:tgtEl>
                                        <p:attrNameLst>
                                          <p:attrName>style.visibility</p:attrName>
                                        </p:attrNameLst>
                                      </p:cBhvr>
                                      <p:to>
                                        <p:strVal val="visible"/>
                                      </p:to>
                                    </p:set>
                                    <p:anim calcmode="lin" valueType="num">
                                      <p:cBhvr additive="base">
                                        <p:cTn id="7" dur="500" fill="hold"/>
                                        <p:tgtEl>
                                          <p:spTgt spid="5">
                                            <p:graphicEl>
                                              <a:dgm id="{47A942F6-847D-4AE7-9CA0-5319E5F60B4F}"/>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graphicEl>
                                              <a:dgm id="{47A942F6-847D-4AE7-9CA0-5319E5F60B4F}"/>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graphicEl>
                                              <a:dgm id="{81203336-F3DE-4B3A-BCF4-0F68C23AC2BB}"/>
                                            </p:graphicEl>
                                          </p:spTgt>
                                        </p:tgtEl>
                                        <p:attrNameLst>
                                          <p:attrName>style.visibility</p:attrName>
                                        </p:attrNameLst>
                                      </p:cBhvr>
                                      <p:to>
                                        <p:strVal val="visible"/>
                                      </p:to>
                                    </p:set>
                                    <p:anim calcmode="lin" valueType="num">
                                      <p:cBhvr additive="base">
                                        <p:cTn id="13" dur="500" fill="hold"/>
                                        <p:tgtEl>
                                          <p:spTgt spid="5">
                                            <p:graphicEl>
                                              <a:dgm id="{81203336-F3DE-4B3A-BCF4-0F68C23AC2BB}"/>
                                            </p:graphic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graphicEl>
                                              <a:dgm id="{81203336-F3DE-4B3A-BCF4-0F68C23AC2BB}"/>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graphicEl>
                                              <a:dgm id="{D64CB5D5-837D-47FC-9E42-A26D800BC695}"/>
                                            </p:graphicEl>
                                          </p:spTgt>
                                        </p:tgtEl>
                                        <p:attrNameLst>
                                          <p:attrName>style.visibility</p:attrName>
                                        </p:attrNameLst>
                                      </p:cBhvr>
                                      <p:to>
                                        <p:strVal val="visible"/>
                                      </p:to>
                                    </p:set>
                                    <p:anim calcmode="lin" valueType="num">
                                      <p:cBhvr additive="base">
                                        <p:cTn id="19" dur="500" fill="hold"/>
                                        <p:tgtEl>
                                          <p:spTgt spid="5">
                                            <p:graphicEl>
                                              <a:dgm id="{D64CB5D5-837D-47FC-9E42-A26D800BC695}"/>
                                            </p:graphic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graphicEl>
                                              <a:dgm id="{D64CB5D5-837D-47FC-9E42-A26D800BC695}"/>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graphicEl>
                                              <a:dgm id="{60E345B6-F58E-49B9-BC2C-938C0CC07B3E}"/>
                                            </p:graphicEl>
                                          </p:spTgt>
                                        </p:tgtEl>
                                        <p:attrNameLst>
                                          <p:attrName>style.visibility</p:attrName>
                                        </p:attrNameLst>
                                      </p:cBhvr>
                                      <p:to>
                                        <p:strVal val="visible"/>
                                      </p:to>
                                    </p:set>
                                    <p:anim calcmode="lin" valueType="num">
                                      <p:cBhvr additive="base">
                                        <p:cTn id="25" dur="500" fill="hold"/>
                                        <p:tgtEl>
                                          <p:spTgt spid="5">
                                            <p:graphicEl>
                                              <a:dgm id="{60E345B6-F58E-49B9-BC2C-938C0CC07B3E}"/>
                                            </p:graphic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
                                            <p:graphicEl>
                                              <a:dgm id="{60E345B6-F58E-49B9-BC2C-938C0CC07B3E}"/>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
                                            <p:graphicEl>
                                              <a:dgm id="{17034AF7-C319-46FD-A7DF-107B428C5F3E}"/>
                                            </p:graphicEl>
                                          </p:spTgt>
                                        </p:tgtEl>
                                        <p:attrNameLst>
                                          <p:attrName>style.visibility</p:attrName>
                                        </p:attrNameLst>
                                      </p:cBhvr>
                                      <p:to>
                                        <p:strVal val="visible"/>
                                      </p:to>
                                    </p:set>
                                    <p:anim calcmode="lin" valueType="num">
                                      <p:cBhvr additive="base">
                                        <p:cTn id="31" dur="500" fill="hold"/>
                                        <p:tgtEl>
                                          <p:spTgt spid="5">
                                            <p:graphicEl>
                                              <a:dgm id="{17034AF7-C319-46FD-A7DF-107B428C5F3E}"/>
                                            </p:graphic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graphicEl>
                                              <a:dgm id="{17034AF7-C319-46FD-A7DF-107B428C5F3E}"/>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
                                            <p:graphicEl>
                                              <a:dgm id="{AEFE6098-4302-4406-BF0C-A72C04846103}"/>
                                            </p:graphicEl>
                                          </p:spTgt>
                                        </p:tgtEl>
                                        <p:attrNameLst>
                                          <p:attrName>style.visibility</p:attrName>
                                        </p:attrNameLst>
                                      </p:cBhvr>
                                      <p:to>
                                        <p:strVal val="visible"/>
                                      </p:to>
                                    </p:set>
                                    <p:anim calcmode="lin" valueType="num">
                                      <p:cBhvr additive="base">
                                        <p:cTn id="37" dur="500" fill="hold"/>
                                        <p:tgtEl>
                                          <p:spTgt spid="5">
                                            <p:graphicEl>
                                              <a:dgm id="{AEFE6098-4302-4406-BF0C-A72C04846103}"/>
                                            </p:graphic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
                                            <p:graphicEl>
                                              <a:dgm id="{AEFE6098-4302-4406-BF0C-A72C04846103}"/>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5">
                                            <p:graphicEl>
                                              <a:dgm id="{770C0B2A-3A38-4759-8CB6-D80B1E6CDA0B}"/>
                                            </p:graphicEl>
                                          </p:spTgt>
                                        </p:tgtEl>
                                        <p:attrNameLst>
                                          <p:attrName>style.visibility</p:attrName>
                                        </p:attrNameLst>
                                      </p:cBhvr>
                                      <p:to>
                                        <p:strVal val="visible"/>
                                      </p:to>
                                    </p:set>
                                    <p:anim calcmode="lin" valueType="num">
                                      <p:cBhvr additive="base">
                                        <p:cTn id="43" dur="500" fill="hold"/>
                                        <p:tgtEl>
                                          <p:spTgt spid="5">
                                            <p:graphicEl>
                                              <a:dgm id="{770C0B2A-3A38-4759-8CB6-D80B1E6CDA0B}"/>
                                            </p:graphic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
                                            <p:graphicEl>
                                              <a:dgm id="{770C0B2A-3A38-4759-8CB6-D80B1E6CDA0B}"/>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47F1-06D9-4385-9E20-B8F99DBE6AF3}"/>
              </a:ext>
            </a:extLst>
          </p:cNvPr>
          <p:cNvSpPr>
            <a:spLocks noGrp="1"/>
          </p:cNvSpPr>
          <p:nvPr>
            <p:ph type="title"/>
          </p:nvPr>
        </p:nvSpPr>
        <p:spPr/>
        <p:txBody>
          <a:bodyPr/>
          <a:lstStyle/>
          <a:p>
            <a:r>
              <a:rPr lang="en-US" dirty="0"/>
              <a:t>Helpful Websites</a:t>
            </a:r>
          </a:p>
        </p:txBody>
      </p:sp>
      <p:sp>
        <p:nvSpPr>
          <p:cNvPr id="3" name="Content Placeholder 2">
            <a:extLst>
              <a:ext uri="{FF2B5EF4-FFF2-40B4-BE49-F238E27FC236}">
                <a16:creationId xmlns:a16="http://schemas.microsoft.com/office/drawing/2014/main" id="{BF9E92DC-5528-47B7-B782-89AF57463FF8}"/>
              </a:ext>
            </a:extLst>
          </p:cNvPr>
          <p:cNvSpPr>
            <a:spLocks noGrp="1"/>
          </p:cNvSpPr>
          <p:nvPr>
            <p:ph idx="1"/>
          </p:nvPr>
        </p:nvSpPr>
        <p:spPr>
          <a:xfrm>
            <a:off x="1371600" y="1487055"/>
            <a:ext cx="9601200" cy="4685145"/>
          </a:xfrm>
        </p:spPr>
        <p:txBody>
          <a:bodyPr>
            <a:normAutofit/>
          </a:bodyPr>
          <a:lstStyle/>
          <a:p>
            <a:r>
              <a:rPr lang="en-US" dirty="0"/>
              <a:t>National Booster Club Website (Insurance and Bonding)</a:t>
            </a:r>
          </a:p>
          <a:p>
            <a:pPr lvl="1"/>
            <a:r>
              <a:rPr lang="en-US" dirty="0">
                <a:hlinkClick r:id="rId3"/>
              </a:rPr>
              <a:t>http://www.boosterclubs.org/</a:t>
            </a:r>
            <a:endParaRPr lang="en-US" dirty="0"/>
          </a:p>
          <a:p>
            <a:r>
              <a:rPr lang="en-US" dirty="0"/>
              <a:t>Protect Your Nonprofit</a:t>
            </a:r>
          </a:p>
          <a:p>
            <a:pPr lvl="1"/>
            <a:r>
              <a:rPr lang="en-US" dirty="0">
                <a:hlinkClick r:id="rId4"/>
              </a:rPr>
              <a:t>https://protectyournonprofit.com/helpful-websites-for-ptos-and-booster-clubs/</a:t>
            </a:r>
            <a:endParaRPr lang="en-US" dirty="0"/>
          </a:p>
          <a:p>
            <a:r>
              <a:rPr lang="en-US" dirty="0"/>
              <a:t>National PTO</a:t>
            </a:r>
          </a:p>
          <a:p>
            <a:pPr lvl="1"/>
            <a:r>
              <a:rPr lang="en-US" dirty="0">
                <a:hlinkClick r:id="rId5"/>
              </a:rPr>
              <a:t>http://www.pto.org/index.html</a:t>
            </a:r>
            <a:endParaRPr lang="en-US" dirty="0"/>
          </a:p>
          <a:p>
            <a:r>
              <a:rPr lang="en-US" dirty="0"/>
              <a:t>Parent Booster USA</a:t>
            </a:r>
          </a:p>
          <a:p>
            <a:pPr lvl="1"/>
            <a:r>
              <a:rPr lang="en-US" dirty="0">
                <a:hlinkClick r:id="rId6"/>
              </a:rPr>
              <a:t>https://parentbooster.org/</a:t>
            </a:r>
            <a:endParaRPr lang="en-US" dirty="0"/>
          </a:p>
          <a:p>
            <a:r>
              <a:rPr lang="en-US" dirty="0"/>
              <a:t>Comptroller of Public Accounts</a:t>
            </a:r>
          </a:p>
          <a:p>
            <a:pPr lvl="1"/>
            <a:r>
              <a:rPr lang="en-US" dirty="0">
                <a:hlinkClick r:id="rId7"/>
              </a:rPr>
              <a:t>https://comptroller.texas.gov/programs/unclaimed/</a:t>
            </a:r>
            <a:endParaRPr lang="en-US" dirty="0"/>
          </a:p>
          <a:p>
            <a:endParaRPr lang="en-US" dirty="0"/>
          </a:p>
        </p:txBody>
      </p:sp>
      <p:pic>
        <p:nvPicPr>
          <p:cNvPr id="4" name="Picture 3">
            <a:extLst>
              <a:ext uri="{FF2B5EF4-FFF2-40B4-BE49-F238E27FC236}">
                <a16:creationId xmlns:a16="http://schemas.microsoft.com/office/drawing/2014/main" id="{9796CF18-FD62-4169-A68D-D05909094DBB}"/>
              </a:ext>
            </a:extLst>
          </p:cNvPr>
          <p:cNvPicPr>
            <a:picLocks noChangeAspect="1"/>
          </p:cNvPicPr>
          <p:nvPr/>
        </p:nvPicPr>
        <p:blipFill>
          <a:blip r:embed="rId8"/>
          <a:stretch>
            <a:fillRect/>
          </a:stretch>
        </p:blipFill>
        <p:spPr>
          <a:xfrm>
            <a:off x="9809919" y="5523382"/>
            <a:ext cx="2020961" cy="1124830"/>
          </a:xfrm>
          <a:prstGeom prst="rect">
            <a:avLst/>
          </a:prstGeom>
        </p:spPr>
      </p:pic>
    </p:spTree>
    <p:extLst>
      <p:ext uri="{BB962C8B-B14F-4D97-AF65-F5344CB8AC3E}">
        <p14:creationId xmlns:p14="http://schemas.microsoft.com/office/powerpoint/2010/main" val="1426734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p:txBody>
          <a:bodyPr/>
          <a:lstStyle/>
          <a:p>
            <a:r>
              <a:rPr lang="en-US" dirty="0"/>
              <a:t>Meeting Review:</a:t>
            </a:r>
          </a:p>
        </p:txBody>
      </p:sp>
      <p:sp>
        <p:nvSpPr>
          <p:cNvPr id="3" name="Content Placeholder 2">
            <a:extLst>
              <a:ext uri="{FF2B5EF4-FFF2-40B4-BE49-F238E27FC236}">
                <a16:creationId xmlns:a16="http://schemas.microsoft.com/office/drawing/2014/main" id="{CEB1E0FB-2BE4-49E6-A029-15C8BE13BA39}"/>
              </a:ext>
            </a:extLst>
          </p:cNvPr>
          <p:cNvSpPr>
            <a:spLocks noGrp="1"/>
          </p:cNvSpPr>
          <p:nvPr>
            <p:ph idx="1"/>
          </p:nvPr>
        </p:nvSpPr>
        <p:spPr/>
        <p:txBody>
          <a:bodyPr>
            <a:normAutofit/>
          </a:bodyPr>
          <a:lstStyle/>
          <a:p>
            <a:r>
              <a:rPr lang="en-US" dirty="0"/>
              <a:t>Purpose of Booster Clubs and PTOs</a:t>
            </a:r>
          </a:p>
          <a:p>
            <a:r>
              <a:rPr lang="en-US" dirty="0"/>
              <a:t>Guidelines</a:t>
            </a:r>
          </a:p>
          <a:p>
            <a:r>
              <a:rPr lang="en-US" dirty="0"/>
              <a:t>Shall and ShaIl Nots</a:t>
            </a:r>
          </a:p>
          <a:p>
            <a:r>
              <a:rPr lang="en-US" dirty="0"/>
              <a:t>Internal Controls</a:t>
            </a:r>
          </a:p>
          <a:p>
            <a:r>
              <a:rPr lang="en-US" dirty="0"/>
              <a:t>Bylaws</a:t>
            </a:r>
          </a:p>
          <a:p>
            <a:r>
              <a:rPr lang="en-US" dirty="0"/>
              <a:t>Financial Reporting</a:t>
            </a:r>
          </a:p>
          <a:p>
            <a:r>
              <a:rPr lang="en-US" dirty="0"/>
              <a:t>Resources</a:t>
            </a:r>
          </a:p>
          <a:p>
            <a:r>
              <a:rPr lang="en-US" dirty="0"/>
              <a:t>Evaluation</a:t>
            </a:r>
          </a:p>
        </p:txBody>
      </p:sp>
      <p:pic>
        <p:nvPicPr>
          <p:cNvPr id="7" name="Picture 6" descr="A picture containing sitting, monitor, black, computer&#10;&#10;Description automatically generated">
            <a:extLst>
              <a:ext uri="{FF2B5EF4-FFF2-40B4-BE49-F238E27FC236}">
                <a16:creationId xmlns:a16="http://schemas.microsoft.com/office/drawing/2014/main" id="{62DA395B-D160-427D-8B32-D4FFE2B3C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57" y="5066915"/>
            <a:ext cx="2637943" cy="1465524"/>
          </a:xfrm>
          <a:prstGeom prst="rect">
            <a:avLst/>
          </a:prstGeom>
        </p:spPr>
      </p:pic>
    </p:spTree>
    <p:extLst>
      <p:ext uri="{BB962C8B-B14F-4D97-AF65-F5344CB8AC3E}">
        <p14:creationId xmlns:p14="http://schemas.microsoft.com/office/powerpoint/2010/main" val="428965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CEB1E0FB-2BE4-49E6-A029-15C8BE13BA39}"/>
              </a:ext>
            </a:extLst>
          </p:cNvPr>
          <p:cNvSpPr>
            <a:spLocks noGrp="1"/>
          </p:cNvSpPr>
          <p:nvPr>
            <p:ph idx="1"/>
          </p:nvPr>
        </p:nvSpPr>
        <p:spPr/>
        <p:txBody>
          <a:bodyPr>
            <a:normAutofit/>
          </a:bodyPr>
          <a:lstStyle/>
          <a:p>
            <a:r>
              <a:rPr lang="en-US" dirty="0"/>
              <a:t>Purpose of Booster Clubs and PTOs</a:t>
            </a:r>
          </a:p>
          <a:p>
            <a:r>
              <a:rPr lang="en-US" dirty="0"/>
              <a:t>Guidelines</a:t>
            </a:r>
          </a:p>
          <a:p>
            <a:r>
              <a:rPr lang="en-US" dirty="0"/>
              <a:t>Shall and Shall Nots</a:t>
            </a:r>
          </a:p>
          <a:p>
            <a:r>
              <a:rPr lang="en-US" dirty="0"/>
              <a:t>Internal Controls</a:t>
            </a:r>
          </a:p>
          <a:p>
            <a:r>
              <a:rPr lang="en-US" dirty="0"/>
              <a:t>Bylaws</a:t>
            </a:r>
          </a:p>
          <a:p>
            <a:r>
              <a:rPr lang="en-US" dirty="0"/>
              <a:t>Financial Reporting</a:t>
            </a:r>
          </a:p>
          <a:p>
            <a:r>
              <a:rPr lang="en-US" dirty="0"/>
              <a:t>Resources</a:t>
            </a:r>
          </a:p>
          <a:p>
            <a:r>
              <a:rPr lang="en-US" dirty="0"/>
              <a:t>Evaluation</a:t>
            </a:r>
          </a:p>
        </p:txBody>
      </p:sp>
      <p:pic>
        <p:nvPicPr>
          <p:cNvPr id="7" name="Picture 6" descr="A picture containing sitting, monitor, black, computer&#10;&#10;Description automatically generated">
            <a:extLst>
              <a:ext uri="{FF2B5EF4-FFF2-40B4-BE49-F238E27FC236}">
                <a16:creationId xmlns:a16="http://schemas.microsoft.com/office/drawing/2014/main" id="{62DA395B-D160-427D-8B32-D4FFE2B3C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57" y="5066915"/>
            <a:ext cx="2637943" cy="1465524"/>
          </a:xfrm>
          <a:prstGeom prst="rect">
            <a:avLst/>
          </a:prstGeom>
        </p:spPr>
      </p:pic>
    </p:spTree>
    <p:extLst>
      <p:ext uri="{BB962C8B-B14F-4D97-AF65-F5344CB8AC3E}">
        <p14:creationId xmlns:p14="http://schemas.microsoft.com/office/powerpoint/2010/main" val="1969345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B1E0FB-2BE4-49E6-A029-15C8BE13BA39}"/>
              </a:ext>
            </a:extLst>
          </p:cNvPr>
          <p:cNvSpPr>
            <a:spLocks noGrp="1"/>
          </p:cNvSpPr>
          <p:nvPr>
            <p:ph idx="1"/>
          </p:nvPr>
        </p:nvSpPr>
        <p:spPr>
          <a:xfrm>
            <a:off x="1371600" y="439615"/>
            <a:ext cx="4312763" cy="6236757"/>
          </a:xfrm>
        </p:spPr>
        <p:txBody>
          <a:bodyPr>
            <a:normAutofit/>
          </a:bodyPr>
          <a:lstStyle/>
          <a:p>
            <a:pPr marL="0" indent="0">
              <a:buNone/>
            </a:pPr>
            <a:r>
              <a:rPr lang="en-US" dirty="0"/>
              <a:t>Wesley Scott</a:t>
            </a:r>
          </a:p>
          <a:p>
            <a:pPr marL="0" indent="0">
              <a:buNone/>
            </a:pPr>
            <a:r>
              <a:rPr lang="en-US" dirty="0"/>
              <a:t>Chief Financial Officer</a:t>
            </a:r>
          </a:p>
          <a:p>
            <a:pPr marL="0" indent="0">
              <a:buNone/>
            </a:pPr>
            <a:r>
              <a:rPr lang="en-US" dirty="0">
                <a:hlinkClick r:id="rId3"/>
              </a:rPr>
              <a:t>Wesley.Scott@BoerneISD.net</a:t>
            </a:r>
            <a:endParaRPr lang="en-US" dirty="0"/>
          </a:p>
          <a:p>
            <a:pPr marL="0" indent="0">
              <a:buNone/>
            </a:pPr>
            <a:r>
              <a:rPr lang="en-US" dirty="0"/>
              <a:t>(830)357-2028</a:t>
            </a:r>
          </a:p>
          <a:p>
            <a:pPr marL="0" indent="0">
              <a:buNone/>
            </a:pPr>
            <a:endParaRPr lang="en-US" dirty="0"/>
          </a:p>
          <a:p>
            <a:pPr marL="0" indent="0">
              <a:buNone/>
            </a:pPr>
            <a:r>
              <a:rPr lang="en-US" dirty="0"/>
              <a:t>America Jones</a:t>
            </a:r>
          </a:p>
          <a:p>
            <a:pPr marL="0" indent="0">
              <a:buNone/>
            </a:pPr>
            <a:r>
              <a:rPr lang="en-US" dirty="0"/>
              <a:t>Administrative Assistant</a:t>
            </a:r>
          </a:p>
          <a:p>
            <a:pPr marL="0" indent="0">
              <a:buNone/>
            </a:pPr>
            <a:r>
              <a:rPr lang="en-US" dirty="0">
                <a:hlinkClick r:id="rId4"/>
              </a:rPr>
              <a:t>America.Jones@BoerneISD.net</a:t>
            </a:r>
            <a:endParaRPr lang="en-US" dirty="0"/>
          </a:p>
          <a:p>
            <a:pPr marL="0" indent="0">
              <a:buNone/>
            </a:pPr>
            <a:r>
              <a:rPr lang="en-US" dirty="0"/>
              <a:t>(830)357-2029</a:t>
            </a:r>
          </a:p>
          <a:p>
            <a:pPr marL="0" indent="0">
              <a:buNone/>
            </a:pPr>
            <a:endParaRPr lang="en-US" dirty="0"/>
          </a:p>
          <a:p>
            <a:pPr marL="0" indent="0">
              <a:buNone/>
            </a:pPr>
            <a:r>
              <a:rPr lang="en-US" dirty="0"/>
              <a:t>Eddie Ashley</a:t>
            </a:r>
          </a:p>
          <a:p>
            <a:pPr marL="0" indent="0">
              <a:buNone/>
            </a:pPr>
            <a:r>
              <a:rPr lang="en-US" dirty="0"/>
              <a:t>Purchasing Director</a:t>
            </a:r>
          </a:p>
          <a:p>
            <a:pPr marL="0" indent="0">
              <a:buNone/>
            </a:pPr>
            <a:r>
              <a:rPr lang="en-US" dirty="0">
                <a:hlinkClick r:id="rId5"/>
              </a:rPr>
              <a:t>Eddie.Ashley@BoerneISD.net</a:t>
            </a:r>
            <a:endParaRPr lang="en-US" dirty="0"/>
          </a:p>
          <a:p>
            <a:pPr marL="0" indent="0">
              <a:buNone/>
            </a:pPr>
            <a:r>
              <a:rPr lang="en-US"/>
              <a:t>(830)357-2026</a:t>
            </a:r>
            <a:endParaRPr lang="en-US" dirty="0"/>
          </a:p>
        </p:txBody>
      </p:sp>
      <p:pic>
        <p:nvPicPr>
          <p:cNvPr id="7" name="Picture 6" descr="A picture containing sitting, monitor, black, computer&#10;&#10;Description automatically generated">
            <a:extLst>
              <a:ext uri="{FF2B5EF4-FFF2-40B4-BE49-F238E27FC236}">
                <a16:creationId xmlns:a16="http://schemas.microsoft.com/office/drawing/2014/main" id="{62DA395B-D160-427D-8B32-D4FFE2B3CB0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46057" y="5066915"/>
            <a:ext cx="2637943" cy="1465524"/>
          </a:xfrm>
          <a:prstGeom prst="rect">
            <a:avLst/>
          </a:prstGeom>
        </p:spPr>
      </p:pic>
      <p:sp>
        <p:nvSpPr>
          <p:cNvPr id="4" name="Content Placeholder 2">
            <a:extLst>
              <a:ext uri="{FF2B5EF4-FFF2-40B4-BE49-F238E27FC236}">
                <a16:creationId xmlns:a16="http://schemas.microsoft.com/office/drawing/2014/main" id="{4E8B8107-A3B9-81B0-A37A-FBC5BBFA76C6}"/>
              </a:ext>
            </a:extLst>
          </p:cNvPr>
          <p:cNvSpPr txBox="1">
            <a:spLocks/>
          </p:cNvSpPr>
          <p:nvPr/>
        </p:nvSpPr>
        <p:spPr>
          <a:xfrm>
            <a:off x="6242757" y="439616"/>
            <a:ext cx="4486518" cy="426427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r>
              <a:rPr lang="en-US" dirty="0"/>
              <a:t>Joceline Baumgardner</a:t>
            </a:r>
          </a:p>
          <a:p>
            <a:pPr marL="0" indent="0">
              <a:buFont typeface="Franklin Gothic Book" panose="020B0503020102020204" pitchFamily="34" charset="0"/>
              <a:buNone/>
            </a:pPr>
            <a:r>
              <a:rPr lang="en-US" dirty="0"/>
              <a:t>Director of Business Services</a:t>
            </a:r>
          </a:p>
          <a:p>
            <a:pPr marL="0" indent="0">
              <a:buFont typeface="Franklin Gothic Book" panose="020B0503020102020204" pitchFamily="34" charset="0"/>
              <a:buNone/>
            </a:pPr>
            <a:r>
              <a:rPr lang="en-US" dirty="0">
                <a:hlinkClick r:id="rId7"/>
              </a:rPr>
              <a:t>Joceline.Baumgardner@BoerneISD.net</a:t>
            </a:r>
            <a:endParaRPr lang="en-US" dirty="0"/>
          </a:p>
          <a:p>
            <a:pPr marL="0" indent="0">
              <a:buFont typeface="Franklin Gothic Book" panose="020B0503020102020204" pitchFamily="34" charset="0"/>
              <a:buNone/>
            </a:pPr>
            <a:r>
              <a:rPr lang="en-US" dirty="0"/>
              <a:t>(830)357-2024</a:t>
            </a:r>
          </a:p>
          <a:p>
            <a:pPr marL="0" indent="0">
              <a:buFont typeface="Franklin Gothic Book" panose="020B0503020102020204" pitchFamily="34" charset="0"/>
              <a:buNone/>
            </a:pPr>
            <a:endParaRPr lang="en-US" dirty="0"/>
          </a:p>
          <a:p>
            <a:pPr marL="0" indent="0">
              <a:buFont typeface="Franklin Gothic Book" panose="020B0503020102020204" pitchFamily="34" charset="0"/>
              <a:buNone/>
            </a:pPr>
            <a:r>
              <a:rPr lang="en-US" dirty="0"/>
              <a:t>Ana Webb</a:t>
            </a:r>
          </a:p>
          <a:p>
            <a:pPr marL="0" indent="0">
              <a:buFont typeface="Franklin Gothic Book" panose="020B0503020102020204" pitchFamily="34" charset="0"/>
              <a:buNone/>
            </a:pPr>
            <a:r>
              <a:rPr lang="en-US" dirty="0"/>
              <a:t>Assistant Director of Business Services</a:t>
            </a:r>
          </a:p>
          <a:p>
            <a:pPr marL="0" indent="0">
              <a:buFont typeface="Franklin Gothic Book" panose="020B0503020102020204" pitchFamily="34" charset="0"/>
              <a:buNone/>
            </a:pPr>
            <a:r>
              <a:rPr lang="en-US" dirty="0">
                <a:hlinkClick r:id="rId8"/>
              </a:rPr>
              <a:t>Ana.Webb@BoerneISD.net</a:t>
            </a:r>
            <a:endParaRPr lang="en-US" dirty="0"/>
          </a:p>
          <a:p>
            <a:pPr marL="0" indent="0">
              <a:buFont typeface="Franklin Gothic Book" panose="020B0503020102020204" pitchFamily="34" charset="0"/>
              <a:buNone/>
            </a:pPr>
            <a:r>
              <a:rPr lang="en-US" dirty="0"/>
              <a:t>(830)357-2021</a:t>
            </a:r>
          </a:p>
          <a:p>
            <a:pPr marL="0" indent="0">
              <a:buFont typeface="Franklin Gothic Book" panose="020B0503020102020204" pitchFamily="34" charset="0"/>
              <a:buNone/>
            </a:pPr>
            <a:endParaRPr lang="en-US" dirty="0"/>
          </a:p>
          <a:p>
            <a:pPr marL="0" indent="0">
              <a:buFont typeface="Franklin Gothic Book" panose="020B0503020102020204" pitchFamily="34" charset="0"/>
              <a:buNone/>
            </a:pPr>
            <a:endParaRPr lang="en-US" dirty="0"/>
          </a:p>
        </p:txBody>
      </p:sp>
    </p:spTree>
    <p:extLst>
      <p:ext uri="{BB962C8B-B14F-4D97-AF65-F5344CB8AC3E}">
        <p14:creationId xmlns:p14="http://schemas.microsoft.com/office/powerpoint/2010/main" val="3369873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204626-2220-4678-A939-FD94EA7B53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A2D5CB5-61FB-4D1F-BDA5-5B0C2C1D52B9}"/>
              </a:ext>
            </a:extLst>
          </p:cNvPr>
          <p:cNvSpPr>
            <a:spLocks noGrp="1"/>
          </p:cNvSpPr>
          <p:nvPr>
            <p:ph type="title"/>
          </p:nvPr>
        </p:nvSpPr>
        <p:spPr>
          <a:xfrm>
            <a:off x="784743" y="685800"/>
            <a:ext cx="5958837" cy="1485900"/>
          </a:xfrm>
          <a:noFill/>
        </p:spPr>
        <p:txBody>
          <a:bodyPr>
            <a:normAutofit/>
          </a:bodyPr>
          <a:lstStyle/>
          <a:p>
            <a:r>
              <a:rPr lang="en-US" dirty="0">
                <a:solidFill>
                  <a:schemeClr val="tx1"/>
                </a:solidFill>
              </a:rPr>
              <a:t>Purpose of Booster Clubs and PTOs</a:t>
            </a:r>
          </a:p>
        </p:txBody>
      </p:sp>
      <p:sp>
        <p:nvSpPr>
          <p:cNvPr id="3" name="Content Placeholder 2">
            <a:extLst>
              <a:ext uri="{FF2B5EF4-FFF2-40B4-BE49-F238E27FC236}">
                <a16:creationId xmlns:a16="http://schemas.microsoft.com/office/drawing/2014/main" id="{4F98C745-454D-4098-B4E0-FB6260A32C04}"/>
              </a:ext>
            </a:extLst>
          </p:cNvPr>
          <p:cNvSpPr>
            <a:spLocks noGrp="1"/>
          </p:cNvSpPr>
          <p:nvPr>
            <p:ph idx="1"/>
          </p:nvPr>
        </p:nvSpPr>
        <p:spPr>
          <a:xfrm>
            <a:off x="784743" y="2286000"/>
            <a:ext cx="5958837" cy="3581400"/>
          </a:xfrm>
        </p:spPr>
        <p:txBody>
          <a:bodyPr>
            <a:normAutofit/>
          </a:bodyPr>
          <a:lstStyle/>
          <a:p>
            <a:pPr marL="285750" indent="-285750">
              <a:buFont typeface="Arial" panose="020B0604020202020204" pitchFamily="34" charset="0"/>
              <a:buChar char="•"/>
            </a:pPr>
            <a:r>
              <a:rPr lang="en-US" sz="1600" b="1" u="sng" dirty="0"/>
              <a:t>Support</a:t>
            </a:r>
            <a:r>
              <a:rPr lang="en-US" sz="1600" dirty="0"/>
              <a:t> the District Strategic Plan, District Scorecard, District Improvement Plan, and Campus Improvement Plan.  </a:t>
            </a:r>
          </a:p>
          <a:p>
            <a:pPr marL="0" indent="0">
              <a:buNone/>
            </a:pPr>
            <a:endParaRPr lang="en-US" sz="1600" dirty="0"/>
          </a:p>
          <a:p>
            <a:pPr marL="285750" indent="-285750">
              <a:buFont typeface="Arial" panose="020B0604020202020204" pitchFamily="34" charset="0"/>
              <a:buChar char="•"/>
            </a:pPr>
            <a:r>
              <a:rPr lang="en-US" sz="1600" dirty="0"/>
              <a:t>Booster Clubs and PTOs play an important role in helping all Boerne ISD students be successful.</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Donated funds are supplemental to the District.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Booster Clubs and PTOs are separate organizations from the district. The District is not responsible for the compliance of the organization.  </a:t>
            </a:r>
          </a:p>
          <a:p>
            <a:pPr marL="285750" indent="-285750">
              <a:buFont typeface="Arial" panose="020B0604020202020204" pitchFamily="34" charset="0"/>
              <a:buChar char="•"/>
            </a:pPr>
            <a:endParaRPr lang="en-US" sz="1600" dirty="0"/>
          </a:p>
          <a:p>
            <a:endParaRPr lang="en-US" sz="1600" dirty="0"/>
          </a:p>
        </p:txBody>
      </p:sp>
      <p:sp>
        <p:nvSpPr>
          <p:cNvPr id="11" name="Rectangle 10">
            <a:extLst>
              <a:ext uri="{FF2B5EF4-FFF2-40B4-BE49-F238E27FC236}">
                <a16:creationId xmlns:a16="http://schemas.microsoft.com/office/drawing/2014/main" id="{EB97D8A6-1C5A-42B6-AE78-F3D0F9BDF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4" name="Picture 3">
            <a:extLst>
              <a:ext uri="{FF2B5EF4-FFF2-40B4-BE49-F238E27FC236}">
                <a16:creationId xmlns:a16="http://schemas.microsoft.com/office/drawing/2014/main" id="{E22568D5-FD6B-4293-8DF2-6C136E044019}"/>
              </a:ext>
            </a:extLst>
          </p:cNvPr>
          <p:cNvPicPr>
            <a:picLocks noChangeAspect="1"/>
          </p:cNvPicPr>
          <p:nvPr/>
        </p:nvPicPr>
        <p:blipFill>
          <a:blip r:embed="rId3"/>
          <a:stretch>
            <a:fillRect/>
          </a:stretch>
        </p:blipFill>
        <p:spPr>
          <a:xfrm>
            <a:off x="8252340" y="2510381"/>
            <a:ext cx="3299579" cy="1836485"/>
          </a:xfrm>
          <a:prstGeom prst="rect">
            <a:avLst/>
          </a:prstGeom>
        </p:spPr>
      </p:pic>
    </p:spTree>
    <p:extLst>
      <p:ext uri="{BB962C8B-B14F-4D97-AF65-F5344CB8AC3E}">
        <p14:creationId xmlns:p14="http://schemas.microsoft.com/office/powerpoint/2010/main" val="3904492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32"/>
          <p:cNvSpPr txBox="1">
            <a:spLocks noGrp="1"/>
          </p:cNvSpPr>
          <p:nvPr>
            <p:ph type="title"/>
          </p:nvPr>
        </p:nvSpPr>
        <p:spPr>
          <a:xfrm>
            <a:off x="949568" y="593367"/>
            <a:ext cx="10826831" cy="813402"/>
          </a:xfrm>
          <a:prstGeom prst="rect">
            <a:avLst/>
          </a:prstGeom>
          <a:solidFill>
            <a:srgbClr val="7030A0"/>
          </a:solidFill>
          <a:ln>
            <a:noFill/>
          </a:ln>
        </p:spPr>
        <p:txBody>
          <a:bodyPr spcFirstLastPara="1" vert="horz" wrap="square" lIns="121900" tIns="121900" rIns="121900" bIns="121900" rtlCol="0" anchor="t" anchorCtr="0">
            <a:noAutofit/>
          </a:bodyPr>
          <a:lstStyle/>
          <a:p>
            <a:pPr>
              <a:lnSpc>
                <a:spcPct val="100000"/>
              </a:lnSpc>
              <a:buSzPts val="2800"/>
            </a:pPr>
            <a:r>
              <a:rPr lang="en" dirty="0"/>
              <a:t>District Scorecard</a:t>
            </a:r>
            <a:endParaRPr dirty="0"/>
          </a:p>
        </p:txBody>
      </p:sp>
      <p:pic>
        <p:nvPicPr>
          <p:cNvPr id="1026" name="Picture 2">
            <a:extLst>
              <a:ext uri="{FF2B5EF4-FFF2-40B4-BE49-F238E27FC236}">
                <a16:creationId xmlns:a16="http://schemas.microsoft.com/office/drawing/2014/main" id="{C96C182F-811D-0AD4-CB36-42D90C4F6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9900" y="1406768"/>
            <a:ext cx="9661878" cy="54512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C802E-C5DF-4869-98A7-D67327B971DB}"/>
              </a:ext>
            </a:extLst>
          </p:cNvPr>
          <p:cNvSpPr>
            <a:spLocks noGrp="1"/>
          </p:cNvSpPr>
          <p:nvPr>
            <p:ph type="title"/>
          </p:nvPr>
        </p:nvSpPr>
        <p:spPr>
          <a:solidFill>
            <a:srgbClr val="002060"/>
          </a:solidFill>
        </p:spPr>
        <p:txBody>
          <a:bodyPr/>
          <a:lstStyle/>
          <a:p>
            <a:pPr algn="ctr"/>
            <a:r>
              <a:rPr lang="en-US" dirty="0">
                <a:solidFill>
                  <a:schemeClr val="bg1"/>
                </a:solidFill>
              </a:rPr>
              <a:t>What can we support?</a:t>
            </a:r>
          </a:p>
        </p:txBody>
      </p:sp>
      <p:graphicFrame>
        <p:nvGraphicFramePr>
          <p:cNvPr id="4" name="Table 4">
            <a:extLst>
              <a:ext uri="{FF2B5EF4-FFF2-40B4-BE49-F238E27FC236}">
                <a16:creationId xmlns:a16="http://schemas.microsoft.com/office/drawing/2014/main" id="{ACAA721B-7FAF-461E-9B71-7D80275055A1}"/>
              </a:ext>
            </a:extLst>
          </p:cNvPr>
          <p:cNvGraphicFramePr>
            <a:graphicFrameLocks noGrp="1"/>
          </p:cNvGraphicFramePr>
          <p:nvPr>
            <p:ph idx="1"/>
            <p:extLst>
              <p:ext uri="{D42A27DB-BD31-4B8C-83A1-F6EECF244321}">
                <p14:modId xmlns:p14="http://schemas.microsoft.com/office/powerpoint/2010/main" val="2319155123"/>
              </p:ext>
            </p:extLst>
          </p:nvPr>
        </p:nvGraphicFramePr>
        <p:xfrm>
          <a:off x="1385455" y="2286000"/>
          <a:ext cx="9587345" cy="2595880"/>
        </p:xfrm>
        <a:graphic>
          <a:graphicData uri="http://schemas.openxmlformats.org/drawingml/2006/table">
            <a:tbl>
              <a:tblPr firstRow="1" bandRow="1">
                <a:tableStyleId>{5C22544A-7EE6-4342-B048-85BDC9FD1C3A}</a:tableStyleId>
              </a:tblPr>
              <a:tblGrid>
                <a:gridCol w="4786745">
                  <a:extLst>
                    <a:ext uri="{9D8B030D-6E8A-4147-A177-3AD203B41FA5}">
                      <a16:colId xmlns:a16="http://schemas.microsoft.com/office/drawing/2014/main" val="3288424501"/>
                    </a:ext>
                  </a:extLst>
                </a:gridCol>
                <a:gridCol w="4800600">
                  <a:extLst>
                    <a:ext uri="{9D8B030D-6E8A-4147-A177-3AD203B41FA5}">
                      <a16:colId xmlns:a16="http://schemas.microsoft.com/office/drawing/2014/main" val="3385938300"/>
                    </a:ext>
                  </a:extLst>
                </a:gridCol>
              </a:tblGrid>
              <a:tr h="370840">
                <a:tc>
                  <a:txBody>
                    <a:bodyPr/>
                    <a:lstStyle/>
                    <a:p>
                      <a:r>
                        <a:rPr lang="en-US" dirty="0"/>
                        <a:t>Appropriate</a:t>
                      </a:r>
                    </a:p>
                  </a:txBody>
                  <a:tcPr>
                    <a:solidFill>
                      <a:srgbClr val="7030A0"/>
                    </a:solidFill>
                  </a:tcPr>
                </a:tc>
                <a:tc>
                  <a:txBody>
                    <a:bodyPr/>
                    <a:lstStyle/>
                    <a:p>
                      <a:r>
                        <a:rPr lang="en-US" dirty="0"/>
                        <a:t>Not Appropriate</a:t>
                      </a:r>
                    </a:p>
                  </a:txBody>
                  <a:tcPr>
                    <a:solidFill>
                      <a:srgbClr val="7030A0"/>
                    </a:solidFill>
                  </a:tcPr>
                </a:tc>
                <a:extLst>
                  <a:ext uri="{0D108BD9-81ED-4DB2-BD59-A6C34878D82A}">
                    <a16:rowId xmlns:a16="http://schemas.microsoft.com/office/drawing/2014/main" val="3564080915"/>
                  </a:ext>
                </a:extLst>
              </a:tr>
              <a:tr h="370840">
                <a:tc>
                  <a:txBody>
                    <a:bodyPr/>
                    <a:lstStyle/>
                    <a:p>
                      <a:r>
                        <a:rPr lang="en-US" dirty="0"/>
                        <a:t>Innovative Program Furniture</a:t>
                      </a:r>
                    </a:p>
                  </a:txBody>
                  <a:tcPr/>
                </a:tc>
                <a:tc>
                  <a:txBody>
                    <a:bodyPr/>
                    <a:lstStyle/>
                    <a:p>
                      <a:r>
                        <a:rPr lang="en-US" dirty="0"/>
                        <a:t>Classroom Furniture Replacement</a:t>
                      </a:r>
                    </a:p>
                  </a:txBody>
                  <a:tcPr/>
                </a:tc>
                <a:extLst>
                  <a:ext uri="{0D108BD9-81ED-4DB2-BD59-A6C34878D82A}">
                    <a16:rowId xmlns:a16="http://schemas.microsoft.com/office/drawing/2014/main" val="3730307659"/>
                  </a:ext>
                </a:extLst>
              </a:tr>
              <a:tr h="370840">
                <a:tc>
                  <a:txBody>
                    <a:bodyPr/>
                    <a:lstStyle/>
                    <a:p>
                      <a:r>
                        <a:rPr lang="en-US" dirty="0"/>
                        <a:t>Innovative Technology</a:t>
                      </a:r>
                    </a:p>
                  </a:txBody>
                  <a:tcPr/>
                </a:tc>
                <a:tc>
                  <a:txBody>
                    <a:bodyPr/>
                    <a:lstStyle/>
                    <a:p>
                      <a:r>
                        <a:rPr lang="en-US" dirty="0"/>
                        <a:t>Technology Replacement</a:t>
                      </a:r>
                    </a:p>
                  </a:txBody>
                  <a:tcPr/>
                </a:tc>
                <a:extLst>
                  <a:ext uri="{0D108BD9-81ED-4DB2-BD59-A6C34878D82A}">
                    <a16:rowId xmlns:a16="http://schemas.microsoft.com/office/drawing/2014/main" val="3095314073"/>
                  </a:ext>
                </a:extLst>
              </a:tr>
              <a:tr h="370840">
                <a:tc>
                  <a:txBody>
                    <a:bodyPr/>
                    <a:lstStyle/>
                    <a:p>
                      <a:r>
                        <a:rPr lang="en-US" dirty="0"/>
                        <a:t>Innovative Materials</a:t>
                      </a:r>
                    </a:p>
                  </a:txBody>
                  <a:tcPr/>
                </a:tc>
                <a:tc>
                  <a:txBody>
                    <a:bodyPr/>
                    <a:lstStyle/>
                    <a:p>
                      <a:r>
                        <a:rPr lang="en-US" dirty="0"/>
                        <a:t>Core Subject Curriculum</a:t>
                      </a:r>
                    </a:p>
                  </a:txBody>
                  <a:tcPr/>
                </a:tc>
                <a:extLst>
                  <a:ext uri="{0D108BD9-81ED-4DB2-BD59-A6C34878D82A}">
                    <a16:rowId xmlns:a16="http://schemas.microsoft.com/office/drawing/2014/main" val="3198160948"/>
                  </a:ext>
                </a:extLst>
              </a:tr>
              <a:tr h="370840">
                <a:tc>
                  <a:txBody>
                    <a:bodyPr/>
                    <a:lstStyle/>
                    <a:p>
                      <a:r>
                        <a:rPr lang="en-US" dirty="0"/>
                        <a:t>Marquee / Memorial Benches </a:t>
                      </a:r>
                    </a:p>
                  </a:txBody>
                  <a:tcPr/>
                </a:tc>
                <a:tc>
                  <a:txBody>
                    <a:bodyPr/>
                    <a:lstStyle/>
                    <a:p>
                      <a:r>
                        <a:rPr lang="en-US" dirty="0"/>
                        <a:t>Building Maintenance and Repairs</a:t>
                      </a:r>
                    </a:p>
                  </a:txBody>
                  <a:tcPr/>
                </a:tc>
                <a:extLst>
                  <a:ext uri="{0D108BD9-81ED-4DB2-BD59-A6C34878D82A}">
                    <a16:rowId xmlns:a16="http://schemas.microsoft.com/office/drawing/2014/main" val="2048045493"/>
                  </a:ext>
                </a:extLst>
              </a:tr>
              <a:tr h="370840">
                <a:tc>
                  <a:txBody>
                    <a:bodyPr/>
                    <a:lstStyle/>
                    <a:p>
                      <a:r>
                        <a:rPr lang="en-US" dirty="0"/>
                        <a:t>Faculty Gatherings / Celebrations</a:t>
                      </a:r>
                    </a:p>
                  </a:txBody>
                  <a:tcPr/>
                </a:tc>
                <a:tc>
                  <a:txBody>
                    <a:bodyPr/>
                    <a:lstStyle/>
                    <a:p>
                      <a:r>
                        <a:rPr lang="en-US" dirty="0"/>
                        <a:t>Alcoholic Beverages</a:t>
                      </a:r>
                    </a:p>
                  </a:txBody>
                  <a:tcPr/>
                </a:tc>
                <a:extLst>
                  <a:ext uri="{0D108BD9-81ED-4DB2-BD59-A6C34878D82A}">
                    <a16:rowId xmlns:a16="http://schemas.microsoft.com/office/drawing/2014/main" val="1598469007"/>
                  </a:ext>
                </a:extLst>
              </a:tr>
              <a:tr h="370840">
                <a:tc>
                  <a:txBody>
                    <a:bodyPr/>
                    <a:lstStyle/>
                    <a:p>
                      <a:r>
                        <a:rPr lang="en-US" dirty="0"/>
                        <a:t>Gift Cards</a:t>
                      </a:r>
                    </a:p>
                  </a:txBody>
                  <a:tcPr/>
                </a:tc>
                <a:tc>
                  <a:txBody>
                    <a:bodyPr/>
                    <a:lstStyle/>
                    <a:p>
                      <a:r>
                        <a:rPr lang="en-US" dirty="0"/>
                        <a:t>Cash</a:t>
                      </a:r>
                    </a:p>
                  </a:txBody>
                  <a:tcPr/>
                </a:tc>
                <a:extLst>
                  <a:ext uri="{0D108BD9-81ED-4DB2-BD59-A6C34878D82A}">
                    <a16:rowId xmlns:a16="http://schemas.microsoft.com/office/drawing/2014/main" val="3376841621"/>
                  </a:ext>
                </a:extLst>
              </a:tr>
            </a:tbl>
          </a:graphicData>
        </a:graphic>
      </p:graphicFrame>
      <p:pic>
        <p:nvPicPr>
          <p:cNvPr id="6" name="Picture 5">
            <a:extLst>
              <a:ext uri="{FF2B5EF4-FFF2-40B4-BE49-F238E27FC236}">
                <a16:creationId xmlns:a16="http://schemas.microsoft.com/office/drawing/2014/main" id="{7886F2CA-B4C4-4912-9190-023F77F6CF0C}"/>
              </a:ext>
            </a:extLst>
          </p:cNvPr>
          <p:cNvPicPr>
            <a:picLocks noChangeAspect="1"/>
          </p:cNvPicPr>
          <p:nvPr/>
        </p:nvPicPr>
        <p:blipFill>
          <a:blip r:embed="rId3"/>
          <a:stretch>
            <a:fillRect/>
          </a:stretch>
        </p:blipFill>
        <p:spPr>
          <a:xfrm>
            <a:off x="8948753" y="5362087"/>
            <a:ext cx="2024047" cy="1127858"/>
          </a:xfrm>
          <a:prstGeom prst="rect">
            <a:avLst/>
          </a:prstGeom>
        </p:spPr>
      </p:pic>
      <p:pic>
        <p:nvPicPr>
          <p:cNvPr id="5" name="Picture 4">
            <a:extLst>
              <a:ext uri="{FF2B5EF4-FFF2-40B4-BE49-F238E27FC236}">
                <a16:creationId xmlns:a16="http://schemas.microsoft.com/office/drawing/2014/main" id="{40A33D9A-D82E-CBDE-5902-43FB25469B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62512" y="5054478"/>
            <a:ext cx="2619375" cy="1743075"/>
          </a:xfrm>
          <a:prstGeom prst="rect">
            <a:avLst/>
          </a:prstGeom>
        </p:spPr>
      </p:pic>
    </p:spTree>
    <p:extLst>
      <p:ext uri="{BB962C8B-B14F-4D97-AF65-F5344CB8AC3E}">
        <p14:creationId xmlns:p14="http://schemas.microsoft.com/office/powerpoint/2010/main" val="857239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D5CB5-61FB-4D1F-BDA5-5B0C2C1D52B9}"/>
              </a:ext>
            </a:extLst>
          </p:cNvPr>
          <p:cNvSpPr>
            <a:spLocks noGrp="1"/>
          </p:cNvSpPr>
          <p:nvPr>
            <p:ph type="title"/>
          </p:nvPr>
        </p:nvSpPr>
        <p:spPr>
          <a:xfrm>
            <a:off x="1371600" y="685800"/>
            <a:ext cx="9601200" cy="1134208"/>
          </a:xfrm>
          <a:solidFill>
            <a:srgbClr val="002060"/>
          </a:solidFill>
        </p:spPr>
        <p:txBody>
          <a:bodyPr>
            <a:normAutofit fontScale="90000"/>
          </a:bodyPr>
          <a:lstStyle/>
          <a:p>
            <a:pPr algn="ctr"/>
            <a:r>
              <a:rPr lang="en-US" dirty="0">
                <a:solidFill>
                  <a:schemeClr val="bg1"/>
                </a:solidFill>
              </a:rPr>
              <a:t>BISD Guidelines</a:t>
            </a:r>
            <a:br>
              <a:rPr lang="en-US" dirty="0"/>
            </a:br>
            <a:endParaRPr lang="en-US" dirty="0"/>
          </a:p>
        </p:txBody>
      </p:sp>
      <p:sp>
        <p:nvSpPr>
          <p:cNvPr id="3" name="Content Placeholder 2">
            <a:extLst>
              <a:ext uri="{FF2B5EF4-FFF2-40B4-BE49-F238E27FC236}">
                <a16:creationId xmlns:a16="http://schemas.microsoft.com/office/drawing/2014/main" id="{4F98C745-454D-4098-B4E0-FB6260A32C04}"/>
              </a:ext>
            </a:extLst>
          </p:cNvPr>
          <p:cNvSpPr>
            <a:spLocks noGrp="1"/>
          </p:cNvSpPr>
          <p:nvPr>
            <p:ph idx="1"/>
          </p:nvPr>
        </p:nvSpPr>
        <p:spPr>
          <a:xfrm>
            <a:off x="1371600" y="2286000"/>
            <a:ext cx="9601200" cy="3581400"/>
          </a:xfrm>
        </p:spPr>
        <p:txBody>
          <a:bodyPr>
            <a:normAutofit/>
          </a:bodyPr>
          <a:lstStyle/>
          <a:p>
            <a:pPr marL="285750" indent="-285750">
              <a:buFont typeface="Arial" panose="020B0604020202020204" pitchFamily="34" charset="0"/>
              <a:buChar char="•"/>
            </a:pPr>
            <a:r>
              <a:rPr lang="en-US" dirty="0"/>
              <a:t>Guidelines are a tool designed to help set the stage on how to be a successful organization.</a:t>
            </a:r>
          </a:p>
          <a:p>
            <a:endParaRPr lang="en-US" dirty="0"/>
          </a:p>
          <a:p>
            <a:pPr marL="285750" indent="-285750">
              <a:buFont typeface="Arial" panose="020B0604020202020204" pitchFamily="34" charset="0"/>
              <a:buChar char="•"/>
            </a:pPr>
            <a:r>
              <a:rPr lang="en-US" dirty="0"/>
              <a:t>Provides resources and training to ensure all Support Organization members and officers understand the </a:t>
            </a:r>
            <a:r>
              <a:rPr lang="en-US" b="1" u="sng" dirty="0"/>
              <a:t>limited</a:t>
            </a:r>
            <a:r>
              <a:rPr lang="en-US" dirty="0"/>
              <a:t> relationship between the School District and the Organization.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Working document which can be updated or revised at any time for the betterment of all support organizations.</a:t>
            </a:r>
          </a:p>
          <a:p>
            <a:endParaRPr lang="en-US" dirty="0"/>
          </a:p>
        </p:txBody>
      </p:sp>
      <p:pic>
        <p:nvPicPr>
          <p:cNvPr id="4" name="Picture 3">
            <a:extLst>
              <a:ext uri="{FF2B5EF4-FFF2-40B4-BE49-F238E27FC236}">
                <a16:creationId xmlns:a16="http://schemas.microsoft.com/office/drawing/2014/main" id="{E22568D5-FD6B-4293-8DF2-6C136E044019}"/>
              </a:ext>
            </a:extLst>
          </p:cNvPr>
          <p:cNvPicPr>
            <a:picLocks noChangeAspect="1"/>
          </p:cNvPicPr>
          <p:nvPr/>
        </p:nvPicPr>
        <p:blipFill>
          <a:blip r:embed="rId3"/>
          <a:stretch>
            <a:fillRect/>
          </a:stretch>
        </p:blipFill>
        <p:spPr>
          <a:xfrm>
            <a:off x="9680166" y="5551014"/>
            <a:ext cx="1547611" cy="861372"/>
          </a:xfrm>
          <a:prstGeom prst="rect">
            <a:avLst/>
          </a:prstGeom>
        </p:spPr>
      </p:pic>
    </p:spTree>
    <p:extLst>
      <p:ext uri="{BB962C8B-B14F-4D97-AF65-F5344CB8AC3E}">
        <p14:creationId xmlns:p14="http://schemas.microsoft.com/office/powerpoint/2010/main" val="71234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a:xfrm>
            <a:off x="1371600" y="685800"/>
            <a:ext cx="9601200" cy="852854"/>
          </a:xfrm>
          <a:solidFill>
            <a:srgbClr val="7030A0"/>
          </a:solidFill>
        </p:spPr>
        <p:txBody>
          <a:bodyPr/>
          <a:lstStyle/>
          <a:p>
            <a:r>
              <a:rPr lang="en-US" dirty="0">
                <a:solidFill>
                  <a:schemeClr val="bg1"/>
                </a:solidFill>
              </a:rPr>
              <a:t>Organizations shall:</a:t>
            </a:r>
          </a:p>
        </p:txBody>
      </p:sp>
      <p:sp>
        <p:nvSpPr>
          <p:cNvPr id="3" name="Content Placeholder 2">
            <a:extLst>
              <a:ext uri="{FF2B5EF4-FFF2-40B4-BE49-F238E27FC236}">
                <a16:creationId xmlns:a16="http://schemas.microsoft.com/office/drawing/2014/main" id="{CEB1E0FB-2BE4-49E6-A029-15C8BE13BA39}"/>
              </a:ext>
            </a:extLst>
          </p:cNvPr>
          <p:cNvSpPr>
            <a:spLocks noGrp="1"/>
          </p:cNvSpPr>
          <p:nvPr>
            <p:ph idx="1"/>
          </p:nvPr>
        </p:nvSpPr>
        <p:spPr>
          <a:xfrm>
            <a:off x="1371600" y="1538653"/>
            <a:ext cx="9601200" cy="4993785"/>
          </a:xfrm>
        </p:spPr>
        <p:txBody>
          <a:bodyPr>
            <a:normAutofit fontScale="40000" lnSpcReduction="20000"/>
          </a:bodyPr>
          <a:lstStyle/>
          <a:p>
            <a:pPr lvl="0">
              <a:lnSpc>
                <a:spcPct val="150000"/>
              </a:lnSpc>
              <a:buFont typeface="Arial" pitchFamily="34" charset="0"/>
              <a:buChar char="•"/>
            </a:pPr>
            <a:r>
              <a:rPr lang="en-US" sz="2900" dirty="0"/>
              <a:t>Be voluntary and serve as a support organization </a:t>
            </a:r>
            <a:r>
              <a:rPr lang="en-US" sz="2900" b="1" u="sng" dirty="0"/>
              <a:t>ONLY</a:t>
            </a:r>
          </a:p>
          <a:p>
            <a:pPr lvl="0">
              <a:lnSpc>
                <a:spcPct val="150000"/>
              </a:lnSpc>
              <a:buFont typeface="Arial" pitchFamily="34" charset="0"/>
              <a:buChar char="•"/>
            </a:pPr>
            <a:r>
              <a:rPr lang="en-US" sz="2900" dirty="0"/>
              <a:t>Encourage involvement from parents and community stakeholders</a:t>
            </a:r>
          </a:p>
          <a:p>
            <a:pPr lvl="0">
              <a:lnSpc>
                <a:spcPct val="150000"/>
              </a:lnSpc>
              <a:buFont typeface="Arial" pitchFamily="34" charset="0"/>
              <a:buChar char="•"/>
            </a:pPr>
            <a:r>
              <a:rPr lang="en-US" sz="2900" dirty="0"/>
              <a:t>Use school facilities with approval from the District</a:t>
            </a:r>
          </a:p>
          <a:p>
            <a:pPr lvl="0">
              <a:lnSpc>
                <a:spcPct val="150000"/>
              </a:lnSpc>
              <a:buFont typeface="Arial" pitchFamily="34" charset="0"/>
              <a:buChar char="•"/>
            </a:pPr>
            <a:r>
              <a:rPr lang="en-US" sz="2900" dirty="0"/>
              <a:t>Obtain Principal approval of all fundraisers</a:t>
            </a:r>
          </a:p>
          <a:p>
            <a:pPr lvl="0">
              <a:lnSpc>
                <a:spcPct val="150000"/>
              </a:lnSpc>
              <a:buFont typeface="Arial" pitchFamily="34" charset="0"/>
              <a:buChar char="•"/>
            </a:pPr>
            <a:r>
              <a:rPr lang="en-US" sz="2900" b="1" strike="sngStrike" dirty="0">
                <a:solidFill>
                  <a:srgbClr val="FF0000"/>
                </a:solidFill>
              </a:rPr>
              <a:t>Submit a copy of financial report to the Business Office 30 days after end of fiscal year</a:t>
            </a:r>
          </a:p>
          <a:p>
            <a:pPr lvl="0">
              <a:lnSpc>
                <a:spcPct val="150000"/>
              </a:lnSpc>
              <a:buFont typeface="Arial" pitchFamily="34" charset="0"/>
              <a:buChar char="•"/>
            </a:pPr>
            <a:r>
              <a:rPr lang="en-US" sz="2900" dirty="0"/>
              <a:t>Submit officer information to the District</a:t>
            </a:r>
          </a:p>
          <a:p>
            <a:pPr lvl="0">
              <a:lnSpc>
                <a:spcPct val="150000"/>
              </a:lnSpc>
              <a:buFont typeface="Arial" pitchFamily="34" charset="0"/>
              <a:buChar char="•"/>
            </a:pPr>
            <a:r>
              <a:rPr lang="en-US" sz="2900" dirty="0"/>
              <a:t>Submit annual budget to Principal by beginning of school year</a:t>
            </a:r>
          </a:p>
          <a:p>
            <a:pPr lvl="0">
              <a:lnSpc>
                <a:spcPct val="150000"/>
              </a:lnSpc>
              <a:buFont typeface="Arial" pitchFamily="34" charset="0"/>
              <a:buChar char="•"/>
            </a:pPr>
            <a:r>
              <a:rPr lang="en-US" sz="2900" dirty="0"/>
              <a:t>Publish meetings – there are no closed meetings which would exclude members</a:t>
            </a:r>
          </a:p>
          <a:p>
            <a:pPr lvl="0">
              <a:lnSpc>
                <a:spcPct val="150000"/>
              </a:lnSpc>
              <a:buFont typeface="Arial" pitchFamily="34" charset="0"/>
              <a:buChar char="•"/>
            </a:pPr>
            <a:r>
              <a:rPr lang="en-US" sz="2900" dirty="0"/>
              <a:t>Have adequate insurance / bonding</a:t>
            </a:r>
          </a:p>
          <a:p>
            <a:pPr lvl="0">
              <a:lnSpc>
                <a:spcPct val="150000"/>
              </a:lnSpc>
              <a:buFont typeface="Arial" pitchFamily="34" charset="0"/>
              <a:buChar char="•"/>
            </a:pPr>
            <a:r>
              <a:rPr lang="en-US" sz="2900" dirty="0"/>
              <a:t>Pay all taxes and debts incurred by the organization</a:t>
            </a:r>
          </a:p>
          <a:p>
            <a:pPr lvl="0">
              <a:lnSpc>
                <a:spcPct val="150000"/>
              </a:lnSpc>
              <a:buFont typeface="Arial" pitchFamily="34" charset="0"/>
              <a:buChar char="•"/>
            </a:pPr>
            <a:r>
              <a:rPr lang="en-US" sz="2900" dirty="0"/>
              <a:t>Comply with administrative regulations, board policies, UIL, and regulatory agencies</a:t>
            </a:r>
          </a:p>
          <a:p>
            <a:pPr lvl="0">
              <a:lnSpc>
                <a:spcPct val="150000"/>
              </a:lnSpc>
              <a:buFont typeface="Arial" pitchFamily="34" charset="0"/>
              <a:buChar char="•"/>
            </a:pPr>
            <a:r>
              <a:rPr lang="en-US" sz="2900" dirty="0"/>
              <a:t>Have an awareness of sensitive procurement areas (ex. - copyrighted logos) </a:t>
            </a:r>
          </a:p>
          <a:p>
            <a:pPr lvl="1">
              <a:lnSpc>
                <a:spcPct val="150000"/>
              </a:lnSpc>
              <a:buFont typeface="Arial" pitchFamily="34" charset="0"/>
              <a:buChar char="•"/>
            </a:pPr>
            <a:r>
              <a:rPr lang="en-US" sz="2900" dirty="0"/>
              <a:t>Follow pathways to obtain these items that do not conflict with District agreements. (Eddie Ashley!)</a:t>
            </a:r>
          </a:p>
          <a:p>
            <a:endParaRPr lang="en-US" dirty="0"/>
          </a:p>
        </p:txBody>
      </p:sp>
      <p:pic>
        <p:nvPicPr>
          <p:cNvPr id="7" name="Picture 6" descr="A picture containing sitting, monitor, black, computer&#10;&#10;Description automatically generated">
            <a:extLst>
              <a:ext uri="{FF2B5EF4-FFF2-40B4-BE49-F238E27FC236}">
                <a16:creationId xmlns:a16="http://schemas.microsoft.com/office/drawing/2014/main" id="{62DA395B-D160-427D-8B32-D4FFE2B3C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57" y="5066915"/>
            <a:ext cx="2637943" cy="1465524"/>
          </a:xfrm>
          <a:prstGeom prst="rect">
            <a:avLst/>
          </a:prstGeom>
        </p:spPr>
      </p:pic>
    </p:spTree>
    <p:extLst>
      <p:ext uri="{BB962C8B-B14F-4D97-AF65-F5344CB8AC3E}">
        <p14:creationId xmlns:p14="http://schemas.microsoft.com/office/powerpoint/2010/main" val="2941601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0D52-5568-4F35-8B2F-73B9BEBF6DE9}"/>
              </a:ext>
            </a:extLst>
          </p:cNvPr>
          <p:cNvSpPr>
            <a:spLocks noGrp="1"/>
          </p:cNvSpPr>
          <p:nvPr>
            <p:ph type="title"/>
          </p:nvPr>
        </p:nvSpPr>
        <p:spPr>
          <a:xfrm>
            <a:off x="1371600" y="685800"/>
            <a:ext cx="9601200" cy="852854"/>
          </a:xfrm>
          <a:solidFill>
            <a:srgbClr val="7030A0"/>
          </a:solidFill>
        </p:spPr>
        <p:txBody>
          <a:bodyPr/>
          <a:lstStyle/>
          <a:p>
            <a:r>
              <a:rPr lang="en-US" dirty="0">
                <a:solidFill>
                  <a:schemeClr val="bg1"/>
                </a:solidFill>
              </a:rPr>
              <a:t>Organizations shall not:</a:t>
            </a:r>
          </a:p>
        </p:txBody>
      </p:sp>
      <p:sp>
        <p:nvSpPr>
          <p:cNvPr id="3" name="Content Placeholder 2">
            <a:extLst>
              <a:ext uri="{FF2B5EF4-FFF2-40B4-BE49-F238E27FC236}">
                <a16:creationId xmlns:a16="http://schemas.microsoft.com/office/drawing/2014/main" id="{CEB1E0FB-2BE4-49E6-A029-15C8BE13BA39}"/>
              </a:ext>
            </a:extLst>
          </p:cNvPr>
          <p:cNvSpPr>
            <a:spLocks noGrp="1"/>
          </p:cNvSpPr>
          <p:nvPr>
            <p:ph idx="1"/>
          </p:nvPr>
        </p:nvSpPr>
        <p:spPr>
          <a:xfrm>
            <a:off x="1371600" y="1538653"/>
            <a:ext cx="9601200" cy="4993785"/>
          </a:xfrm>
        </p:spPr>
        <p:txBody>
          <a:bodyPr>
            <a:normAutofit fontScale="40000" lnSpcReduction="20000"/>
          </a:bodyPr>
          <a:lstStyle/>
          <a:p>
            <a:pPr lvl="0">
              <a:lnSpc>
                <a:spcPct val="150000"/>
              </a:lnSpc>
              <a:buFont typeface="Arial" pitchFamily="34" charset="0"/>
              <a:buChar char="•"/>
            </a:pPr>
            <a:r>
              <a:rPr lang="en-US" sz="3200" dirty="0"/>
              <a:t>Be involved in decision or policy making activities for student groups</a:t>
            </a:r>
          </a:p>
          <a:p>
            <a:pPr lvl="0">
              <a:lnSpc>
                <a:spcPct val="150000"/>
              </a:lnSpc>
              <a:buFont typeface="Arial" pitchFamily="34" charset="0"/>
              <a:buChar char="•"/>
            </a:pPr>
            <a:r>
              <a:rPr lang="en-US" sz="3200" dirty="0"/>
              <a:t>Give a sponsor/coach a gift or cash in excess of $500</a:t>
            </a:r>
          </a:p>
          <a:p>
            <a:pPr lvl="0">
              <a:lnSpc>
                <a:spcPct val="150000"/>
              </a:lnSpc>
              <a:buFont typeface="Arial" pitchFamily="34" charset="0"/>
              <a:buChar char="•"/>
            </a:pPr>
            <a:r>
              <a:rPr lang="en-US" sz="3200" dirty="0"/>
              <a:t>Give a member any gift without the approval of club membership</a:t>
            </a:r>
          </a:p>
          <a:p>
            <a:pPr lvl="0">
              <a:lnSpc>
                <a:spcPct val="150000"/>
              </a:lnSpc>
              <a:buFont typeface="Arial" pitchFamily="34" charset="0"/>
              <a:buChar char="•"/>
            </a:pPr>
            <a:r>
              <a:rPr lang="en-US" sz="3200" dirty="0"/>
              <a:t>Directly employ, contract, supplement or in any way compensate workers for work performed</a:t>
            </a:r>
          </a:p>
          <a:p>
            <a:pPr lvl="0">
              <a:lnSpc>
                <a:spcPct val="150000"/>
              </a:lnSpc>
              <a:buFont typeface="Arial" pitchFamily="34" charset="0"/>
              <a:buChar char="•"/>
            </a:pPr>
            <a:r>
              <a:rPr lang="en-US" sz="3200" dirty="0"/>
              <a:t>Sign contracts or pay expenses directly for student travel</a:t>
            </a:r>
          </a:p>
          <a:p>
            <a:pPr lvl="0">
              <a:lnSpc>
                <a:spcPct val="150000"/>
              </a:lnSpc>
              <a:buFont typeface="Arial" pitchFamily="34" charset="0"/>
              <a:buChar char="•"/>
            </a:pPr>
            <a:r>
              <a:rPr lang="en-US" sz="3200" dirty="0"/>
              <a:t>Use Boerne ISD employer ID number or sales tax-exempt status</a:t>
            </a:r>
          </a:p>
          <a:p>
            <a:pPr lvl="0">
              <a:lnSpc>
                <a:spcPct val="150000"/>
              </a:lnSpc>
              <a:buFont typeface="Arial" pitchFamily="34" charset="0"/>
              <a:buChar char="•"/>
            </a:pPr>
            <a:r>
              <a:rPr lang="en-US" sz="3200" dirty="0"/>
              <a:t>Use Boerne ISD in the name of the Booster Club or PTO </a:t>
            </a:r>
          </a:p>
          <a:p>
            <a:pPr lvl="0">
              <a:lnSpc>
                <a:spcPct val="150000"/>
              </a:lnSpc>
              <a:buFont typeface="Arial" pitchFamily="34" charset="0"/>
              <a:buChar char="•"/>
            </a:pPr>
            <a:r>
              <a:rPr lang="en-US" sz="3200" dirty="0"/>
              <a:t>Give cash to any school employee to use at their discretion</a:t>
            </a:r>
          </a:p>
          <a:p>
            <a:pPr lvl="0">
              <a:lnSpc>
                <a:spcPct val="150000"/>
              </a:lnSpc>
              <a:buFont typeface="Arial" pitchFamily="34" charset="0"/>
              <a:buChar char="•"/>
            </a:pPr>
            <a:r>
              <a:rPr lang="en-US" sz="3200" dirty="0"/>
              <a:t>Attempt to influence the Sponsor, Principals, or others to be a lobbying group concerning District personnel matters</a:t>
            </a:r>
          </a:p>
          <a:p>
            <a:pPr lvl="0">
              <a:lnSpc>
                <a:spcPct val="150000"/>
              </a:lnSpc>
              <a:buFont typeface="Arial" pitchFamily="34" charset="0"/>
              <a:buChar char="•"/>
            </a:pPr>
            <a:r>
              <a:rPr lang="en-US" sz="3200" dirty="0"/>
              <a:t>Allow more than one member of a family to serve as an officer at the same time</a:t>
            </a:r>
          </a:p>
          <a:p>
            <a:pPr lvl="0">
              <a:lnSpc>
                <a:spcPct val="150000"/>
              </a:lnSpc>
              <a:buFont typeface="Arial" pitchFamily="34" charset="0"/>
              <a:buChar char="•"/>
            </a:pPr>
            <a:r>
              <a:rPr lang="en-US" sz="3200" dirty="0"/>
              <a:t>Eliminate students from participating in activities</a:t>
            </a:r>
          </a:p>
          <a:p>
            <a:pPr lvl="0">
              <a:lnSpc>
                <a:spcPct val="150000"/>
              </a:lnSpc>
              <a:buFont typeface="Arial" pitchFamily="34" charset="0"/>
              <a:buChar char="•"/>
            </a:pPr>
            <a:r>
              <a:rPr lang="en-US" sz="3200" dirty="0"/>
              <a:t>Collect student fees</a:t>
            </a:r>
            <a:endParaRPr lang="en-US" dirty="0"/>
          </a:p>
        </p:txBody>
      </p:sp>
      <p:pic>
        <p:nvPicPr>
          <p:cNvPr id="7" name="Picture 6" descr="A picture containing sitting, monitor, black, computer&#10;&#10;Description automatically generated">
            <a:extLst>
              <a:ext uri="{FF2B5EF4-FFF2-40B4-BE49-F238E27FC236}">
                <a16:creationId xmlns:a16="http://schemas.microsoft.com/office/drawing/2014/main" id="{62DA395B-D160-427D-8B32-D4FFE2B3C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6057" y="5066915"/>
            <a:ext cx="2637943" cy="1465524"/>
          </a:xfrm>
          <a:prstGeom prst="rect">
            <a:avLst/>
          </a:prstGeom>
        </p:spPr>
      </p:pic>
    </p:spTree>
    <p:extLst>
      <p:ext uri="{BB962C8B-B14F-4D97-AF65-F5344CB8AC3E}">
        <p14:creationId xmlns:p14="http://schemas.microsoft.com/office/powerpoint/2010/main" val="4250524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D5CB5-61FB-4D1F-BDA5-5B0C2C1D52B9}"/>
              </a:ext>
            </a:extLst>
          </p:cNvPr>
          <p:cNvSpPr>
            <a:spLocks noGrp="1"/>
          </p:cNvSpPr>
          <p:nvPr>
            <p:ph type="title"/>
          </p:nvPr>
        </p:nvSpPr>
        <p:spPr/>
        <p:txBody>
          <a:bodyPr/>
          <a:lstStyle/>
          <a:p>
            <a:r>
              <a:rPr lang="en-US" dirty="0"/>
              <a:t>Internal Controls</a:t>
            </a:r>
          </a:p>
        </p:txBody>
      </p:sp>
      <p:pic>
        <p:nvPicPr>
          <p:cNvPr id="6" name="Content Placeholder 5" descr="A close up of an animal&#10;&#10;Description automatically generated">
            <a:extLst>
              <a:ext uri="{FF2B5EF4-FFF2-40B4-BE49-F238E27FC236}">
                <a16:creationId xmlns:a16="http://schemas.microsoft.com/office/drawing/2014/main" id="{78493DEF-7E90-4B65-BAFF-582392CA851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74563" y="1638299"/>
            <a:ext cx="6625192" cy="3454565"/>
          </a:xfrm>
        </p:spPr>
      </p:pic>
      <p:pic>
        <p:nvPicPr>
          <p:cNvPr id="4" name="Picture 3">
            <a:extLst>
              <a:ext uri="{FF2B5EF4-FFF2-40B4-BE49-F238E27FC236}">
                <a16:creationId xmlns:a16="http://schemas.microsoft.com/office/drawing/2014/main" id="{E22568D5-FD6B-4293-8DF2-6C136E044019}"/>
              </a:ext>
            </a:extLst>
          </p:cNvPr>
          <p:cNvPicPr>
            <a:picLocks noChangeAspect="1"/>
          </p:cNvPicPr>
          <p:nvPr/>
        </p:nvPicPr>
        <p:blipFill>
          <a:blip r:embed="rId4"/>
          <a:stretch>
            <a:fillRect/>
          </a:stretch>
        </p:blipFill>
        <p:spPr>
          <a:xfrm>
            <a:off x="9124563" y="5038362"/>
            <a:ext cx="2639797" cy="1469263"/>
          </a:xfrm>
          <a:prstGeom prst="rect">
            <a:avLst/>
          </a:prstGeom>
        </p:spPr>
      </p:pic>
      <p:pic>
        <p:nvPicPr>
          <p:cNvPr id="5" name="Picture 4" descr="Text, whiteboard&#10;&#10;Description automatically generated">
            <a:extLst>
              <a:ext uri="{FF2B5EF4-FFF2-40B4-BE49-F238E27FC236}">
                <a16:creationId xmlns:a16="http://schemas.microsoft.com/office/drawing/2014/main" id="{86439B71-4973-9613-F1AE-8847FB1B8AE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0222810">
            <a:off x="3611145" y="2202973"/>
            <a:ext cx="3287249" cy="2187515"/>
          </a:xfrm>
          <a:prstGeom prst="rect">
            <a:avLst/>
          </a:prstGeom>
        </p:spPr>
      </p:pic>
    </p:spTree>
    <p:extLst>
      <p:ext uri="{BB962C8B-B14F-4D97-AF65-F5344CB8AC3E}">
        <p14:creationId xmlns:p14="http://schemas.microsoft.com/office/powerpoint/2010/main" val="47169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2099</TotalTime>
  <Words>1422</Words>
  <Application>Microsoft Office PowerPoint</Application>
  <PresentationFormat>Widescreen</PresentationFormat>
  <Paragraphs>250</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Franklin Gothic Book</vt:lpstr>
      <vt:lpstr>Playfair Display</vt:lpstr>
      <vt:lpstr>Crop</vt:lpstr>
      <vt:lpstr>PowerPoint Presentation</vt:lpstr>
      <vt:lpstr>Agenda</vt:lpstr>
      <vt:lpstr>Purpose of Booster Clubs and PTOs</vt:lpstr>
      <vt:lpstr>District Scorecard</vt:lpstr>
      <vt:lpstr>What can we support?</vt:lpstr>
      <vt:lpstr>BISD Guidelines </vt:lpstr>
      <vt:lpstr>Organizations shall:</vt:lpstr>
      <vt:lpstr>Organizations shall not:</vt:lpstr>
      <vt:lpstr>Internal Controls</vt:lpstr>
      <vt:lpstr>PowerPoint Presentation</vt:lpstr>
      <vt:lpstr>BYLAWS:</vt:lpstr>
      <vt:lpstr>FINANCIAL RECORDS:</vt:lpstr>
      <vt:lpstr>Financial Reporting</vt:lpstr>
      <vt:lpstr>Statement of Financial Position</vt:lpstr>
      <vt:lpstr>Statement of Activities</vt:lpstr>
      <vt:lpstr>Statement of Cash Flows</vt:lpstr>
      <vt:lpstr>BISD WEBSITE RESOURCES:</vt:lpstr>
      <vt:lpstr>Helpful Websites</vt:lpstr>
      <vt:lpstr>Meeting Review: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Grill, Tish</dc:creator>
  <cp:lastModifiedBy>Scott, Wesley M</cp:lastModifiedBy>
  <cp:revision>41</cp:revision>
  <cp:lastPrinted>2023-08-17T14:19:09Z</cp:lastPrinted>
  <dcterms:created xsi:type="dcterms:W3CDTF">2019-11-20T20:00:13Z</dcterms:created>
  <dcterms:modified xsi:type="dcterms:W3CDTF">2024-08-27T21:25:50Z</dcterms:modified>
</cp:coreProperties>
</file>