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sldIdLst>
    <p:sldId id="262" r:id="rId3"/>
    <p:sldId id="261" r:id="rId4"/>
    <p:sldId id="263" r:id="rId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00B0FF"/>
    <a:srgbClr val="336FFA"/>
    <a:srgbClr val="90AB5E"/>
    <a:srgbClr val="2856BF"/>
    <a:srgbClr val="00FFFC"/>
    <a:srgbClr val="00F3F0"/>
    <a:srgbClr val="00D1CF"/>
    <a:srgbClr val="008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981" autoAdjust="0"/>
  </p:normalViewPr>
  <p:slideViewPr>
    <p:cSldViewPr snapToGrid="0" snapToObjects="1">
      <p:cViewPr varScale="1">
        <p:scale>
          <a:sx n="114" d="100"/>
          <a:sy n="114" d="100"/>
        </p:scale>
        <p:origin x="552" y="102"/>
      </p:cViewPr>
      <p:guideLst>
        <p:guide orient="horz" pos="21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10BF4A85-B5D8-4C5F-B5AD-28ABBF307C33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904079C-FE85-4EA2-8E9A-0B0426AAA54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92A842A-D3D8-4CE7-AA68-5AB8968BDE14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B38952C-40D6-4971-B620-107CDE7F870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02ED31BA-F18E-474C-ADD9-A4F6D1C99AA4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860DDBA-925D-486A-B5F7-7946269F2E1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65FC1F6-21F9-46C6-82DF-BD1ABA182524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64166EE-DC0C-4390-8A05-88BA7593FCE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4F90825-EC70-4740-9C36-CBF24AB153EE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562AEA8F-ADE3-41AA-A46A-B67CBAFE660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D17E147-A361-4A09-975A-2D2524FF488C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AD478E5-E718-4ECC-918D-0D55125F1C3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8700EC2-30D7-4812-9E17-08755DDDFF33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DC256400-08F3-479F-A69B-432633871B0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3F70058-933A-4CF4-8311-E2E41AE8F390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503E930C-81E3-4992-A393-7501B80CE0E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F3500AC-90C2-4D0B-981C-470338E8177A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B15BBF2-F61F-4913-A90E-489FDBEBEF1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882F4E9-2881-488A-AAA6-1B09780524E4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CF9200D-E54A-4971-9E20-FADEBF01191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50D47B6-A135-40D5-9A8F-C5FF40116782}" type="datetime1">
              <a:rPr lang="en-US"/>
              <a:pPr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9DCC66D-96A4-481D-B21A-49908705072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0AB5E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476744"/>
            <a:ext cx="9144000" cy="2381256"/>
          </a:xfrm>
          <a:prstGeom prst="rect">
            <a:avLst/>
          </a:prstGeom>
          <a:gradFill>
            <a:gsLst>
              <a:gs pos="61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Straight Connector 158"/>
          <p:cNvCxnSpPr>
            <a:cxnSpLocks/>
            <a:stCxn id="109" idx="2"/>
            <a:endCxn id="161" idx="0"/>
          </p:cNvCxnSpPr>
          <p:nvPr/>
        </p:nvCxnSpPr>
        <p:spPr>
          <a:xfrm flipH="1">
            <a:off x="1135466" y="5708337"/>
            <a:ext cx="906" cy="1864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8D911E9C-B502-4708-8119-BB2FBB7D3981}"/>
              </a:ext>
            </a:extLst>
          </p:cNvPr>
          <p:cNvCxnSpPr>
            <a:cxnSpLocks/>
          </p:cNvCxnSpPr>
          <p:nvPr/>
        </p:nvCxnSpPr>
        <p:spPr>
          <a:xfrm>
            <a:off x="7676575" y="3948592"/>
            <a:ext cx="36059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2807A01D-1D41-4267-ABBF-E56A1322C3BF}"/>
              </a:ext>
            </a:extLst>
          </p:cNvPr>
          <p:cNvCxnSpPr>
            <a:cxnSpLocks/>
          </p:cNvCxnSpPr>
          <p:nvPr/>
        </p:nvCxnSpPr>
        <p:spPr>
          <a:xfrm>
            <a:off x="7446832" y="4075483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F55530B8-7D9E-4C2D-B404-1174FA3FF797}"/>
              </a:ext>
            </a:extLst>
          </p:cNvPr>
          <p:cNvCxnSpPr>
            <a:cxnSpLocks/>
          </p:cNvCxnSpPr>
          <p:nvPr/>
        </p:nvCxnSpPr>
        <p:spPr>
          <a:xfrm>
            <a:off x="8427476" y="6183525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99050C3D-FD6A-4955-AD8A-5C6C61C79608}"/>
              </a:ext>
            </a:extLst>
          </p:cNvPr>
          <p:cNvCxnSpPr>
            <a:cxnSpLocks/>
          </p:cNvCxnSpPr>
          <p:nvPr/>
        </p:nvCxnSpPr>
        <p:spPr>
          <a:xfrm>
            <a:off x="8427473" y="5872698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16ECDDF0-2022-47E0-A910-068095F059C9}"/>
              </a:ext>
            </a:extLst>
          </p:cNvPr>
          <p:cNvCxnSpPr>
            <a:cxnSpLocks/>
          </p:cNvCxnSpPr>
          <p:nvPr/>
        </p:nvCxnSpPr>
        <p:spPr>
          <a:xfrm>
            <a:off x="8421473" y="5293069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0BEEE007-4817-41D0-B077-94A4D3AFC733}"/>
              </a:ext>
            </a:extLst>
          </p:cNvPr>
          <p:cNvCxnSpPr>
            <a:cxnSpLocks/>
          </p:cNvCxnSpPr>
          <p:nvPr/>
        </p:nvCxnSpPr>
        <p:spPr>
          <a:xfrm>
            <a:off x="8422784" y="4626799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FF6FFFFA-2E66-4DD6-B738-B5A3E3BEABF2}"/>
              </a:ext>
            </a:extLst>
          </p:cNvPr>
          <p:cNvCxnSpPr>
            <a:cxnSpLocks/>
          </p:cNvCxnSpPr>
          <p:nvPr/>
        </p:nvCxnSpPr>
        <p:spPr>
          <a:xfrm>
            <a:off x="8422787" y="4108158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0FA6F090-6AE6-4D19-8B2D-4B572BF768FA}"/>
              </a:ext>
            </a:extLst>
          </p:cNvPr>
          <p:cNvCxnSpPr>
            <a:cxnSpLocks/>
          </p:cNvCxnSpPr>
          <p:nvPr/>
        </p:nvCxnSpPr>
        <p:spPr>
          <a:xfrm>
            <a:off x="8424268" y="3499172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6218FA9C-C5A0-45EA-A535-29DA08C7306F}"/>
              </a:ext>
            </a:extLst>
          </p:cNvPr>
          <p:cNvCxnSpPr>
            <a:cxnSpLocks/>
          </p:cNvCxnSpPr>
          <p:nvPr/>
        </p:nvCxnSpPr>
        <p:spPr>
          <a:xfrm>
            <a:off x="8410171" y="2834205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D2D2CFEA-1128-4427-A3D3-52B4E049A75E}"/>
              </a:ext>
            </a:extLst>
          </p:cNvPr>
          <p:cNvCxnSpPr>
            <a:cxnSpLocks/>
          </p:cNvCxnSpPr>
          <p:nvPr/>
        </p:nvCxnSpPr>
        <p:spPr>
          <a:xfrm>
            <a:off x="8411562" y="2127893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C9E93B3A-2874-49EF-85E8-B2C7A63E3C15}"/>
              </a:ext>
            </a:extLst>
          </p:cNvPr>
          <p:cNvCxnSpPr>
            <a:cxnSpLocks/>
          </p:cNvCxnSpPr>
          <p:nvPr/>
        </p:nvCxnSpPr>
        <p:spPr>
          <a:xfrm>
            <a:off x="8404261" y="1542483"/>
            <a:ext cx="3" cy="3068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3" name="AutoShape 160">
            <a:extLst>
              <a:ext uri="{FF2B5EF4-FFF2-40B4-BE49-F238E27FC236}">
                <a16:creationId xmlns:a16="http://schemas.microsoft.com/office/drawing/2014/main" id="{4A8A2F9A-3420-4EA7-8065-3F2D07363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7244" y="6167853"/>
            <a:ext cx="0" cy="333375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ight Arrow 16"/>
          <p:cNvSpPr>
            <a:spLocks noChangeArrowheads="1"/>
          </p:cNvSpPr>
          <p:nvPr/>
        </p:nvSpPr>
        <p:spPr bwMode="auto">
          <a:xfrm rot="10800000">
            <a:off x="1914886" y="2490022"/>
            <a:ext cx="636792" cy="176214"/>
          </a:xfrm>
          <a:prstGeom prst="rightArrow">
            <a:avLst>
              <a:gd name="adj1" fmla="val 25046"/>
              <a:gd name="adj2" fmla="val 45832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5400000">
            <a:off x="2738445" y="1563285"/>
            <a:ext cx="625475" cy="176213"/>
          </a:xfrm>
          <a:prstGeom prst="rightArrow">
            <a:avLst>
              <a:gd name="adj1" fmla="val 25046"/>
              <a:gd name="adj2" fmla="val 45832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>
            <a:off x="3369550" y="2475564"/>
            <a:ext cx="861520" cy="177800"/>
          </a:xfrm>
          <a:prstGeom prst="rightArrow">
            <a:avLst>
              <a:gd name="adj1" fmla="val 25046"/>
              <a:gd name="adj2" fmla="val 45833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Diamond 5"/>
          <p:cNvSpPr>
            <a:spLocks noChangeArrowheads="1"/>
          </p:cNvSpPr>
          <p:nvPr/>
        </p:nvSpPr>
        <p:spPr bwMode="auto">
          <a:xfrm>
            <a:off x="2203150" y="1984129"/>
            <a:ext cx="1718737" cy="1168400"/>
          </a:xfrm>
          <a:prstGeom prst="diamond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000" b="1" dirty="0"/>
              <a:t>Item/Serv. is less  than $10,000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17527" y="2095056"/>
            <a:ext cx="484188" cy="34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+mn-lt"/>
                <a:ea typeface="ＭＳ Ｐゴシック" charset="-128"/>
                <a:cs typeface="ＭＳ Ｐゴシック" charset="-128"/>
              </a:rPr>
              <a:t>Yes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23323" y="2115401"/>
            <a:ext cx="484187" cy="34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+mn-lt"/>
                <a:ea typeface="ＭＳ Ｐゴシック" charset="-128"/>
                <a:cs typeface="ＭＳ Ｐゴシック" charset="-128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75288" y="2277678"/>
            <a:ext cx="1962091" cy="4308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100" b="1" dirty="0">
                <a:latin typeface="+mj-lt"/>
                <a:ea typeface="ＭＳ Ｐゴシック" charset="-128"/>
                <a:cs typeface="ＭＳ Ｐゴシック" charset="-128"/>
              </a:rPr>
              <a:t>Follow the following thresholds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23805" y="521504"/>
            <a:ext cx="1651107" cy="8925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300" b="1" dirty="0">
                <a:latin typeface="Calibri" panose="020F0502020204030204" pitchFamily="34" charset="0"/>
                <a:ea typeface="ＭＳ Ｐゴシック" charset="-128"/>
                <a:cs typeface="Calibri" panose="020F0502020204030204" pitchFamily="34" charset="0"/>
              </a:rPr>
              <a:t>Procurement Flowchart with Thresholds</a:t>
            </a:r>
          </a:p>
          <a:p>
            <a:pPr algn="ctr">
              <a:defRPr/>
            </a:pPr>
            <a:r>
              <a:rPr lang="en-US" sz="1300" b="1" dirty="0">
                <a:latin typeface="Calibri" panose="020F0502020204030204" pitchFamily="34" charset="0"/>
                <a:ea typeface="ＭＳ Ｐゴシック" charset="-128"/>
                <a:cs typeface="Calibri" panose="020F0502020204030204" pitchFamily="34" charset="0"/>
              </a:rPr>
              <a:t>(Define Need)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7846" y="139701"/>
            <a:ext cx="8770621" cy="379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Procurement Methods to Follow when Purchasing Goods, Materials, Services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38" name="Straight Connector 37"/>
          <p:cNvCxnSpPr>
            <a:cxnSpLocks/>
          </p:cNvCxnSpPr>
          <p:nvPr/>
        </p:nvCxnSpPr>
        <p:spPr>
          <a:xfrm flipH="1">
            <a:off x="4822400" y="2708565"/>
            <a:ext cx="1" cy="3367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822400" y="305407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ktangel 101"/>
          <p:cNvSpPr>
            <a:spLocks noChangeArrowheads="1"/>
          </p:cNvSpPr>
          <p:nvPr/>
        </p:nvSpPr>
        <p:spPr bwMode="auto">
          <a:xfrm>
            <a:off x="4492967" y="3206471"/>
            <a:ext cx="660409" cy="42216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kern="0" dirty="0">
                <a:latin typeface="Calibri" panose="020F0502020204030204" pitchFamily="34" charset="0"/>
                <a:ea typeface="ＭＳ Ｐゴシック" pitchFamily="-97" charset="-128"/>
                <a:cs typeface="Calibri" panose="020F0502020204030204" pitchFamily="34" charset="0"/>
              </a:rPr>
              <a:t>$10,000-$49,999.99</a:t>
            </a:r>
          </a:p>
        </p:txBody>
      </p:sp>
      <p:cxnSp>
        <p:nvCxnSpPr>
          <p:cNvPr id="54" name="Straight Connector 53"/>
          <p:cNvCxnSpPr>
            <a:cxnSpLocks/>
          </p:cNvCxnSpPr>
          <p:nvPr/>
        </p:nvCxnSpPr>
        <p:spPr>
          <a:xfrm flipH="1">
            <a:off x="5992752" y="2708565"/>
            <a:ext cx="4" cy="5094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ktangel 101"/>
          <p:cNvSpPr>
            <a:spLocks noChangeArrowheads="1"/>
          </p:cNvSpPr>
          <p:nvPr/>
        </p:nvSpPr>
        <p:spPr bwMode="auto">
          <a:xfrm>
            <a:off x="5610832" y="3208219"/>
            <a:ext cx="693303" cy="42042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kern="0" dirty="0">
                <a:latin typeface="Calibri" panose="020F0502020204030204" pitchFamily="34" charset="0"/>
                <a:ea typeface="ＭＳ Ｐゴシック" pitchFamily="-97" charset="-128"/>
                <a:cs typeface="Calibri" panose="020F0502020204030204" pitchFamily="34" charset="0"/>
              </a:rPr>
              <a:t>$50,000  or More</a:t>
            </a:r>
          </a:p>
        </p:txBody>
      </p:sp>
      <p:sp>
        <p:nvSpPr>
          <p:cNvPr id="58" name="Rektangel 101"/>
          <p:cNvSpPr>
            <a:spLocks noChangeArrowheads="1"/>
          </p:cNvSpPr>
          <p:nvPr/>
        </p:nvSpPr>
        <p:spPr bwMode="auto">
          <a:xfrm>
            <a:off x="461977" y="2115401"/>
            <a:ext cx="1419292" cy="107784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1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Obtain one quote from an Awarded Vendor through an RFP or Purchasing Cooperative</a:t>
            </a:r>
          </a:p>
        </p:txBody>
      </p:sp>
      <p:sp>
        <p:nvSpPr>
          <p:cNvPr id="73" name="Right Arrow 72"/>
          <p:cNvSpPr>
            <a:spLocks noChangeArrowheads="1"/>
          </p:cNvSpPr>
          <p:nvPr/>
        </p:nvSpPr>
        <p:spPr bwMode="auto">
          <a:xfrm>
            <a:off x="3049359" y="1574392"/>
            <a:ext cx="953881" cy="133817"/>
          </a:xfrm>
          <a:prstGeom prst="rightArrow">
            <a:avLst>
              <a:gd name="adj1" fmla="val 25046"/>
              <a:gd name="adj2" fmla="val 45833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5" name="Rektangel 101"/>
          <p:cNvSpPr>
            <a:spLocks noChangeArrowheads="1"/>
          </p:cNvSpPr>
          <p:nvPr/>
        </p:nvSpPr>
        <p:spPr bwMode="auto">
          <a:xfrm>
            <a:off x="4031344" y="1337736"/>
            <a:ext cx="1606922" cy="6472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100" kern="0" dirty="0">
                <a:latin typeface="Calibri"/>
                <a:ea typeface="ＭＳ Ｐゴシック" pitchFamily="-97" charset="-128"/>
                <a:cs typeface="ＭＳ Ｐゴシック" charset="-128"/>
              </a:rPr>
              <a:t>Sole Source </a:t>
            </a:r>
            <a:r>
              <a:rPr lang="da-DK" sz="800" kern="0" dirty="0">
                <a:latin typeface="Calibri"/>
                <a:ea typeface="ＭＳ Ｐゴシック" pitchFamily="-97" charset="-128"/>
                <a:cs typeface="ＭＳ Ｐゴシック" charset="-128"/>
              </a:rPr>
              <a:t>– Affidavit must be notorized and approved by Purchasing and on file.  Good for one (1) year.</a:t>
            </a:r>
          </a:p>
        </p:txBody>
      </p:sp>
      <p:sp>
        <p:nvSpPr>
          <p:cNvPr id="96" name="Rektangel 101"/>
          <p:cNvSpPr>
            <a:spLocks noChangeArrowheads="1"/>
          </p:cNvSpPr>
          <p:nvPr/>
        </p:nvSpPr>
        <p:spPr bwMode="auto">
          <a:xfrm>
            <a:off x="666417" y="3810469"/>
            <a:ext cx="93991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kern="0" dirty="0">
                <a:latin typeface="Calibri"/>
                <a:ea typeface="ＭＳ Ｐゴシック" pitchFamily="-97" charset="-128"/>
                <a:cs typeface="ＭＳ Ｐゴシック" charset="-128"/>
              </a:rPr>
              <a:t>Originate Requisition in Skyward</a:t>
            </a:r>
          </a:p>
        </p:txBody>
      </p:sp>
      <p:cxnSp>
        <p:nvCxnSpPr>
          <p:cNvPr id="106" name="Straight Connector 105"/>
          <p:cNvCxnSpPr>
            <a:cxnSpLocks/>
          </p:cNvCxnSpPr>
          <p:nvPr/>
        </p:nvCxnSpPr>
        <p:spPr>
          <a:xfrm>
            <a:off x="1149292" y="4317309"/>
            <a:ext cx="0" cy="97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Rektangel 101"/>
          <p:cNvSpPr>
            <a:spLocks noChangeArrowheads="1"/>
          </p:cNvSpPr>
          <p:nvPr/>
        </p:nvSpPr>
        <p:spPr bwMode="auto">
          <a:xfrm>
            <a:off x="650394" y="4439367"/>
            <a:ext cx="970145" cy="51956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700" kern="0" dirty="0">
                <a:latin typeface="Calibri"/>
                <a:ea typeface="ＭＳ Ｐゴシック" pitchFamily="-97" charset="-128"/>
                <a:cs typeface="ＭＳ Ｐゴシック" charset="-128"/>
              </a:rPr>
              <a:t>Ensure PO is issued prior to acquisition of item</a:t>
            </a:r>
          </a:p>
        </p:txBody>
      </p:sp>
      <p:cxnSp>
        <p:nvCxnSpPr>
          <p:cNvPr id="108" name="Straight Connector 107"/>
          <p:cNvCxnSpPr>
            <a:cxnSpLocks/>
            <a:stCxn id="107" idx="2"/>
          </p:cNvCxnSpPr>
          <p:nvPr/>
        </p:nvCxnSpPr>
        <p:spPr>
          <a:xfrm>
            <a:off x="1135467" y="4958927"/>
            <a:ext cx="0" cy="1093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Rektangel 101"/>
          <p:cNvSpPr>
            <a:spLocks noChangeArrowheads="1"/>
          </p:cNvSpPr>
          <p:nvPr/>
        </p:nvSpPr>
        <p:spPr bwMode="auto">
          <a:xfrm>
            <a:off x="666416" y="5091124"/>
            <a:ext cx="939912" cy="6172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700" kern="0">
                <a:latin typeface="Calibri"/>
                <a:ea typeface="ＭＳ Ｐゴシック" pitchFamily="-97" charset="-128"/>
                <a:cs typeface="ＭＳ Ｐゴシック" charset="-128"/>
              </a:rPr>
              <a:t>Once Items are Delivered, recieve in Skyward and send invoice to accounts payable.</a:t>
            </a:r>
            <a:endParaRPr lang="da-DK" sz="700" kern="0" dirty="0">
              <a:latin typeface="Calibri"/>
              <a:ea typeface="ＭＳ Ｐゴシック" pitchFamily="-97" charset="-128"/>
              <a:cs typeface="ＭＳ Ｐゴシック" charset="-128"/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>
            <a:off x="4818093" y="3628638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ktangel 101"/>
          <p:cNvSpPr>
            <a:spLocks noChangeArrowheads="1"/>
          </p:cNvSpPr>
          <p:nvPr/>
        </p:nvSpPr>
        <p:spPr bwMode="auto">
          <a:xfrm>
            <a:off x="4278555" y="3781040"/>
            <a:ext cx="1142795" cy="7464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Obtain Three Quotes and complete Bid Tabulation or RFQ done by Purchasing through a coop.</a:t>
            </a:r>
          </a:p>
        </p:txBody>
      </p:sp>
      <p:cxnSp>
        <p:nvCxnSpPr>
          <p:cNvPr id="114" name="Straight Connector 113"/>
          <p:cNvCxnSpPr/>
          <p:nvPr/>
        </p:nvCxnSpPr>
        <p:spPr>
          <a:xfrm>
            <a:off x="5992752" y="3637356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ktangel 101"/>
          <p:cNvSpPr>
            <a:spLocks noChangeArrowheads="1"/>
          </p:cNvSpPr>
          <p:nvPr/>
        </p:nvSpPr>
        <p:spPr bwMode="auto">
          <a:xfrm>
            <a:off x="5615100" y="3789758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RFP done by Purchasing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4613749" y="5489847"/>
            <a:ext cx="1804206" cy="58477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856BF"/>
                </a:solidFill>
              </a:rPr>
              <a:t>Board Notification must be obtained for RFP method.  Note:  Please plan ahead – RFP Process may take six (6) or more weeks.</a:t>
            </a:r>
          </a:p>
        </p:txBody>
      </p:sp>
      <p:cxnSp>
        <p:nvCxnSpPr>
          <p:cNvPr id="123" name="Straight Connector 122"/>
          <p:cNvCxnSpPr>
            <a:cxnSpLocks/>
          </p:cNvCxnSpPr>
          <p:nvPr/>
        </p:nvCxnSpPr>
        <p:spPr>
          <a:xfrm>
            <a:off x="5992752" y="4280397"/>
            <a:ext cx="0" cy="5019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cxnSpLocks/>
          </p:cNvCxnSpPr>
          <p:nvPr/>
        </p:nvCxnSpPr>
        <p:spPr>
          <a:xfrm flipH="1">
            <a:off x="4822401" y="4782356"/>
            <a:ext cx="11703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cxnSpLocks/>
          </p:cNvCxnSpPr>
          <p:nvPr/>
        </p:nvCxnSpPr>
        <p:spPr>
          <a:xfrm rot="10800000">
            <a:off x="1652436" y="4078750"/>
            <a:ext cx="3153532" cy="9772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cxnSpLocks/>
          </p:cNvCxnSpPr>
          <p:nvPr/>
        </p:nvCxnSpPr>
        <p:spPr>
          <a:xfrm>
            <a:off x="4818093" y="4587278"/>
            <a:ext cx="0" cy="4809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Oval 160"/>
          <p:cNvSpPr/>
          <p:nvPr/>
        </p:nvSpPr>
        <p:spPr>
          <a:xfrm>
            <a:off x="650394" y="5894786"/>
            <a:ext cx="970144" cy="6172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76810" y="5500567"/>
            <a:ext cx="2053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PR:  Purchase Requisition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PO:  Purchase Order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RFQ:  Request for Quotes</a:t>
            </a:r>
          </a:p>
        </p:txBody>
      </p:sp>
      <p:pic>
        <p:nvPicPr>
          <p:cNvPr id="1026" name="Picture 2" descr="https://lh6.googleusercontent.com/-f6xBgXGiuazDbvj3aRjmp2gY-sWE_j7k9adSvM1t0i9osY5FLuxhngJf9_0rz9kYqGGadYUTuROpZjXG1xchxgehv_bY-5WWW3S9BZQVhskR1OWQ2BsngmNcqIO0QSF2EELTIqaxQIx-w">
            <a:extLst>
              <a:ext uri="{FF2B5EF4-FFF2-40B4-BE49-F238E27FC236}">
                <a16:creationId xmlns:a16="http://schemas.microsoft.com/office/drawing/2014/main" id="{6548B3C7-5E31-468B-AD04-D27FEA4E5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83" y="712529"/>
            <a:ext cx="1791767" cy="44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49D57E12-878C-4267-8E09-B44DC7AC2035}"/>
              </a:ext>
            </a:extLst>
          </p:cNvPr>
          <p:cNvCxnSpPr>
            <a:cxnSpLocks/>
          </p:cNvCxnSpPr>
          <p:nvPr/>
        </p:nvCxnSpPr>
        <p:spPr>
          <a:xfrm>
            <a:off x="1149292" y="3217586"/>
            <a:ext cx="0" cy="5728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6" name="Text Box 165">
            <a:extLst>
              <a:ext uri="{FF2B5EF4-FFF2-40B4-BE49-F238E27FC236}">
                <a16:creationId xmlns:a16="http://schemas.microsoft.com/office/drawing/2014/main" id="{61C28096-BE6A-4446-9A53-88ECC95C2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01" y="4061900"/>
            <a:ext cx="381000" cy="247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Yes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7" name="Text Box 164">
            <a:extLst>
              <a:ext uri="{FF2B5EF4-FFF2-40B4-BE49-F238E27FC236}">
                <a16:creationId xmlns:a16="http://schemas.microsoft.com/office/drawing/2014/main" id="{E0B0617C-6FED-422B-A076-5F08E0DC8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6575" y="3566812"/>
            <a:ext cx="381000" cy="247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8" name="AutoShape 161">
            <a:extLst>
              <a:ext uri="{FF2B5EF4-FFF2-40B4-BE49-F238E27FC236}">
                <a16:creationId xmlns:a16="http://schemas.microsoft.com/office/drawing/2014/main" id="{8A7A1AC2-DCAC-492D-AD69-BB6D678C3B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7244" y="5826343"/>
            <a:ext cx="0" cy="228600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AutoShape 176">
            <a:extLst>
              <a:ext uri="{FF2B5EF4-FFF2-40B4-BE49-F238E27FC236}">
                <a16:creationId xmlns:a16="http://schemas.microsoft.com/office/drawing/2014/main" id="{C51B0EDA-25D2-4AC6-8428-580DE4020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5856" y="3706783"/>
            <a:ext cx="1162612" cy="465140"/>
          </a:xfrm>
          <a:prstGeom prst="flowChartDecision">
            <a:avLst/>
          </a:prstGeom>
          <a:solidFill>
            <a:srgbClr val="00B05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28398" dir="3806097" algn="ctr" rotWithShape="0">
              <a:srgbClr val="7F7F7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50" b="1" i="0" u="none" strike="noStrike" cap="none" normalizeH="0" baseline="0" dirty="0">
                <a:ln>
                  <a:noFill/>
                </a:ln>
                <a:solidFill>
                  <a:srgbClr val="F2F2F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</a:t>
            </a:r>
            <a:endParaRPr kumimoji="0" lang="en-US" altLang="en-US" sz="7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1" name="AutoShape 166">
            <a:extLst>
              <a:ext uri="{FF2B5EF4-FFF2-40B4-BE49-F238E27FC236}">
                <a16:creationId xmlns:a16="http://schemas.microsoft.com/office/drawing/2014/main" id="{3FB562D5-2CAB-44BC-85C4-A39B967E9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0864" y="2370109"/>
            <a:ext cx="1066809" cy="617536"/>
          </a:xfrm>
          <a:prstGeom prst="flowChartMultidocumen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Procurement Method Selected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AutoShape 175">
            <a:extLst>
              <a:ext uri="{FF2B5EF4-FFF2-40B4-BE49-F238E27FC236}">
                <a16:creationId xmlns:a16="http://schemas.microsoft.com/office/drawing/2014/main" id="{01061CFC-9779-474F-8145-853D3CCE5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8806" y="3704095"/>
            <a:ext cx="690361" cy="524828"/>
          </a:xfrm>
          <a:prstGeom prst="flowChartPunchedTape">
            <a:avLst/>
          </a:prstGeom>
          <a:gradFill rotWithShape="0">
            <a:gsLst>
              <a:gs pos="0">
                <a:srgbClr val="C0504D"/>
              </a:gs>
              <a:gs pos="100000">
                <a:srgbClr val="923633"/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dist="28398" dir="3806097" algn="ctr" rotWithShape="0">
              <a:srgbClr val="622423"/>
            </a:outerShdw>
          </a:effectLst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5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Rejected</a:t>
            </a:r>
            <a:endParaRPr kumimoji="0" lang="en-US" altLang="en-US" sz="7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" name="AutoShape 167">
            <a:extLst>
              <a:ext uri="{FF2B5EF4-FFF2-40B4-BE49-F238E27FC236}">
                <a16:creationId xmlns:a16="http://schemas.microsoft.com/office/drawing/2014/main" id="{6DED499F-98CB-480C-994A-94F1A6407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4609" y="6385745"/>
            <a:ext cx="914400" cy="304800"/>
          </a:xfrm>
          <a:prstGeom prst="flowChartTerminator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28398" dir="3806097" algn="ctr" rotWithShape="0">
              <a:srgbClr val="7F7F7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End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5" name="Text Box 172">
            <a:extLst>
              <a:ext uri="{FF2B5EF4-FFF2-40B4-BE49-F238E27FC236}">
                <a16:creationId xmlns:a16="http://schemas.microsoft.com/office/drawing/2014/main" id="{B99EAC1A-605B-4D5E-A306-0AA519F50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801" y="4368232"/>
            <a:ext cx="776146" cy="2017514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-Revisit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Procurement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Method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-Check for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signatures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-Check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codes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-Checked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vendor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6" name="AutoShape 171">
            <a:extLst>
              <a:ext uri="{FF2B5EF4-FFF2-40B4-BE49-F238E27FC236}">
                <a16:creationId xmlns:a16="http://schemas.microsoft.com/office/drawing/2014/main" id="{31C221AD-1F04-4623-B7CE-E2EA622C8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114" y="6039265"/>
            <a:ext cx="1069165" cy="257175"/>
          </a:xfrm>
          <a:prstGeom prst="flowChartPreparation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sy="50000" kx="-2453608" rotWithShape="0">
              <a:srgbClr val="FBD4B4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7" name="AutoShape 174">
            <a:extLst>
              <a:ext uri="{FF2B5EF4-FFF2-40B4-BE49-F238E27FC236}">
                <a16:creationId xmlns:a16="http://schemas.microsoft.com/office/drawing/2014/main" id="{EF487299-A856-43AC-9F07-96FE6678C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8014" y="1804265"/>
            <a:ext cx="914401" cy="342900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ahoma" panose="020B0604030504040204" pitchFamily="34" charset="0"/>
              </a:rPr>
              <a:t>Need             Defined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" name="Rectangle 177">
            <a:extLst>
              <a:ext uri="{FF2B5EF4-FFF2-40B4-BE49-F238E27FC236}">
                <a16:creationId xmlns:a16="http://schemas.microsoft.com/office/drawing/2014/main" id="{B1C65F26-F887-454A-A055-8E2929AF0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527" y="4071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2" name="Rectangle 189">
            <a:extLst>
              <a:ext uri="{FF2B5EF4-FFF2-40B4-BE49-F238E27FC236}">
                <a16:creationId xmlns:a16="http://schemas.microsoft.com/office/drawing/2014/main" id="{415E276D-A5EE-4873-AC4C-7AC964915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527" y="4979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3" name="Rectangle 190">
            <a:extLst>
              <a:ext uri="{FF2B5EF4-FFF2-40B4-BE49-F238E27FC236}">
                <a16:creationId xmlns:a16="http://schemas.microsoft.com/office/drawing/2014/main" id="{01647C05-996A-44E8-A17C-2D9516D33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527" y="4979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6" name="AutoShape 174">
            <a:extLst>
              <a:ext uri="{FF2B5EF4-FFF2-40B4-BE49-F238E27FC236}">
                <a16:creationId xmlns:a16="http://schemas.microsoft.com/office/drawing/2014/main" id="{564F1AF8-69A5-4206-8FD5-234CA5CB0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4365" y="3108976"/>
            <a:ext cx="914401" cy="427563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ahoma" panose="020B0604030504040204" pitchFamily="34" charset="0"/>
              </a:rPr>
              <a:t>Purchase Requisition Requested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7" name="AutoShape 174">
            <a:extLst>
              <a:ext uri="{FF2B5EF4-FFF2-40B4-BE49-F238E27FC236}">
                <a16:creationId xmlns:a16="http://schemas.microsoft.com/office/drawing/2014/main" id="{0F133B15-C51F-4931-A6CA-375421130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4365" y="4317309"/>
            <a:ext cx="914401" cy="342900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ahoma" panose="020B0604030504040204" pitchFamily="34" charset="0"/>
              </a:rPr>
              <a:t>PO Created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9" name="AutoShape 166">
            <a:extLst>
              <a:ext uri="{FF2B5EF4-FFF2-40B4-BE49-F238E27FC236}">
                <a16:creationId xmlns:a16="http://schemas.microsoft.com/office/drawing/2014/main" id="{4A24079A-FA61-4BA9-962B-DAAB4BFEE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913" y="4782356"/>
            <a:ext cx="1066809" cy="617536"/>
          </a:xfrm>
          <a:prstGeom prst="flowChartMultidocumen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 Distributed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" name="AutoShape 174">
            <a:extLst>
              <a:ext uri="{FF2B5EF4-FFF2-40B4-BE49-F238E27FC236}">
                <a16:creationId xmlns:a16="http://schemas.microsoft.com/office/drawing/2014/main" id="{00442F50-49DE-4EF7-B466-CB203E6C0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8013" y="5508234"/>
            <a:ext cx="914401" cy="427563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800" dirty="0">
                <a:latin typeface="+mj-lt"/>
                <a:cs typeface="Tahoma" panose="020B0604030504040204" pitchFamily="34" charset="0"/>
              </a:rPr>
              <a:t>Receipt of Goods and Services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5866902C-36B2-40CF-9781-B02E54D828BB}"/>
              </a:ext>
            </a:extLst>
          </p:cNvPr>
          <p:cNvSpPr txBox="1"/>
          <p:nvPr/>
        </p:nvSpPr>
        <p:spPr>
          <a:xfrm>
            <a:off x="7688451" y="912763"/>
            <a:ext cx="1431620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Procurement Flowchart without Thresholds</a:t>
            </a:r>
          </a:p>
        </p:txBody>
      </p: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B3850226-9900-4177-B4A0-1750CA9493C7}"/>
              </a:ext>
            </a:extLst>
          </p:cNvPr>
          <p:cNvCxnSpPr>
            <a:cxnSpLocks/>
          </p:cNvCxnSpPr>
          <p:nvPr/>
        </p:nvCxnSpPr>
        <p:spPr>
          <a:xfrm>
            <a:off x="6695974" y="544119"/>
            <a:ext cx="0" cy="61690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82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ktangel 101"/>
          <p:cNvSpPr>
            <a:spLocks noChangeArrowheads="1"/>
          </p:cNvSpPr>
          <p:nvPr/>
        </p:nvSpPr>
        <p:spPr bwMode="auto">
          <a:xfrm>
            <a:off x="5017461" y="3200563"/>
            <a:ext cx="636832" cy="42913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/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$5,000 - $10,000</a:t>
            </a:r>
          </a:p>
        </p:txBody>
      </p:sp>
      <p:sp>
        <p:nvSpPr>
          <p:cNvPr id="17" name="Right Arrow 16"/>
          <p:cNvSpPr>
            <a:spLocks noChangeArrowheads="1"/>
          </p:cNvSpPr>
          <p:nvPr/>
        </p:nvSpPr>
        <p:spPr bwMode="auto">
          <a:xfrm rot="10800000">
            <a:off x="2136673" y="2497930"/>
            <a:ext cx="636792" cy="176214"/>
          </a:xfrm>
          <a:prstGeom prst="rightArrow">
            <a:avLst>
              <a:gd name="adj1" fmla="val 25046"/>
              <a:gd name="adj2" fmla="val 45832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5400000">
            <a:off x="3361638" y="1594646"/>
            <a:ext cx="625475" cy="176213"/>
          </a:xfrm>
          <a:prstGeom prst="rightArrow">
            <a:avLst>
              <a:gd name="adj1" fmla="val 25046"/>
              <a:gd name="adj2" fmla="val 45832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>
            <a:off x="4464153" y="2503489"/>
            <a:ext cx="861520" cy="177800"/>
          </a:xfrm>
          <a:prstGeom prst="rightArrow">
            <a:avLst>
              <a:gd name="adj1" fmla="val 25046"/>
              <a:gd name="adj2" fmla="val 45833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Diamond 5"/>
          <p:cNvSpPr>
            <a:spLocks noChangeArrowheads="1"/>
          </p:cNvSpPr>
          <p:nvPr/>
        </p:nvSpPr>
        <p:spPr bwMode="auto">
          <a:xfrm>
            <a:off x="2773468" y="1995490"/>
            <a:ext cx="1854405" cy="1168400"/>
          </a:xfrm>
          <a:prstGeom prst="diamond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000" b="1" dirty="0">
                <a:latin typeface="+mn-lt"/>
                <a:ea typeface="+mn-ea"/>
              </a:rPr>
              <a:t>Item/Service is less  than $5,000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41858" y="2246313"/>
            <a:ext cx="484188" cy="34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+mn-lt"/>
                <a:ea typeface="ＭＳ Ｐゴシック" charset="-128"/>
                <a:cs typeface="ＭＳ Ｐゴシック" charset="-128"/>
              </a:rPr>
              <a:t>Yes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64181" y="2247901"/>
            <a:ext cx="484187" cy="34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+mn-lt"/>
                <a:ea typeface="ＭＳ Ｐゴシック" charset="-128"/>
                <a:cs typeface="ＭＳ Ｐゴシック" charset="-128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25676" y="2347218"/>
            <a:ext cx="199074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b="1" dirty="0">
                <a:latin typeface="+mn-lt"/>
                <a:ea typeface="ＭＳ Ｐゴシック" charset="-128"/>
                <a:cs typeface="ＭＳ Ｐゴシック" charset="-128"/>
              </a:rPr>
              <a:t>Follow the following thresholds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27328" y="691637"/>
            <a:ext cx="1894093" cy="6640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  <a:ea typeface="ＭＳ Ｐゴシック" charset="-128"/>
                <a:cs typeface="ＭＳ Ｐゴシック" charset="-128"/>
              </a:rPr>
              <a:t>Procurement Flowchart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0501" y="139701"/>
            <a:ext cx="8770621" cy="379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Procurement Methods to Follow when Purchasing Goods, Materials, Services and Rentals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38" name="Straight Connector 37"/>
          <p:cNvCxnSpPr>
            <a:cxnSpLocks/>
          </p:cNvCxnSpPr>
          <p:nvPr/>
        </p:nvCxnSpPr>
        <p:spPr>
          <a:xfrm>
            <a:off x="6302160" y="2808883"/>
            <a:ext cx="0" cy="2288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25676" y="3046413"/>
            <a:ext cx="20432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325673" y="3037696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302160" y="3056878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ktangel 101"/>
          <p:cNvSpPr>
            <a:spLocks noChangeArrowheads="1"/>
          </p:cNvSpPr>
          <p:nvPr/>
        </p:nvSpPr>
        <p:spPr bwMode="auto">
          <a:xfrm>
            <a:off x="5992486" y="3198815"/>
            <a:ext cx="660409" cy="42216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kern="0" dirty="0">
                <a:latin typeface="Calibri" panose="020F0502020204030204" pitchFamily="34" charset="0"/>
                <a:ea typeface="ＭＳ Ｐゴシック" pitchFamily="-97" charset="-128"/>
                <a:cs typeface="Calibri" panose="020F0502020204030204" pitchFamily="34" charset="0"/>
              </a:rPr>
              <a:t>$10,000-$49,999.99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7368960" y="3048161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ktangel 101"/>
          <p:cNvSpPr>
            <a:spLocks noChangeArrowheads="1"/>
          </p:cNvSpPr>
          <p:nvPr/>
        </p:nvSpPr>
        <p:spPr bwMode="auto">
          <a:xfrm>
            <a:off x="7022308" y="3209278"/>
            <a:ext cx="693303" cy="42042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kern="0" dirty="0">
                <a:latin typeface="Calibri" panose="020F0502020204030204" pitchFamily="34" charset="0"/>
                <a:ea typeface="ＭＳ Ｐゴシック" pitchFamily="-97" charset="-128"/>
                <a:cs typeface="Calibri" panose="020F0502020204030204" pitchFamily="34" charset="0"/>
              </a:rPr>
              <a:t>$50,000  or More</a:t>
            </a:r>
          </a:p>
        </p:txBody>
      </p:sp>
      <p:sp>
        <p:nvSpPr>
          <p:cNvPr id="58" name="Rektangel 101"/>
          <p:cNvSpPr>
            <a:spLocks noChangeArrowheads="1"/>
          </p:cNvSpPr>
          <p:nvPr/>
        </p:nvSpPr>
        <p:spPr bwMode="auto">
          <a:xfrm>
            <a:off x="636487" y="2246313"/>
            <a:ext cx="1500187" cy="6618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>
                <a:lumMod val="75000"/>
                <a:lumOff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2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Item must meet one of the following categories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1448220" y="2908155"/>
            <a:ext cx="0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579541" y="3028978"/>
            <a:ext cx="177546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355000" y="3037696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79540" y="3028978"/>
            <a:ext cx="0" cy="1611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ight Arrow 72"/>
          <p:cNvSpPr>
            <a:spLocks noChangeArrowheads="1"/>
          </p:cNvSpPr>
          <p:nvPr/>
        </p:nvSpPr>
        <p:spPr bwMode="auto">
          <a:xfrm>
            <a:off x="3710410" y="1467558"/>
            <a:ext cx="1990764" cy="177802"/>
          </a:xfrm>
          <a:prstGeom prst="rightArrow">
            <a:avLst>
              <a:gd name="adj1" fmla="val 25046"/>
              <a:gd name="adj2" fmla="val 45833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5" name="Rektangel 101"/>
          <p:cNvSpPr>
            <a:spLocks noChangeArrowheads="1"/>
          </p:cNvSpPr>
          <p:nvPr/>
        </p:nvSpPr>
        <p:spPr bwMode="auto">
          <a:xfrm>
            <a:off x="5707597" y="1247353"/>
            <a:ext cx="1905411" cy="6472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200" kern="0" dirty="0">
                <a:latin typeface="Calibri"/>
                <a:ea typeface="ＭＳ Ｐゴシック" pitchFamily="-97" charset="-128"/>
                <a:cs typeface="ＭＳ Ｐゴシック" charset="-128"/>
              </a:rPr>
              <a:t>Sole Source (Rarely) </a:t>
            </a:r>
            <a:r>
              <a:rPr lang="da-DK" sz="800" kern="0" dirty="0">
                <a:latin typeface="Calibri"/>
                <a:ea typeface="ＭＳ Ｐゴシック" pitchFamily="-97" charset="-128"/>
                <a:cs typeface="ＭＳ Ｐゴシック" charset="-128"/>
              </a:rPr>
              <a:t>– Affidavit must be notorized and approved by Purchasing and on file.  Good for two (2) years.</a:t>
            </a:r>
          </a:p>
        </p:txBody>
      </p:sp>
      <p:sp>
        <p:nvSpPr>
          <p:cNvPr id="77" name="Rektangel 101"/>
          <p:cNvSpPr>
            <a:spLocks noChangeArrowheads="1"/>
          </p:cNvSpPr>
          <p:nvPr/>
        </p:nvSpPr>
        <p:spPr bwMode="auto">
          <a:xfrm>
            <a:off x="19108" y="3209278"/>
            <a:ext cx="1009592" cy="52452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kern="0" dirty="0">
                <a:latin typeface="Calibri"/>
                <a:ea typeface="ＭＳ Ｐゴシック" pitchFamily="-97" charset="-128"/>
                <a:cs typeface="ＭＳ Ｐゴシック" charset="-128"/>
              </a:rPr>
              <a:t>Awarded Bid – Annual Contract</a:t>
            </a:r>
          </a:p>
        </p:txBody>
      </p:sp>
      <p:sp>
        <p:nvSpPr>
          <p:cNvPr id="80" name="Rektangel 101"/>
          <p:cNvSpPr>
            <a:spLocks noChangeArrowheads="1"/>
          </p:cNvSpPr>
          <p:nvPr/>
        </p:nvSpPr>
        <p:spPr bwMode="auto">
          <a:xfrm>
            <a:off x="1763875" y="3209278"/>
            <a:ext cx="1009593" cy="52452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kern="0" dirty="0">
                <a:latin typeface="Calibri"/>
                <a:ea typeface="ＭＳ Ｐゴシック" pitchFamily="-97" charset="-128"/>
                <a:cs typeface="ＭＳ Ｐゴシック" charset="-128"/>
              </a:rPr>
              <a:t>Purchasing Cooperative </a:t>
            </a:r>
            <a:endParaRPr lang="da-DK" sz="800" kern="0" dirty="0">
              <a:solidFill>
                <a:schemeClr val="bg1"/>
              </a:solidFill>
              <a:latin typeface="Calibri"/>
              <a:ea typeface="ＭＳ Ｐゴシック" pitchFamily="-97" charset="-128"/>
              <a:cs typeface="ＭＳ Ｐゴシック" charset="-128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579540" y="3733800"/>
            <a:ext cx="0" cy="259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355000" y="3733800"/>
            <a:ext cx="0" cy="259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579541" y="3992880"/>
            <a:ext cx="4953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763872" y="3992880"/>
            <a:ext cx="5911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ktangel 101"/>
          <p:cNvSpPr>
            <a:spLocks noChangeArrowheads="1"/>
          </p:cNvSpPr>
          <p:nvPr/>
        </p:nvSpPr>
        <p:spPr bwMode="auto">
          <a:xfrm>
            <a:off x="1074841" y="3805944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kern="0" dirty="0">
                <a:latin typeface="Calibri"/>
                <a:ea typeface="ＭＳ Ｐゴシック" pitchFamily="-97" charset="-128"/>
                <a:cs typeface="ＭＳ Ｐゴシック" charset="-128"/>
              </a:rPr>
              <a:t>Originate Requisition on Skyward</a:t>
            </a:r>
          </a:p>
        </p:txBody>
      </p:sp>
      <p:cxnSp>
        <p:nvCxnSpPr>
          <p:cNvPr id="106" name="Straight Connector 105"/>
          <p:cNvCxnSpPr/>
          <p:nvPr/>
        </p:nvCxnSpPr>
        <p:spPr>
          <a:xfrm>
            <a:off x="1448220" y="4305300"/>
            <a:ext cx="0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Rektangel 101"/>
          <p:cNvSpPr>
            <a:spLocks noChangeArrowheads="1"/>
          </p:cNvSpPr>
          <p:nvPr/>
        </p:nvSpPr>
        <p:spPr bwMode="auto">
          <a:xfrm>
            <a:off x="1089051" y="4434842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700" kern="0" dirty="0">
                <a:latin typeface="Calibri"/>
                <a:ea typeface="ＭＳ Ｐゴシック" pitchFamily="-97" charset="-128"/>
                <a:cs typeface="ＭＳ Ｐゴシック" charset="-128"/>
              </a:rPr>
              <a:t>Ensure PR is issued PO prior to acquisition of item</a:t>
            </a:r>
          </a:p>
        </p:txBody>
      </p:sp>
      <p:cxnSp>
        <p:nvCxnSpPr>
          <p:cNvPr id="108" name="Straight Connector 107"/>
          <p:cNvCxnSpPr/>
          <p:nvPr/>
        </p:nvCxnSpPr>
        <p:spPr>
          <a:xfrm>
            <a:off x="1448220" y="4934197"/>
            <a:ext cx="0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Rektangel 101"/>
          <p:cNvSpPr>
            <a:spLocks noChangeArrowheads="1"/>
          </p:cNvSpPr>
          <p:nvPr/>
        </p:nvSpPr>
        <p:spPr bwMode="auto">
          <a:xfrm>
            <a:off x="1074840" y="5086599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700" kern="0" dirty="0">
                <a:latin typeface="Calibri"/>
                <a:ea typeface="ＭＳ Ｐゴシック" pitchFamily="-97" charset="-128"/>
                <a:cs typeface="ＭＳ Ｐゴシック" charset="-128"/>
              </a:rPr>
              <a:t>Once you receive your item(s), approve payment</a:t>
            </a:r>
          </a:p>
        </p:txBody>
      </p:sp>
      <p:sp>
        <p:nvSpPr>
          <p:cNvPr id="111" name="Rektangel 101"/>
          <p:cNvSpPr>
            <a:spLocks noChangeArrowheads="1"/>
          </p:cNvSpPr>
          <p:nvPr/>
        </p:nvSpPr>
        <p:spPr bwMode="auto">
          <a:xfrm>
            <a:off x="5012142" y="3782100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Obtain Three Price Quote </a:t>
            </a:r>
          </a:p>
        </p:txBody>
      </p:sp>
      <p:cxnSp>
        <p:nvCxnSpPr>
          <p:cNvPr id="112" name="Straight Connector 111"/>
          <p:cNvCxnSpPr/>
          <p:nvPr/>
        </p:nvCxnSpPr>
        <p:spPr>
          <a:xfrm>
            <a:off x="6317612" y="3620982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ktangel 101"/>
          <p:cNvSpPr>
            <a:spLocks noChangeArrowheads="1"/>
          </p:cNvSpPr>
          <p:nvPr/>
        </p:nvSpPr>
        <p:spPr bwMode="auto">
          <a:xfrm>
            <a:off x="5992483" y="3773384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Three or RFCQ done by Purch.</a:t>
            </a:r>
          </a:p>
        </p:txBody>
      </p:sp>
      <p:cxnSp>
        <p:nvCxnSpPr>
          <p:cNvPr id="114" name="Straight Connector 113"/>
          <p:cNvCxnSpPr/>
          <p:nvPr/>
        </p:nvCxnSpPr>
        <p:spPr>
          <a:xfrm>
            <a:off x="7404228" y="3638415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ktangel 101"/>
          <p:cNvSpPr>
            <a:spLocks noChangeArrowheads="1"/>
          </p:cNvSpPr>
          <p:nvPr/>
        </p:nvSpPr>
        <p:spPr bwMode="auto">
          <a:xfrm>
            <a:off x="7026576" y="3790817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RFP done by Purchasing</a:t>
            </a:r>
          </a:p>
        </p:txBody>
      </p:sp>
      <p:cxnSp>
        <p:nvCxnSpPr>
          <p:cNvPr id="116" name="Straight Connector 115"/>
          <p:cNvCxnSpPr/>
          <p:nvPr/>
        </p:nvCxnSpPr>
        <p:spPr>
          <a:xfrm>
            <a:off x="7715608" y="3997234"/>
            <a:ext cx="2819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7997548" y="3234513"/>
            <a:ext cx="892375" cy="1233156"/>
          </a:xfrm>
          <a:prstGeom prst="rect">
            <a:avLst/>
          </a:prstGeom>
          <a:noFill/>
          <a:ln>
            <a:solidFill>
              <a:schemeClr val="tx2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2856BF"/>
                </a:solidFill>
              </a:rPr>
              <a:t>Board Approval must be obtained for this method.  Note:  Please plan ahead – Process may take four (4) to more weeks.</a:t>
            </a:r>
          </a:p>
        </p:txBody>
      </p:sp>
      <p:sp>
        <p:nvSpPr>
          <p:cNvPr id="120" name="Rektangel 101"/>
          <p:cNvSpPr>
            <a:spLocks noChangeArrowheads="1"/>
          </p:cNvSpPr>
          <p:nvPr/>
        </p:nvSpPr>
        <p:spPr bwMode="auto">
          <a:xfrm>
            <a:off x="5022627" y="4429246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8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Send Log to Purchasing Dept.</a:t>
            </a:r>
          </a:p>
        </p:txBody>
      </p:sp>
      <p:cxnSp>
        <p:nvCxnSpPr>
          <p:cNvPr id="121" name="Straight Connector 120"/>
          <p:cNvCxnSpPr/>
          <p:nvPr/>
        </p:nvCxnSpPr>
        <p:spPr>
          <a:xfrm>
            <a:off x="6317612" y="428244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Rektangel 101"/>
          <p:cNvSpPr>
            <a:spLocks noChangeArrowheads="1"/>
          </p:cNvSpPr>
          <p:nvPr/>
        </p:nvSpPr>
        <p:spPr bwMode="auto">
          <a:xfrm>
            <a:off x="5992483" y="4434842"/>
            <a:ext cx="689032" cy="49935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700" b="1" kern="0" dirty="0">
                <a:latin typeface="Calibri"/>
                <a:ea typeface="ＭＳ Ｐゴシック" pitchFamily="-97" charset="-128"/>
                <a:cs typeface="ＭＳ Ｐゴシック" charset="-128"/>
              </a:rPr>
              <a:t>Purch. will notify you when vendor gets awarded.</a:t>
            </a:r>
          </a:p>
        </p:txBody>
      </p:sp>
      <p:cxnSp>
        <p:nvCxnSpPr>
          <p:cNvPr id="123" name="Straight Connector 122"/>
          <p:cNvCxnSpPr/>
          <p:nvPr/>
        </p:nvCxnSpPr>
        <p:spPr>
          <a:xfrm>
            <a:off x="7404228" y="4281456"/>
            <a:ext cx="0" cy="3068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cxnSpLocks/>
          </p:cNvCxnSpPr>
          <p:nvPr/>
        </p:nvCxnSpPr>
        <p:spPr>
          <a:xfrm flipH="1" flipV="1">
            <a:off x="6681515" y="4584777"/>
            <a:ext cx="722717" cy="14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cxnSpLocks/>
          </p:cNvCxnSpPr>
          <p:nvPr/>
        </p:nvCxnSpPr>
        <p:spPr>
          <a:xfrm rot="10800000">
            <a:off x="1792534" y="4145026"/>
            <a:ext cx="3209125" cy="5448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cxnSpLocks/>
          </p:cNvCxnSpPr>
          <p:nvPr/>
        </p:nvCxnSpPr>
        <p:spPr>
          <a:xfrm rot="10800000">
            <a:off x="1778091" y="4272744"/>
            <a:ext cx="4539522" cy="828345"/>
          </a:xfrm>
          <a:prstGeom prst="bentConnector3">
            <a:avLst>
              <a:gd name="adj1" fmla="val 69184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1448220" y="5585955"/>
            <a:ext cx="0" cy="3043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Oval 160"/>
          <p:cNvSpPr/>
          <p:nvPr/>
        </p:nvSpPr>
        <p:spPr>
          <a:xfrm>
            <a:off x="978264" y="5890261"/>
            <a:ext cx="939912" cy="6172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5325676" y="3620982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272229" y="6045816"/>
            <a:ext cx="2053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PR:  Purchase Requisition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PO:  Purchase Order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RFCQ:  Request for Coop Quote</a:t>
            </a:r>
          </a:p>
        </p:txBody>
      </p:sp>
      <p:pic>
        <p:nvPicPr>
          <p:cNvPr id="1026" name="Picture 2" descr="https://lh6.googleusercontent.com/-f6xBgXGiuazDbvj3aRjmp2gY-sWE_j7k9adSvM1t0i9osY5FLuxhngJf9_0rz9kYqGGadYUTuROpZjXG1xchxgehv_bY-5WWW3S9BZQVhskR1OWQ2BsngmNcqIO0QSF2EELTIqaxQIx-w">
            <a:extLst>
              <a:ext uri="{FF2B5EF4-FFF2-40B4-BE49-F238E27FC236}">
                <a16:creationId xmlns:a16="http://schemas.microsoft.com/office/drawing/2014/main" id="{6548B3C7-5E31-468B-AD04-D27FEA4E5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71" y="967739"/>
            <a:ext cx="1791767" cy="44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F0D06A7-A5D1-4A75-8DB4-6F66396AAF90}"/>
              </a:ext>
            </a:extLst>
          </p:cNvPr>
          <p:cNvSpPr/>
          <p:nvPr/>
        </p:nvSpPr>
        <p:spPr>
          <a:xfrm>
            <a:off x="5867667" y="6025344"/>
            <a:ext cx="2897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$1-$20,000: </a:t>
            </a:r>
            <a:r>
              <a:rPr lang="en-US" sz="800" dirty="0" err="1">
                <a:solidFill>
                  <a:srgbClr val="FF0000"/>
                </a:solidFill>
              </a:rPr>
              <a:t>Purc</a:t>
            </a:r>
            <a:r>
              <a:rPr lang="en-US" sz="800" dirty="0">
                <a:solidFill>
                  <a:srgbClr val="FF0000"/>
                </a:solidFill>
              </a:rPr>
              <a:t>. </a:t>
            </a:r>
            <a:r>
              <a:rPr lang="en-US" sz="800" dirty="0" err="1">
                <a:solidFill>
                  <a:srgbClr val="FF0000"/>
                </a:solidFill>
              </a:rPr>
              <a:t>Coor</a:t>
            </a:r>
            <a:r>
              <a:rPr lang="en-US" sz="800" dirty="0">
                <a:solidFill>
                  <a:srgbClr val="FF0000"/>
                </a:solidFill>
              </a:rPr>
              <a:t>. &amp; Asst. Sup. Bus./Fin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$20,000-$50,000: Superintendent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800" dirty="0">
                <a:solidFill>
                  <a:srgbClr val="FF0000"/>
                </a:solidFill>
              </a:rPr>
              <a:t>$50,000 or More: Board Approval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21E49C-8E58-4223-8A7E-A5A1E8696CFE}"/>
              </a:ext>
            </a:extLst>
          </p:cNvPr>
          <p:cNvSpPr txBox="1"/>
          <p:nvPr/>
        </p:nvSpPr>
        <p:spPr>
          <a:xfrm>
            <a:off x="5930864" y="5830372"/>
            <a:ext cx="176367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</a:rPr>
              <a:t>PO Requisition Approvals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767E063-7ECD-45D1-BA71-437AB7F726AF}"/>
              </a:ext>
            </a:extLst>
          </p:cNvPr>
          <p:cNvCxnSpPr/>
          <p:nvPr/>
        </p:nvCxnSpPr>
        <p:spPr>
          <a:xfrm>
            <a:off x="5356658" y="4276846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A3C85CE-F454-4769-9A99-AC600D92366F}"/>
              </a:ext>
            </a:extLst>
          </p:cNvPr>
          <p:cNvCxnSpPr/>
          <p:nvPr/>
        </p:nvCxnSpPr>
        <p:spPr>
          <a:xfrm>
            <a:off x="6317612" y="4934199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AutoShape 52">
            <a:extLst>
              <a:ext uri="{FF2B5EF4-FFF2-40B4-BE49-F238E27FC236}">
                <a16:creationId xmlns:a16="http://schemas.microsoft.com/office/drawing/2014/main" id="{5971326C-4115-47BC-9EC3-DCF9AC2DC2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98497" y="2909201"/>
            <a:ext cx="600075" cy="0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AutoShape 43">
            <a:extLst>
              <a:ext uri="{FF2B5EF4-FFF2-40B4-BE49-F238E27FC236}">
                <a16:creationId xmlns:a16="http://schemas.microsoft.com/office/drawing/2014/main" id="{A5696E29-5548-48E0-8767-2032AB6C9A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0702" y="3224298"/>
            <a:ext cx="0" cy="180975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7">
            <a:extLst>
              <a:ext uri="{FF2B5EF4-FFF2-40B4-BE49-F238E27FC236}">
                <a16:creationId xmlns:a16="http://schemas.microsoft.com/office/drawing/2014/main" id="{DD7B6AF1-4570-41AA-943F-BA5065613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010" y="2637144"/>
            <a:ext cx="381000" cy="247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Text Box 48">
            <a:extLst>
              <a:ext uri="{FF2B5EF4-FFF2-40B4-BE49-F238E27FC236}">
                <a16:creationId xmlns:a16="http://schemas.microsoft.com/office/drawing/2014/main" id="{EE3DA90F-D5D9-41FE-B40F-40CD13060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745" y="3034511"/>
            <a:ext cx="381000" cy="247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AutoShape 61">
            <a:extLst>
              <a:ext uri="{FF2B5EF4-FFF2-40B4-BE49-F238E27FC236}">
                <a16:creationId xmlns:a16="http://schemas.microsoft.com/office/drawing/2014/main" id="{7272F72A-925C-447E-B60C-A155D2B3FF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2511" y="908071"/>
            <a:ext cx="0" cy="523875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AutoShape 60">
            <a:extLst>
              <a:ext uri="{FF2B5EF4-FFF2-40B4-BE49-F238E27FC236}">
                <a16:creationId xmlns:a16="http://schemas.microsoft.com/office/drawing/2014/main" id="{8A80C19E-59C5-4AE3-94E6-5E854A4D78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754" y="1822471"/>
            <a:ext cx="0" cy="590550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AutoShape 59">
            <a:extLst>
              <a:ext uri="{FF2B5EF4-FFF2-40B4-BE49-F238E27FC236}">
                <a16:creationId xmlns:a16="http://schemas.microsoft.com/office/drawing/2014/main" id="{82FF4138-8AA0-42D4-A935-FAE68372B6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754" y="2458605"/>
            <a:ext cx="0" cy="471487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AutoShape 55">
            <a:extLst>
              <a:ext uri="{FF2B5EF4-FFF2-40B4-BE49-F238E27FC236}">
                <a16:creationId xmlns:a16="http://schemas.microsoft.com/office/drawing/2014/main" id="{BA69BF5C-E93E-43CA-A250-6A9EA725B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1768" y="3152796"/>
            <a:ext cx="0" cy="295275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AutoShape 54">
            <a:extLst>
              <a:ext uri="{FF2B5EF4-FFF2-40B4-BE49-F238E27FC236}">
                <a16:creationId xmlns:a16="http://schemas.microsoft.com/office/drawing/2014/main" id="{C4AF5DA3-E278-4012-8043-5CCEAC666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9646" y="3635742"/>
            <a:ext cx="0" cy="419100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AutoShape 50">
            <a:extLst>
              <a:ext uri="{FF2B5EF4-FFF2-40B4-BE49-F238E27FC236}">
                <a16:creationId xmlns:a16="http://schemas.microsoft.com/office/drawing/2014/main" id="{5C46965C-A4B0-44A1-8865-DBACF95AD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9186" y="4568704"/>
            <a:ext cx="0" cy="333375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AutoShape 49">
            <a:extLst>
              <a:ext uri="{FF2B5EF4-FFF2-40B4-BE49-F238E27FC236}">
                <a16:creationId xmlns:a16="http://schemas.microsoft.com/office/drawing/2014/main" id="{8C97D81A-3329-4AE9-804C-BCFD922E7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2346" y="5313387"/>
            <a:ext cx="0" cy="333375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AutoShape 44">
            <a:extLst>
              <a:ext uri="{FF2B5EF4-FFF2-40B4-BE49-F238E27FC236}">
                <a16:creationId xmlns:a16="http://schemas.microsoft.com/office/drawing/2014/main" id="{260DACDD-3CA1-4423-9958-92CAA9EF96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6960" y="5913172"/>
            <a:ext cx="0" cy="228600"/>
          </a:xfrm>
          <a:prstGeom prst="straightConnector1">
            <a:avLst/>
          </a:prstGeom>
          <a:noFill/>
          <a:ln w="12700">
            <a:solidFill>
              <a:srgbClr val="F7964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90501" y="139701"/>
            <a:ext cx="8770621" cy="379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Procurement Methods to Follow when Purchasing Goods, Materials, Services and Rentals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1026" name="Picture 2" descr="https://lh6.googleusercontent.com/-f6xBgXGiuazDbvj3aRjmp2gY-sWE_j7k9adSvM1t0i9osY5FLuxhngJf9_0rz9kYqGGadYUTuROpZjXG1xchxgehv_bY-5WWW3S9BZQVhskR1OWQ2BsngmNcqIO0QSF2EELTIqaxQIx-w">
            <a:extLst>
              <a:ext uri="{FF2B5EF4-FFF2-40B4-BE49-F238E27FC236}">
                <a16:creationId xmlns:a16="http://schemas.microsoft.com/office/drawing/2014/main" id="{6548B3C7-5E31-468B-AD04-D27FEA4E5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38" y="712529"/>
            <a:ext cx="1791767" cy="44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" name="Rectangle 177">
            <a:extLst>
              <a:ext uri="{FF2B5EF4-FFF2-40B4-BE49-F238E27FC236}">
                <a16:creationId xmlns:a16="http://schemas.microsoft.com/office/drawing/2014/main" id="{B1C65F26-F887-454A-A055-8E2929AF0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527" y="4071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2" name="Rectangle 189">
            <a:extLst>
              <a:ext uri="{FF2B5EF4-FFF2-40B4-BE49-F238E27FC236}">
                <a16:creationId xmlns:a16="http://schemas.microsoft.com/office/drawing/2014/main" id="{415E276D-A5EE-4873-AC4C-7AC964915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527" y="4979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3" name="Rectangle 190">
            <a:extLst>
              <a:ext uri="{FF2B5EF4-FFF2-40B4-BE49-F238E27FC236}">
                <a16:creationId xmlns:a16="http://schemas.microsoft.com/office/drawing/2014/main" id="{01647C05-996A-44E8-A17C-2D9516D33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527" y="4979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24">
            <a:extLst>
              <a:ext uri="{FF2B5EF4-FFF2-40B4-BE49-F238E27FC236}">
                <a16:creationId xmlns:a16="http://schemas.microsoft.com/office/drawing/2014/main" id="{9D41C604-B5B3-4CB7-BC4D-7189F21A4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" name="Rectangle 38">
            <a:extLst>
              <a:ext uri="{FF2B5EF4-FFF2-40B4-BE49-F238E27FC236}">
                <a16:creationId xmlns:a16="http://schemas.microsoft.com/office/drawing/2014/main" id="{999E021B-D421-46B3-831C-0A921C94D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" name="AutoShape 58">
            <a:extLst>
              <a:ext uri="{FF2B5EF4-FFF2-40B4-BE49-F238E27FC236}">
                <a16:creationId xmlns:a16="http://schemas.microsoft.com/office/drawing/2014/main" id="{A2033DDC-F30D-4BFD-93AF-33466F68E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8098" y="2630656"/>
            <a:ext cx="1357311" cy="557090"/>
          </a:xfrm>
          <a:prstGeom prst="flowChartDecision">
            <a:avLst/>
          </a:prstGeom>
          <a:solidFill>
            <a:srgbClr val="00B05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28398" dir="3806097" algn="ctr" rotWithShape="0">
              <a:srgbClr val="7F7F7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Approved</a:t>
            </a:r>
          </a:p>
        </p:txBody>
      </p:sp>
      <p:sp>
        <p:nvSpPr>
          <p:cNvPr id="48" name="AutoShape 57">
            <a:extLst>
              <a:ext uri="{FF2B5EF4-FFF2-40B4-BE49-F238E27FC236}">
                <a16:creationId xmlns:a16="http://schemas.microsoft.com/office/drawing/2014/main" id="{68724C16-A2F7-43D6-97C3-32CF0706A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8535" y="1115240"/>
            <a:ext cx="1466850" cy="757238"/>
          </a:xfrm>
          <a:prstGeom prst="flowChartMultidocumen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Procurement Method Selected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AutoShape 56">
            <a:extLst>
              <a:ext uri="{FF2B5EF4-FFF2-40B4-BE49-F238E27FC236}">
                <a16:creationId xmlns:a16="http://schemas.microsoft.com/office/drawing/2014/main" id="{18DE9A7B-0245-4F8E-9C13-155D72AA4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623" y="3296448"/>
            <a:ext cx="1304925" cy="426245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PO Created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AutoShape 53">
            <a:extLst>
              <a:ext uri="{FF2B5EF4-FFF2-40B4-BE49-F238E27FC236}">
                <a16:creationId xmlns:a16="http://schemas.microsoft.com/office/drawing/2014/main" id="{1848925D-2FD2-4136-A172-DF5829314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1769" y="2579692"/>
            <a:ext cx="838240" cy="669132"/>
          </a:xfrm>
          <a:prstGeom prst="flowChartPunchedTape">
            <a:avLst/>
          </a:prstGeom>
          <a:gradFill rotWithShape="0">
            <a:gsLst>
              <a:gs pos="0">
                <a:srgbClr val="C0504D"/>
              </a:gs>
              <a:gs pos="100000">
                <a:srgbClr val="923633"/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dist="28398" dir="3806097" algn="ctr" rotWithShape="0">
              <a:srgbClr val="622423"/>
            </a:outerShdw>
          </a:effectLst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Rejected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AutoShape 51">
            <a:extLst>
              <a:ext uri="{FF2B5EF4-FFF2-40B4-BE49-F238E27FC236}">
                <a16:creationId xmlns:a16="http://schemas.microsoft.com/office/drawing/2014/main" id="{BA6A3B15-67DE-42A2-A0F7-B42EC86B0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986" y="6179582"/>
            <a:ext cx="914400" cy="304800"/>
          </a:xfrm>
          <a:prstGeom prst="flowChartTerminator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28398" dir="3806097" algn="ctr" rotWithShape="0">
              <a:srgbClr val="7F7F7F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End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Text Box 46">
            <a:extLst>
              <a:ext uri="{FF2B5EF4-FFF2-40B4-BE49-F238E27FC236}">
                <a16:creationId xmlns:a16="http://schemas.microsoft.com/office/drawing/2014/main" id="{281E9A61-0BD8-4C43-A930-BDE8D38C0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004" y="3402625"/>
            <a:ext cx="1028700" cy="2409825"/>
          </a:xfrm>
          <a:prstGeom prst="rect">
            <a:avLst/>
          </a:prstGeom>
          <a:solidFill>
            <a:srgbClr val="FFFFFF"/>
          </a:solidFill>
          <a:ln w="9525">
            <a:solidFill>
              <a:srgbClr val="E36C0A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-Revisit Procurement Method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-Check for appropriate signatures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-Check budget codes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-Checked for approved vendor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AutoShape 45">
            <a:extLst>
              <a:ext uri="{FF2B5EF4-FFF2-40B4-BE49-F238E27FC236}">
                <a16:creationId xmlns:a16="http://schemas.microsoft.com/office/drawing/2014/main" id="{F8311C9B-80DA-4E6A-A800-AA89D86F4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761" y="5570562"/>
            <a:ext cx="1390650" cy="419100"/>
          </a:xfrm>
          <a:prstGeom prst="flowChartPreparation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sy="50000" kx="-2453608" rotWithShape="0">
              <a:srgbClr val="FBD4B4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Payment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AutoShape 42">
            <a:extLst>
              <a:ext uri="{FF2B5EF4-FFF2-40B4-BE49-F238E27FC236}">
                <a16:creationId xmlns:a16="http://schemas.microsoft.com/office/drawing/2014/main" id="{6F0908A9-5009-4F9B-9388-3A82921DA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386" y="519134"/>
            <a:ext cx="1304925" cy="447942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Need Defined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" name="AutoShape 41">
            <a:extLst>
              <a:ext uri="{FF2B5EF4-FFF2-40B4-BE49-F238E27FC236}">
                <a16:creationId xmlns:a16="http://schemas.microsoft.com/office/drawing/2014/main" id="{C5B236FA-BBF4-4F65-A18C-3051F7C5F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623" y="1975434"/>
            <a:ext cx="1304925" cy="559032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Purchase Requisition Created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" name="AutoShape 40">
            <a:extLst>
              <a:ext uri="{FF2B5EF4-FFF2-40B4-BE49-F238E27FC236}">
                <a16:creationId xmlns:a16="http://schemas.microsoft.com/office/drawing/2014/main" id="{A69EDF2E-4BD2-4487-9F4F-173719738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761" y="3886475"/>
            <a:ext cx="1466850" cy="757237"/>
          </a:xfrm>
          <a:prstGeom prst="flowChartMultidocumen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PO       Distributed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2" name="AutoShape 39">
            <a:extLst>
              <a:ext uri="{FF2B5EF4-FFF2-40B4-BE49-F238E27FC236}">
                <a16:creationId xmlns:a16="http://schemas.microsoft.com/office/drawing/2014/main" id="{17BDE790-3E65-4DBA-8996-CD0DF180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9305" y="4753571"/>
            <a:ext cx="1304925" cy="676275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Receipt of Goods and Services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" name="Rectangle 62">
            <a:extLst>
              <a:ext uri="{FF2B5EF4-FFF2-40B4-BE49-F238E27FC236}">
                <a16:creationId xmlns:a16="http://schemas.microsoft.com/office/drawing/2014/main" id="{91C247A7-C1B4-4C8F-9E22-9AC117CBE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811" y="-31112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4" name="Rectangle 76">
            <a:extLst>
              <a:ext uri="{FF2B5EF4-FFF2-40B4-BE49-F238E27FC236}">
                <a16:creationId xmlns:a16="http://schemas.microsoft.com/office/drawing/2014/main" id="{D9822D11-CCFE-468C-B0ED-6663E8FAC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811" y="14607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9076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hop_flowch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AEDEFC-91D4-4A73-89B4-58D0C1C657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Slideshop_flowchart</Template>
  <TotalTime>8073</TotalTime>
  <Words>489</Words>
  <Application>Microsoft Office PowerPoint</Application>
  <PresentationFormat>On-screen Show (4:3)</PresentationFormat>
  <Paragraphs>109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Wingdings</vt:lpstr>
      <vt:lpstr>Slideshop_flowchart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kmendoza</dc:creator>
  <cp:lastModifiedBy>Ashley, Eddie</cp:lastModifiedBy>
  <cp:revision>649</cp:revision>
  <cp:lastPrinted>2019-05-16T21:29:53Z</cp:lastPrinted>
  <dcterms:created xsi:type="dcterms:W3CDTF">2014-07-24T14:09:58Z</dcterms:created>
  <dcterms:modified xsi:type="dcterms:W3CDTF">2024-09-03T19:21:00Z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TC018754909991</vt:lpwstr>
  </property>
</Properties>
</file>