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7086600" cy="8686800"/>
  <p:embeddedFontLst>
    <p:embeddedFont>
      <p:font typeface="Calibri" panose="020F0502020204030204" pitchFamily="34" charset="0"/>
      <p:regular r:id="rId21"/>
      <p:bold r:id="rId22"/>
      <p:italic r:id="rId23"/>
      <p:boldItalic r:id="rId24"/>
    </p:embeddedFont>
    <p:embeddedFont>
      <p:font typeface="Century Gothic" panose="020B0502020202020204" pitchFamily="34" charset="0"/>
      <p:regular r:id="rId25"/>
      <p:bold r:id="rId26"/>
      <p:italic r:id="rId27"/>
      <p:boldItalic r:id="rId28"/>
    </p:embeddedFont>
    <p:embeddedFont>
      <p:font typeface="Open Sans" panose="020B060603050402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z2R0ES6KRKKvFAFI9AYSoFadlS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0"/>
            <a:ext cx="3070860" cy="434340"/>
          </a:xfrm>
          <a:prstGeom prst="rect">
            <a:avLst/>
          </a:prstGeom>
          <a:noFill/>
          <a:ln>
            <a:noFill/>
          </a:ln>
        </p:spPr>
        <p:txBody>
          <a:bodyPr spcFirstLastPara="1" wrap="square" lIns="92825" tIns="46400" rIns="92825" bIns="464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4014101" y="0"/>
            <a:ext cx="3070860" cy="434340"/>
          </a:xfrm>
          <a:prstGeom prst="rect">
            <a:avLst/>
          </a:prstGeom>
          <a:noFill/>
          <a:ln>
            <a:noFill/>
          </a:ln>
        </p:spPr>
        <p:txBody>
          <a:bodyPr spcFirstLastPara="1" wrap="square" lIns="92825" tIns="46400" rIns="92825" bIns="464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8661" y="4126231"/>
            <a:ext cx="5669280" cy="3909060"/>
          </a:xfrm>
          <a:prstGeom prst="rect">
            <a:avLst/>
          </a:prstGeom>
          <a:noFill/>
          <a:ln>
            <a:noFill/>
          </a:ln>
        </p:spPr>
        <p:txBody>
          <a:bodyPr spcFirstLastPara="1" wrap="square" lIns="92825" tIns="46400" rIns="92825" bIns="464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8250952"/>
            <a:ext cx="3070860" cy="434340"/>
          </a:xfrm>
          <a:prstGeom prst="rect">
            <a:avLst/>
          </a:prstGeom>
          <a:noFill/>
          <a:ln>
            <a:noFill/>
          </a:ln>
        </p:spPr>
        <p:txBody>
          <a:bodyPr spcFirstLastPara="1" wrap="square" lIns="92825" tIns="46400" rIns="92825" bIns="464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4014101" y="8250952"/>
            <a:ext cx="3070860" cy="43434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p1: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9" name="Google Shape;69;p1:notes"/>
          <p:cNvSpPr txBox="1">
            <a:spLocks noGrp="1"/>
          </p:cNvSpPr>
          <p:nvPr>
            <p:ph type="body" idx="1"/>
          </p:nvPr>
        </p:nvSpPr>
        <p:spPr>
          <a:xfrm>
            <a:off x="708661" y="4126231"/>
            <a:ext cx="5669280" cy="3909060"/>
          </a:xfrm>
          <a:prstGeom prst="rect">
            <a:avLst/>
          </a:prstGeom>
          <a:noFill/>
          <a:ln>
            <a:noFill/>
          </a:ln>
        </p:spPr>
        <p:txBody>
          <a:bodyPr spcFirstLastPara="1" wrap="square" lIns="92825" tIns="46400" rIns="92825" bIns="46400" anchor="t" anchorCtr="0">
            <a:noAutofit/>
          </a:bodyPr>
          <a:lstStyle/>
          <a:p>
            <a:pPr marL="0" lvl="0" indent="0" algn="l" rtl="0">
              <a:lnSpc>
                <a:spcPct val="100000"/>
              </a:lnSpc>
              <a:spcBef>
                <a:spcPts val="0"/>
              </a:spcBef>
              <a:spcAft>
                <a:spcPts val="0"/>
              </a:spcAft>
              <a:buSzPts val="1400"/>
              <a:buNone/>
            </a:pPr>
            <a:endParaRPr/>
          </a:p>
        </p:txBody>
      </p:sp>
      <p:sp>
        <p:nvSpPr>
          <p:cNvPr id="70" name="Google Shape;70;p1:notes"/>
          <p:cNvSpPr txBox="1">
            <a:spLocks noGrp="1"/>
          </p:cNvSpPr>
          <p:nvPr>
            <p:ph type="sldNum" idx="12"/>
          </p:nvPr>
        </p:nvSpPr>
        <p:spPr>
          <a:xfrm>
            <a:off x="4014101" y="8250952"/>
            <a:ext cx="3070860" cy="43434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34" name="Google Shape;134;p10: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1: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41" name="Google Shape;141;p11: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2: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48" name="Google Shape;148;p12: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55" name="Google Shape;155;p13: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4: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4:notes"/>
          <p:cNvSpPr txBox="1">
            <a:spLocks noGrp="1"/>
          </p:cNvSpPr>
          <p:nvPr>
            <p:ph type="body" idx="1"/>
          </p:nvPr>
        </p:nvSpPr>
        <p:spPr>
          <a:xfrm>
            <a:off x="708661" y="4126231"/>
            <a:ext cx="5669280" cy="3909060"/>
          </a:xfrm>
          <a:prstGeom prst="rect">
            <a:avLst/>
          </a:prstGeom>
          <a:noFill/>
          <a:ln>
            <a:noFill/>
          </a:ln>
        </p:spPr>
        <p:txBody>
          <a:bodyPr spcFirstLastPara="1" wrap="square" lIns="92825" tIns="46400" rIns="92825" bIns="46400" anchor="t" anchorCtr="0">
            <a:normAutofit/>
          </a:bodyPr>
          <a:lstStyle/>
          <a:p>
            <a:pPr marL="0" marR="0" lvl="0" indent="0" algn="l" rtl="0">
              <a:lnSpc>
                <a:spcPct val="90000"/>
              </a:lnSpc>
              <a:spcBef>
                <a:spcPts val="333"/>
              </a:spcBef>
              <a:spcAft>
                <a:spcPts val="0"/>
              </a:spcAft>
              <a:buClr>
                <a:schemeClr val="dk1"/>
              </a:buClr>
              <a:buSzPts val="1110"/>
              <a:buFont typeface="Calibri"/>
              <a:buNone/>
            </a:pPr>
            <a:r>
              <a:rPr lang="en-US" sz="1110" b="1" i="0" u="sng"/>
              <a:t>Brito-Herrera v. West New York</a:t>
            </a:r>
            <a:endParaRPr sz="740" b="1" i="0" u="sng"/>
          </a:p>
          <a:p>
            <a:pPr marL="457200" marR="0" lvl="0" indent="-228600" algn="l" rtl="0">
              <a:lnSpc>
                <a:spcPct val="90000"/>
              </a:lnSpc>
              <a:spcBef>
                <a:spcPts val="360"/>
              </a:spcBef>
              <a:spcAft>
                <a:spcPts val="0"/>
              </a:spcAft>
              <a:buSzPts val="1400"/>
              <a:buNone/>
            </a:pPr>
            <a:endParaRPr sz="1110"/>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Authority - Commissioner of Education</a:t>
            </a:r>
            <a:r>
              <a:rPr lang="en-US" sz="1110"/>
              <a:t> </a:t>
            </a:r>
            <a:endParaRPr/>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Issue - Whether board impermissibly reduced salary of asst. CSA in promoting her to CSA</a:t>
            </a:r>
            <a:r>
              <a:rPr lang="en-US" sz="1110"/>
              <a:t> </a:t>
            </a:r>
            <a:endParaRPr/>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Fact1 - Asst. CA was tenured in that position &amp; at that salary.</a:t>
            </a:r>
            <a:endParaRPr sz="1110"/>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Fact2 - Board promoted Asst. CSA to CSA</a:t>
            </a:r>
            <a:r>
              <a:rPr lang="en-US" sz="1110"/>
              <a:t> </a:t>
            </a:r>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Fact3 - Board reduced salary to match CSA salary cap.</a:t>
            </a:r>
            <a:r>
              <a:rPr lang="en-US" sz="1110"/>
              <a:t> </a:t>
            </a:r>
            <a:endParaRPr/>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Rule - Tenure rights accrued in one administrative position do not transfer to another, </a:t>
            </a:r>
            <a:endParaRPr/>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Analysis - By attempting to transfer her Asst. CSA salary to  Superintendent position, petitioner seeks to extend her accrued tenure from one administrative position to another.</a:t>
            </a:r>
            <a:endParaRPr sz="1110"/>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Conclusion - Board did not violate tenure rights in reducing Asst. CSA salary upon promotion to CSA.</a:t>
            </a:r>
            <a:endParaRPr sz="1110"/>
          </a:p>
        </p:txBody>
      </p:sp>
      <p:sp>
        <p:nvSpPr>
          <p:cNvPr id="163" name="Google Shape;163;p14:notes"/>
          <p:cNvSpPr txBox="1">
            <a:spLocks noGrp="1"/>
          </p:cNvSpPr>
          <p:nvPr>
            <p:ph type="sldNum" idx="12"/>
          </p:nvPr>
        </p:nvSpPr>
        <p:spPr>
          <a:xfrm>
            <a:off x="4014101" y="8250952"/>
            <a:ext cx="3070860" cy="43434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5:notes"/>
          <p:cNvSpPr txBox="1">
            <a:spLocks noGrp="1"/>
          </p:cNvSpPr>
          <p:nvPr>
            <p:ph type="body" idx="1"/>
          </p:nvPr>
        </p:nvSpPr>
        <p:spPr>
          <a:xfrm>
            <a:off x="708661" y="4126231"/>
            <a:ext cx="5669280" cy="3909060"/>
          </a:xfrm>
          <a:prstGeom prst="rect">
            <a:avLst/>
          </a:prstGeom>
          <a:noFill/>
          <a:ln>
            <a:noFill/>
          </a:ln>
        </p:spPr>
        <p:txBody>
          <a:bodyPr spcFirstLastPara="1" wrap="square" lIns="92825" tIns="46400" rIns="92825" bIns="46400" anchor="t" anchorCtr="0">
            <a:normAutofit/>
          </a:bodyPr>
          <a:lstStyle/>
          <a:p>
            <a:pPr marL="0" marR="0" lvl="0" indent="0" algn="l" rtl="0">
              <a:lnSpc>
                <a:spcPct val="90000"/>
              </a:lnSpc>
              <a:spcBef>
                <a:spcPts val="333"/>
              </a:spcBef>
              <a:spcAft>
                <a:spcPts val="0"/>
              </a:spcAft>
              <a:buClr>
                <a:schemeClr val="dk1"/>
              </a:buClr>
              <a:buSzPts val="1110"/>
              <a:buFont typeface="Calibri"/>
              <a:buNone/>
            </a:pPr>
            <a:r>
              <a:rPr lang="en-US" sz="1110" b="1" i="0" u="sng"/>
              <a:t>Brito-Herrera v. West New York</a:t>
            </a:r>
            <a:endParaRPr sz="740" b="1" i="0" u="sng"/>
          </a:p>
          <a:p>
            <a:pPr marL="457200" marR="0" lvl="0" indent="-228600" algn="l" rtl="0">
              <a:lnSpc>
                <a:spcPct val="90000"/>
              </a:lnSpc>
              <a:spcBef>
                <a:spcPts val="360"/>
              </a:spcBef>
              <a:spcAft>
                <a:spcPts val="0"/>
              </a:spcAft>
              <a:buSzPts val="1400"/>
              <a:buNone/>
            </a:pPr>
            <a:endParaRPr sz="1110"/>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Authority - Commissioner of Education</a:t>
            </a:r>
            <a:r>
              <a:rPr lang="en-US" sz="1110"/>
              <a:t> </a:t>
            </a:r>
            <a:endParaRPr/>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Issue - Whether board impermissibly reduced salary of asst. CSA in promoting her to CSA</a:t>
            </a:r>
            <a:r>
              <a:rPr lang="en-US" sz="1110"/>
              <a:t> </a:t>
            </a:r>
            <a:endParaRPr/>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Fact1 - Asst. CA was tenured in that position &amp; at that salary.</a:t>
            </a:r>
            <a:endParaRPr sz="1110"/>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Fact2 - Board promoted Asst. CSA to CSA</a:t>
            </a:r>
            <a:r>
              <a:rPr lang="en-US" sz="1110"/>
              <a:t> </a:t>
            </a:r>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Fact3 - Board reduced salary to match CSA salary cap.</a:t>
            </a:r>
            <a:r>
              <a:rPr lang="en-US" sz="1110"/>
              <a:t> </a:t>
            </a:r>
            <a:endParaRPr/>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Rule - Tenure rights accrued in one administrative position do not transfer to another, </a:t>
            </a:r>
            <a:endParaRPr/>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Analysis - By attempting to transfer her Asst. CSA salary to  Superintendent position, petitioner seeks to extend her accrued tenure from one administrative position to another.</a:t>
            </a:r>
            <a:endParaRPr sz="1110"/>
          </a:p>
          <a:p>
            <a:pPr marL="457200" marR="0" lvl="0" indent="-228600" algn="l" rtl="0">
              <a:lnSpc>
                <a:spcPct val="90000"/>
              </a:lnSpc>
              <a:spcBef>
                <a:spcPts val="360"/>
              </a:spcBef>
              <a:spcAft>
                <a:spcPts val="0"/>
              </a:spcAft>
              <a:buSzPts val="1400"/>
              <a:buNone/>
            </a:pPr>
            <a:endParaRPr sz="1110" b="0" i="0" u="none" strike="noStrike">
              <a:solidFill>
                <a:schemeClr val="dk1"/>
              </a:solidFill>
              <a:latin typeface="Arial"/>
              <a:ea typeface="Arial"/>
              <a:cs typeface="Arial"/>
              <a:sym typeface="Arial"/>
            </a:endParaRPr>
          </a:p>
          <a:p>
            <a:pPr marL="457200" marR="0" lvl="0" indent="-228600" algn="l" rtl="0">
              <a:lnSpc>
                <a:spcPct val="90000"/>
              </a:lnSpc>
              <a:spcBef>
                <a:spcPts val="360"/>
              </a:spcBef>
              <a:spcAft>
                <a:spcPts val="0"/>
              </a:spcAft>
              <a:buSzPts val="1400"/>
              <a:buNone/>
            </a:pPr>
            <a:r>
              <a:rPr lang="en-US" sz="1110" b="0" i="0" u="none" strike="noStrike">
                <a:solidFill>
                  <a:schemeClr val="dk1"/>
                </a:solidFill>
                <a:latin typeface="Arial"/>
                <a:ea typeface="Arial"/>
                <a:cs typeface="Arial"/>
                <a:sym typeface="Arial"/>
              </a:rPr>
              <a:t>Conclusion - Board did not violate tenure rights in reducing Asst. CSA salary upon promotion to CSA.</a:t>
            </a:r>
            <a:endParaRPr sz="1110"/>
          </a:p>
        </p:txBody>
      </p:sp>
      <p:sp>
        <p:nvSpPr>
          <p:cNvPr id="171" name="Google Shape;171;p15:notes"/>
          <p:cNvSpPr txBox="1">
            <a:spLocks noGrp="1"/>
          </p:cNvSpPr>
          <p:nvPr>
            <p:ph type="sldNum" idx="12"/>
          </p:nvPr>
        </p:nvSpPr>
        <p:spPr>
          <a:xfrm>
            <a:off x="4014101" y="8250952"/>
            <a:ext cx="3070860" cy="43434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78" name="Google Shape;178;p16: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7: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85" name="Google Shape;185;p17: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a:spLocks noGrp="1" noRot="1" noChangeAspect="1"/>
          </p:cNvSpPr>
          <p:nvPr>
            <p:ph type="sldImg" idx="2"/>
          </p:nvPr>
        </p:nvSpPr>
        <p:spPr>
          <a:xfrm>
            <a:off x="1117600" y="696913"/>
            <a:ext cx="46466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8:notes"/>
          <p:cNvSpPr txBox="1">
            <a:spLocks noGrp="1"/>
          </p:cNvSpPr>
          <p:nvPr>
            <p:ph type="body" idx="1"/>
          </p:nvPr>
        </p:nvSpPr>
        <p:spPr>
          <a:xfrm>
            <a:off x="688185" y="4415791"/>
            <a:ext cx="5505449" cy="4183380"/>
          </a:xfrm>
          <a:prstGeom prst="rect">
            <a:avLst/>
          </a:prstGeom>
          <a:noFill/>
          <a:ln>
            <a:noFill/>
          </a:ln>
        </p:spPr>
        <p:txBody>
          <a:bodyPr spcFirstLastPara="1" wrap="square" lIns="96275" tIns="48125" rIns="96275" bIns="48125"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8:notes"/>
          <p:cNvSpPr txBox="1">
            <a:spLocks noGrp="1"/>
          </p:cNvSpPr>
          <p:nvPr>
            <p:ph type="sldNum" idx="12"/>
          </p:nvPr>
        </p:nvSpPr>
        <p:spPr>
          <a:xfrm>
            <a:off x="3898103" y="8829966"/>
            <a:ext cx="2982119" cy="464820"/>
          </a:xfrm>
          <a:prstGeom prst="rect">
            <a:avLst/>
          </a:prstGeom>
          <a:noFill/>
          <a:ln>
            <a:noFill/>
          </a:ln>
        </p:spPr>
        <p:txBody>
          <a:bodyPr spcFirstLastPara="1" wrap="square" lIns="96275" tIns="48125" rIns="96275" bIns="48125"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2:notes"/>
          <p:cNvSpPr txBox="1">
            <a:spLocks noGrp="1"/>
          </p:cNvSpPr>
          <p:nvPr>
            <p:ph type="body" idx="1"/>
          </p:nvPr>
        </p:nvSpPr>
        <p:spPr>
          <a:xfrm>
            <a:off x="708661" y="4126231"/>
            <a:ext cx="5669280" cy="3909060"/>
          </a:xfrm>
          <a:prstGeom prst="rect">
            <a:avLst/>
          </a:prstGeom>
          <a:noFill/>
          <a:ln>
            <a:noFill/>
          </a:ln>
        </p:spPr>
        <p:txBody>
          <a:bodyPr spcFirstLastPara="1" wrap="square" lIns="92825" tIns="46400" rIns="92825" bIns="46400" anchor="t" anchorCtr="0">
            <a:normAutofit/>
          </a:bodyPr>
          <a:lstStyle/>
          <a:p>
            <a:pPr marL="457200" marR="0" lvl="0" indent="-228600" algn="l" rtl="0">
              <a:lnSpc>
                <a:spcPct val="100000"/>
              </a:lnSpc>
              <a:spcBef>
                <a:spcPts val="360"/>
              </a:spcBef>
              <a:spcAft>
                <a:spcPts val="0"/>
              </a:spcAft>
              <a:buSzPts val="1400"/>
              <a:buNone/>
            </a:pPr>
            <a:endParaRPr/>
          </a:p>
        </p:txBody>
      </p:sp>
      <p:sp>
        <p:nvSpPr>
          <p:cNvPr id="79" name="Google Shape;79;p2:notes"/>
          <p:cNvSpPr txBox="1">
            <a:spLocks noGrp="1"/>
          </p:cNvSpPr>
          <p:nvPr>
            <p:ph type="sldNum" idx="12"/>
          </p:nvPr>
        </p:nvSpPr>
        <p:spPr>
          <a:xfrm>
            <a:off x="4014101" y="8250952"/>
            <a:ext cx="3070860" cy="434340"/>
          </a:xfrm>
          <a:prstGeom prst="rect">
            <a:avLst/>
          </a:prstGeom>
          <a:noFill/>
          <a:ln>
            <a:noFill/>
          </a:ln>
        </p:spPr>
        <p:txBody>
          <a:bodyPr spcFirstLastPara="1" wrap="square" lIns="92825" tIns="46400" rIns="92825" bIns="464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85" name="Google Shape;85;p3: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4: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92" name="Google Shape;92;p4: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5: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99" name="Google Shape;99;p5: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6: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06" name="Google Shape;106;p6: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13" name="Google Shape;113;p7: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8: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20" name="Google Shape;120;p8: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txBox="1">
            <a:spLocks noGrp="1"/>
          </p:cNvSpPr>
          <p:nvPr>
            <p:ph type="body" idx="1"/>
          </p:nvPr>
        </p:nvSpPr>
        <p:spPr>
          <a:xfrm>
            <a:off x="708661" y="4126231"/>
            <a:ext cx="5669280" cy="3909060"/>
          </a:xfrm>
          <a:prstGeom prst="rect">
            <a:avLst/>
          </a:prstGeom>
        </p:spPr>
        <p:txBody>
          <a:bodyPr spcFirstLastPara="1" wrap="square" lIns="92825" tIns="46400" rIns="92825" bIns="46400" anchor="t" anchorCtr="0">
            <a:noAutofit/>
          </a:bodyPr>
          <a:lstStyle/>
          <a:p>
            <a:pPr marL="0" lvl="0" indent="0" algn="l" rtl="0">
              <a:spcBef>
                <a:spcPts val="360"/>
              </a:spcBef>
              <a:spcAft>
                <a:spcPts val="0"/>
              </a:spcAft>
              <a:buNone/>
            </a:pPr>
            <a:endParaRPr/>
          </a:p>
        </p:txBody>
      </p:sp>
      <p:sp>
        <p:nvSpPr>
          <p:cNvPr id="127" name="Google Shape;127;p9:notes"/>
          <p:cNvSpPr>
            <a:spLocks noGrp="1" noRot="1" noChangeAspect="1"/>
          </p:cNvSpPr>
          <p:nvPr>
            <p:ph type="sldImg" idx="2"/>
          </p:nvPr>
        </p:nvSpPr>
        <p:spPr>
          <a:xfrm>
            <a:off x="1371600" y="650875"/>
            <a:ext cx="4343400" cy="32575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3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3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707271"/>
              </a:buClr>
              <a:buSzPts val="3200"/>
              <a:buNone/>
              <a:defRPr>
                <a:solidFill>
                  <a:srgbClr val="707271"/>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 name="Google Shape;1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47"/>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7"/>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2" name="Google Shape;52;p47"/>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3" name="Google Shape;5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4"/>
        <p:cNvGrpSpPr/>
        <p:nvPr/>
      </p:nvGrpSpPr>
      <p:grpSpPr>
        <a:xfrm>
          <a:off x="0" y="0"/>
          <a:ext cx="0" cy="0"/>
          <a:chOff x="0" y="0"/>
          <a:chExt cx="0" cy="0"/>
        </a:xfrm>
      </p:grpSpPr>
      <p:sp>
        <p:nvSpPr>
          <p:cNvPr id="55" name="Google Shape;55;p48"/>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48"/>
          <p:cNvSpPr>
            <a:spLocks noGrp="1"/>
          </p:cNvSpPr>
          <p:nvPr>
            <p:ph type="pic" idx="2"/>
          </p:nvPr>
        </p:nvSpPr>
        <p:spPr>
          <a:xfrm>
            <a:off x="1792288" y="612775"/>
            <a:ext cx="5486400" cy="4114800"/>
          </a:xfrm>
          <a:prstGeom prst="rect">
            <a:avLst/>
          </a:prstGeom>
          <a:noFill/>
          <a:ln>
            <a:noFill/>
          </a:ln>
        </p:spPr>
      </p:sp>
      <p:sp>
        <p:nvSpPr>
          <p:cNvPr id="57" name="Google Shape;57;p48"/>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4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2" name="Google Shape;62;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3"/>
        <p:cNvGrpSpPr/>
        <p:nvPr/>
      </p:nvGrpSpPr>
      <p:grpSpPr>
        <a:xfrm>
          <a:off x="0" y="0"/>
          <a:ext cx="0" cy="0"/>
          <a:chOff x="0" y="0"/>
          <a:chExt cx="0" cy="0"/>
        </a:xfrm>
      </p:grpSpPr>
      <p:sp>
        <p:nvSpPr>
          <p:cNvPr id="64" name="Google Shape;64;p50"/>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0"/>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66" name="Google Shape;66;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22"/>
        <p:cNvGrpSpPr/>
        <p:nvPr/>
      </p:nvGrpSpPr>
      <p:grpSpPr>
        <a:xfrm>
          <a:off x="0" y="0"/>
          <a:ext cx="0" cy="0"/>
          <a:chOff x="0" y="0"/>
          <a:chExt cx="0" cy="0"/>
        </a:xfrm>
      </p:grpSpPr>
      <p:sp>
        <p:nvSpPr>
          <p:cNvPr id="23" name="Google Shape;23;p40"/>
          <p:cNvSpPr txBox="1">
            <a:spLocks noGrp="1"/>
          </p:cNvSpPr>
          <p:nvPr>
            <p:ph type="body" idx="1"/>
          </p:nvPr>
        </p:nvSpPr>
        <p:spPr>
          <a:xfrm>
            <a:off x="457200" y="17526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70727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w/ Logo">
  <p:cSld name="Section Header w/ Logo">
    <p:spTree>
      <p:nvGrpSpPr>
        <p:cNvPr id="1" name="Shape 26"/>
        <p:cNvGrpSpPr/>
        <p:nvPr/>
      </p:nvGrpSpPr>
      <p:grpSpPr>
        <a:xfrm>
          <a:off x="0" y="0"/>
          <a:ext cx="0" cy="0"/>
          <a:chOff x="0" y="0"/>
          <a:chExt cx="0" cy="0"/>
        </a:xfrm>
      </p:grpSpPr>
      <p:sp>
        <p:nvSpPr>
          <p:cNvPr id="27" name="Google Shape;27;p41"/>
          <p:cNvSpPr txBox="1">
            <a:spLocks noGrp="1"/>
          </p:cNvSpPr>
          <p:nvPr>
            <p:ph type="title"/>
          </p:nvPr>
        </p:nvSpPr>
        <p:spPr>
          <a:xfrm>
            <a:off x="685800" y="2747962"/>
            <a:ext cx="7772400" cy="136207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u="none"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41" descr="A picture containing drawing&#10;&#10;Description automatically generated"/>
          <p:cNvPicPr preferRelativeResize="0"/>
          <p:nvPr/>
        </p:nvPicPr>
        <p:blipFill rotWithShape="1">
          <a:blip r:embed="rId2">
            <a:alphaModFix/>
          </a:blip>
          <a:srcRect/>
          <a:stretch/>
        </p:blipFill>
        <p:spPr>
          <a:xfrm>
            <a:off x="21021" y="123756"/>
            <a:ext cx="2590800" cy="602826"/>
          </a:xfrm>
          <a:prstGeom prst="rect">
            <a:avLst/>
          </a:prstGeom>
          <a:noFill/>
          <a:ln>
            <a:noFill/>
          </a:ln>
        </p:spPr>
      </p:pic>
      <p:sp>
        <p:nvSpPr>
          <p:cNvPr id="29" name="Google Shape;29;p41"/>
          <p:cNvSpPr txBox="1"/>
          <p:nvPr/>
        </p:nvSpPr>
        <p:spPr>
          <a:xfrm>
            <a:off x="0" y="637663"/>
            <a:ext cx="2611821" cy="455641"/>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100000"/>
              </a:lnSpc>
              <a:spcBef>
                <a:spcPts val="0"/>
              </a:spcBef>
              <a:spcAft>
                <a:spcPts val="0"/>
              </a:spcAft>
              <a:buClr>
                <a:srgbClr val="000000"/>
              </a:buClr>
              <a:buSzPct val="100000"/>
              <a:buFont typeface="Arial"/>
              <a:buNone/>
            </a:pPr>
            <a:r>
              <a:rPr lang="en-US" sz="1400" b="1" i="0" u="none" strike="noStrike" cap="none">
                <a:solidFill>
                  <a:schemeClr val="dk1"/>
                </a:solidFill>
                <a:latin typeface="Calibri"/>
                <a:ea typeface="Calibri"/>
                <a:cs typeface="Calibri"/>
                <a:sym typeface="Calibri"/>
              </a:rPr>
              <a:t>L</a:t>
            </a:r>
            <a:r>
              <a:rPr lang="en-US" sz="1400" b="0" i="0" u="none" strike="noStrike" cap="none">
                <a:solidFill>
                  <a:schemeClr val="dk1"/>
                </a:solidFill>
                <a:latin typeface="Calibri"/>
                <a:ea typeface="Calibri"/>
                <a:cs typeface="Calibri"/>
                <a:sym typeface="Calibri"/>
              </a:rPr>
              <a:t>aw, </a:t>
            </a:r>
            <a:r>
              <a:rPr lang="en-US" sz="1400" b="1" i="0" u="none" strike="noStrike" cap="none">
                <a:solidFill>
                  <a:schemeClr val="dk1"/>
                </a:solidFill>
                <a:latin typeface="Calibri"/>
                <a:ea typeface="Calibri"/>
                <a:cs typeface="Calibri"/>
                <a:sym typeface="Calibri"/>
              </a:rPr>
              <a:t>E</a:t>
            </a:r>
            <a:r>
              <a:rPr lang="en-US" sz="1400" b="0" i="0" u="none" strike="noStrike" cap="none">
                <a:solidFill>
                  <a:schemeClr val="dk1"/>
                </a:solidFill>
                <a:latin typeface="Calibri"/>
                <a:ea typeface="Calibri"/>
                <a:cs typeface="Calibri"/>
                <a:sym typeface="Calibri"/>
              </a:rPr>
              <a:t>thics and </a:t>
            </a:r>
            <a:r>
              <a:rPr lang="en-US" sz="1400" b="1" i="0" u="none" strike="noStrike" cap="none">
                <a:solidFill>
                  <a:schemeClr val="dk1"/>
                </a:solidFill>
                <a:latin typeface="Calibri"/>
                <a:ea typeface="Calibri"/>
                <a:cs typeface="Calibri"/>
                <a:sym typeface="Calibri"/>
              </a:rPr>
              <a:t>G</a:t>
            </a:r>
            <a:r>
              <a:rPr lang="en-US" sz="1400" b="0" i="0" u="none" strike="noStrike" cap="none">
                <a:solidFill>
                  <a:schemeClr val="dk1"/>
                </a:solidFill>
                <a:latin typeface="Calibri"/>
                <a:ea typeface="Calibri"/>
                <a:cs typeface="Calibri"/>
                <a:sym typeface="Calibri"/>
              </a:rPr>
              <a:t>overnance for </a:t>
            </a:r>
            <a:r>
              <a:rPr lang="en-US" sz="1400" b="1" i="0" u="none" strike="noStrike" cap="none">
                <a:solidFill>
                  <a:schemeClr val="dk1"/>
                </a:solidFill>
                <a:latin typeface="Calibri"/>
                <a:ea typeface="Calibri"/>
                <a:cs typeface="Calibri"/>
                <a:sym typeface="Calibri"/>
              </a:rPr>
              <a:t>A</a:t>
            </a:r>
            <a:r>
              <a:rPr lang="en-US" sz="1400" b="0" i="0" u="none" strike="noStrike" cap="none">
                <a:solidFill>
                  <a:schemeClr val="dk1"/>
                </a:solidFill>
                <a:latin typeface="Calibri"/>
                <a:ea typeface="Calibri"/>
                <a:cs typeface="Calibri"/>
                <a:sym typeface="Calibri"/>
              </a:rPr>
              <a:t>ll </a:t>
            </a:r>
            <a:r>
              <a:rPr lang="en-US" sz="1400" b="1" i="0" u="none" strike="noStrike" cap="none">
                <a:solidFill>
                  <a:schemeClr val="dk1"/>
                </a:solidFill>
                <a:latin typeface="Calibri"/>
                <a:ea typeface="Calibri"/>
                <a:cs typeface="Calibri"/>
                <a:sym typeface="Calibri"/>
              </a:rPr>
              <a:t>L</a:t>
            </a:r>
            <a:r>
              <a:rPr lang="en-US" sz="1400" b="0" i="0" u="none" strike="noStrike" cap="none">
                <a:solidFill>
                  <a:schemeClr val="dk1"/>
                </a:solidFill>
                <a:latin typeface="Calibri"/>
                <a:ea typeface="Calibri"/>
                <a:cs typeface="Calibri"/>
                <a:sym typeface="Calibri"/>
              </a:rPr>
              <a:t>eaders, including an </a:t>
            </a:r>
            <a:r>
              <a:rPr lang="en-US" sz="1400" b="1" i="0" u="none" strike="noStrike" cap="none">
                <a:solidFill>
                  <a:schemeClr val="dk1"/>
                </a:solidFill>
                <a:latin typeface="Calibri"/>
                <a:ea typeface="Calibri"/>
                <a:cs typeface="Calibri"/>
                <a:sym typeface="Calibri"/>
              </a:rPr>
              <a:t>O</a:t>
            </a:r>
            <a:r>
              <a:rPr lang="en-US" sz="1400" b="0" i="0" u="none" strike="noStrike" cap="none">
                <a:solidFill>
                  <a:schemeClr val="dk1"/>
                </a:solidFill>
                <a:latin typeface="Calibri"/>
                <a:ea typeface="Calibri"/>
                <a:cs typeface="Calibri"/>
                <a:sym typeface="Calibri"/>
              </a:rPr>
              <a:t>verview of  </a:t>
            </a:r>
            <a:r>
              <a:rPr lang="en-US" sz="1400" b="1" i="0" u="none" strike="noStrike" cap="none">
                <a:solidFill>
                  <a:schemeClr val="dk1"/>
                </a:solidFill>
                <a:latin typeface="Calibri"/>
                <a:ea typeface="Calibri"/>
                <a:cs typeface="Calibri"/>
                <a:sym typeface="Calibri"/>
              </a:rPr>
              <a:t>N</a:t>
            </a:r>
            <a:r>
              <a:rPr lang="en-US" sz="1400" b="0" i="0" u="none" strike="noStrike" cap="none">
                <a:solidFill>
                  <a:schemeClr val="dk1"/>
                </a:solidFill>
                <a:latin typeface="Calibri"/>
                <a:ea typeface="Calibri"/>
                <a:cs typeface="Calibri"/>
                <a:sym typeface="Calibri"/>
              </a:rPr>
              <a:t>ew and </a:t>
            </a:r>
            <a:r>
              <a:rPr lang="en-US" sz="1400" b="1" i="0" u="none" strike="noStrike" cap="none">
                <a:solidFill>
                  <a:schemeClr val="dk1"/>
                </a:solidFill>
                <a:latin typeface="Calibri"/>
                <a:ea typeface="Calibri"/>
                <a:cs typeface="Calibri"/>
                <a:sym typeface="Calibri"/>
              </a:rPr>
              <a:t>E</a:t>
            </a:r>
            <a:r>
              <a:rPr lang="en-US" sz="1400" b="0" i="0" u="none" strike="noStrike" cap="none">
                <a:solidFill>
                  <a:schemeClr val="dk1"/>
                </a:solidFill>
                <a:latin typeface="Calibri"/>
                <a:ea typeface="Calibri"/>
                <a:cs typeface="Calibri"/>
                <a:sym typeface="Calibri"/>
              </a:rPr>
              <a:t>merging Issues</a:t>
            </a:r>
            <a:endParaRPr/>
          </a:p>
          <a:p>
            <a:pPr marL="342900" marR="0" lvl="0" indent="-342900" algn="l" rtl="0">
              <a:lnSpc>
                <a:spcPct val="100000"/>
              </a:lnSpc>
              <a:spcBef>
                <a:spcPts val="250"/>
              </a:spcBef>
              <a:spcAft>
                <a:spcPts val="0"/>
              </a:spcAft>
              <a:buClr>
                <a:srgbClr val="000000"/>
              </a:buClr>
              <a:buSzPct val="100000"/>
              <a:buFont typeface="Arial"/>
              <a:buNone/>
            </a:pPr>
            <a:endParaRPr sz="2000" b="0" i="0" u="none" strike="noStrike" cap="none">
              <a:solidFill>
                <a:srgbClr val="FF0000"/>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30"/>
        <p:cNvGrpSpPr/>
        <p:nvPr/>
      </p:nvGrpSpPr>
      <p:grpSpPr>
        <a:xfrm>
          <a:off x="0" y="0"/>
          <a:ext cx="0" cy="0"/>
          <a:chOff x="0" y="0"/>
          <a:chExt cx="0" cy="0"/>
        </a:xfrm>
      </p:grpSpPr>
      <p:sp>
        <p:nvSpPr>
          <p:cNvPr id="31" name="Google Shape;31;p42"/>
          <p:cNvSpPr txBox="1">
            <a:spLocks noGrp="1"/>
          </p:cNvSpPr>
          <p:nvPr>
            <p:ph type="title"/>
          </p:nvPr>
        </p:nvSpPr>
        <p:spPr>
          <a:xfrm>
            <a:off x="685800" y="2747962"/>
            <a:ext cx="7772400" cy="136207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000"/>
              <a:buFont typeface="Calibri"/>
              <a:buNone/>
              <a:defRPr sz="4000" b="1" u="none"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4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4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4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0" name="Google Shape;40;p4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1" name="Google Shape;41;p4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4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solidFill>
                  <a:srgbClr val="888888"/>
                </a:solidFill>
              </a:defRPr>
            </a:lvl1pPr>
            <a:lvl2pPr marL="0" lvl="1" indent="0" algn="r">
              <a:lnSpc>
                <a:spcPct val="100000"/>
              </a:lnSpc>
              <a:spcBef>
                <a:spcPts val="0"/>
              </a:spcBef>
              <a:spcAft>
                <a:spcPts val="0"/>
              </a:spcAft>
              <a:buNone/>
              <a:defRPr>
                <a:solidFill>
                  <a:srgbClr val="888888"/>
                </a:solidFill>
              </a:defRPr>
            </a:lvl2pPr>
            <a:lvl3pPr marL="0" lvl="2" indent="0" algn="r">
              <a:lnSpc>
                <a:spcPct val="100000"/>
              </a:lnSpc>
              <a:spcBef>
                <a:spcPts val="0"/>
              </a:spcBef>
              <a:spcAft>
                <a:spcPts val="0"/>
              </a:spcAft>
              <a:buNone/>
              <a:defRPr>
                <a:solidFill>
                  <a:srgbClr val="888888"/>
                </a:solidFill>
              </a:defRPr>
            </a:lvl3pPr>
            <a:lvl4pPr marL="0" lvl="3" indent="0" algn="r">
              <a:lnSpc>
                <a:spcPct val="100000"/>
              </a:lnSpc>
              <a:spcBef>
                <a:spcPts val="0"/>
              </a:spcBef>
              <a:spcAft>
                <a:spcPts val="0"/>
              </a:spcAft>
              <a:buNone/>
              <a:defRPr>
                <a:solidFill>
                  <a:srgbClr val="888888"/>
                </a:solidFill>
              </a:defRPr>
            </a:lvl4pPr>
            <a:lvl5pPr marL="0" lvl="4" indent="0" algn="r">
              <a:lnSpc>
                <a:spcPct val="100000"/>
              </a:lnSpc>
              <a:spcBef>
                <a:spcPts val="0"/>
              </a:spcBef>
              <a:spcAft>
                <a:spcPts val="0"/>
              </a:spcAft>
              <a:buNone/>
              <a:defRPr>
                <a:solidFill>
                  <a:srgbClr val="888888"/>
                </a:solidFill>
              </a:defRPr>
            </a:lvl5pPr>
            <a:lvl6pPr marL="0" lvl="5" indent="0" algn="r">
              <a:lnSpc>
                <a:spcPct val="100000"/>
              </a:lnSpc>
              <a:spcBef>
                <a:spcPts val="0"/>
              </a:spcBef>
              <a:spcAft>
                <a:spcPts val="0"/>
              </a:spcAft>
              <a:buNone/>
              <a:defRPr>
                <a:solidFill>
                  <a:srgbClr val="888888"/>
                </a:solidFill>
              </a:defRPr>
            </a:lvl6pPr>
            <a:lvl7pPr marL="0" lvl="6" indent="0" algn="r">
              <a:lnSpc>
                <a:spcPct val="100000"/>
              </a:lnSpc>
              <a:spcBef>
                <a:spcPts val="0"/>
              </a:spcBef>
              <a:spcAft>
                <a:spcPts val="0"/>
              </a:spcAft>
              <a:buNone/>
              <a:defRPr>
                <a:solidFill>
                  <a:srgbClr val="888888"/>
                </a:solidFill>
              </a:defRPr>
            </a:lvl7pPr>
            <a:lvl8pPr marL="0" lvl="7" indent="0" algn="r">
              <a:lnSpc>
                <a:spcPct val="100000"/>
              </a:lnSpc>
              <a:spcBef>
                <a:spcPts val="0"/>
              </a:spcBef>
              <a:spcAft>
                <a:spcPts val="0"/>
              </a:spcAft>
              <a:buNone/>
              <a:defRPr>
                <a:solidFill>
                  <a:srgbClr val="888888"/>
                </a:solidFill>
              </a:defRPr>
            </a:lvl8pPr>
            <a:lvl9pPr marL="0" lvl="8" indent="0" algn="r">
              <a:lnSpc>
                <a:spcPct val="100000"/>
              </a:lnSpc>
              <a:spcBef>
                <a:spcPts val="0"/>
              </a:spcBef>
              <a:spcAft>
                <a:spcPts val="0"/>
              </a:spcAft>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sng"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1pPr>
            <a:lvl2pPr marL="0" marR="0" lvl="1"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2pPr>
            <a:lvl3pPr marL="0" marR="0" lvl="2"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3pPr>
            <a:lvl4pPr marL="0" marR="0" lvl="3"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4pPr>
            <a:lvl5pPr marL="0" marR="0" lvl="4"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5pPr>
            <a:lvl6pPr marL="0" marR="0" lvl="5"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6pPr>
            <a:lvl7pPr marL="0" marR="0" lvl="6"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7pPr>
            <a:lvl8pPr marL="0" marR="0" lvl="7"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8pPr>
            <a:lvl9pPr marL="0" marR="0" lvl="8" indent="0" algn="r" rtl="0">
              <a:lnSpc>
                <a:spcPct val="100000"/>
              </a:lnSpc>
              <a:spcBef>
                <a:spcPts val="0"/>
              </a:spcBef>
              <a:spcAft>
                <a:spcPts val="0"/>
              </a:spcAft>
              <a:buNone/>
              <a:defRPr sz="1000" b="0" i="0" u="none" strike="noStrike" cap="none">
                <a:solidFill>
                  <a:srgbClr val="70727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3" name="Google Shape;13;p37"/>
          <p:cNvSpPr/>
          <p:nvPr/>
        </p:nvSpPr>
        <p:spPr>
          <a:xfrm>
            <a:off x="457200" y="6530088"/>
            <a:ext cx="8229600" cy="21544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
              <a:buFont typeface="Arial"/>
              <a:buNone/>
            </a:pPr>
            <a:r>
              <a:rPr lang="en-US" sz="800" b="0" i="0" u="none" strike="noStrike" cap="none">
                <a:solidFill>
                  <a:srgbClr val="707271"/>
                </a:solidFill>
                <a:latin typeface="Calibri"/>
                <a:ea typeface="Calibri"/>
                <a:cs typeface="Calibri"/>
                <a:sym typeface="Calibri"/>
              </a:rPr>
              <a:t>©Copyright 2021 Foundation for Educational Administration, Inc. – LEGAL ONE</a:t>
            </a:r>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jacques@njpsa.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
          <p:cNvSpPr/>
          <p:nvPr/>
        </p:nvSpPr>
        <p:spPr>
          <a:xfrm>
            <a:off x="1429638" y="175694"/>
            <a:ext cx="7620000" cy="107721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3200"/>
              <a:buFont typeface="Arial"/>
              <a:buNone/>
            </a:pPr>
            <a:endParaRPr sz="3200" b="1" i="1" u="none" strike="noStrike" cap="none">
              <a:solidFill>
                <a:srgbClr val="000000"/>
              </a:solidFill>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200"/>
              <a:buFont typeface="Arial"/>
              <a:buNone/>
            </a:pPr>
            <a:endParaRPr sz="3200" b="1" i="0" u="none" strike="noStrike" cap="none">
              <a:solidFill>
                <a:srgbClr val="000000"/>
              </a:solidFill>
              <a:latin typeface="Century Gothic"/>
              <a:ea typeface="Century Gothic"/>
              <a:cs typeface="Century Gothic"/>
              <a:sym typeface="Century Gothic"/>
            </a:endParaRPr>
          </a:p>
        </p:txBody>
      </p:sp>
      <p:pic>
        <p:nvPicPr>
          <p:cNvPr id="73" name="Google Shape;73;p1"/>
          <p:cNvPicPr preferRelativeResize="0"/>
          <p:nvPr/>
        </p:nvPicPr>
        <p:blipFill rotWithShape="1">
          <a:blip r:embed="rId3">
            <a:alphaModFix/>
          </a:blip>
          <a:srcRect/>
          <a:stretch/>
        </p:blipFill>
        <p:spPr>
          <a:xfrm>
            <a:off x="1219200" y="379570"/>
            <a:ext cx="6705600" cy="1488165"/>
          </a:xfrm>
          <a:prstGeom prst="rect">
            <a:avLst/>
          </a:prstGeom>
          <a:noFill/>
          <a:ln>
            <a:noFill/>
          </a:ln>
        </p:spPr>
      </p:pic>
      <p:sp>
        <p:nvSpPr>
          <p:cNvPr id="74" name="Google Shape;74;p1"/>
          <p:cNvSpPr txBox="1">
            <a:spLocks noGrp="1"/>
          </p:cNvSpPr>
          <p:nvPr>
            <p:ph type="ctrTitle"/>
          </p:nvPr>
        </p:nvSpPr>
        <p:spPr>
          <a:xfrm>
            <a:off x="293511" y="1816177"/>
            <a:ext cx="8659987" cy="2980079"/>
          </a:xfrm>
          <a:prstGeom prst="rect">
            <a:avLst/>
          </a:prstGeom>
          <a:noFill/>
          <a:ln>
            <a:noFill/>
          </a:ln>
        </p:spPr>
        <p:txBody>
          <a:bodyPr spcFirstLastPara="1" wrap="square" lIns="91425" tIns="45700" rIns="91425" bIns="45700" anchor="ctr" anchorCtr="0">
            <a:normAutofit fontScale="90000"/>
          </a:bodyPr>
          <a:lstStyle/>
          <a:p>
            <a:pPr marL="0" marR="0" lvl="0" indent="0" algn="ctr" rtl="0">
              <a:lnSpc>
                <a:spcPct val="100000"/>
              </a:lnSpc>
              <a:spcBef>
                <a:spcPts val="0"/>
              </a:spcBef>
              <a:spcAft>
                <a:spcPts val="0"/>
              </a:spcAft>
              <a:buClr>
                <a:schemeClr val="dk1"/>
              </a:buClr>
              <a:buSzPct val="100000"/>
              <a:buFont typeface="Arial"/>
              <a:buNone/>
            </a:pPr>
            <a:br>
              <a:rPr lang="en-US" sz="3600" b="1" u="none">
                <a:solidFill>
                  <a:schemeClr val="dk1"/>
                </a:solidFill>
                <a:latin typeface="Calibri"/>
                <a:ea typeface="Calibri"/>
                <a:cs typeface="Calibri"/>
                <a:sym typeface="Calibri"/>
              </a:rPr>
            </a:br>
            <a:br>
              <a:rPr lang="en-US" sz="3600" b="1" u="none">
                <a:solidFill>
                  <a:schemeClr val="dk1"/>
                </a:solidFill>
                <a:latin typeface="Calibri"/>
                <a:ea typeface="Calibri"/>
                <a:cs typeface="Calibri"/>
                <a:sym typeface="Calibri"/>
              </a:rPr>
            </a:br>
            <a:br>
              <a:rPr lang="en-US" sz="3600" b="1" u="none">
                <a:solidFill>
                  <a:schemeClr val="dk1"/>
                </a:solidFill>
                <a:latin typeface="Calibri"/>
                <a:ea typeface="Calibri"/>
                <a:cs typeface="Calibri"/>
                <a:sym typeface="Calibri"/>
              </a:rPr>
            </a:br>
            <a:r>
              <a:rPr lang="en-US" sz="4900" b="1" u="none">
                <a:solidFill>
                  <a:schemeClr val="dk1"/>
                </a:solidFill>
                <a:latin typeface="Calibri"/>
                <a:ea typeface="Calibri"/>
                <a:cs typeface="Calibri"/>
                <a:sym typeface="Calibri"/>
              </a:rPr>
              <a:t>An Overview of Title IX</a:t>
            </a:r>
            <a:br>
              <a:rPr lang="en-US" sz="4900" b="1" u="none">
                <a:solidFill>
                  <a:schemeClr val="dk1"/>
                </a:solidFill>
                <a:latin typeface="Calibri"/>
                <a:ea typeface="Calibri"/>
                <a:cs typeface="Calibri"/>
                <a:sym typeface="Calibri"/>
              </a:rPr>
            </a:br>
            <a:br>
              <a:rPr lang="en-US" sz="3000" b="1" i="0" u="none" strike="noStrike" cap="none">
                <a:solidFill>
                  <a:srgbClr val="D87900"/>
                </a:solidFill>
                <a:latin typeface="Calibri"/>
                <a:ea typeface="Calibri"/>
                <a:cs typeface="Calibri"/>
                <a:sym typeface="Calibri"/>
              </a:rPr>
            </a:br>
            <a:br>
              <a:rPr lang="en-US" sz="4000"/>
            </a:br>
            <a:endParaRPr u="none">
              <a:solidFill>
                <a:srgbClr val="D87900"/>
              </a:solidFill>
            </a:endParaRPr>
          </a:p>
        </p:txBody>
      </p:sp>
      <p:sp>
        <p:nvSpPr>
          <p:cNvPr id="75" name="Google Shape;75;p1"/>
          <p:cNvSpPr/>
          <p:nvPr/>
        </p:nvSpPr>
        <p:spPr>
          <a:xfrm>
            <a:off x="438150" y="4796256"/>
            <a:ext cx="8267700" cy="180330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sz="2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2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1" i="0" u="none" strike="noStrike" cap="none">
                <a:solidFill>
                  <a:srgbClr val="000000"/>
                </a:solidFill>
                <a:latin typeface="Calibri"/>
                <a:ea typeface="Calibri"/>
                <a:cs typeface="Calibri"/>
                <a:sym typeface="Calibri"/>
              </a:rPr>
              <a:t>Sandra L. Jacques, Esq., LL.M., </a:t>
            </a:r>
            <a:r>
              <a:rPr lang="en-US" sz="2000" b="1" i="0" u="sng" strike="noStrike" cap="non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sjacques@njpsa.org</a:t>
            </a:r>
            <a:endParaRPr sz="2000" b="1"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r>
              <a:rPr lang="en-US" sz="2000" b="0" i="1" u="none" strike="noStrike" cap="none">
                <a:solidFill>
                  <a:schemeClr val="dk1"/>
                </a:solidFill>
                <a:latin typeface="Calibri"/>
                <a:ea typeface="Calibri"/>
                <a:cs typeface="Calibri"/>
                <a:sym typeface="Calibri"/>
              </a:rPr>
              <a:t>LEGAL ONE Supervisor of Legal Research &amp; Content Development </a:t>
            </a:r>
            <a:endParaRPr/>
          </a:p>
          <a:p>
            <a:pPr marL="0" marR="0" lvl="0" indent="0" algn="ctr" rtl="0">
              <a:lnSpc>
                <a:spcPct val="100000"/>
              </a:lnSpc>
              <a:spcBef>
                <a:spcPts val="0"/>
              </a:spcBef>
              <a:spcAft>
                <a:spcPts val="0"/>
              </a:spcAft>
              <a:buClr>
                <a:srgbClr val="000000"/>
              </a:buClr>
              <a:buSzPts val="2000"/>
              <a:buFont typeface="Arial"/>
              <a:buNone/>
            </a:pPr>
            <a:endParaRPr sz="2000" b="1" i="1"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endParaRPr sz="1800" b="0" i="1" u="none" strike="noStrike" cap="none">
              <a:solidFill>
                <a:srgbClr val="000000"/>
              </a:solidFill>
              <a:latin typeface="Calibri"/>
              <a:ea typeface="Calibri"/>
              <a:cs typeface="Calibri"/>
              <a:sym typeface="Calibri"/>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0"/>
          <p:cNvSpPr txBox="1">
            <a:spLocks noGrp="1"/>
          </p:cNvSpPr>
          <p:nvPr>
            <p:ph type="title"/>
          </p:nvPr>
        </p:nvSpPr>
        <p:spPr>
          <a:xfrm>
            <a:off x="228600" y="228600"/>
            <a:ext cx="8763000" cy="480317"/>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22222"/>
              </a:buClr>
              <a:buSzPct val="1000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137" name="Google Shape;137;p10"/>
          <p:cNvSpPr txBox="1">
            <a:spLocks noGrp="1"/>
          </p:cNvSpPr>
          <p:nvPr>
            <p:ph type="body" idx="1"/>
          </p:nvPr>
        </p:nvSpPr>
        <p:spPr>
          <a:xfrm>
            <a:off x="228600" y="934948"/>
            <a:ext cx="8763000" cy="5558319"/>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spcBef>
                <a:spcPts val="0"/>
              </a:spcBef>
              <a:spcAft>
                <a:spcPts val="0"/>
              </a:spcAft>
              <a:buClr>
                <a:schemeClr val="dk1"/>
              </a:buClr>
              <a:buSzPct val="100000"/>
              <a:buNone/>
            </a:pPr>
            <a:r>
              <a:rPr lang="en-US" sz="3200" b="1" u="sng"/>
              <a:t>Additional Discussion of Title IX Provisions</a:t>
            </a:r>
            <a:endParaRPr/>
          </a:p>
          <a:p>
            <a:pPr marL="342900" lvl="0" indent="-231140" algn="l" rtl="0">
              <a:spcBef>
                <a:spcPts val="352"/>
              </a:spcBef>
              <a:spcAft>
                <a:spcPts val="0"/>
              </a:spcAft>
              <a:buClr>
                <a:schemeClr val="dk1"/>
              </a:buClr>
              <a:buSzPct val="100000"/>
              <a:buNone/>
            </a:pPr>
            <a:endParaRPr/>
          </a:p>
          <a:p>
            <a:pPr marL="0" lvl="0" indent="0" algn="l" rtl="0">
              <a:spcBef>
                <a:spcPts val="352"/>
              </a:spcBef>
              <a:spcAft>
                <a:spcPts val="0"/>
              </a:spcAft>
              <a:buClr>
                <a:schemeClr val="dk1"/>
              </a:buClr>
              <a:buSzPct val="100000"/>
              <a:buNone/>
            </a:pPr>
            <a:r>
              <a:rPr lang="en-US" u="sng"/>
              <a:t>Requirements</a:t>
            </a:r>
            <a:r>
              <a:rPr lang="en-US"/>
              <a:t>:</a:t>
            </a:r>
            <a:endParaRPr/>
          </a:p>
          <a:p>
            <a:pPr marL="342900" lvl="0" indent="-342900" algn="l" rtl="0">
              <a:spcBef>
                <a:spcPts val="352"/>
              </a:spcBef>
              <a:spcAft>
                <a:spcPts val="0"/>
              </a:spcAft>
              <a:buClr>
                <a:schemeClr val="dk1"/>
              </a:buClr>
              <a:buSzPct val="100000"/>
              <a:buChar char="•"/>
            </a:pPr>
            <a:r>
              <a:rPr lang="en-US"/>
              <a:t>Equal Opportunity 3-Prong Test</a:t>
            </a:r>
            <a:endParaRPr/>
          </a:p>
          <a:p>
            <a:pPr marL="628650" lvl="1" indent="-342900" algn="l" rtl="0">
              <a:spcBef>
                <a:spcPts val="308"/>
              </a:spcBef>
              <a:spcAft>
                <a:spcPts val="0"/>
              </a:spcAft>
              <a:buClr>
                <a:srgbClr val="5F5B61"/>
              </a:buClr>
              <a:buSzPct val="100000"/>
              <a:buFont typeface="Calibri"/>
              <a:buAutoNum type="arabicPeriod"/>
            </a:pPr>
            <a:r>
              <a:rPr lang="en-US" b="1" i="0" u="sng">
                <a:solidFill>
                  <a:srgbClr val="5F5B61"/>
                </a:solidFill>
                <a:latin typeface="Open Sans"/>
                <a:ea typeface="Open Sans"/>
                <a:cs typeface="Open Sans"/>
                <a:sym typeface="Open Sans"/>
              </a:rPr>
              <a:t>Substantial Proportionality</a:t>
            </a:r>
            <a:r>
              <a:rPr lang="en-US" b="0" i="0">
                <a:solidFill>
                  <a:srgbClr val="5F5B61"/>
                </a:solidFill>
                <a:latin typeface="Open Sans"/>
                <a:ea typeface="Open Sans"/>
                <a:cs typeface="Open Sans"/>
                <a:sym typeface="Open Sans"/>
              </a:rPr>
              <a:t>: Whether participation opportunities for female students are provided in numbers substantially proportionate to their enrollment at the school; or</a:t>
            </a:r>
            <a:endParaRPr/>
          </a:p>
          <a:p>
            <a:pPr marL="628650" lvl="1" indent="-245109" algn="l" rtl="0">
              <a:spcBef>
                <a:spcPts val="308"/>
              </a:spcBef>
              <a:spcAft>
                <a:spcPts val="0"/>
              </a:spcAft>
              <a:buClr>
                <a:schemeClr val="dk1"/>
              </a:buClr>
              <a:buSzPct val="100000"/>
              <a:buFont typeface="Calibri"/>
              <a:buNone/>
            </a:pPr>
            <a:endParaRPr b="0" i="0">
              <a:solidFill>
                <a:srgbClr val="5F5B61"/>
              </a:solidFill>
              <a:latin typeface="Open Sans"/>
              <a:ea typeface="Open Sans"/>
              <a:cs typeface="Open Sans"/>
              <a:sym typeface="Open Sans"/>
            </a:endParaRPr>
          </a:p>
          <a:p>
            <a:pPr marL="628650" lvl="1" indent="-342900" algn="l" rtl="0">
              <a:spcBef>
                <a:spcPts val="308"/>
              </a:spcBef>
              <a:spcAft>
                <a:spcPts val="0"/>
              </a:spcAft>
              <a:buClr>
                <a:srgbClr val="5F5B61"/>
              </a:buClr>
              <a:buSzPct val="100000"/>
              <a:buFont typeface="Calibri"/>
              <a:buAutoNum type="arabicPeriod"/>
            </a:pPr>
            <a:r>
              <a:rPr lang="en-US" b="1" u="sng">
                <a:solidFill>
                  <a:srgbClr val="5F5B61"/>
                </a:solidFill>
                <a:latin typeface="Open Sans"/>
                <a:ea typeface="Open Sans"/>
                <a:cs typeface="Open Sans"/>
                <a:sym typeface="Open Sans"/>
              </a:rPr>
              <a:t>Expansion</a:t>
            </a:r>
            <a:r>
              <a:rPr lang="en-US" b="0" i="0">
                <a:solidFill>
                  <a:srgbClr val="5F5B61"/>
                </a:solidFill>
                <a:latin typeface="Open Sans"/>
                <a:ea typeface="Open Sans"/>
                <a:cs typeface="Open Sans"/>
                <a:sym typeface="Open Sans"/>
              </a:rPr>
              <a:t>: Whether the institution can show a history and continuing practice of program expansion </a:t>
            </a:r>
            <a:r>
              <a:rPr lang="en-US" b="0" i="1">
                <a:solidFill>
                  <a:srgbClr val="FF0000"/>
                </a:solidFill>
                <a:latin typeface="Open Sans"/>
                <a:ea typeface="Open Sans"/>
                <a:cs typeface="Open Sans"/>
                <a:sym typeface="Open Sans"/>
              </a:rPr>
              <a:t>which is demonstrably responsive to the developing interests and abilities of the female enrollment at the school</a:t>
            </a:r>
            <a:r>
              <a:rPr lang="en-US" b="0" i="0">
                <a:solidFill>
                  <a:srgbClr val="5F5B61"/>
                </a:solidFill>
                <a:latin typeface="Open Sans"/>
                <a:ea typeface="Open Sans"/>
                <a:cs typeface="Open Sans"/>
                <a:sym typeface="Open Sans"/>
              </a:rPr>
              <a:t>; or</a:t>
            </a:r>
            <a:endParaRPr/>
          </a:p>
          <a:p>
            <a:pPr marL="628650" lvl="1" indent="-245109" algn="l" rtl="0">
              <a:spcBef>
                <a:spcPts val="308"/>
              </a:spcBef>
              <a:spcAft>
                <a:spcPts val="0"/>
              </a:spcAft>
              <a:buClr>
                <a:schemeClr val="dk1"/>
              </a:buClr>
              <a:buSzPct val="100000"/>
              <a:buFont typeface="Calibri"/>
              <a:buNone/>
            </a:pPr>
            <a:endParaRPr b="0" i="0">
              <a:solidFill>
                <a:srgbClr val="5F5B61"/>
              </a:solidFill>
              <a:latin typeface="Open Sans"/>
              <a:ea typeface="Open Sans"/>
              <a:cs typeface="Open Sans"/>
              <a:sym typeface="Open Sans"/>
            </a:endParaRPr>
          </a:p>
          <a:p>
            <a:pPr marL="628650" lvl="1" indent="-342900" algn="l" rtl="0">
              <a:spcBef>
                <a:spcPts val="308"/>
              </a:spcBef>
              <a:spcAft>
                <a:spcPts val="0"/>
              </a:spcAft>
              <a:buClr>
                <a:srgbClr val="5F5B61"/>
              </a:buClr>
              <a:buSzPct val="100000"/>
              <a:buFont typeface="Calibri"/>
              <a:buAutoNum type="arabicPeriod"/>
            </a:pPr>
            <a:r>
              <a:rPr lang="en-US" b="1" i="0" u="sng">
                <a:solidFill>
                  <a:srgbClr val="5F5B61"/>
                </a:solidFill>
                <a:latin typeface="Open Sans"/>
                <a:ea typeface="Open Sans"/>
                <a:cs typeface="Open Sans"/>
                <a:sym typeface="Open Sans"/>
              </a:rPr>
              <a:t>Accommodation of Interests</a:t>
            </a:r>
            <a:r>
              <a:rPr lang="en-US" b="0" i="0">
                <a:solidFill>
                  <a:srgbClr val="5F5B61"/>
                </a:solidFill>
                <a:latin typeface="Open Sans"/>
                <a:ea typeface="Open Sans"/>
                <a:cs typeface="Open Sans"/>
                <a:sym typeface="Open Sans"/>
              </a:rPr>
              <a:t>: If the first 2 prongs are not met (not equal and not being expanded), a SD may </a:t>
            </a:r>
            <a:r>
              <a:rPr lang="en-US">
                <a:solidFill>
                  <a:srgbClr val="5F5B61"/>
                </a:solidFill>
                <a:latin typeface="Open Sans"/>
                <a:ea typeface="Open Sans"/>
                <a:cs typeface="Open Sans"/>
                <a:sym typeface="Open Sans"/>
              </a:rPr>
              <a:t>show its compliance with Title IX by demonstrating that</a:t>
            </a:r>
            <a:r>
              <a:rPr lang="en-US" b="0" i="0">
                <a:solidFill>
                  <a:srgbClr val="5F5B61"/>
                </a:solidFill>
                <a:latin typeface="Open Sans"/>
                <a:ea typeface="Open Sans"/>
                <a:cs typeface="Open Sans"/>
                <a:sym typeface="Open Sans"/>
              </a:rPr>
              <a:t> the interests and abilities of the members of the school’s female enrollment are being fully and effectively accommodated through the programs presently offered by the institution.</a:t>
            </a:r>
            <a:endParaRPr/>
          </a:p>
          <a:p>
            <a:pPr marL="628650" lvl="1" indent="-245109" algn="l" rtl="0">
              <a:spcBef>
                <a:spcPts val="308"/>
              </a:spcBef>
              <a:spcAft>
                <a:spcPts val="0"/>
              </a:spcAft>
              <a:buClr>
                <a:schemeClr val="dk1"/>
              </a:buClr>
              <a:buSzPct val="100000"/>
              <a:buFont typeface="Calibri"/>
              <a:buNone/>
            </a:pPr>
            <a:endParaRPr/>
          </a:p>
          <a:p>
            <a:pPr marL="628650" lvl="1" indent="-245109" algn="l" rtl="0">
              <a:spcBef>
                <a:spcPts val="308"/>
              </a:spcBef>
              <a:spcAft>
                <a:spcPts val="0"/>
              </a:spcAft>
              <a:buClr>
                <a:schemeClr val="dk1"/>
              </a:buClr>
              <a:buSzPct val="100000"/>
              <a:buFont typeface="Calibri"/>
              <a:buNone/>
            </a:pPr>
            <a:endParaRPr/>
          </a:p>
          <a:p>
            <a:pPr marL="342900" lvl="0" indent="-342900" algn="l" rtl="0">
              <a:spcBef>
                <a:spcPts val="352"/>
              </a:spcBef>
              <a:spcAft>
                <a:spcPts val="0"/>
              </a:spcAft>
              <a:buClr>
                <a:schemeClr val="dk1"/>
              </a:buClr>
              <a:buSzPct val="100000"/>
              <a:buChar char="•"/>
            </a:pPr>
            <a:r>
              <a:rPr lang="en-US">
                <a:highlight>
                  <a:srgbClr val="FFFF00"/>
                </a:highlight>
              </a:rPr>
              <a:t>Note:  Don’t just look at “numbers” </a:t>
            </a:r>
            <a:endParaRPr/>
          </a:p>
          <a:p>
            <a:pPr marL="742950" lvl="1" indent="-285750" algn="l" rtl="0">
              <a:spcBef>
                <a:spcPts val="308"/>
              </a:spcBef>
              <a:spcAft>
                <a:spcPts val="0"/>
              </a:spcAft>
              <a:buClr>
                <a:schemeClr val="dk1"/>
              </a:buClr>
              <a:buSzPct val="100000"/>
              <a:buChar char="–"/>
            </a:pPr>
            <a:r>
              <a:rPr lang="en-US">
                <a:highlight>
                  <a:srgbClr val="FFFF00"/>
                </a:highlight>
              </a:rPr>
              <a:t>Ex.  SD provides equal quality of equipment / uniforms to boys/girls teams, but for whatever reason, the boys’ equipment/uniforms were more expensive.  </a:t>
            </a:r>
            <a:endParaRPr/>
          </a:p>
          <a:p>
            <a:pPr marL="742950" lvl="1" indent="-187959" algn="l" rtl="0">
              <a:spcBef>
                <a:spcPts val="308"/>
              </a:spcBef>
              <a:spcAft>
                <a:spcPts val="0"/>
              </a:spcAft>
              <a:buClr>
                <a:schemeClr val="dk1"/>
              </a:buClr>
              <a:buSzPct val="100000"/>
              <a:buNone/>
            </a:pPr>
            <a:endParaRPr>
              <a:highlight>
                <a:srgbClr val="FFFF00"/>
              </a:highlight>
            </a:endParaRPr>
          </a:p>
          <a:p>
            <a:pPr marL="742950" lvl="1" indent="-285750" algn="l" rtl="0">
              <a:spcBef>
                <a:spcPts val="308"/>
              </a:spcBef>
              <a:spcAft>
                <a:spcPts val="0"/>
              </a:spcAft>
              <a:buClr>
                <a:schemeClr val="dk1"/>
              </a:buClr>
              <a:buSzPct val="100000"/>
              <a:buChar char="–"/>
            </a:pPr>
            <a:r>
              <a:rPr lang="en-US">
                <a:highlight>
                  <a:srgbClr val="FFFF00"/>
                </a:highlight>
              </a:rPr>
              <a:t>So even though more money was spent on the boys’ team, this would  NOT be a Title IX violation  </a:t>
            </a:r>
            <a:endParaRPr/>
          </a:p>
          <a:p>
            <a:pPr marL="742950" lvl="1" indent="-187959" algn="l" rtl="0">
              <a:spcBef>
                <a:spcPts val="308"/>
              </a:spcBef>
              <a:spcAft>
                <a:spcPts val="0"/>
              </a:spcAft>
              <a:buClr>
                <a:schemeClr val="dk1"/>
              </a:buClr>
              <a:buSzPct val="100000"/>
              <a:buNone/>
            </a:pPr>
            <a:endParaRPr>
              <a:highlight>
                <a:srgbClr val="FFFF00"/>
              </a:highlight>
            </a:endParaRPr>
          </a:p>
          <a:p>
            <a:pPr marL="742950" lvl="1" indent="-285750" algn="l" rtl="0">
              <a:spcBef>
                <a:spcPts val="308"/>
              </a:spcBef>
              <a:spcAft>
                <a:spcPts val="0"/>
              </a:spcAft>
              <a:buClr>
                <a:schemeClr val="dk1"/>
              </a:buClr>
              <a:buSzPct val="100000"/>
              <a:buChar char="–"/>
            </a:pPr>
            <a:r>
              <a:rPr lang="en-US">
                <a:highlight>
                  <a:srgbClr val="FFFF00"/>
                </a:highlight>
              </a:rPr>
              <a:t>Both teams got was needed with an equal “quality” of materials…</a:t>
            </a:r>
            <a:endParaRPr/>
          </a:p>
          <a:p>
            <a:pPr marL="342900" lvl="0" indent="-231140" algn="l" rtl="0">
              <a:spcBef>
                <a:spcPts val="352"/>
              </a:spcBef>
              <a:spcAft>
                <a:spcPts val="0"/>
              </a:spcAft>
              <a:buClr>
                <a:schemeClr val="dk1"/>
              </a:buClr>
              <a:buSzPct val="100000"/>
              <a:buNone/>
            </a:pPr>
            <a:endParaRPr>
              <a:highlight>
                <a:srgbClr val="FFFF00"/>
              </a:highlight>
            </a:endParaRPr>
          </a:p>
          <a:p>
            <a:pPr marL="342900" lvl="0" indent="-231140" algn="l" rtl="0">
              <a:spcBef>
                <a:spcPts val="352"/>
              </a:spcBef>
              <a:spcAft>
                <a:spcPts val="0"/>
              </a:spcAft>
              <a:buClr>
                <a:schemeClr val="dk1"/>
              </a:buClr>
              <a:buSzPct val="100000"/>
              <a:buNone/>
            </a:pPr>
            <a:endParaRPr/>
          </a:p>
          <a:p>
            <a:pPr marL="342900" lvl="0" indent="-231140" algn="l" rtl="0">
              <a:spcBef>
                <a:spcPts val="352"/>
              </a:spcBef>
              <a:spcAft>
                <a:spcPts val="0"/>
              </a:spcAft>
              <a:buClr>
                <a:schemeClr val="dk1"/>
              </a:buClr>
              <a:buSzPct val="100000"/>
              <a:buNone/>
            </a:pPr>
            <a:endParaRPr/>
          </a:p>
        </p:txBody>
      </p:sp>
      <p:sp>
        <p:nvSpPr>
          <p:cNvPr id="138" name="Google Shape;138;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1"/>
          <p:cNvSpPr txBox="1">
            <a:spLocks noGrp="1"/>
          </p:cNvSpPr>
          <p:nvPr>
            <p:ph type="title"/>
          </p:nvPr>
        </p:nvSpPr>
        <p:spPr>
          <a:xfrm>
            <a:off x="457200" y="274638"/>
            <a:ext cx="8229600" cy="629488"/>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a:t>Mr. Jackson’s</a:t>
            </a:r>
            <a:r>
              <a:rPr lang="en-US" u="sng"/>
              <a:t> Retaliation Claim</a:t>
            </a:r>
            <a:endParaRPr/>
          </a:p>
        </p:txBody>
      </p:sp>
      <p:sp>
        <p:nvSpPr>
          <p:cNvPr id="144" name="Google Shape;144;p11"/>
          <p:cNvSpPr txBox="1">
            <a:spLocks noGrp="1"/>
          </p:cNvSpPr>
          <p:nvPr>
            <p:ph type="body" idx="1"/>
          </p:nvPr>
        </p:nvSpPr>
        <p:spPr>
          <a:xfrm>
            <a:off x="457200" y="1119884"/>
            <a:ext cx="8229600" cy="5236466"/>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ct val="100000"/>
              <a:buNone/>
            </a:pPr>
            <a:r>
              <a:rPr lang="en-US">
                <a:highlight>
                  <a:srgbClr val="FFFF00"/>
                </a:highlight>
              </a:rPr>
              <a:t>FACTS </a:t>
            </a:r>
            <a:endParaRPr/>
          </a:p>
          <a:p>
            <a:pPr marL="742950" lvl="1" indent="-285750" algn="l" rtl="0">
              <a:spcBef>
                <a:spcPts val="392"/>
              </a:spcBef>
              <a:spcAft>
                <a:spcPts val="0"/>
              </a:spcAft>
              <a:buClr>
                <a:schemeClr val="dk1"/>
              </a:buClr>
              <a:buSzPct val="100000"/>
              <a:buChar char="–"/>
            </a:pPr>
            <a:r>
              <a:rPr lang="en-US">
                <a:highlight>
                  <a:srgbClr val="FFFF00"/>
                </a:highlight>
              </a:rPr>
              <a:t>After Mr. Jackson alleged discrimination claims about the girls’ basketball team, he was stripped of his coaching position and received negative reviews…</a:t>
            </a:r>
            <a:endParaRPr/>
          </a:p>
          <a:p>
            <a:pPr marL="342900" lvl="0" indent="-200660" algn="l" rtl="0">
              <a:spcBef>
                <a:spcPts val="448"/>
              </a:spcBef>
              <a:spcAft>
                <a:spcPts val="0"/>
              </a:spcAft>
              <a:buClr>
                <a:schemeClr val="dk1"/>
              </a:buClr>
              <a:buSzPct val="100000"/>
              <a:buNone/>
            </a:pPr>
            <a:endParaRPr/>
          </a:p>
          <a:p>
            <a:pPr marL="0" lvl="0" indent="0" algn="l" rtl="0">
              <a:spcBef>
                <a:spcPts val="448"/>
              </a:spcBef>
              <a:spcAft>
                <a:spcPts val="0"/>
              </a:spcAft>
              <a:buClr>
                <a:schemeClr val="dk1"/>
              </a:buClr>
              <a:buSzPct val="100000"/>
              <a:buNone/>
            </a:pPr>
            <a:r>
              <a:rPr lang="en-US"/>
              <a:t>Retaliation Legal Requirements:</a:t>
            </a:r>
            <a:endParaRPr/>
          </a:p>
          <a:p>
            <a:pPr marL="342900" lvl="0" indent="-200660" algn="l" rtl="0">
              <a:spcBef>
                <a:spcPts val="448"/>
              </a:spcBef>
              <a:spcAft>
                <a:spcPts val="0"/>
              </a:spcAft>
              <a:buClr>
                <a:schemeClr val="dk1"/>
              </a:buClr>
              <a:buSzPct val="100000"/>
              <a:buNone/>
            </a:pPr>
            <a:endParaRPr/>
          </a:p>
          <a:p>
            <a:pPr marL="742950" lvl="1" indent="-285750" algn="l" rtl="0">
              <a:spcBef>
                <a:spcPts val="392"/>
              </a:spcBef>
              <a:spcAft>
                <a:spcPts val="0"/>
              </a:spcAft>
              <a:buClr>
                <a:schemeClr val="dk1"/>
              </a:buClr>
              <a:buSzPct val="100000"/>
              <a:buChar char="–"/>
            </a:pPr>
            <a:r>
              <a:rPr lang="en-US"/>
              <a:t>Plaintiff must establish that the School District took an adverse action </a:t>
            </a:r>
            <a:r>
              <a:rPr lang="en-US" b="1" i="1" u="sng"/>
              <a:t>after or contemporaneous with </a:t>
            </a:r>
            <a:r>
              <a:rPr lang="en-US"/>
              <a:t>a protected activity of the plaintiff; and </a:t>
            </a:r>
            <a:endParaRPr/>
          </a:p>
          <a:p>
            <a:pPr marL="742950" lvl="1" indent="-161290" algn="l" rtl="0">
              <a:spcBef>
                <a:spcPts val="392"/>
              </a:spcBef>
              <a:spcAft>
                <a:spcPts val="0"/>
              </a:spcAft>
              <a:buClr>
                <a:schemeClr val="dk1"/>
              </a:buClr>
              <a:buSzPct val="100000"/>
              <a:buNone/>
            </a:pPr>
            <a:endParaRPr/>
          </a:p>
          <a:p>
            <a:pPr marL="742950" lvl="1" indent="-285750" algn="l" rtl="0">
              <a:spcBef>
                <a:spcPts val="392"/>
              </a:spcBef>
              <a:spcAft>
                <a:spcPts val="0"/>
              </a:spcAft>
              <a:buClr>
                <a:schemeClr val="dk1"/>
              </a:buClr>
              <a:buSzPct val="100000"/>
              <a:buChar char="–"/>
            </a:pPr>
            <a:r>
              <a:rPr lang="en-US"/>
              <a:t>That a causal link between the protected activity and the adverse action exists</a:t>
            </a:r>
            <a:endParaRPr/>
          </a:p>
          <a:p>
            <a:pPr marL="742950" lvl="1" indent="-161290" algn="l" rtl="0">
              <a:spcBef>
                <a:spcPts val="392"/>
              </a:spcBef>
              <a:spcAft>
                <a:spcPts val="0"/>
              </a:spcAft>
              <a:buClr>
                <a:schemeClr val="dk1"/>
              </a:buClr>
              <a:buSzPct val="100000"/>
              <a:buNone/>
            </a:pPr>
            <a:endParaRPr/>
          </a:p>
          <a:p>
            <a:pPr marL="742950" lvl="1" indent="-285750" algn="l" rtl="0">
              <a:spcBef>
                <a:spcPts val="392"/>
              </a:spcBef>
              <a:spcAft>
                <a:spcPts val="0"/>
              </a:spcAft>
              <a:buClr>
                <a:schemeClr val="dk1"/>
              </a:buClr>
              <a:buSzPct val="100000"/>
              <a:buChar char="–"/>
            </a:pPr>
            <a:r>
              <a:rPr lang="en-US"/>
              <a:t>Note – The Plaintiff does not need to win the underlying Discrimination Claim to prevail on a claim of Retaliation, as they are separate claims.</a:t>
            </a:r>
            <a:endParaRPr/>
          </a:p>
          <a:p>
            <a:pPr marL="342900" lvl="0" indent="-200660" algn="l" rtl="0">
              <a:spcBef>
                <a:spcPts val="448"/>
              </a:spcBef>
              <a:spcAft>
                <a:spcPts val="0"/>
              </a:spcAft>
              <a:buClr>
                <a:schemeClr val="dk1"/>
              </a:buClr>
              <a:buSzPct val="100000"/>
              <a:buNone/>
            </a:pPr>
            <a:endParaRPr/>
          </a:p>
        </p:txBody>
      </p:sp>
      <p:sp>
        <p:nvSpPr>
          <p:cNvPr id="145" name="Google Shape;145;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2"/>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22222"/>
              </a:buClr>
              <a:buSzPts val="28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151" name="Google Shape;151;p12"/>
          <p:cNvSpPr txBox="1">
            <a:spLocks noGrp="1"/>
          </p:cNvSpPr>
          <p:nvPr>
            <p:ph type="body" idx="1"/>
          </p:nvPr>
        </p:nvSpPr>
        <p:spPr>
          <a:xfrm>
            <a:off x="228600" y="1825624"/>
            <a:ext cx="8763000" cy="4803775"/>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spcBef>
                <a:spcPts val="0"/>
              </a:spcBef>
              <a:spcAft>
                <a:spcPts val="0"/>
              </a:spcAft>
              <a:buClr>
                <a:schemeClr val="dk1"/>
              </a:buClr>
              <a:buSzPct val="100000"/>
              <a:buNone/>
            </a:pPr>
            <a:r>
              <a:rPr lang="en-US" sz="3200" b="1" u="sng"/>
              <a:t>Holding of the Case</a:t>
            </a:r>
            <a:endParaRPr/>
          </a:p>
          <a:p>
            <a:pPr marL="0" lvl="0" indent="0" algn="l" rtl="0">
              <a:spcBef>
                <a:spcPts val="352"/>
              </a:spcBef>
              <a:spcAft>
                <a:spcPts val="0"/>
              </a:spcAft>
              <a:buClr>
                <a:schemeClr val="dk1"/>
              </a:buClr>
              <a:buSzPct val="100000"/>
              <a:buNone/>
            </a:pPr>
            <a:endParaRPr/>
          </a:p>
          <a:p>
            <a:pPr marL="0" lvl="0" indent="0" algn="l" rtl="0">
              <a:spcBef>
                <a:spcPts val="352"/>
              </a:spcBef>
              <a:spcAft>
                <a:spcPts val="0"/>
              </a:spcAft>
              <a:buClr>
                <a:schemeClr val="dk1"/>
              </a:buClr>
              <a:buSzPct val="100000"/>
              <a:buNone/>
            </a:pPr>
            <a:r>
              <a:rPr lang="en-US"/>
              <a:t>In reversing the Northern District of Alabama U.S. District Court and the US Court of Appeals for the 11</a:t>
            </a:r>
            <a:r>
              <a:rPr lang="en-US" baseline="30000"/>
              <a:t>th</a:t>
            </a:r>
            <a:r>
              <a:rPr lang="en-US"/>
              <a:t> Circuit Decisions to Dismiss the Complaint, U.S. Supreme Court Reversed and remanded the case based upon the following findings:</a:t>
            </a:r>
            <a:endParaRPr/>
          </a:p>
          <a:p>
            <a:pPr marL="0" lvl="0" indent="0" algn="l" rtl="0">
              <a:spcBef>
                <a:spcPts val="352"/>
              </a:spcBef>
              <a:spcAft>
                <a:spcPts val="0"/>
              </a:spcAft>
              <a:buClr>
                <a:schemeClr val="dk1"/>
              </a:buClr>
              <a:buSzPct val="100000"/>
              <a:buNone/>
            </a:pPr>
            <a:endParaRPr/>
          </a:p>
          <a:p>
            <a:pPr marL="342900" lvl="1" indent="0" algn="l" rtl="0">
              <a:spcBef>
                <a:spcPts val="308"/>
              </a:spcBef>
              <a:spcAft>
                <a:spcPts val="0"/>
              </a:spcAft>
              <a:buClr>
                <a:schemeClr val="dk1"/>
              </a:buClr>
              <a:buSzPct val="100000"/>
              <a:buNone/>
            </a:pPr>
            <a:r>
              <a:rPr lang="en-US"/>
              <a:t>[1] Retaliation against a person because that person has complained of sex discrimination is a form of intentional sex discrimination encompassed by Title IX's private cause of action; </a:t>
            </a:r>
            <a:endParaRPr/>
          </a:p>
          <a:p>
            <a:pPr marL="342900" lvl="1" indent="0" algn="l" rtl="0">
              <a:spcBef>
                <a:spcPts val="308"/>
              </a:spcBef>
              <a:spcAft>
                <a:spcPts val="0"/>
              </a:spcAft>
              <a:buClr>
                <a:schemeClr val="dk1"/>
              </a:buClr>
              <a:buSzPct val="100000"/>
              <a:buNone/>
            </a:pPr>
            <a:endParaRPr/>
          </a:p>
          <a:p>
            <a:pPr marL="342900" lvl="1" indent="0" algn="l" rtl="0">
              <a:spcBef>
                <a:spcPts val="308"/>
              </a:spcBef>
              <a:spcAft>
                <a:spcPts val="0"/>
              </a:spcAft>
              <a:buClr>
                <a:schemeClr val="dk1"/>
              </a:buClr>
              <a:buSzPct val="100000"/>
              <a:buNone/>
            </a:pPr>
            <a:r>
              <a:rPr lang="en-US"/>
              <a:t>[2] Coach stated claim of discrimination on the basis of sex that was actionable under Title IX; </a:t>
            </a:r>
            <a:endParaRPr/>
          </a:p>
          <a:p>
            <a:pPr marL="342900" lvl="1" indent="0" algn="l" rtl="0">
              <a:spcBef>
                <a:spcPts val="308"/>
              </a:spcBef>
              <a:spcAft>
                <a:spcPts val="0"/>
              </a:spcAft>
              <a:buClr>
                <a:schemeClr val="dk1"/>
              </a:buClr>
              <a:buSzPct val="100000"/>
              <a:buNone/>
            </a:pPr>
            <a:endParaRPr/>
          </a:p>
          <a:p>
            <a:pPr marL="342900" lvl="1" indent="0" algn="l" rtl="0">
              <a:spcBef>
                <a:spcPts val="308"/>
              </a:spcBef>
              <a:spcAft>
                <a:spcPts val="0"/>
              </a:spcAft>
              <a:buClr>
                <a:schemeClr val="dk1"/>
              </a:buClr>
              <a:buSzPct val="100000"/>
              <a:buNone/>
            </a:pPr>
            <a:r>
              <a:rPr lang="en-US"/>
              <a:t>[3] Coach could assert retaliation claim even though he was not victim of discrimination that was subject of his original complaints; and </a:t>
            </a:r>
            <a:endParaRPr/>
          </a:p>
          <a:p>
            <a:pPr marL="342900" lvl="1" indent="0" algn="l" rtl="0">
              <a:spcBef>
                <a:spcPts val="308"/>
              </a:spcBef>
              <a:spcAft>
                <a:spcPts val="0"/>
              </a:spcAft>
              <a:buClr>
                <a:schemeClr val="dk1"/>
              </a:buClr>
              <a:buSzPct val="100000"/>
              <a:buNone/>
            </a:pPr>
            <a:endParaRPr/>
          </a:p>
          <a:p>
            <a:pPr marL="342900" lvl="1" indent="0" algn="l" rtl="0">
              <a:spcBef>
                <a:spcPts val="308"/>
              </a:spcBef>
              <a:spcAft>
                <a:spcPts val="0"/>
              </a:spcAft>
              <a:buClr>
                <a:schemeClr val="dk1"/>
              </a:buClr>
              <a:buSzPct val="100000"/>
              <a:buNone/>
            </a:pPr>
            <a:r>
              <a:rPr lang="en-US"/>
              <a:t>[4] Board of Education had sufficient notice that it could be subjected to private suits for intentional sex discrimination in form of retaliation. </a:t>
            </a:r>
            <a:endParaRPr/>
          </a:p>
          <a:p>
            <a:pPr marL="0" lvl="0" indent="0" algn="l" rtl="0">
              <a:spcBef>
                <a:spcPts val="352"/>
              </a:spcBef>
              <a:spcAft>
                <a:spcPts val="0"/>
              </a:spcAft>
              <a:buClr>
                <a:schemeClr val="dk1"/>
              </a:buClr>
              <a:buSzPct val="100000"/>
              <a:buNone/>
            </a:pPr>
            <a:r>
              <a:rPr lang="en-US"/>
              <a:t>							</a:t>
            </a:r>
            <a:r>
              <a:rPr lang="en-US" i="1" u="sng"/>
              <a:t>Id.</a:t>
            </a:r>
            <a:r>
              <a:rPr lang="en-US"/>
              <a:t> at 167</a:t>
            </a:r>
            <a:endParaRPr/>
          </a:p>
        </p:txBody>
      </p:sp>
      <p:sp>
        <p:nvSpPr>
          <p:cNvPr id="152" name="Google Shape;152;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13"/>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22222"/>
              </a:buClr>
              <a:buSzPts val="28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158" name="Google Shape;158;p13"/>
          <p:cNvSpPr txBox="1">
            <a:spLocks noGrp="1"/>
          </p:cNvSpPr>
          <p:nvPr>
            <p:ph type="body" idx="1"/>
          </p:nvPr>
        </p:nvSpPr>
        <p:spPr>
          <a:xfrm>
            <a:off x="228600" y="1825624"/>
            <a:ext cx="8763000" cy="4651375"/>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chemeClr val="dk1"/>
              </a:buClr>
              <a:buSzPct val="100000"/>
              <a:buNone/>
            </a:pPr>
            <a:r>
              <a:rPr lang="en-US" sz="3200" b="1" u="sng"/>
              <a:t>Additional Discussion of Title IX Provisions</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t>Requirements:</a:t>
            </a:r>
            <a:endParaRPr/>
          </a:p>
          <a:p>
            <a:pPr marL="742950" lvl="1" indent="-285750" algn="l" rtl="0">
              <a:spcBef>
                <a:spcPts val="350"/>
              </a:spcBef>
              <a:spcAft>
                <a:spcPts val="0"/>
              </a:spcAft>
              <a:buClr>
                <a:schemeClr val="dk1"/>
              </a:buClr>
              <a:buSzPct val="100000"/>
              <a:buChar char="–"/>
            </a:pPr>
            <a:r>
              <a:rPr lang="en-US"/>
              <a:t>  Knowledge</a:t>
            </a:r>
            <a:endParaRPr/>
          </a:p>
          <a:p>
            <a:pPr marL="742950" lvl="1" indent="-285750" algn="l" rtl="0">
              <a:spcBef>
                <a:spcPts val="350"/>
              </a:spcBef>
              <a:spcAft>
                <a:spcPts val="0"/>
              </a:spcAft>
              <a:buClr>
                <a:schemeClr val="dk1"/>
              </a:buClr>
              <a:buSzPct val="100000"/>
              <a:buChar char="–"/>
            </a:pPr>
            <a:r>
              <a:rPr lang="en-US"/>
              <a:t>  Deliberate Indifference</a:t>
            </a:r>
            <a:endParaRPr/>
          </a:p>
          <a:p>
            <a:pPr marL="742950" lvl="1" indent="-174625" algn="l" rtl="0">
              <a:spcBef>
                <a:spcPts val="35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t>Schools and Personnel will be held “strictly liable” a violation of Title IX against a student when an agent of the SD in a position to take remedial action has knowledge that the harassment is occurring and exhibits deliberate indifference to correcting the situation.</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highlight>
                  <a:srgbClr val="FFFF00"/>
                </a:highlight>
              </a:rPr>
              <a:t>Note:  Recent NJ case – perpetrator cannot also be the SD employee with notice – any wrongdoing by the staff member is not within course/scope of employment.  Understand, a Title IX claim may be precluded in such a situation, but other claims, such as negligence, may still be applicable</a:t>
            </a:r>
            <a:endParaRPr/>
          </a:p>
          <a:p>
            <a:pPr marL="342900" lvl="0" indent="-215900" algn="l" rtl="0">
              <a:spcBef>
                <a:spcPts val="400"/>
              </a:spcBef>
              <a:spcAft>
                <a:spcPts val="0"/>
              </a:spcAft>
              <a:buClr>
                <a:schemeClr val="dk1"/>
              </a:buClr>
              <a:buSzPct val="100000"/>
              <a:buNone/>
            </a:pPr>
            <a:endParaRPr>
              <a:highlight>
                <a:srgbClr val="FFFF00"/>
              </a:highlight>
            </a:endParaRPr>
          </a:p>
        </p:txBody>
      </p:sp>
      <p:sp>
        <p:nvSpPr>
          <p:cNvPr id="159" name="Google Shape;15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457200" y="11924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u="sng"/>
              <a:t>Title IX Sexual Harassment</a:t>
            </a:r>
            <a:endParaRPr/>
          </a:p>
        </p:txBody>
      </p:sp>
      <p:sp>
        <p:nvSpPr>
          <p:cNvPr id="166" name="Google Shape;166;p14"/>
          <p:cNvSpPr txBox="1">
            <a:spLocks noGrp="1"/>
          </p:cNvSpPr>
          <p:nvPr>
            <p:ph type="body" idx="1"/>
          </p:nvPr>
        </p:nvSpPr>
        <p:spPr>
          <a:xfrm>
            <a:off x="457200" y="1262240"/>
            <a:ext cx="8229600" cy="5116530"/>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ctr" rtl="0">
              <a:lnSpc>
                <a:spcPct val="107000"/>
              </a:lnSpc>
              <a:spcBef>
                <a:spcPts val="0"/>
              </a:spcBef>
              <a:spcAft>
                <a:spcPts val="0"/>
              </a:spcAft>
              <a:buClr>
                <a:srgbClr val="3B8EDE"/>
              </a:buClr>
              <a:buSzPct val="100000"/>
              <a:buNone/>
            </a:pPr>
            <a:r>
              <a:rPr lang="en-US" sz="4400" b="1" i="1">
                <a:solidFill>
                  <a:srgbClr val="3B8EDE"/>
                </a:solidFill>
              </a:rPr>
              <a:t>M.S. o/b/o Paris Hall, Paris Hall v. Susquehanna Twp. Sch. Dist.,  969 F.3d 120, (3</a:t>
            </a:r>
            <a:r>
              <a:rPr lang="en-US" sz="4400" b="1" i="1" baseline="30000">
                <a:solidFill>
                  <a:srgbClr val="3B8EDE"/>
                </a:solidFill>
              </a:rPr>
              <a:t>rd </a:t>
            </a:r>
            <a:r>
              <a:rPr lang="en-US" sz="4400" b="1" i="1">
                <a:solidFill>
                  <a:srgbClr val="3B8EDE"/>
                </a:solidFill>
              </a:rPr>
              <a:t>Cir C of A) 8/5/2020</a:t>
            </a:r>
            <a:endParaRPr/>
          </a:p>
          <a:p>
            <a:pPr marL="342900" lvl="0" indent="-244475" algn="l" rtl="0">
              <a:lnSpc>
                <a:spcPct val="107000"/>
              </a:lnSpc>
              <a:spcBef>
                <a:spcPts val="0"/>
              </a:spcBef>
              <a:spcAft>
                <a:spcPts val="0"/>
              </a:spcAft>
              <a:buClr>
                <a:schemeClr val="dk1"/>
              </a:buClr>
              <a:buSzPct val="100000"/>
              <a:buNone/>
            </a:pPr>
            <a:endParaRPr sz="2000">
              <a:solidFill>
                <a:srgbClr val="000000"/>
              </a:solidFill>
            </a:endParaRPr>
          </a:p>
          <a:p>
            <a:pPr marL="342900" lvl="0" indent="-342900" algn="l" rtl="0">
              <a:lnSpc>
                <a:spcPct val="107000"/>
              </a:lnSpc>
              <a:spcBef>
                <a:spcPts val="0"/>
              </a:spcBef>
              <a:spcAft>
                <a:spcPts val="0"/>
              </a:spcAft>
              <a:buClr>
                <a:srgbClr val="000000"/>
              </a:buClr>
              <a:buSzPct val="100000"/>
              <a:buChar char="•"/>
            </a:pPr>
            <a:r>
              <a:rPr lang="en-US" sz="3600">
                <a:solidFill>
                  <a:srgbClr val="000000"/>
                </a:solidFill>
              </a:rPr>
              <a:t>Female high school student brought action against school district and various administrators, alleging a hostile educational environment claim in violation of Title IX, arising from sexual relationship between assistant principal and 16 year old student.</a:t>
            </a:r>
            <a:endParaRPr/>
          </a:p>
          <a:p>
            <a:pPr marL="342900" lvl="0" indent="-165735" algn="l" rtl="0">
              <a:lnSpc>
                <a:spcPct val="107000"/>
              </a:lnSpc>
              <a:spcBef>
                <a:spcPts val="0"/>
              </a:spcBef>
              <a:spcAft>
                <a:spcPts val="0"/>
              </a:spcAft>
              <a:buClr>
                <a:schemeClr val="dk1"/>
              </a:buClr>
              <a:buSzPct val="100000"/>
              <a:buNone/>
            </a:pPr>
            <a:endParaRPr sz="3600">
              <a:solidFill>
                <a:srgbClr val="000000"/>
              </a:solidFill>
            </a:endParaRPr>
          </a:p>
          <a:p>
            <a:pPr marL="342900" lvl="0" indent="-342900" algn="l" rtl="0">
              <a:lnSpc>
                <a:spcPct val="107000"/>
              </a:lnSpc>
              <a:spcBef>
                <a:spcPts val="0"/>
              </a:spcBef>
              <a:spcAft>
                <a:spcPts val="0"/>
              </a:spcAft>
              <a:buClr>
                <a:srgbClr val="000000"/>
              </a:buClr>
              <a:buSzPct val="100000"/>
              <a:buChar char="•"/>
            </a:pPr>
            <a:r>
              <a:rPr lang="en-US" sz="3600">
                <a:solidFill>
                  <a:srgbClr val="000000"/>
                </a:solidFill>
              </a:rPr>
              <a:t>District Court granted summary judgment in favor of defendant school district. Court of Appeals affirmed. </a:t>
            </a:r>
            <a:endParaRPr sz="2000">
              <a:solidFill>
                <a:srgbClr val="000000"/>
              </a:solidFill>
            </a:endParaRPr>
          </a:p>
          <a:p>
            <a:pPr marL="342900" lvl="0" indent="-244475" algn="l" rtl="0">
              <a:lnSpc>
                <a:spcPct val="107000"/>
              </a:lnSpc>
              <a:spcBef>
                <a:spcPts val="0"/>
              </a:spcBef>
              <a:spcAft>
                <a:spcPts val="0"/>
              </a:spcAft>
              <a:buClr>
                <a:schemeClr val="dk1"/>
              </a:buClr>
              <a:buSzPct val="100000"/>
              <a:buNone/>
            </a:pPr>
            <a:endParaRPr sz="2000">
              <a:solidFill>
                <a:srgbClr val="000000"/>
              </a:solidFill>
            </a:endParaRPr>
          </a:p>
          <a:p>
            <a:pPr marL="342900" lvl="0" indent="-244475" algn="l" rtl="0">
              <a:lnSpc>
                <a:spcPct val="107000"/>
              </a:lnSpc>
              <a:spcBef>
                <a:spcPts val="0"/>
              </a:spcBef>
              <a:spcAft>
                <a:spcPts val="0"/>
              </a:spcAft>
              <a:buClr>
                <a:schemeClr val="dk1"/>
              </a:buClr>
              <a:buSzPct val="100000"/>
              <a:buNone/>
            </a:pPr>
            <a:endParaRPr sz="2000"/>
          </a:p>
          <a:p>
            <a:pPr marL="0" lvl="0" indent="0" algn="l" rtl="0">
              <a:lnSpc>
                <a:spcPct val="107000"/>
              </a:lnSpc>
              <a:spcBef>
                <a:spcPts val="0"/>
              </a:spcBef>
              <a:spcAft>
                <a:spcPts val="0"/>
              </a:spcAft>
              <a:buClr>
                <a:schemeClr val="dk1"/>
              </a:buClr>
              <a:buSzPct val="100000"/>
              <a:buNone/>
            </a:pPr>
            <a:endParaRPr sz="2800"/>
          </a:p>
          <a:p>
            <a:pPr marL="0" lvl="0" indent="0" algn="ctr" rtl="0">
              <a:spcBef>
                <a:spcPts val="713"/>
              </a:spcBef>
              <a:spcAft>
                <a:spcPts val="0"/>
              </a:spcAft>
              <a:buClr>
                <a:schemeClr val="dk1"/>
              </a:buClr>
              <a:buSzPct val="100000"/>
              <a:buNone/>
            </a:pPr>
            <a:endParaRPr sz="4600"/>
          </a:p>
        </p:txBody>
      </p:sp>
      <p:sp>
        <p:nvSpPr>
          <p:cNvPr id="167" name="Google Shape;167;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solidFill>
                  <a:srgbClr val="888888"/>
                </a:solidFill>
              </a:rPr>
              <a:t>14</a:t>
            </a:fld>
            <a:endParaRPr>
              <a:solidFill>
                <a:srgbClr val="88888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title"/>
          </p:nvPr>
        </p:nvSpPr>
        <p:spPr>
          <a:xfrm>
            <a:off x="457200" y="119240"/>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u="sng"/>
              <a:t>Title IX Sexual Harassment</a:t>
            </a:r>
            <a:endParaRPr/>
          </a:p>
        </p:txBody>
      </p:sp>
      <p:sp>
        <p:nvSpPr>
          <p:cNvPr id="174" name="Google Shape;174;p15"/>
          <p:cNvSpPr txBox="1">
            <a:spLocks noGrp="1"/>
          </p:cNvSpPr>
          <p:nvPr>
            <p:ph type="body" idx="1"/>
          </p:nvPr>
        </p:nvSpPr>
        <p:spPr>
          <a:xfrm>
            <a:off x="457200" y="1262240"/>
            <a:ext cx="8229600" cy="5374866"/>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ctr" rtl="0">
              <a:lnSpc>
                <a:spcPct val="107000"/>
              </a:lnSpc>
              <a:spcBef>
                <a:spcPts val="0"/>
              </a:spcBef>
              <a:spcAft>
                <a:spcPts val="0"/>
              </a:spcAft>
              <a:buClr>
                <a:srgbClr val="3B8EDE"/>
              </a:buClr>
              <a:buSzPct val="100000"/>
              <a:buNone/>
            </a:pPr>
            <a:r>
              <a:rPr lang="en-US" sz="4400" b="1" i="1">
                <a:solidFill>
                  <a:srgbClr val="3B8EDE"/>
                </a:solidFill>
              </a:rPr>
              <a:t>M.S. o/b/o Paris Hall, Paris Hall v. Susquehanna Twp. Sch. Dist.,  969 F.3d 120, (3</a:t>
            </a:r>
            <a:r>
              <a:rPr lang="en-US" sz="4400" b="1" i="1" baseline="30000">
                <a:solidFill>
                  <a:srgbClr val="3B8EDE"/>
                </a:solidFill>
              </a:rPr>
              <a:t>rd </a:t>
            </a:r>
            <a:r>
              <a:rPr lang="en-US" sz="4400" b="1" i="1">
                <a:solidFill>
                  <a:srgbClr val="3B8EDE"/>
                </a:solidFill>
              </a:rPr>
              <a:t>Cir C of A) 8/5/2020</a:t>
            </a:r>
            <a:endParaRPr/>
          </a:p>
          <a:p>
            <a:pPr marL="342900" lvl="0" indent="-263525" algn="l" rtl="0">
              <a:lnSpc>
                <a:spcPct val="107000"/>
              </a:lnSpc>
              <a:spcBef>
                <a:spcPts val="0"/>
              </a:spcBef>
              <a:spcAft>
                <a:spcPts val="0"/>
              </a:spcAft>
              <a:buClr>
                <a:schemeClr val="dk1"/>
              </a:buClr>
              <a:buSzPct val="100000"/>
              <a:buNone/>
            </a:pPr>
            <a:endParaRPr sz="2000">
              <a:solidFill>
                <a:srgbClr val="000000"/>
              </a:solidFill>
            </a:endParaRPr>
          </a:p>
          <a:p>
            <a:pPr marL="342900" lvl="0" indent="-342900" algn="l" rtl="0">
              <a:lnSpc>
                <a:spcPct val="107000"/>
              </a:lnSpc>
              <a:spcBef>
                <a:spcPts val="0"/>
              </a:spcBef>
              <a:spcAft>
                <a:spcPts val="0"/>
              </a:spcAft>
              <a:buClr>
                <a:srgbClr val="000000"/>
              </a:buClr>
              <a:buSzPct val="100000"/>
              <a:buChar char="•"/>
            </a:pPr>
            <a:r>
              <a:rPr lang="en-US" sz="3600">
                <a:solidFill>
                  <a:srgbClr val="000000"/>
                </a:solidFill>
              </a:rPr>
              <a:t>In a matter of first impression, school administrator who was perpetrator of sexual harassment was not appropriate person whose knowledge could be imputed to school district to support district’s Title IX liability. </a:t>
            </a:r>
            <a:endParaRPr/>
          </a:p>
          <a:p>
            <a:pPr marL="342900" lvl="0" indent="-200025" algn="l" rtl="0">
              <a:lnSpc>
                <a:spcPct val="107000"/>
              </a:lnSpc>
              <a:spcBef>
                <a:spcPts val="0"/>
              </a:spcBef>
              <a:spcAft>
                <a:spcPts val="0"/>
              </a:spcAft>
              <a:buClr>
                <a:schemeClr val="dk1"/>
              </a:buClr>
              <a:buSzPct val="100000"/>
              <a:buNone/>
            </a:pPr>
            <a:endParaRPr sz="3600" b="1">
              <a:solidFill>
                <a:srgbClr val="000000"/>
              </a:solidFill>
            </a:endParaRPr>
          </a:p>
          <a:p>
            <a:pPr marL="342900" lvl="0" indent="-342900" algn="l" rtl="0">
              <a:lnSpc>
                <a:spcPct val="107000"/>
              </a:lnSpc>
              <a:spcBef>
                <a:spcPts val="0"/>
              </a:spcBef>
              <a:spcAft>
                <a:spcPts val="0"/>
              </a:spcAft>
              <a:buClr>
                <a:srgbClr val="000000"/>
              </a:buClr>
              <a:buSzPct val="100000"/>
              <a:buChar char="•"/>
            </a:pPr>
            <a:r>
              <a:rPr lang="en-US" sz="3600" b="1">
                <a:solidFill>
                  <a:srgbClr val="000000"/>
                </a:solidFill>
              </a:rPr>
              <a:t>For a school district to have actual knowledge of sexual harassment perpetrated against a student, as required to support the district’s liability for the harassment under Title IX, a report must be made to an appropriate school official, who is not the perpetrator, who must respond with deliberate indifference. </a:t>
            </a:r>
            <a:endParaRPr/>
          </a:p>
          <a:p>
            <a:pPr marL="342900" lvl="0" indent="-200025" algn="l" rtl="0">
              <a:lnSpc>
                <a:spcPct val="107000"/>
              </a:lnSpc>
              <a:spcBef>
                <a:spcPts val="0"/>
              </a:spcBef>
              <a:spcAft>
                <a:spcPts val="0"/>
              </a:spcAft>
              <a:buClr>
                <a:schemeClr val="dk1"/>
              </a:buClr>
              <a:buSzPct val="100000"/>
              <a:buNone/>
            </a:pPr>
            <a:endParaRPr sz="3600">
              <a:solidFill>
                <a:srgbClr val="000000"/>
              </a:solidFill>
            </a:endParaRPr>
          </a:p>
          <a:p>
            <a:pPr marL="342900" lvl="0" indent="-342900" algn="l" rtl="0">
              <a:lnSpc>
                <a:spcPct val="107000"/>
              </a:lnSpc>
              <a:spcBef>
                <a:spcPts val="0"/>
              </a:spcBef>
              <a:spcAft>
                <a:spcPts val="0"/>
              </a:spcAft>
              <a:buClr>
                <a:srgbClr val="000000"/>
              </a:buClr>
              <a:buSzPct val="100000"/>
              <a:buChar char="•"/>
            </a:pPr>
            <a:r>
              <a:rPr lang="en-US" sz="3600">
                <a:solidFill>
                  <a:srgbClr val="000000"/>
                </a:solidFill>
              </a:rPr>
              <a:t>School district lacked actual knowledge of sexual relationship, as required to support liability under Title IX.</a:t>
            </a:r>
            <a:endParaRPr/>
          </a:p>
          <a:p>
            <a:pPr marL="342900" lvl="0" indent="-263525" algn="l" rtl="0">
              <a:lnSpc>
                <a:spcPct val="107000"/>
              </a:lnSpc>
              <a:spcBef>
                <a:spcPts val="0"/>
              </a:spcBef>
              <a:spcAft>
                <a:spcPts val="0"/>
              </a:spcAft>
              <a:buClr>
                <a:schemeClr val="dk1"/>
              </a:buClr>
              <a:buSzPct val="100000"/>
              <a:buNone/>
            </a:pPr>
            <a:endParaRPr sz="2000">
              <a:solidFill>
                <a:srgbClr val="000000"/>
              </a:solidFill>
            </a:endParaRPr>
          </a:p>
          <a:p>
            <a:pPr marL="342900" lvl="0" indent="-263525" algn="l" rtl="0">
              <a:lnSpc>
                <a:spcPct val="107000"/>
              </a:lnSpc>
              <a:spcBef>
                <a:spcPts val="0"/>
              </a:spcBef>
              <a:spcAft>
                <a:spcPts val="0"/>
              </a:spcAft>
              <a:buClr>
                <a:schemeClr val="dk1"/>
              </a:buClr>
              <a:buSzPct val="100000"/>
              <a:buNone/>
            </a:pPr>
            <a:endParaRPr sz="2000">
              <a:solidFill>
                <a:srgbClr val="000000"/>
              </a:solidFill>
            </a:endParaRPr>
          </a:p>
          <a:p>
            <a:pPr marL="342900" lvl="0" indent="-263525" algn="l" rtl="0">
              <a:lnSpc>
                <a:spcPct val="107000"/>
              </a:lnSpc>
              <a:spcBef>
                <a:spcPts val="0"/>
              </a:spcBef>
              <a:spcAft>
                <a:spcPts val="0"/>
              </a:spcAft>
              <a:buClr>
                <a:schemeClr val="dk1"/>
              </a:buClr>
              <a:buSzPct val="100000"/>
              <a:buNone/>
            </a:pPr>
            <a:endParaRPr sz="2000"/>
          </a:p>
          <a:p>
            <a:pPr marL="0" lvl="0" indent="0" algn="l" rtl="0">
              <a:lnSpc>
                <a:spcPct val="107000"/>
              </a:lnSpc>
              <a:spcBef>
                <a:spcPts val="0"/>
              </a:spcBef>
              <a:spcAft>
                <a:spcPts val="0"/>
              </a:spcAft>
              <a:buClr>
                <a:schemeClr val="dk1"/>
              </a:buClr>
              <a:buSzPct val="100000"/>
              <a:buNone/>
            </a:pPr>
            <a:endParaRPr sz="2800"/>
          </a:p>
          <a:p>
            <a:pPr marL="0" lvl="0" indent="0" algn="ctr" rtl="0">
              <a:spcBef>
                <a:spcPts val="575"/>
              </a:spcBef>
              <a:spcAft>
                <a:spcPts val="0"/>
              </a:spcAft>
              <a:buClr>
                <a:schemeClr val="dk1"/>
              </a:buClr>
              <a:buSzPct val="100000"/>
              <a:buNone/>
            </a:pPr>
            <a:endParaRPr sz="4600"/>
          </a:p>
        </p:txBody>
      </p:sp>
      <p:sp>
        <p:nvSpPr>
          <p:cNvPr id="175" name="Google Shape;175;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solidFill>
                  <a:srgbClr val="888888"/>
                </a:solidFill>
              </a:rPr>
              <a:t>15</a:t>
            </a:fld>
            <a:endParaRPr>
              <a:solidFill>
                <a:srgbClr val="888888"/>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228600" y="228600"/>
            <a:ext cx="8763000" cy="47004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ct val="100000"/>
              <a:buFont typeface="Calibri"/>
              <a:buNone/>
            </a:pPr>
            <a:r>
              <a:rPr lang="en-US" sz="2800" b="1"/>
              <a:t>2020 Title IX Regulations</a:t>
            </a:r>
            <a:endParaRPr/>
          </a:p>
        </p:txBody>
      </p:sp>
      <p:sp>
        <p:nvSpPr>
          <p:cNvPr id="181" name="Google Shape;181;p16"/>
          <p:cNvSpPr txBox="1">
            <a:spLocks noGrp="1"/>
          </p:cNvSpPr>
          <p:nvPr>
            <p:ph type="body" idx="1"/>
          </p:nvPr>
        </p:nvSpPr>
        <p:spPr>
          <a:xfrm>
            <a:off x="228600" y="976044"/>
            <a:ext cx="8763000" cy="5500955"/>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spcBef>
                <a:spcPts val="0"/>
              </a:spcBef>
              <a:spcAft>
                <a:spcPts val="0"/>
              </a:spcAft>
              <a:buClr>
                <a:schemeClr val="dk1"/>
              </a:buClr>
              <a:buSzPct val="100000"/>
              <a:buNone/>
            </a:pPr>
            <a:r>
              <a:rPr lang="en-US" sz="3200" b="1" u="sng"/>
              <a:t>A Few Notes About the 2020 Title IX Regulations</a:t>
            </a:r>
            <a:endParaRPr/>
          </a:p>
          <a:p>
            <a:pPr marL="342900" lvl="0" indent="-23114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Char char="•"/>
            </a:pPr>
            <a:r>
              <a:rPr lang="en-US"/>
              <a:t>In November 2018, the USDOE’s Office of Civil Rights (OCR) published proposed regulations.</a:t>
            </a:r>
            <a:endParaRPr/>
          </a:p>
          <a:p>
            <a:pPr marL="342900" lvl="0" indent="-23114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Char char="•"/>
            </a:pPr>
            <a:r>
              <a:rPr lang="en-US"/>
              <a:t>The new Regulations became effective as of August 14, 2020</a:t>
            </a:r>
            <a:endParaRPr/>
          </a:p>
          <a:p>
            <a:pPr marL="0" lvl="0" indent="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Char char="•"/>
            </a:pPr>
            <a:r>
              <a:rPr lang="en-US"/>
              <a:t>The new 2020 regulations contain updates to Due Process requirements of claims of violation(s) of Title IX, as well as an expansion to the definition of what “constitutes” a SD’s program or activity.</a:t>
            </a:r>
            <a:endParaRPr/>
          </a:p>
          <a:p>
            <a:pPr marL="342900" lvl="0" indent="-23114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Char char="•"/>
            </a:pPr>
            <a:r>
              <a:rPr lang="en-US"/>
              <a:t>If you choose to read the 2020 regulations on your own, please understand that while there is still a grievance process for any alleged Title IX violations for all students, some of the new regulations only pertain to colleges/universities, and not to elementary/secondary schools.  Examples include:</a:t>
            </a:r>
            <a:endParaRPr/>
          </a:p>
          <a:p>
            <a:pPr marL="742950" lvl="1" indent="-187959" algn="l" rtl="0">
              <a:spcBef>
                <a:spcPts val="308"/>
              </a:spcBef>
              <a:spcAft>
                <a:spcPts val="0"/>
              </a:spcAft>
              <a:buClr>
                <a:schemeClr val="dk1"/>
              </a:buClr>
              <a:buSzPct val="100000"/>
              <a:buNone/>
            </a:pPr>
            <a:endParaRPr/>
          </a:p>
          <a:p>
            <a:pPr marL="742950" lvl="1" indent="-285750" algn="l" rtl="0">
              <a:spcBef>
                <a:spcPts val="308"/>
              </a:spcBef>
              <a:spcAft>
                <a:spcPts val="0"/>
              </a:spcAft>
              <a:buClr>
                <a:schemeClr val="dk1"/>
              </a:buClr>
              <a:buSzPct val="100000"/>
              <a:buChar char="–"/>
            </a:pPr>
            <a:r>
              <a:rPr lang="en-US"/>
              <a:t>  A “live hearing” and the ability to cross examine witnesses on the allegations/merits is required at the collegiate level, but is </a:t>
            </a:r>
            <a:r>
              <a:rPr lang="en-US" u="sng"/>
              <a:t>NOT</a:t>
            </a:r>
            <a:r>
              <a:rPr lang="en-US"/>
              <a:t> required at the elementary/secondary levels.</a:t>
            </a:r>
            <a:endParaRPr/>
          </a:p>
          <a:p>
            <a:pPr marL="742950" lvl="1" indent="-187959" algn="l" rtl="0">
              <a:spcBef>
                <a:spcPts val="308"/>
              </a:spcBef>
              <a:spcAft>
                <a:spcPts val="0"/>
              </a:spcAft>
              <a:buClr>
                <a:schemeClr val="dk1"/>
              </a:buClr>
              <a:buSzPct val="100000"/>
              <a:buNone/>
            </a:pPr>
            <a:endParaRPr/>
          </a:p>
          <a:p>
            <a:pPr marL="742950" lvl="1" indent="-285750" algn="l" rtl="0">
              <a:spcBef>
                <a:spcPts val="308"/>
              </a:spcBef>
              <a:spcAft>
                <a:spcPts val="0"/>
              </a:spcAft>
              <a:buClr>
                <a:schemeClr val="dk1"/>
              </a:buClr>
              <a:buSzPct val="100000"/>
              <a:buChar char="–"/>
            </a:pPr>
            <a:r>
              <a:rPr lang="en-US"/>
              <a:t>The new Regulations discuss the college/university Title IX liability for Fraternity/Sorority organizations</a:t>
            </a:r>
            <a:endParaRPr/>
          </a:p>
          <a:p>
            <a:pPr marL="342900" lvl="1" indent="0" algn="l" rtl="0">
              <a:spcBef>
                <a:spcPts val="308"/>
              </a:spcBef>
              <a:spcAft>
                <a:spcPts val="0"/>
              </a:spcAft>
              <a:buClr>
                <a:schemeClr val="dk1"/>
              </a:buClr>
              <a:buSzPct val="100000"/>
              <a:buNone/>
            </a:pPr>
            <a:endParaRPr/>
          </a:p>
        </p:txBody>
      </p:sp>
      <p:sp>
        <p:nvSpPr>
          <p:cNvPr id="182" name="Google Shape;182;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17"/>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800"/>
              <a:buFont typeface="Calibri"/>
              <a:buNone/>
            </a:pPr>
            <a:r>
              <a:rPr lang="en-US" sz="2800" b="1" u="sng"/>
              <a:t>Title IX’s Compatibility with Other Discrimination Laws</a:t>
            </a:r>
            <a:endParaRPr sz="2800" b="1"/>
          </a:p>
        </p:txBody>
      </p:sp>
      <p:sp>
        <p:nvSpPr>
          <p:cNvPr id="188" name="Google Shape;188;p17"/>
          <p:cNvSpPr txBox="1">
            <a:spLocks noGrp="1"/>
          </p:cNvSpPr>
          <p:nvPr>
            <p:ph type="body" idx="1"/>
          </p:nvPr>
        </p:nvSpPr>
        <p:spPr>
          <a:xfrm>
            <a:off x="228600" y="1825625"/>
            <a:ext cx="8763000" cy="4351338"/>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a:t>It is permissible to file complains of sexual harassment under both Section 703 of Title VII of the Civil Rights Act of 1964 and Title IX.</a:t>
            </a:r>
            <a:endParaRPr/>
          </a:p>
          <a:p>
            <a:pPr marL="742950" lvl="1" indent="-285750" algn="l" rtl="0">
              <a:spcBef>
                <a:spcPts val="560"/>
              </a:spcBef>
              <a:spcAft>
                <a:spcPts val="0"/>
              </a:spcAft>
              <a:buClr>
                <a:schemeClr val="dk1"/>
              </a:buClr>
              <a:buSzPts val="2800"/>
              <a:buChar char="–"/>
            </a:pPr>
            <a:r>
              <a:rPr lang="en-US"/>
              <a:t>Title IX only pertains to “gender related” claims of discrimination</a:t>
            </a:r>
            <a:endParaRPr/>
          </a:p>
          <a:p>
            <a:pPr marL="742950" lvl="1" indent="-285750" algn="l" rtl="0">
              <a:spcBef>
                <a:spcPts val="560"/>
              </a:spcBef>
              <a:spcAft>
                <a:spcPts val="0"/>
              </a:spcAft>
              <a:buClr>
                <a:schemeClr val="dk1"/>
              </a:buClr>
              <a:buSzPts val="2800"/>
              <a:buChar char="–"/>
            </a:pPr>
            <a:r>
              <a:rPr lang="en-US"/>
              <a:t>Title VII  / NJLAD includes “protected classes”, including gender</a:t>
            </a:r>
            <a:endParaRPr/>
          </a:p>
          <a:p>
            <a:pPr marL="1143000" lvl="2" indent="-228600" algn="l" rtl="0">
              <a:spcBef>
                <a:spcPts val="480"/>
              </a:spcBef>
              <a:spcAft>
                <a:spcPts val="0"/>
              </a:spcAft>
              <a:buClr>
                <a:schemeClr val="dk1"/>
              </a:buClr>
              <a:buSzPts val="2400"/>
              <a:buChar char="•"/>
            </a:pPr>
            <a:r>
              <a:rPr lang="en-US"/>
              <a:t>See Next Slide</a:t>
            </a:r>
            <a:endParaRPr/>
          </a:p>
          <a:p>
            <a:pPr marL="742950" lvl="1" indent="-107950" algn="l" rtl="0">
              <a:spcBef>
                <a:spcPts val="560"/>
              </a:spcBef>
              <a:spcAft>
                <a:spcPts val="0"/>
              </a:spcAft>
              <a:buClr>
                <a:schemeClr val="dk1"/>
              </a:buClr>
              <a:buSzPts val="2800"/>
              <a:buNone/>
            </a:pPr>
            <a:endParaRPr/>
          </a:p>
        </p:txBody>
      </p:sp>
      <p:sp>
        <p:nvSpPr>
          <p:cNvPr id="189" name="Google Shape;189;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8"/>
          <p:cNvSpPr txBox="1">
            <a:spLocks noGrp="1"/>
          </p:cNvSpPr>
          <p:nvPr>
            <p:ph type="body" idx="1"/>
          </p:nvPr>
        </p:nvSpPr>
        <p:spPr>
          <a:xfrm>
            <a:off x="457200" y="1281112"/>
            <a:ext cx="8229600" cy="5257800"/>
          </a:xfrm>
          <a:prstGeom prst="rect">
            <a:avLst/>
          </a:prstGeom>
          <a:noFill/>
          <a:ln>
            <a:noFill/>
          </a:ln>
        </p:spPr>
        <p:txBody>
          <a:bodyPr spcFirstLastPara="1" wrap="square" lIns="91400" tIns="45675" rIns="91400" bIns="45675" anchor="t" anchorCtr="0">
            <a:noAutofit/>
          </a:bodyPr>
          <a:lstStyle/>
          <a:p>
            <a:pPr marL="342900" lvl="0" indent="-342900" algn="l" rtl="0">
              <a:lnSpc>
                <a:spcPct val="80000"/>
              </a:lnSpc>
              <a:spcBef>
                <a:spcPts val="0"/>
              </a:spcBef>
              <a:spcAft>
                <a:spcPts val="0"/>
              </a:spcAft>
              <a:buClr>
                <a:schemeClr val="dk1"/>
              </a:buClr>
              <a:buSzPts val="1760"/>
              <a:buChar char="•"/>
            </a:pPr>
            <a:r>
              <a:rPr lang="en-US" sz="1700"/>
              <a:t>Employers--including parochial schools and public-school districts--may not discriminate against staff or students based on:</a:t>
            </a:r>
            <a:endParaRPr/>
          </a:p>
          <a:p>
            <a:pPr marL="742950" lvl="1" indent="-285750" algn="l" rtl="0">
              <a:lnSpc>
                <a:spcPct val="80000"/>
              </a:lnSpc>
              <a:spcBef>
                <a:spcPts val="308"/>
              </a:spcBef>
              <a:spcAft>
                <a:spcPts val="0"/>
              </a:spcAft>
              <a:buClr>
                <a:schemeClr val="dk1"/>
              </a:buClr>
              <a:buSzPts val="1540"/>
              <a:buFont typeface="Arial"/>
              <a:buChar char="•"/>
            </a:pPr>
            <a:r>
              <a:rPr lang="en-US" sz="1600"/>
              <a:t>Race</a:t>
            </a:r>
            <a:endParaRPr/>
          </a:p>
          <a:p>
            <a:pPr marL="742950" lvl="1" indent="-285750" algn="l" rtl="0">
              <a:lnSpc>
                <a:spcPct val="80000"/>
              </a:lnSpc>
              <a:spcBef>
                <a:spcPts val="308"/>
              </a:spcBef>
              <a:spcAft>
                <a:spcPts val="0"/>
              </a:spcAft>
              <a:buClr>
                <a:schemeClr val="dk1"/>
              </a:buClr>
              <a:buSzPts val="1540"/>
              <a:buFont typeface="Arial"/>
              <a:buChar char="•"/>
            </a:pPr>
            <a:r>
              <a:rPr lang="en-US" sz="1600"/>
              <a:t>Creed</a:t>
            </a:r>
            <a:endParaRPr/>
          </a:p>
          <a:p>
            <a:pPr marL="742950" lvl="1" indent="-285750" algn="l" rtl="0">
              <a:lnSpc>
                <a:spcPct val="80000"/>
              </a:lnSpc>
              <a:spcBef>
                <a:spcPts val="308"/>
              </a:spcBef>
              <a:spcAft>
                <a:spcPts val="0"/>
              </a:spcAft>
              <a:buClr>
                <a:schemeClr val="dk1"/>
              </a:buClr>
              <a:buSzPts val="1540"/>
              <a:buFont typeface="Arial"/>
              <a:buChar char="•"/>
            </a:pPr>
            <a:r>
              <a:rPr lang="en-US" sz="1600"/>
              <a:t>Color</a:t>
            </a:r>
            <a:endParaRPr/>
          </a:p>
          <a:p>
            <a:pPr marL="742950" lvl="1" indent="-285750" algn="l" rtl="0">
              <a:lnSpc>
                <a:spcPct val="80000"/>
              </a:lnSpc>
              <a:spcBef>
                <a:spcPts val="308"/>
              </a:spcBef>
              <a:spcAft>
                <a:spcPts val="0"/>
              </a:spcAft>
              <a:buClr>
                <a:schemeClr val="dk1"/>
              </a:buClr>
              <a:buSzPts val="1540"/>
              <a:buFont typeface="Arial"/>
              <a:buChar char="•"/>
            </a:pPr>
            <a:r>
              <a:rPr lang="en-US" sz="1600"/>
              <a:t>National origin</a:t>
            </a:r>
            <a:endParaRPr/>
          </a:p>
          <a:p>
            <a:pPr marL="742950" lvl="1" indent="-285750" algn="l" rtl="0">
              <a:lnSpc>
                <a:spcPct val="80000"/>
              </a:lnSpc>
              <a:spcBef>
                <a:spcPts val="308"/>
              </a:spcBef>
              <a:spcAft>
                <a:spcPts val="0"/>
              </a:spcAft>
              <a:buClr>
                <a:schemeClr val="dk1"/>
              </a:buClr>
              <a:buSzPts val="1540"/>
              <a:buFont typeface="Arial"/>
              <a:buChar char="•"/>
            </a:pPr>
            <a:r>
              <a:rPr lang="en-US" sz="1600"/>
              <a:t>Ancestry</a:t>
            </a:r>
            <a:endParaRPr/>
          </a:p>
          <a:p>
            <a:pPr marL="742950" lvl="1" indent="-285750" algn="l" rtl="0">
              <a:lnSpc>
                <a:spcPct val="80000"/>
              </a:lnSpc>
              <a:spcBef>
                <a:spcPts val="308"/>
              </a:spcBef>
              <a:spcAft>
                <a:spcPts val="0"/>
              </a:spcAft>
              <a:buClr>
                <a:schemeClr val="dk1"/>
              </a:buClr>
              <a:buSzPts val="1540"/>
              <a:buFont typeface="Arial"/>
              <a:buChar char="•"/>
            </a:pPr>
            <a:r>
              <a:rPr lang="en-US" sz="1600"/>
              <a:t>Age</a:t>
            </a:r>
            <a:endParaRPr/>
          </a:p>
          <a:p>
            <a:pPr marL="742950" lvl="1" indent="-285750" algn="l" rtl="0">
              <a:lnSpc>
                <a:spcPct val="80000"/>
              </a:lnSpc>
              <a:spcBef>
                <a:spcPts val="308"/>
              </a:spcBef>
              <a:spcAft>
                <a:spcPts val="0"/>
              </a:spcAft>
              <a:buClr>
                <a:schemeClr val="dk1"/>
              </a:buClr>
              <a:buSzPts val="1540"/>
              <a:buFont typeface="Arial"/>
              <a:buChar char="•"/>
            </a:pPr>
            <a:r>
              <a:rPr lang="en-US" sz="1600"/>
              <a:t>Genetic information</a:t>
            </a:r>
            <a:endParaRPr/>
          </a:p>
          <a:p>
            <a:pPr marL="742950" lvl="1" indent="-285750" algn="l" rtl="0">
              <a:lnSpc>
                <a:spcPct val="80000"/>
              </a:lnSpc>
              <a:spcBef>
                <a:spcPts val="308"/>
              </a:spcBef>
              <a:spcAft>
                <a:spcPts val="0"/>
              </a:spcAft>
              <a:buClr>
                <a:schemeClr val="dk1"/>
              </a:buClr>
              <a:buSzPts val="1540"/>
              <a:buFont typeface="Arial"/>
              <a:buChar char="•"/>
            </a:pPr>
            <a:r>
              <a:rPr lang="en-US" sz="1600"/>
              <a:t>Pregnancy</a:t>
            </a:r>
            <a:endParaRPr/>
          </a:p>
          <a:p>
            <a:pPr marL="742950" lvl="1" indent="-285750" algn="l" rtl="0">
              <a:lnSpc>
                <a:spcPct val="80000"/>
              </a:lnSpc>
              <a:spcBef>
                <a:spcPts val="308"/>
              </a:spcBef>
              <a:spcAft>
                <a:spcPts val="0"/>
              </a:spcAft>
              <a:buClr>
                <a:schemeClr val="dk1"/>
              </a:buClr>
              <a:buSzPts val="1540"/>
              <a:buFont typeface="Arial"/>
              <a:buChar char="•"/>
            </a:pPr>
            <a:r>
              <a:rPr lang="en-US" sz="1600"/>
              <a:t>Sex</a:t>
            </a:r>
            <a:endParaRPr/>
          </a:p>
          <a:p>
            <a:pPr marL="742950" lvl="1" indent="-285750" algn="l" rtl="0">
              <a:lnSpc>
                <a:spcPct val="80000"/>
              </a:lnSpc>
              <a:spcBef>
                <a:spcPts val="308"/>
              </a:spcBef>
              <a:spcAft>
                <a:spcPts val="0"/>
              </a:spcAft>
              <a:buClr>
                <a:schemeClr val="dk1"/>
              </a:buClr>
              <a:buSzPts val="1540"/>
              <a:buFont typeface="Arial"/>
              <a:buChar char="•"/>
            </a:pPr>
            <a:r>
              <a:rPr lang="en-US" sz="1600"/>
              <a:t>Religion</a:t>
            </a:r>
            <a:endParaRPr/>
          </a:p>
          <a:p>
            <a:pPr marL="742950" lvl="1" indent="-285750" algn="l" rtl="0">
              <a:lnSpc>
                <a:spcPct val="80000"/>
              </a:lnSpc>
              <a:spcBef>
                <a:spcPts val="308"/>
              </a:spcBef>
              <a:spcAft>
                <a:spcPts val="0"/>
              </a:spcAft>
              <a:buClr>
                <a:schemeClr val="dk1"/>
              </a:buClr>
              <a:buSzPts val="1540"/>
              <a:buFont typeface="Arial"/>
              <a:buChar char="•"/>
            </a:pPr>
            <a:r>
              <a:rPr lang="en-US" sz="1600"/>
              <a:t>Disability</a:t>
            </a:r>
            <a:endParaRPr/>
          </a:p>
          <a:p>
            <a:pPr marL="742950" lvl="1" indent="-285750" algn="l" rtl="0">
              <a:lnSpc>
                <a:spcPct val="80000"/>
              </a:lnSpc>
              <a:spcBef>
                <a:spcPts val="308"/>
              </a:spcBef>
              <a:spcAft>
                <a:spcPts val="0"/>
              </a:spcAft>
              <a:buClr>
                <a:schemeClr val="dk1"/>
              </a:buClr>
              <a:buSzPts val="1540"/>
              <a:buFont typeface="Arial"/>
              <a:buChar char="•"/>
            </a:pPr>
            <a:r>
              <a:rPr lang="en-US" sz="1600"/>
              <a:t>Military service</a:t>
            </a:r>
            <a:endParaRPr/>
          </a:p>
          <a:p>
            <a:pPr marL="742950" lvl="1" indent="-285750" algn="l" rtl="0">
              <a:lnSpc>
                <a:spcPct val="80000"/>
              </a:lnSpc>
              <a:spcBef>
                <a:spcPts val="308"/>
              </a:spcBef>
              <a:spcAft>
                <a:spcPts val="0"/>
              </a:spcAft>
              <a:buClr>
                <a:schemeClr val="dk1"/>
              </a:buClr>
              <a:buSzPts val="1540"/>
              <a:buFont typeface="Arial"/>
              <a:buChar char="•"/>
            </a:pPr>
            <a:r>
              <a:rPr lang="en-US" sz="1600"/>
              <a:t>Atypical cellular blood trait</a:t>
            </a:r>
            <a:endParaRPr/>
          </a:p>
          <a:p>
            <a:pPr marL="742950" lvl="1" indent="-285750" algn="l" rtl="0">
              <a:lnSpc>
                <a:spcPct val="80000"/>
              </a:lnSpc>
              <a:spcBef>
                <a:spcPts val="308"/>
              </a:spcBef>
              <a:spcAft>
                <a:spcPts val="0"/>
              </a:spcAft>
              <a:buClr>
                <a:schemeClr val="dk1"/>
              </a:buClr>
              <a:buSzPts val="1540"/>
              <a:buFont typeface="Arial"/>
              <a:buChar char="•"/>
            </a:pPr>
            <a:r>
              <a:rPr lang="en-US" sz="1600"/>
              <a:t>Nationality </a:t>
            </a:r>
            <a:endParaRPr/>
          </a:p>
          <a:p>
            <a:pPr marL="742950" lvl="1" indent="-187953" algn="l" rtl="0">
              <a:lnSpc>
                <a:spcPct val="80000"/>
              </a:lnSpc>
              <a:spcBef>
                <a:spcPts val="308"/>
              </a:spcBef>
              <a:spcAft>
                <a:spcPts val="0"/>
              </a:spcAft>
              <a:buClr>
                <a:schemeClr val="dk1"/>
              </a:buClr>
              <a:buSzPts val="1540"/>
              <a:buNone/>
            </a:pPr>
            <a:endParaRPr sz="1600"/>
          </a:p>
          <a:p>
            <a:pPr marL="342900" lvl="0" indent="-342900" algn="l" rtl="0">
              <a:lnSpc>
                <a:spcPct val="80000"/>
              </a:lnSpc>
              <a:spcBef>
                <a:spcPts val="352"/>
              </a:spcBef>
              <a:spcAft>
                <a:spcPts val="0"/>
              </a:spcAft>
              <a:buClr>
                <a:schemeClr val="dk1"/>
              </a:buClr>
              <a:buSzPts val="1760"/>
              <a:buChar char="•"/>
            </a:pPr>
            <a:r>
              <a:rPr lang="en-US" sz="1700"/>
              <a:t>NJ LAD</a:t>
            </a:r>
            <a:endParaRPr/>
          </a:p>
          <a:p>
            <a:pPr marL="742950" lvl="1" indent="-285750" algn="l" rtl="0">
              <a:lnSpc>
                <a:spcPct val="80000"/>
              </a:lnSpc>
              <a:spcBef>
                <a:spcPts val="308"/>
              </a:spcBef>
              <a:spcAft>
                <a:spcPts val="0"/>
              </a:spcAft>
              <a:buClr>
                <a:schemeClr val="dk1"/>
              </a:buClr>
              <a:buSzPts val="1540"/>
              <a:buChar char="–"/>
            </a:pPr>
            <a:r>
              <a:rPr lang="en-US" sz="1600"/>
              <a:t>Marital/domestic partnership/civil union status</a:t>
            </a:r>
            <a:endParaRPr/>
          </a:p>
          <a:p>
            <a:pPr marL="742950" lvl="1" indent="-285750" algn="l" rtl="0">
              <a:lnSpc>
                <a:spcPct val="80000"/>
              </a:lnSpc>
              <a:spcBef>
                <a:spcPts val="308"/>
              </a:spcBef>
              <a:spcAft>
                <a:spcPts val="0"/>
              </a:spcAft>
              <a:buClr>
                <a:schemeClr val="dk1"/>
              </a:buClr>
              <a:buSzPts val="1540"/>
              <a:buChar char="–"/>
            </a:pPr>
            <a:r>
              <a:rPr lang="en-US" sz="1600"/>
              <a:t>Affectional or sexual orientation</a:t>
            </a:r>
            <a:endParaRPr/>
          </a:p>
          <a:p>
            <a:pPr marL="742950" lvl="1" indent="-285750" algn="l" rtl="0">
              <a:lnSpc>
                <a:spcPct val="80000"/>
              </a:lnSpc>
              <a:spcBef>
                <a:spcPts val="308"/>
              </a:spcBef>
              <a:spcAft>
                <a:spcPts val="0"/>
              </a:spcAft>
              <a:buClr>
                <a:schemeClr val="dk1"/>
              </a:buClr>
              <a:buSzPts val="1540"/>
              <a:buChar char="–"/>
            </a:pPr>
            <a:r>
              <a:rPr lang="en-US" sz="1600"/>
              <a:t>Gender identification or expression</a:t>
            </a:r>
            <a:endParaRPr/>
          </a:p>
          <a:p>
            <a:pPr marL="742950" lvl="1" indent="-285750" algn="l" rtl="0">
              <a:lnSpc>
                <a:spcPct val="80000"/>
              </a:lnSpc>
              <a:spcBef>
                <a:spcPts val="308"/>
              </a:spcBef>
              <a:spcAft>
                <a:spcPts val="0"/>
              </a:spcAft>
              <a:buClr>
                <a:schemeClr val="dk1"/>
              </a:buClr>
              <a:buSzPts val="1540"/>
              <a:buChar char="–"/>
            </a:pPr>
            <a:r>
              <a:rPr lang="en-US" sz="1600"/>
              <a:t>Hair</a:t>
            </a:r>
            <a:endParaRPr/>
          </a:p>
          <a:p>
            <a:pPr marL="342900" lvl="0" indent="-231134" algn="l" rtl="0">
              <a:lnSpc>
                <a:spcPct val="80000"/>
              </a:lnSpc>
              <a:spcBef>
                <a:spcPts val="352"/>
              </a:spcBef>
              <a:spcAft>
                <a:spcPts val="0"/>
              </a:spcAft>
              <a:buClr>
                <a:schemeClr val="dk1"/>
              </a:buClr>
              <a:buSzPts val="1760"/>
              <a:buNone/>
            </a:pPr>
            <a:endParaRPr sz="1700"/>
          </a:p>
        </p:txBody>
      </p:sp>
      <p:sp>
        <p:nvSpPr>
          <p:cNvPr id="196" name="Google Shape;196;p18"/>
          <p:cNvSpPr txBox="1">
            <a:spLocks noGrp="1"/>
          </p:cNvSpPr>
          <p:nvPr>
            <p:ph type="title"/>
          </p:nvPr>
        </p:nvSpPr>
        <p:spPr>
          <a:xfrm>
            <a:off x="457200" y="165417"/>
            <a:ext cx="8229600" cy="944563"/>
          </a:xfrm>
          <a:prstGeom prst="rect">
            <a:avLst/>
          </a:prstGeom>
          <a:noFill/>
          <a:ln>
            <a:noFill/>
          </a:ln>
        </p:spPr>
        <p:txBody>
          <a:bodyPr spcFirstLastPara="1" wrap="square" lIns="91400" tIns="45675" rIns="91400" bIns="45675" anchor="ctr" anchorCtr="0">
            <a:noAutofit/>
          </a:bodyPr>
          <a:lstStyle/>
          <a:p>
            <a:pPr marL="0" lvl="0" indent="0" algn="ctr" rtl="0">
              <a:spcBef>
                <a:spcPts val="0"/>
              </a:spcBef>
              <a:spcAft>
                <a:spcPts val="0"/>
              </a:spcAft>
              <a:buClr>
                <a:schemeClr val="dk1"/>
              </a:buClr>
              <a:buSzPts val="4400"/>
              <a:buFont typeface="Calibri"/>
              <a:buNone/>
            </a:pPr>
            <a:r>
              <a:rPr lang="en-US" u="sng"/>
              <a:t>Protected Classes</a:t>
            </a:r>
            <a:endParaRPr/>
          </a:p>
        </p:txBody>
      </p:sp>
      <p:sp>
        <p:nvSpPr>
          <p:cNvPr id="197" name="Google Shape;197;p18"/>
          <p:cNvSpPr txBox="1">
            <a:spLocks noGrp="1"/>
          </p:cNvSpPr>
          <p:nvPr>
            <p:ph type="sldNum" idx="12"/>
          </p:nvPr>
        </p:nvSpPr>
        <p:spPr>
          <a:xfrm>
            <a:off x="6553200" y="6356351"/>
            <a:ext cx="2133600" cy="365125"/>
          </a:xfrm>
          <a:prstGeom prst="rect">
            <a:avLst/>
          </a:prstGeom>
          <a:noFill/>
          <a:ln>
            <a:noFill/>
          </a:ln>
        </p:spPr>
        <p:txBody>
          <a:bodyPr spcFirstLastPara="1" wrap="square" lIns="91400" tIns="45675" rIns="91400" bIns="45675" anchor="ctr" anchorCtr="0">
            <a:noAutofit/>
          </a:bodyPr>
          <a:lstStyle/>
          <a:p>
            <a:pPr marL="0" lvl="0" indent="0" algn="r" rtl="0">
              <a:lnSpc>
                <a:spcPct val="100000"/>
              </a:lnSpc>
              <a:spcBef>
                <a:spcPts val="0"/>
              </a:spcBef>
              <a:spcAft>
                <a:spcPts val="0"/>
              </a:spcAft>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Clr>
                <a:schemeClr val="accent3"/>
              </a:buClr>
              <a:buSzPct val="100000"/>
              <a:buNone/>
            </a:pPr>
            <a:r>
              <a:rPr lang="en-US" b="1">
                <a:solidFill>
                  <a:schemeClr val="accent3"/>
                </a:solidFill>
              </a:rPr>
              <a:t>Title IX:  “No person shall be excluded, on the basis of sex, from education programs or activities receiving federal assistance.”</a:t>
            </a:r>
            <a:endParaRPr/>
          </a:p>
          <a:p>
            <a:pPr marL="342900" lvl="0" indent="-34290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None/>
            </a:pPr>
            <a:r>
              <a:rPr lang="en-US"/>
              <a:t>School Districts must: </a:t>
            </a:r>
            <a:endParaRPr/>
          </a:p>
          <a:p>
            <a:pPr marL="342900" lvl="0" indent="-34290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Char char="•"/>
            </a:pPr>
            <a:r>
              <a:rPr lang="en-US"/>
              <a:t>Have a policy of equity in employment and nondiscrimination</a:t>
            </a:r>
            <a:endParaRPr/>
          </a:p>
          <a:p>
            <a:pPr marL="342900" lvl="0" indent="-34290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Char char="•"/>
            </a:pPr>
            <a:r>
              <a:rPr lang="en-US"/>
              <a:t>Disseminate a notice of nondiscrimination;</a:t>
            </a:r>
            <a:endParaRPr/>
          </a:p>
          <a:p>
            <a:pPr marL="342900" lvl="0" indent="-23114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Char char="•"/>
            </a:pPr>
            <a:r>
              <a:rPr lang="en-US"/>
              <a:t>Designate at least one employee to coordinate its efforts to comply with and carry out its responsibilities to be free of discrimination (Title IX Coordinator); and </a:t>
            </a:r>
            <a:endParaRPr/>
          </a:p>
          <a:p>
            <a:pPr marL="342900" lvl="0" indent="-231140" algn="l" rtl="0">
              <a:spcBef>
                <a:spcPts val="352"/>
              </a:spcBef>
              <a:spcAft>
                <a:spcPts val="0"/>
              </a:spcAft>
              <a:buClr>
                <a:schemeClr val="dk1"/>
              </a:buClr>
              <a:buSzPct val="100000"/>
              <a:buNone/>
            </a:pPr>
            <a:endParaRPr/>
          </a:p>
          <a:p>
            <a:pPr marL="342900" lvl="0" indent="-342900" algn="l" rtl="0">
              <a:spcBef>
                <a:spcPts val="352"/>
              </a:spcBef>
              <a:spcAft>
                <a:spcPts val="0"/>
              </a:spcAft>
              <a:buClr>
                <a:schemeClr val="dk1"/>
              </a:buClr>
              <a:buSzPct val="100000"/>
              <a:buChar char="•"/>
            </a:pPr>
            <a:r>
              <a:rPr lang="en-US"/>
              <a:t>Adopt and publish grievance procedures providing for prompt and equitable resolution of student and employee sex discrimination complaints. </a:t>
            </a:r>
            <a:endParaRPr/>
          </a:p>
        </p:txBody>
      </p:sp>
      <p:sp>
        <p:nvSpPr>
          <p:cNvPr id="82" name="Google Shape;82;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u="sng"/>
              <a:t>SD Obligations Under Title IX</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3"/>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222222"/>
              </a:buClr>
              <a:buSzPts val="2400"/>
              <a:buFont typeface="Arial"/>
              <a:buNone/>
            </a:pPr>
            <a:r>
              <a:rPr lang="en-US" sz="2400" b="0" i="1" u="sng">
                <a:solidFill>
                  <a:srgbClr val="222222"/>
                </a:solidFill>
              </a:rPr>
              <a:t>Jackson v. Birmingham Public Schools</a:t>
            </a:r>
            <a:r>
              <a:rPr lang="en-US" sz="2400" u="sng">
                <a:solidFill>
                  <a:srgbClr val="000000"/>
                </a:solidFill>
              </a:rPr>
              <a:t>,</a:t>
            </a:r>
            <a:r>
              <a:rPr lang="en-US" sz="2400" b="1"/>
              <a:t> </a:t>
            </a:r>
            <a:br>
              <a:rPr lang="en-US" sz="2400" b="1"/>
            </a:br>
            <a:r>
              <a:rPr lang="en-US" sz="2400">
                <a:solidFill>
                  <a:srgbClr val="000000"/>
                </a:solidFill>
              </a:rPr>
              <a:t>544 U.S. 167 (2005)</a:t>
            </a:r>
            <a:endParaRPr sz="2400" b="1"/>
          </a:p>
        </p:txBody>
      </p:sp>
      <p:sp>
        <p:nvSpPr>
          <p:cNvPr id="88" name="Google Shape;88;p3"/>
          <p:cNvSpPr txBox="1">
            <a:spLocks noGrp="1"/>
          </p:cNvSpPr>
          <p:nvPr>
            <p:ph type="body" idx="1"/>
          </p:nvPr>
        </p:nvSpPr>
        <p:spPr>
          <a:xfrm>
            <a:off x="228600" y="1825625"/>
            <a:ext cx="8763000"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spcBef>
                <a:spcPts val="0"/>
              </a:spcBef>
              <a:spcAft>
                <a:spcPts val="0"/>
              </a:spcAft>
              <a:buClr>
                <a:schemeClr val="dk1"/>
              </a:buClr>
              <a:buSzPct val="100000"/>
              <a:buNone/>
            </a:pPr>
            <a:r>
              <a:rPr lang="en-US" sz="3200" b="1" u="sng"/>
              <a:t>Facts of the Case</a:t>
            </a:r>
            <a:endParaRPr/>
          </a:p>
          <a:p>
            <a:pPr marL="342900" lvl="0" indent="-342900" algn="l" rtl="0">
              <a:spcBef>
                <a:spcPts val="448"/>
              </a:spcBef>
              <a:spcAft>
                <a:spcPts val="0"/>
              </a:spcAft>
              <a:buClr>
                <a:schemeClr val="dk1"/>
              </a:buClr>
              <a:buSzPct val="100000"/>
              <a:buChar char="•"/>
            </a:pPr>
            <a:r>
              <a:rPr lang="en-US"/>
              <a:t>In 1993, Roderick Jackson, a teacher, was hired by the Birmingham SD  BOE to serve as a physical education teacher and girls’ basketball coach. </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en-US"/>
              <a:t>In August of 1999, Mr. Jackson was transferred to Ensley HS, and discovered:</a:t>
            </a:r>
            <a:endParaRPr/>
          </a:p>
          <a:p>
            <a:pPr marL="742950" lvl="1" indent="-285750" algn="l" rtl="0">
              <a:spcBef>
                <a:spcPts val="392"/>
              </a:spcBef>
              <a:spcAft>
                <a:spcPts val="0"/>
              </a:spcAft>
              <a:buClr>
                <a:schemeClr val="dk1"/>
              </a:buClr>
              <a:buSzPct val="100000"/>
              <a:buChar char="–"/>
            </a:pPr>
            <a:r>
              <a:rPr lang="en-US"/>
              <a:t>“Girls’ team was not receiving equal funding and equal access to athletic equipment and facilities;</a:t>
            </a:r>
            <a:endParaRPr/>
          </a:p>
          <a:p>
            <a:pPr marL="742950" lvl="1" indent="-285750" algn="l" rtl="0">
              <a:spcBef>
                <a:spcPts val="392"/>
              </a:spcBef>
              <a:spcAft>
                <a:spcPts val="0"/>
              </a:spcAft>
              <a:buClr>
                <a:schemeClr val="dk1"/>
              </a:buClr>
              <a:buSzPct val="100000"/>
              <a:buChar char="–"/>
            </a:pPr>
            <a:r>
              <a:rPr lang="en-US"/>
              <a:t>The lack of adequate funding, equipment, and facilities made it difficult for Mr. Jackson to perform his job as the team’s coach.”</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en-US"/>
              <a:t>“In December 2000, Mr. Jackson began complaining to supervisors about the unequal treatment of the girls’ basketball team.”  </a:t>
            </a:r>
            <a:r>
              <a:rPr lang="en-US" i="1" u="sng"/>
              <a:t>Id.</a:t>
            </a:r>
            <a:r>
              <a:rPr lang="en-US"/>
              <a:t> at 171-172</a:t>
            </a:r>
            <a:endParaRPr/>
          </a:p>
          <a:p>
            <a:pPr marL="342900" lvl="0" indent="-200660" algn="l" rtl="0">
              <a:spcBef>
                <a:spcPts val="448"/>
              </a:spcBef>
              <a:spcAft>
                <a:spcPts val="0"/>
              </a:spcAft>
              <a:buClr>
                <a:schemeClr val="dk1"/>
              </a:buClr>
              <a:buSzPct val="100000"/>
              <a:buNone/>
            </a:pPr>
            <a:endParaRPr/>
          </a:p>
        </p:txBody>
      </p:sp>
      <p:sp>
        <p:nvSpPr>
          <p:cNvPr id="89" name="Google Shape;89;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4"/>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22222"/>
              </a:buClr>
              <a:buSzPts val="28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95" name="Google Shape;95;p4"/>
          <p:cNvSpPr txBox="1">
            <a:spLocks noGrp="1"/>
          </p:cNvSpPr>
          <p:nvPr>
            <p:ph type="body" idx="1"/>
          </p:nvPr>
        </p:nvSpPr>
        <p:spPr>
          <a:xfrm>
            <a:off x="228600" y="1825625"/>
            <a:ext cx="8763000" cy="4351338"/>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spcBef>
                <a:spcPts val="0"/>
              </a:spcBef>
              <a:spcAft>
                <a:spcPts val="0"/>
              </a:spcAft>
              <a:buClr>
                <a:schemeClr val="dk1"/>
              </a:buClr>
              <a:buSzPct val="100000"/>
              <a:buNone/>
            </a:pPr>
            <a:r>
              <a:rPr lang="en-US" sz="3200" b="1" u="sng"/>
              <a:t>Facts of the Case</a:t>
            </a:r>
            <a:endParaRPr/>
          </a:p>
          <a:p>
            <a:pPr marL="342900" lvl="0" indent="-342900" algn="l" rtl="0">
              <a:spcBef>
                <a:spcPts val="496"/>
              </a:spcBef>
              <a:spcAft>
                <a:spcPts val="0"/>
              </a:spcAft>
              <a:buClr>
                <a:schemeClr val="dk1"/>
              </a:buClr>
              <a:buSzPct val="100000"/>
              <a:buChar char="•"/>
            </a:pPr>
            <a:r>
              <a:rPr lang="en-US"/>
              <a:t>According to Mr. Jackson, his complaints were ignored, and the SD failed to fix the situation.</a:t>
            </a:r>
            <a:endParaRPr/>
          </a:p>
          <a:p>
            <a:pPr marL="342900" lvl="0" indent="-18542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en-US"/>
              <a:t>After Mr. Jackson complained about his perceived problems pertaining to the Girls’ Basketball Team, he “began to receive negative work evaluations and ultimately was removed as the girls’ coach in May 2001”</a:t>
            </a:r>
            <a:endParaRPr/>
          </a:p>
          <a:p>
            <a:pPr marL="342900" lvl="0" indent="-185420" algn="l" rtl="0">
              <a:spcBef>
                <a:spcPts val="496"/>
              </a:spcBef>
              <a:spcAft>
                <a:spcPts val="0"/>
              </a:spcAft>
              <a:buClr>
                <a:schemeClr val="dk1"/>
              </a:buClr>
              <a:buSzPct val="100000"/>
              <a:buNone/>
            </a:pPr>
            <a:endParaRPr/>
          </a:p>
          <a:p>
            <a:pPr marL="342900" lvl="0" indent="-342900" algn="l" rtl="0">
              <a:spcBef>
                <a:spcPts val="496"/>
              </a:spcBef>
              <a:spcAft>
                <a:spcPts val="0"/>
              </a:spcAft>
              <a:buClr>
                <a:schemeClr val="dk1"/>
              </a:buClr>
              <a:buSzPct val="100000"/>
              <a:buChar char="•"/>
            </a:pPr>
            <a:r>
              <a:rPr lang="en-US"/>
              <a:t>Mr. Jackson continued his employment as a teacher within the SD, “but he no longer receive(d) supplemental pay for coaching.”  </a:t>
            </a:r>
            <a:r>
              <a:rPr lang="en-US" i="1" u="sng"/>
              <a:t>Id.</a:t>
            </a:r>
            <a:r>
              <a:rPr lang="en-US"/>
              <a:t> at 171-172.</a:t>
            </a:r>
            <a:endParaRPr/>
          </a:p>
          <a:p>
            <a:pPr marL="342900" lvl="0" indent="-185420" algn="l" rtl="0">
              <a:spcBef>
                <a:spcPts val="496"/>
              </a:spcBef>
              <a:spcAft>
                <a:spcPts val="0"/>
              </a:spcAft>
              <a:buClr>
                <a:schemeClr val="dk1"/>
              </a:buClr>
              <a:buSzPct val="100000"/>
              <a:buNone/>
            </a:pPr>
            <a:endParaRPr/>
          </a:p>
        </p:txBody>
      </p:sp>
      <p:sp>
        <p:nvSpPr>
          <p:cNvPr id="96" name="Google Shape;9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5"/>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22222"/>
              </a:buClr>
              <a:buSzPts val="28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102" name="Google Shape;102;p5"/>
          <p:cNvSpPr txBox="1">
            <a:spLocks noGrp="1"/>
          </p:cNvSpPr>
          <p:nvPr>
            <p:ph type="body" idx="1"/>
          </p:nvPr>
        </p:nvSpPr>
        <p:spPr>
          <a:xfrm>
            <a:off x="228600" y="1825625"/>
            <a:ext cx="8763000" cy="4351338"/>
          </a:xfrm>
          <a:prstGeom prst="rect">
            <a:avLst/>
          </a:prstGeom>
          <a:noFill/>
          <a:ln>
            <a:noFill/>
          </a:ln>
        </p:spPr>
        <p:txBody>
          <a:bodyPr spcFirstLastPara="1" wrap="square" lIns="91425" tIns="45700" rIns="91425" bIns="45700" anchor="t" anchorCtr="0">
            <a:normAutofit fontScale="70000" lnSpcReduction="20000"/>
          </a:bodyPr>
          <a:lstStyle/>
          <a:p>
            <a:pPr marL="0" lvl="0" indent="0" algn="ctr" rtl="0">
              <a:spcBef>
                <a:spcPts val="0"/>
              </a:spcBef>
              <a:spcAft>
                <a:spcPts val="0"/>
              </a:spcAft>
              <a:buClr>
                <a:schemeClr val="dk1"/>
              </a:buClr>
              <a:buSzPct val="100000"/>
              <a:buNone/>
            </a:pPr>
            <a:r>
              <a:rPr lang="en-US" sz="3200" b="1" u="sng"/>
              <a:t>Facts of the Case</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en-US"/>
              <a:t>After the BOE stripped Mr. Jackson of his coaching duties, he filed the Federal Court lawsuit claiming that the SD had violated Title IX by retaliating against him “for protesting the discrimination against the girls’ basketball team.”  </a:t>
            </a:r>
            <a:r>
              <a:rPr lang="en-US" i="1" u="sng"/>
              <a:t>Id.</a:t>
            </a:r>
            <a:r>
              <a:rPr lang="en-US"/>
              <a:t> at 172.</a:t>
            </a:r>
            <a:endParaRPr/>
          </a:p>
          <a:p>
            <a:pPr marL="342900" lvl="0" indent="-20066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en-US"/>
              <a:t>The BOE moved to Dismiss the case claiming that Title IX’s private cause of action does not include claims of Retaliation.  </a:t>
            </a:r>
            <a:r>
              <a:rPr lang="en-US">
                <a:highlight>
                  <a:srgbClr val="FFFF00"/>
                </a:highlight>
              </a:rPr>
              <a:t>(Losing the coaching position and the negative evaluations after he complained…)</a:t>
            </a:r>
            <a:endParaRPr/>
          </a:p>
          <a:p>
            <a:pPr marL="0" lvl="0" indent="0" algn="l" rtl="0">
              <a:spcBef>
                <a:spcPts val="448"/>
              </a:spcBef>
              <a:spcAft>
                <a:spcPts val="0"/>
              </a:spcAft>
              <a:buClr>
                <a:schemeClr val="dk1"/>
              </a:buClr>
              <a:buSzPct val="100000"/>
              <a:buNone/>
            </a:pPr>
            <a:endParaRPr/>
          </a:p>
          <a:p>
            <a:pPr marL="342900" lvl="0" indent="-342900" algn="l" rtl="0">
              <a:spcBef>
                <a:spcPts val="448"/>
              </a:spcBef>
              <a:spcAft>
                <a:spcPts val="0"/>
              </a:spcAft>
              <a:buClr>
                <a:schemeClr val="dk1"/>
              </a:buClr>
              <a:buSzPct val="100000"/>
              <a:buChar char="•"/>
            </a:pPr>
            <a:r>
              <a:rPr lang="en-US"/>
              <a:t>Both the District Court and the 11</a:t>
            </a:r>
            <a:r>
              <a:rPr lang="en-US" baseline="30000"/>
              <a:t>th</a:t>
            </a:r>
            <a:r>
              <a:rPr lang="en-US"/>
              <a:t> Circuit Court of Appeals dismissed Mr. Jackson’s Claims, and this case was appealed to the U.S. Supreme Court.</a:t>
            </a:r>
            <a:endParaRPr/>
          </a:p>
          <a:p>
            <a:pPr marL="342900" lvl="0" indent="-200660" algn="l" rtl="0">
              <a:spcBef>
                <a:spcPts val="448"/>
              </a:spcBef>
              <a:spcAft>
                <a:spcPts val="0"/>
              </a:spcAft>
              <a:buClr>
                <a:schemeClr val="dk1"/>
              </a:buClr>
              <a:buSzPct val="100000"/>
              <a:buNone/>
            </a:pPr>
            <a:endParaRPr/>
          </a:p>
        </p:txBody>
      </p:sp>
      <p:sp>
        <p:nvSpPr>
          <p:cNvPr id="103" name="Google Shape;103;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6"/>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22222"/>
              </a:buClr>
              <a:buSzPts val="28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109" name="Google Shape;109;p6"/>
          <p:cNvSpPr txBox="1">
            <a:spLocks noGrp="1"/>
          </p:cNvSpPr>
          <p:nvPr>
            <p:ph type="body" idx="1"/>
          </p:nvPr>
        </p:nvSpPr>
        <p:spPr>
          <a:xfrm>
            <a:off x="228600" y="1825625"/>
            <a:ext cx="87630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chemeClr val="dk1"/>
              </a:buClr>
              <a:buSzPct val="100000"/>
              <a:buNone/>
            </a:pPr>
            <a:r>
              <a:rPr lang="en-US" sz="3200" b="1" u="sng"/>
              <a:t>Explanation of Title IX Within the </a:t>
            </a:r>
            <a:r>
              <a:rPr lang="en-US" sz="3200" b="1" i="1" u="sng"/>
              <a:t>Jackson </a:t>
            </a:r>
            <a:r>
              <a:rPr lang="en-US" sz="3200" b="1" u="sng"/>
              <a:t>Case</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t>Congress enacted Title IX in 1972 “not only to prevent the use of federal dollars to support discriminatory practices, but also “to provide individual citizens effective protection against those practices.”  </a:t>
            </a:r>
            <a:r>
              <a:rPr lang="en-US" i="1" u="sng"/>
              <a:t>Id.</a:t>
            </a:r>
            <a:r>
              <a:rPr lang="en-US"/>
              <a:t> at 180.</a:t>
            </a:r>
            <a:endParaRPr/>
          </a:p>
          <a:p>
            <a:pPr marL="742950" lvl="1" indent="-285750" algn="l" rtl="0">
              <a:spcBef>
                <a:spcPts val="350"/>
              </a:spcBef>
              <a:spcAft>
                <a:spcPts val="0"/>
              </a:spcAft>
              <a:buClr>
                <a:schemeClr val="dk1"/>
              </a:buClr>
              <a:buSzPct val="100000"/>
              <a:buChar char="–"/>
            </a:pPr>
            <a:r>
              <a:rPr lang="en-US"/>
              <a:t>Title IX “broadly prohibits a funding recipient from subjecting any person to ‘discrimination’ on the basis of sex.”  20 U.S.C.§1681.  </a:t>
            </a:r>
            <a:r>
              <a:rPr lang="en-US" i="1" u="sng"/>
              <a:t>Id</a:t>
            </a:r>
            <a:r>
              <a:rPr lang="en-US" i="1"/>
              <a:t>. at 173.</a:t>
            </a:r>
            <a:endParaRPr/>
          </a:p>
          <a:p>
            <a:pPr marL="0" lvl="0" indent="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t>“More than 25 years ago … we held that Title IX implies a private right of action to enforce its prohibition on </a:t>
            </a:r>
            <a:r>
              <a:rPr lang="en-US" u="sng"/>
              <a:t>intentional</a:t>
            </a:r>
            <a:r>
              <a:rPr lang="en-US"/>
              <a:t> sex discrimination.”  </a:t>
            </a:r>
            <a:r>
              <a:rPr lang="en-US" i="1" u="sng"/>
              <a:t>Id</a:t>
            </a:r>
            <a:r>
              <a:rPr lang="en-US" i="1"/>
              <a:t>. at 173 </a:t>
            </a:r>
            <a:r>
              <a:rPr lang="en-US"/>
              <a:t>(</a:t>
            </a:r>
            <a:r>
              <a:rPr lang="en-US" i="1"/>
              <a:t>citations omitted</a:t>
            </a:r>
            <a:r>
              <a:rPr lang="en-US"/>
              <a:t>).</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t>“It is a form of discrimination because the complainant is being subjected to differential treatment.”  </a:t>
            </a:r>
            <a:r>
              <a:rPr lang="en-US" i="1"/>
              <a:t>Id.</a:t>
            </a:r>
            <a:endParaRPr i="1" u="sng"/>
          </a:p>
          <a:p>
            <a:pPr marL="342900" lvl="0" indent="-215900" algn="l" rtl="0">
              <a:spcBef>
                <a:spcPts val="400"/>
              </a:spcBef>
              <a:spcAft>
                <a:spcPts val="0"/>
              </a:spcAft>
              <a:buClr>
                <a:schemeClr val="dk1"/>
              </a:buClr>
              <a:buSzPct val="100000"/>
              <a:buNone/>
            </a:pPr>
            <a:endParaRPr i="1" u="sng"/>
          </a:p>
          <a:p>
            <a:pPr marL="342900" lvl="0" indent="-215900" algn="l" rtl="0">
              <a:spcBef>
                <a:spcPts val="400"/>
              </a:spcBef>
              <a:spcAft>
                <a:spcPts val="0"/>
              </a:spcAft>
              <a:buClr>
                <a:schemeClr val="dk1"/>
              </a:buClr>
              <a:buSzPct val="100000"/>
              <a:buNone/>
            </a:pPr>
            <a:endParaRPr/>
          </a:p>
          <a:p>
            <a:pPr marL="342900" lvl="0" indent="-215900" algn="l" rtl="0">
              <a:spcBef>
                <a:spcPts val="400"/>
              </a:spcBef>
              <a:spcAft>
                <a:spcPts val="0"/>
              </a:spcAft>
              <a:buClr>
                <a:schemeClr val="dk1"/>
              </a:buClr>
              <a:buSzPct val="100000"/>
              <a:buNone/>
            </a:pPr>
            <a:endParaRPr/>
          </a:p>
        </p:txBody>
      </p:sp>
      <p:sp>
        <p:nvSpPr>
          <p:cNvPr id="110" name="Google Shape;11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22222"/>
              </a:buClr>
              <a:buSzPts val="28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116" name="Google Shape;116;p7"/>
          <p:cNvSpPr txBox="1">
            <a:spLocks noGrp="1"/>
          </p:cNvSpPr>
          <p:nvPr>
            <p:ph type="body" idx="1"/>
          </p:nvPr>
        </p:nvSpPr>
        <p:spPr>
          <a:xfrm>
            <a:off x="228600" y="1825625"/>
            <a:ext cx="8763000"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ctr" rtl="0">
              <a:spcBef>
                <a:spcPts val="0"/>
              </a:spcBef>
              <a:spcAft>
                <a:spcPts val="0"/>
              </a:spcAft>
              <a:buClr>
                <a:schemeClr val="dk1"/>
              </a:buClr>
              <a:buSzPct val="100000"/>
              <a:buNone/>
            </a:pPr>
            <a:r>
              <a:rPr lang="en-US" sz="3200" b="1" u="sng"/>
              <a:t>Explanation of Title IX Within the </a:t>
            </a:r>
            <a:r>
              <a:rPr lang="en-US" sz="3200" b="1" i="1" u="sng"/>
              <a:t>Jackson </a:t>
            </a:r>
            <a:r>
              <a:rPr lang="en-US" sz="3200" b="1" u="sng"/>
              <a:t>Case</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t>“…when a supervisor sexually harasses a subordinate because of the subordinate's sex, that supervisor “discriminate[s]” on the basis of sex, and this same rule applies when a teacher sexually harasses ... a student. </a:t>
            </a:r>
            <a:r>
              <a:rPr lang="en-US" i="1"/>
              <a:t>Id.</a:t>
            </a:r>
            <a:r>
              <a:rPr lang="en-US"/>
              <a:t> at 174.</a:t>
            </a:r>
            <a:endParaRPr/>
          </a:p>
          <a:p>
            <a:pPr marL="342900" lvl="0" indent="-215900" algn="l" rtl="0">
              <a:spcBef>
                <a:spcPts val="40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t>Thus, discrimination based upon a recipient's </a:t>
            </a:r>
            <a:r>
              <a:rPr lang="en-US" u="sng"/>
              <a:t>deliberate indifference </a:t>
            </a:r>
            <a:r>
              <a:rPr lang="en-US"/>
              <a:t>includes:</a:t>
            </a:r>
            <a:endParaRPr/>
          </a:p>
          <a:p>
            <a:pPr marL="742950" lvl="1" indent="-285750" algn="l" rtl="0">
              <a:spcBef>
                <a:spcPts val="350"/>
              </a:spcBef>
              <a:spcAft>
                <a:spcPts val="0"/>
              </a:spcAft>
              <a:buClr>
                <a:schemeClr val="dk1"/>
              </a:buClr>
              <a:buSzPct val="100000"/>
              <a:buChar char="–"/>
            </a:pPr>
            <a:r>
              <a:rPr lang="en-US"/>
              <a:t>A teacher's sexual harassment of a student</a:t>
            </a:r>
            <a:endParaRPr/>
          </a:p>
          <a:p>
            <a:pPr marL="742950" lvl="1" indent="-285750" algn="l" rtl="0">
              <a:spcBef>
                <a:spcPts val="350"/>
              </a:spcBef>
              <a:spcAft>
                <a:spcPts val="0"/>
              </a:spcAft>
              <a:buClr>
                <a:schemeClr val="dk1"/>
              </a:buClr>
              <a:buSzPct val="100000"/>
              <a:buChar char="–"/>
            </a:pPr>
            <a:r>
              <a:rPr lang="en-US"/>
              <a:t>Sexual harassment of a student by another student</a:t>
            </a:r>
            <a:endParaRPr/>
          </a:p>
          <a:p>
            <a:pPr marL="742950" lvl="1" indent="-174625" algn="l" rtl="0">
              <a:spcBef>
                <a:spcPts val="350"/>
              </a:spcBef>
              <a:spcAft>
                <a:spcPts val="0"/>
              </a:spcAft>
              <a:buClr>
                <a:schemeClr val="dk1"/>
              </a:buClr>
              <a:buSzPct val="100000"/>
              <a:buNone/>
            </a:pPr>
            <a:endParaRPr/>
          </a:p>
          <a:p>
            <a:pPr marL="342900" lvl="0" indent="-342900" algn="l" rtl="0">
              <a:spcBef>
                <a:spcPts val="400"/>
              </a:spcBef>
              <a:spcAft>
                <a:spcPts val="0"/>
              </a:spcAft>
              <a:buClr>
                <a:schemeClr val="dk1"/>
              </a:buClr>
              <a:buSzPct val="100000"/>
              <a:buChar char="•"/>
            </a:pPr>
            <a:r>
              <a:rPr lang="en-US"/>
              <a:t>Regarding the Retaliation Claim, Title IX “does not require that the victim of the retaliation must also be the victim of the discrimination that is the subject of the original complaint.”  </a:t>
            </a:r>
            <a:r>
              <a:rPr lang="en-US" i="1"/>
              <a:t>Id.</a:t>
            </a:r>
            <a:r>
              <a:rPr lang="en-US"/>
              <a:t> at 179.</a:t>
            </a:r>
            <a:endParaRPr/>
          </a:p>
          <a:p>
            <a:pPr marL="742950" lvl="1" indent="-174625" algn="l" rtl="0">
              <a:spcBef>
                <a:spcPts val="350"/>
              </a:spcBef>
              <a:spcAft>
                <a:spcPts val="0"/>
              </a:spcAft>
              <a:buClr>
                <a:schemeClr val="dk1"/>
              </a:buClr>
              <a:buSzPct val="100000"/>
              <a:buNone/>
            </a:pPr>
            <a:endParaRPr/>
          </a:p>
        </p:txBody>
      </p:sp>
      <p:sp>
        <p:nvSpPr>
          <p:cNvPr id="117" name="Google Shape;117;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8"/>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22222"/>
              </a:buClr>
              <a:buSzPts val="28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123" name="Google Shape;123;p8"/>
          <p:cNvSpPr txBox="1">
            <a:spLocks noGrp="1"/>
          </p:cNvSpPr>
          <p:nvPr>
            <p:ph type="body" idx="1"/>
          </p:nvPr>
        </p:nvSpPr>
        <p:spPr>
          <a:xfrm>
            <a:off x="228600" y="1825625"/>
            <a:ext cx="8763000" cy="4351338"/>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spcBef>
                <a:spcPts val="0"/>
              </a:spcBef>
              <a:spcAft>
                <a:spcPts val="0"/>
              </a:spcAft>
              <a:buClr>
                <a:schemeClr val="dk1"/>
              </a:buClr>
              <a:buSzPct val="100000"/>
              <a:buNone/>
            </a:pPr>
            <a:r>
              <a:rPr lang="en-US" sz="3200" b="1" u="sng"/>
              <a:t>Additional Discussion of Title IX Provisions</a:t>
            </a:r>
            <a:endParaRPr/>
          </a:p>
          <a:p>
            <a:pPr marL="342900" lvl="0" indent="-170180" algn="l" rtl="0">
              <a:spcBef>
                <a:spcPts val="544"/>
              </a:spcBef>
              <a:spcAft>
                <a:spcPts val="0"/>
              </a:spcAft>
              <a:buClr>
                <a:schemeClr val="dk1"/>
              </a:buClr>
              <a:buSzPct val="100000"/>
              <a:buNone/>
            </a:pPr>
            <a:endParaRPr/>
          </a:p>
          <a:p>
            <a:pPr marL="342900" lvl="0" indent="-342900" algn="l" rtl="0">
              <a:spcBef>
                <a:spcPts val="544"/>
              </a:spcBef>
              <a:spcAft>
                <a:spcPts val="0"/>
              </a:spcAft>
              <a:buClr>
                <a:schemeClr val="dk1"/>
              </a:buClr>
              <a:buSzPct val="100000"/>
              <a:buChar char="•"/>
            </a:pPr>
            <a:r>
              <a:rPr lang="en-US"/>
              <a:t>Defining Sexual Harassment and Sexual Violence:</a:t>
            </a:r>
            <a:endParaRPr/>
          </a:p>
          <a:p>
            <a:pPr marL="742950" lvl="1" indent="-285750" algn="l" rtl="0">
              <a:spcBef>
                <a:spcPts val="476"/>
              </a:spcBef>
              <a:spcAft>
                <a:spcPts val="0"/>
              </a:spcAft>
              <a:buClr>
                <a:srgbClr val="C00000"/>
              </a:buClr>
              <a:buSzPct val="100000"/>
              <a:buChar char="–"/>
            </a:pPr>
            <a:r>
              <a:rPr lang="en-US">
                <a:solidFill>
                  <a:srgbClr val="C00000"/>
                </a:solidFill>
              </a:rPr>
              <a:t>Unwelcome conduct of a sexual nature</a:t>
            </a:r>
            <a:endParaRPr/>
          </a:p>
          <a:p>
            <a:pPr marL="742950" lvl="1" indent="-285750" algn="l" rtl="0">
              <a:spcBef>
                <a:spcPts val="476"/>
              </a:spcBef>
              <a:spcAft>
                <a:spcPts val="0"/>
              </a:spcAft>
              <a:buClr>
                <a:schemeClr val="dk1"/>
              </a:buClr>
              <a:buSzPct val="100000"/>
              <a:buChar char="–"/>
            </a:pPr>
            <a:r>
              <a:rPr lang="en-US"/>
              <a:t>“Conduct of a sexual nature” includes both physical and verbal conduct, relating to the victim’s gender, sexual orientation or sexual identity</a:t>
            </a:r>
            <a:endParaRPr/>
          </a:p>
          <a:p>
            <a:pPr marL="742950" lvl="1" indent="-285750" algn="l" rtl="0">
              <a:spcBef>
                <a:spcPts val="476"/>
              </a:spcBef>
              <a:spcAft>
                <a:spcPts val="0"/>
              </a:spcAft>
              <a:buClr>
                <a:schemeClr val="dk1"/>
              </a:buClr>
              <a:buSzPct val="100000"/>
              <a:buChar char="–"/>
            </a:pPr>
            <a:r>
              <a:rPr lang="en-US"/>
              <a:t>Key test – conduct would not have occurred “but for” the victim’s gender or sex</a:t>
            </a:r>
            <a:endParaRPr/>
          </a:p>
          <a:p>
            <a:pPr marL="742950" lvl="1" indent="-285750" algn="l" rtl="0">
              <a:spcBef>
                <a:spcPts val="476"/>
              </a:spcBef>
              <a:spcAft>
                <a:spcPts val="0"/>
              </a:spcAft>
              <a:buClr>
                <a:schemeClr val="dk1"/>
              </a:buClr>
              <a:buSzPct val="100000"/>
              <a:buChar char="–"/>
            </a:pPr>
            <a:r>
              <a:rPr lang="en-US"/>
              <a:t>Two types of sexual harassment:</a:t>
            </a:r>
            <a:endParaRPr/>
          </a:p>
          <a:p>
            <a:pPr marL="1600200" lvl="3" indent="-228600" algn="l" rtl="0">
              <a:spcBef>
                <a:spcPts val="340"/>
              </a:spcBef>
              <a:spcAft>
                <a:spcPts val="0"/>
              </a:spcAft>
              <a:buClr>
                <a:schemeClr val="dk1"/>
              </a:buClr>
              <a:buSzPct val="100000"/>
              <a:buChar char="–"/>
            </a:pPr>
            <a:r>
              <a:rPr lang="en-US"/>
              <a:t>Quid Pro Quo</a:t>
            </a:r>
            <a:endParaRPr/>
          </a:p>
          <a:p>
            <a:pPr marL="1600200" lvl="3" indent="-228600" algn="l" rtl="0">
              <a:spcBef>
                <a:spcPts val="340"/>
              </a:spcBef>
              <a:spcAft>
                <a:spcPts val="0"/>
              </a:spcAft>
              <a:buClr>
                <a:schemeClr val="dk1"/>
              </a:buClr>
              <a:buSzPct val="100000"/>
              <a:buChar char="–"/>
            </a:pPr>
            <a:r>
              <a:rPr lang="en-US"/>
              <a:t>Hostile Work Environment</a:t>
            </a:r>
            <a:endParaRPr/>
          </a:p>
          <a:p>
            <a:pPr marL="342900" lvl="0" indent="-170180" algn="l" rtl="0">
              <a:spcBef>
                <a:spcPts val="544"/>
              </a:spcBef>
              <a:spcAft>
                <a:spcPts val="0"/>
              </a:spcAft>
              <a:buClr>
                <a:schemeClr val="dk1"/>
              </a:buClr>
              <a:buSzPct val="100000"/>
              <a:buNone/>
            </a:pPr>
            <a:endParaRPr/>
          </a:p>
          <a:p>
            <a:pPr marL="342900" lvl="0" indent="-170180" algn="l" rtl="0">
              <a:spcBef>
                <a:spcPts val="544"/>
              </a:spcBef>
              <a:spcAft>
                <a:spcPts val="0"/>
              </a:spcAft>
              <a:buClr>
                <a:schemeClr val="dk1"/>
              </a:buClr>
              <a:buSzPct val="100000"/>
              <a:buNone/>
            </a:pPr>
            <a:endParaRPr/>
          </a:p>
        </p:txBody>
      </p:sp>
      <p:sp>
        <p:nvSpPr>
          <p:cNvPr id="124" name="Google Shape;124;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9"/>
          <p:cNvSpPr txBox="1">
            <a:spLocks noGrp="1"/>
          </p:cNvSpPr>
          <p:nvPr>
            <p:ph type="title"/>
          </p:nvPr>
        </p:nvSpPr>
        <p:spPr>
          <a:xfrm>
            <a:off x="228600" y="228600"/>
            <a:ext cx="8763000" cy="1325563"/>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22222"/>
              </a:buClr>
              <a:buSzPts val="2800"/>
              <a:buFont typeface="Calibri"/>
              <a:buNone/>
            </a:pPr>
            <a:r>
              <a:rPr lang="en-US" sz="2800" b="0" i="1" u="sng">
                <a:solidFill>
                  <a:srgbClr val="222222"/>
                </a:solidFill>
              </a:rPr>
              <a:t>Jackson v. Birmingham Public Schools</a:t>
            </a:r>
            <a:r>
              <a:rPr lang="en-US" sz="2800" u="sng">
                <a:solidFill>
                  <a:srgbClr val="000000"/>
                </a:solidFill>
              </a:rPr>
              <a:t>,</a:t>
            </a:r>
            <a:r>
              <a:rPr lang="en-US" sz="2800" b="1"/>
              <a:t> </a:t>
            </a:r>
            <a:br>
              <a:rPr lang="en-US" sz="2800" b="1"/>
            </a:br>
            <a:r>
              <a:rPr lang="en-US" sz="2800">
                <a:solidFill>
                  <a:srgbClr val="000000"/>
                </a:solidFill>
              </a:rPr>
              <a:t>544 U.S. 167 (2005)</a:t>
            </a:r>
            <a:endParaRPr sz="2800" b="1"/>
          </a:p>
        </p:txBody>
      </p:sp>
      <p:sp>
        <p:nvSpPr>
          <p:cNvPr id="130" name="Google Shape;130;p9"/>
          <p:cNvSpPr txBox="1">
            <a:spLocks noGrp="1"/>
          </p:cNvSpPr>
          <p:nvPr>
            <p:ph type="body" idx="1"/>
          </p:nvPr>
        </p:nvSpPr>
        <p:spPr>
          <a:xfrm>
            <a:off x="228600" y="1825625"/>
            <a:ext cx="87630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ctr" rtl="0">
              <a:spcBef>
                <a:spcPts val="0"/>
              </a:spcBef>
              <a:spcAft>
                <a:spcPts val="0"/>
              </a:spcAft>
              <a:buClr>
                <a:schemeClr val="dk1"/>
              </a:buClr>
              <a:buSzPct val="100000"/>
              <a:buNone/>
            </a:pPr>
            <a:r>
              <a:rPr lang="en-US" sz="3200" b="1" u="sng"/>
              <a:t>Additional Discussion of Title IX Provisions</a:t>
            </a:r>
            <a:endParaRPr/>
          </a:p>
          <a:p>
            <a:pPr marL="342900" lvl="0" indent="-342900" algn="l" rtl="0">
              <a:spcBef>
                <a:spcPts val="592"/>
              </a:spcBef>
              <a:spcAft>
                <a:spcPts val="0"/>
              </a:spcAft>
              <a:buClr>
                <a:schemeClr val="dk1"/>
              </a:buClr>
              <a:buSzPct val="100000"/>
              <a:buChar char="•"/>
            </a:pPr>
            <a:r>
              <a:rPr lang="en-US"/>
              <a:t>Quid Pro Quo</a:t>
            </a:r>
            <a:endParaRPr/>
          </a:p>
          <a:p>
            <a:pPr marL="342900" lvl="0" indent="-154940" algn="l" rtl="0">
              <a:spcBef>
                <a:spcPts val="592"/>
              </a:spcBef>
              <a:spcAft>
                <a:spcPts val="0"/>
              </a:spcAft>
              <a:buClr>
                <a:schemeClr val="dk1"/>
              </a:buClr>
              <a:buSzPct val="100000"/>
              <a:buNone/>
            </a:pPr>
            <a:endParaRPr/>
          </a:p>
          <a:p>
            <a:pPr marL="342900" lvl="0" indent="-342900" algn="l" rtl="0">
              <a:spcBef>
                <a:spcPts val="592"/>
              </a:spcBef>
              <a:spcAft>
                <a:spcPts val="0"/>
              </a:spcAft>
              <a:buClr>
                <a:schemeClr val="dk1"/>
              </a:buClr>
              <a:buSzPct val="100000"/>
              <a:buChar char="•"/>
            </a:pPr>
            <a:r>
              <a:rPr lang="en-US"/>
              <a:t>Hostile Environment (Work/School)</a:t>
            </a:r>
            <a:endParaRPr/>
          </a:p>
          <a:p>
            <a:pPr marL="742950" lvl="1" indent="-285750" algn="l" rtl="0">
              <a:spcBef>
                <a:spcPts val="518"/>
              </a:spcBef>
              <a:spcAft>
                <a:spcPts val="0"/>
              </a:spcAft>
              <a:buClr>
                <a:schemeClr val="dk1"/>
              </a:buClr>
              <a:buSzPct val="100000"/>
              <a:buChar char="–"/>
            </a:pPr>
            <a:r>
              <a:rPr lang="en-US"/>
              <a:t>Harassment based on sex that is sufficiently severe, persistent or pervasive to limit a person’s ability to function in the workplace, or to create a hostile, or abusive, working environment</a:t>
            </a:r>
            <a:endParaRPr/>
          </a:p>
          <a:p>
            <a:pPr marL="742950" lvl="1" indent="-285750" algn="l" rtl="0">
              <a:spcBef>
                <a:spcPts val="518"/>
              </a:spcBef>
              <a:spcAft>
                <a:spcPts val="0"/>
              </a:spcAft>
              <a:buClr>
                <a:schemeClr val="dk1"/>
              </a:buClr>
              <a:buSzPct val="100000"/>
              <a:buChar char="–"/>
            </a:pPr>
            <a:r>
              <a:rPr lang="en-US" i="1"/>
              <a:t>Compare, for students</a:t>
            </a:r>
            <a:r>
              <a:rPr lang="en-US"/>
              <a:t> – Harassment that is sufficiently severe, persistent or </a:t>
            </a:r>
            <a:r>
              <a:rPr lang="en-US">
                <a:solidFill>
                  <a:srgbClr val="FF0000"/>
                </a:solidFill>
              </a:rPr>
              <a:t>pervasive to limit a student’s ability to participate in, or benefit from, an educational program</a:t>
            </a:r>
            <a:endParaRPr/>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a:p>
            <a:pPr marL="342900" lvl="0" indent="-154940" algn="l" rtl="0">
              <a:spcBef>
                <a:spcPts val="592"/>
              </a:spcBef>
              <a:spcAft>
                <a:spcPts val="0"/>
              </a:spcAft>
              <a:buClr>
                <a:schemeClr val="dk1"/>
              </a:buClr>
              <a:buSzPct val="100000"/>
              <a:buNone/>
            </a:pPr>
            <a:endParaRPr/>
          </a:p>
        </p:txBody>
      </p:sp>
      <p:sp>
        <p:nvSpPr>
          <p:cNvPr id="131" name="Google Shape;131;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LO April 202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2447</Words>
  <Application>Microsoft Office PowerPoint</Application>
  <PresentationFormat>On-screen Show (4:3)</PresentationFormat>
  <Paragraphs>244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Century Gothic</vt:lpstr>
      <vt:lpstr>Arial</vt:lpstr>
      <vt:lpstr>Open Sans</vt:lpstr>
      <vt:lpstr>Calibri</vt:lpstr>
      <vt:lpstr>LO April 2021</vt:lpstr>
      <vt:lpstr>   An Overview of Title IX   </vt:lpstr>
      <vt:lpstr>SD Obligations Under Title IX</vt:lpstr>
      <vt:lpstr>Jackson v. Birmingham Public Schools,  544 U.S. 167 (2005)</vt:lpstr>
      <vt:lpstr>Jackson v. Birmingham Public Schools,  544 U.S. 167 (2005)</vt:lpstr>
      <vt:lpstr>Jackson v. Birmingham Public Schools,  544 U.S. 167 (2005)</vt:lpstr>
      <vt:lpstr>Jackson v. Birmingham Public Schools,  544 U.S. 167 (2005)</vt:lpstr>
      <vt:lpstr>Jackson v. Birmingham Public Schools,  544 U.S. 167 (2005)</vt:lpstr>
      <vt:lpstr>Jackson v. Birmingham Public Schools,  544 U.S. 167 (2005)</vt:lpstr>
      <vt:lpstr>Jackson v. Birmingham Public Schools,  544 U.S. 167 (2005)</vt:lpstr>
      <vt:lpstr>Jackson v. Birmingham Public Schools,  544 U.S. 167 (2005)</vt:lpstr>
      <vt:lpstr>Mr. Jackson’s Retaliation Claim</vt:lpstr>
      <vt:lpstr>Jackson v. Birmingham Public Schools,  544 U.S. 167 (2005)</vt:lpstr>
      <vt:lpstr>Jackson v. Birmingham Public Schools,  544 U.S. 167 (2005)</vt:lpstr>
      <vt:lpstr>Title IX Sexual Harassment</vt:lpstr>
      <vt:lpstr>Title IX Sexual Harassment</vt:lpstr>
      <vt:lpstr>2020 Title IX Regulations</vt:lpstr>
      <vt:lpstr>Title IX’s Compatibility with Other Discrimination Laws</vt:lpstr>
      <vt:lpstr>Protected Classes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An Overview of Title IX   </dc:title>
  <dc:creator>Mike</dc:creator>
  <cp:lastModifiedBy>Kimberly</cp:lastModifiedBy>
  <cp:revision>1</cp:revision>
  <dcterms:modified xsi:type="dcterms:W3CDTF">2021-11-27T17:31:27Z</dcterms:modified>
</cp:coreProperties>
</file>