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  <p:sldMasterId id="2147483662" r:id="rId5"/>
    <p:sldMasterId id="214748366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</p:sldIdLst>
  <p:sldSz cy="5143500" cx="9144000"/>
  <p:notesSz cx="6858000" cy="9144000"/>
  <p:embeddedFontLst>
    <p:embeddedFont>
      <p:font typeface="Roboto"/>
      <p:regular r:id="rId50"/>
      <p:bold r:id="rId51"/>
      <p:italic r:id="rId52"/>
      <p:boldItalic r:id="rId53"/>
    </p:embeddedFont>
    <p:embeddedFont>
      <p:font typeface="Merriweather"/>
      <p:regular r:id="rId54"/>
      <p:bold r:id="rId55"/>
      <p:italic r:id="rId56"/>
      <p:boldItalic r:id="rId5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font" Target="fonts/Roboto-bold.fntdata"/><Relationship Id="rId50" Type="http://schemas.openxmlformats.org/officeDocument/2006/relationships/font" Target="fonts/Roboto-regular.fntdata"/><Relationship Id="rId53" Type="http://schemas.openxmlformats.org/officeDocument/2006/relationships/font" Target="fonts/Roboto-boldItalic.fntdata"/><Relationship Id="rId52" Type="http://schemas.openxmlformats.org/officeDocument/2006/relationships/font" Target="fonts/Roboto-italic.fntdata"/><Relationship Id="rId11" Type="http://schemas.openxmlformats.org/officeDocument/2006/relationships/slide" Target="slides/slide4.xml"/><Relationship Id="rId55" Type="http://schemas.openxmlformats.org/officeDocument/2006/relationships/font" Target="fonts/Merriweather-bold.fntdata"/><Relationship Id="rId10" Type="http://schemas.openxmlformats.org/officeDocument/2006/relationships/slide" Target="slides/slide3.xml"/><Relationship Id="rId54" Type="http://schemas.openxmlformats.org/officeDocument/2006/relationships/font" Target="fonts/Merriweather-regular.fntdata"/><Relationship Id="rId13" Type="http://schemas.openxmlformats.org/officeDocument/2006/relationships/slide" Target="slides/slide6.xml"/><Relationship Id="rId57" Type="http://schemas.openxmlformats.org/officeDocument/2006/relationships/font" Target="fonts/Merriweather-boldItalic.fntdata"/><Relationship Id="rId12" Type="http://schemas.openxmlformats.org/officeDocument/2006/relationships/slide" Target="slides/slide5.xml"/><Relationship Id="rId56" Type="http://schemas.openxmlformats.org/officeDocument/2006/relationships/font" Target="fonts/Merriweather-italic.fntdata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f2fdb2c65c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g2f2fdb2c65c_0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f2fdb2c65c_0_3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2f2fdb2c65c_0_3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f2fdb2c65c_0_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2f2fdb2c65c_0_3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f2fdb2c65c_0_3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2f2fdb2c65c_0_3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f2fdb2c65c_0_3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P-TECH students have started their own clubs on campus, VP and President of Phi Theta Kappa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2f2fdb2c65c_0_3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f2fdb2c65c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2f2fdb2c65c_0_36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f2fdb2c65c_0_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2f2fdb2c65c_0_37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f2fdb2c65c_0_3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2f2fdb2c65c_0_3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f2fdb2c65c_0_3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2f2fdb2c65c_0_3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f2fdb2c65c_0_3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2f2fdb2c65c_0_39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f2fdb2c65c_0_4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2f2fdb2c65c_0_4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f2fdb2c65c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g2f2fdb2c65c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f31f08b0f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g2f31f08b0f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f31f08b0f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2f31f08b0f3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f31f08b0f3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g2f31f08b0f3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f31f08b0f3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g2f31f08b0f3_0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f31f08b0f3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g2f31f08b0f3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f31f08b0f3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g2f31f08b0f3_0_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f31f08b0f3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g2f31f08b0f3_0_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f31f08b0f3_0_5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g2f31f08b0f3_0_5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f31f08b0f3_0_5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g2f31f08b0f3_0_50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f31f08b0f3_0_5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g2f31f08b0f3_0_5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f2fdb2c65c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g2f2fdb2c65c_1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f31f08b0f3_0_5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g2f31f08b0f3_0_5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f31f08b0f3_0_5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g2f31f08b0f3_0_5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f31f08b0f3_0_5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g2f31f08b0f3_0_5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f31f08b0f3_0_5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g2f31f08b0f3_0_5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f31f08b0f3_0_5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g2f31f08b0f3_0_5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f31f08b0f3_0_5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g2f31f08b0f3_0_5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f31f08b0f3_0_5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g2f31f08b0f3_0_5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2f31f08b0f3_0_5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g2f31f08b0f3_0_59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2f31f08b0f3_0_6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g2f31f08b0f3_0_60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2f31f08b0f3_0_6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g2f31f08b0f3_0_6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f2fdb2c65c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Shift - Student in charge of their education. Independence and honesty.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g2f2fdb2c65c_0_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2f31f08b0f3_0_6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Semesters only 15 weeks long.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g2f31f08b0f3_0_6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2f31f08b0f3_0_6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g2f31f08b0f3_0_6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2f31f08b0f3_0_6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Semesters only 15 weeks long.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g2f31f08b0f3_0_6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f2fdb2c65c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g2f2fdb2c65c_1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f2fdb2c65c_0_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g2f2fdb2c65c_0_30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f2fdb2c65c_0_4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g2f2fdb2c65c_0_4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f2fdb2c65c_0_3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Trust!!! Privilege not a right to be on the MVCC campus. </a:t>
            </a:r>
            <a:endParaRPr/>
          </a:p>
        </p:txBody>
      </p:sp>
      <p:sp>
        <p:nvSpPr>
          <p:cNvPr id="131" name="Google Shape;131;g2f2fdb2c65c_0_3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f2fdb2c65c_0_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P-TECH gets attendance report but does not follow students to class. Do the right thing!</a:t>
            </a:r>
            <a:endParaRPr/>
          </a:p>
        </p:txBody>
      </p:sp>
      <p:sp>
        <p:nvSpPr>
          <p:cNvPr id="138" name="Google Shape;138;g2f2fdb2c65c_0_3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3" Type="http://schemas.openxmlformats.org/officeDocument/2006/relationships/theme" Target="../theme/theme4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hyperlink" Target="mailto:sgarrett25@student.mvcc.edu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png"/><Relationship Id="rId4" Type="http://schemas.openxmlformats.org/officeDocument/2006/relationships/hyperlink" Target="mailto:sgarrett@oneida-boces.org" TargetMode="External"/><Relationship Id="rId5" Type="http://schemas.openxmlformats.org/officeDocument/2006/relationships/hyperlink" Target="mailto:kcolantuoni@oneida-boces.org" TargetMode="External"/><Relationship Id="rId6" Type="http://schemas.openxmlformats.org/officeDocument/2006/relationships/image" Target="../media/image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.png"/><Relationship Id="rId4" Type="http://schemas.openxmlformats.org/officeDocument/2006/relationships/hyperlink" Target="https://www.mvcc.edu/records-registration/academic-calendar/Fall-2023-Academic-Calendar.pdf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.png"/><Relationship Id="rId4" Type="http://schemas.openxmlformats.org/officeDocument/2006/relationships/hyperlink" Target="https://www.mvcc.edu/learning-commons/tutor-appointments/tutor-schedule.php" TargetMode="External"/><Relationship Id="rId5" Type="http://schemas.openxmlformats.org/officeDocument/2006/relationships/hyperlink" Target="https://www.mvcc.edu/learning-commons/tutor-appointments/" TargetMode="Externa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.png"/><Relationship Id="rId4" Type="http://schemas.openxmlformats.org/officeDocument/2006/relationships/hyperlink" Target="https://www.mvcc.edu/career/career-exploration.php" TargetMode="External"/></Relationships>
</file>

<file path=ppt/slides/_rels/slide36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.png"/><Relationship Id="rId4" Type="http://schemas.openxmlformats.org/officeDocument/2006/relationships/hyperlink" Target="https://www.mvcc.edu/transfer/transfer-advisement.php" TargetMode="External"/><Relationship Id="rId9" Type="http://schemas.openxmlformats.org/officeDocument/2006/relationships/image" Target="../media/image8.png"/><Relationship Id="rId5" Type="http://schemas.openxmlformats.org/officeDocument/2006/relationships/image" Target="../media/image10.png"/><Relationship Id="rId6" Type="http://schemas.openxmlformats.org/officeDocument/2006/relationships/image" Target="../media/image9.png"/><Relationship Id="rId7" Type="http://schemas.openxmlformats.org/officeDocument/2006/relationships/image" Target="../media/image15.png"/><Relationship Id="rId8" Type="http://schemas.openxmlformats.org/officeDocument/2006/relationships/image" Target="../media/image1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.png"/><Relationship Id="rId4" Type="http://schemas.openxmlformats.org/officeDocument/2006/relationships/hyperlink" Target="https://www.mvcc.edu/student-handbook/offices-services/student-service-center.php" TargetMode="External"/><Relationship Id="rId5" Type="http://schemas.openxmlformats.org/officeDocument/2006/relationships/image" Target="../media/image14.png"/></Relationships>
</file>

<file path=ppt/slides/_rels/slide39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mvcc.edu/library/index.php" TargetMode="External"/><Relationship Id="rId10" Type="http://schemas.openxmlformats.org/officeDocument/2006/relationships/hyperlink" Target="https://www.mvcc.edu/information-technology/index.php" TargetMode="External"/><Relationship Id="rId12" Type="http://schemas.openxmlformats.org/officeDocument/2006/relationships/hyperlink" Target="https://www.mvcc.edu/records-registration/academic-calendar.php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.png"/><Relationship Id="rId4" Type="http://schemas.openxmlformats.org/officeDocument/2006/relationships/hyperlink" Target="https://www.mvcc.edu/learning-commons/index.php" TargetMode="External"/><Relationship Id="rId9" Type="http://schemas.openxmlformats.org/officeDocument/2006/relationships/hyperlink" Target="https://www.mvcc.edu/academics/exams/index.php" TargetMode="External"/><Relationship Id="rId5" Type="http://schemas.openxmlformats.org/officeDocument/2006/relationships/hyperlink" Target="https://www.mvcc.edu/current-students/index.php" TargetMode="External"/><Relationship Id="rId6" Type="http://schemas.openxmlformats.org/officeDocument/2006/relationships/hyperlink" Target="https://www.mvcc.edu/student-success/index.php" TargetMode="External"/><Relationship Id="rId7" Type="http://schemas.openxmlformats.org/officeDocument/2006/relationships/hyperlink" Target="https://www.mvcc.edu/counseling/index.php" TargetMode="External"/><Relationship Id="rId8" Type="http://schemas.openxmlformats.org/officeDocument/2006/relationships/hyperlink" Target="https://www.mvcc.edu/directory/index.php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.png"/><Relationship Id="rId4" Type="http://schemas.openxmlformats.org/officeDocument/2006/relationships/hyperlink" Target="https://docs.google.com/document/d/1PpdX7OkyIsdhDMmNR2k82WTZ0yU8Tf_p/edit?usp=sharing&amp;ouid=106568984648301477128&amp;rtpof=true&amp;sd=true" TargetMode="External"/><Relationship Id="rId5" Type="http://schemas.openxmlformats.org/officeDocument/2006/relationships/hyperlink" Target="https://www.mvcc.edu/student-handbook/policies-regulations/code-of-conduct.php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hyperlink" Target="mailto:mfagan@oneida-boces.org" TargetMode="External"/><Relationship Id="rId10" Type="http://schemas.openxmlformats.org/officeDocument/2006/relationships/hyperlink" Target="mailto:kfoote@oneida-boces.org" TargetMode="External"/><Relationship Id="rId13" Type="http://schemas.openxmlformats.org/officeDocument/2006/relationships/hyperlink" Target="mailto:SLai@mvcc.edu" TargetMode="External"/><Relationship Id="rId12" Type="http://schemas.openxmlformats.org/officeDocument/2006/relationships/hyperlink" Target="mailto:cwarner@oneida-boces.org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hyperlink" Target="https://www.mvcc.edu/directory/index.php" TargetMode="External"/><Relationship Id="rId9" Type="http://schemas.openxmlformats.org/officeDocument/2006/relationships/hyperlink" Target="mailto:bmacrina@oneida-boces.org" TargetMode="External"/><Relationship Id="rId5" Type="http://schemas.openxmlformats.org/officeDocument/2006/relationships/image" Target="../media/image3.png"/><Relationship Id="rId6" Type="http://schemas.openxmlformats.org/officeDocument/2006/relationships/hyperlink" Target="mailto:sgarrett@oneida-boces.org" TargetMode="External"/><Relationship Id="rId7" Type="http://schemas.openxmlformats.org/officeDocument/2006/relationships/hyperlink" Target="mailto:kcolantuoni@oneida-boces.org" TargetMode="External"/><Relationship Id="rId8" Type="http://schemas.openxmlformats.org/officeDocument/2006/relationships/hyperlink" Target="mailto:jfrench@oneida-boces.org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/>
        </p:nvSpPr>
        <p:spPr>
          <a:xfrm>
            <a:off x="3644175" y="1902650"/>
            <a:ext cx="4810200" cy="21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Georgia"/>
                <a:ea typeface="Georgia"/>
                <a:cs typeface="Georgia"/>
                <a:sym typeface="Georgia"/>
              </a:rPr>
              <a:t>2024 </a:t>
            </a:r>
            <a:endParaRPr b="1" sz="36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latin typeface="Georgia"/>
                <a:ea typeface="Georgia"/>
                <a:cs typeface="Georgia"/>
                <a:sym typeface="Georgia"/>
              </a:rPr>
              <a:t>College Orientation</a:t>
            </a:r>
            <a:endParaRPr b="1" sz="33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300">
                <a:latin typeface="Georgia"/>
                <a:ea typeface="Georgia"/>
                <a:cs typeface="Georgia"/>
                <a:sym typeface="Georgia"/>
              </a:rPr>
              <a:t>Part II </a:t>
            </a:r>
            <a:endParaRPr b="1" i="1" sz="33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grpSp>
        <p:nvGrpSpPr>
          <p:cNvPr id="71" name="Google Shape;71;p17"/>
          <p:cNvGrpSpPr/>
          <p:nvPr/>
        </p:nvGrpSpPr>
        <p:grpSpPr>
          <a:xfrm>
            <a:off x="5139093" y="443872"/>
            <a:ext cx="3725575" cy="1676174"/>
            <a:chOff x="4951450" y="136613"/>
            <a:chExt cx="3859100" cy="1788300"/>
          </a:xfrm>
        </p:grpSpPr>
        <p:pic>
          <p:nvPicPr>
            <p:cNvPr id="72" name="Google Shape;72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259325" y="255150"/>
              <a:ext cx="1551225" cy="1551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951450" y="231525"/>
              <a:ext cx="1454976" cy="15984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4" name="Google Shape;74;p17"/>
            <p:cNvCxnSpPr/>
            <p:nvPr/>
          </p:nvCxnSpPr>
          <p:spPr>
            <a:xfrm>
              <a:off x="6875300" y="136613"/>
              <a:ext cx="0" cy="17883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/>
          <p:nvPr/>
        </p:nvSpPr>
        <p:spPr>
          <a:xfrm>
            <a:off x="-25" y="153625"/>
            <a:ext cx="91440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100"/>
              <a:t>    </a:t>
            </a:r>
            <a:r>
              <a:rPr b="1" lang="en" sz="4100">
                <a:solidFill>
                  <a:srgbClr val="256390"/>
                </a:solidFill>
              </a:rPr>
              <a:t>Safety and Security</a:t>
            </a:r>
            <a:endParaRPr b="1" sz="4100">
              <a:solidFill>
                <a:srgbClr val="25639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100">
              <a:solidFill>
                <a:srgbClr val="256390"/>
              </a:solidFill>
            </a:endParaRPr>
          </a:p>
        </p:txBody>
      </p:sp>
      <p:pic>
        <p:nvPicPr>
          <p:cNvPr id="148" name="Google Shape;14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4149" y="153624"/>
            <a:ext cx="593300" cy="57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6"/>
          <p:cNvSpPr txBox="1"/>
          <p:nvPr>
            <p:ph idx="1" type="body"/>
          </p:nvPr>
        </p:nvSpPr>
        <p:spPr>
          <a:xfrm>
            <a:off x="0" y="773175"/>
            <a:ext cx="9001200" cy="38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Students must remain on campus during school day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Students must have college ID on them at all times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Department of Public Safety is a resource for students 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Academic Building, room 106 		(315)731-5777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P-TECH will provide a roster of students on campus each semester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Student should loop P-TECH administration into any issue involving Campus Safety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Mass notifications will go to telephone number on student MyMV account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Can add additional numbers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ParentSquare &amp; StudentSquare will be used for notifications as well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Stop by there today!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Get your college ID, Register your car</a:t>
            </a: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/>
          <p:nvPr/>
        </p:nvSpPr>
        <p:spPr>
          <a:xfrm>
            <a:off x="-25" y="153625"/>
            <a:ext cx="91440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100"/>
              <a:t>    </a:t>
            </a:r>
            <a:r>
              <a:rPr b="1" lang="en" sz="4100">
                <a:solidFill>
                  <a:srgbClr val="256390"/>
                </a:solidFill>
              </a:rPr>
              <a:t>Transportation and Lunches</a:t>
            </a:r>
            <a:endParaRPr b="1" sz="4100">
              <a:solidFill>
                <a:srgbClr val="25639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100">
              <a:solidFill>
                <a:srgbClr val="256390"/>
              </a:solidFill>
            </a:endParaRPr>
          </a:p>
        </p:txBody>
      </p:sp>
      <p:pic>
        <p:nvPicPr>
          <p:cNvPr id="155" name="Google Shape;15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4149" y="153624"/>
            <a:ext cx="593300" cy="57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7"/>
          <p:cNvSpPr txBox="1"/>
          <p:nvPr>
            <p:ph idx="1" type="body"/>
          </p:nvPr>
        </p:nvSpPr>
        <p:spPr>
          <a:xfrm>
            <a:off x="-25" y="697625"/>
            <a:ext cx="9001200" cy="38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Transportation 	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College students must register their vehicle at MVCC to receive a parking pass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Transportation is available for juniors and seniors </a:t>
            </a:r>
            <a:endParaRPr sz="18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Students must get their own transportation on district days off</a:t>
            </a:r>
            <a:endParaRPr sz="18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Look at the MVCC schedule and school district calendar before the start of the semester to figure out transportation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Lunch 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 bagged lunch is provided each day for students to pick up at the C3 pantry 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Students can also choose to purchase food in the cafeteria at MVCC with their own funds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Student should have completed lunch &amp; transportation survey </a:t>
            </a: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/>
          <p:nvPr/>
        </p:nvSpPr>
        <p:spPr>
          <a:xfrm>
            <a:off x="-25" y="153625"/>
            <a:ext cx="91440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100"/>
              <a:t>    </a:t>
            </a:r>
            <a:r>
              <a:rPr b="1" lang="en" sz="4100">
                <a:solidFill>
                  <a:srgbClr val="256390"/>
                </a:solidFill>
              </a:rPr>
              <a:t>Textbooks and Chromebooks</a:t>
            </a:r>
            <a:endParaRPr b="1" sz="4100">
              <a:solidFill>
                <a:srgbClr val="25639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100">
              <a:solidFill>
                <a:srgbClr val="256390"/>
              </a:solidFill>
            </a:endParaRPr>
          </a:p>
        </p:txBody>
      </p:sp>
      <p:pic>
        <p:nvPicPr>
          <p:cNvPr id="162" name="Google Shape;16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4149" y="153624"/>
            <a:ext cx="593300" cy="57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8"/>
          <p:cNvSpPr txBox="1"/>
          <p:nvPr>
            <p:ph idx="1" type="body"/>
          </p:nvPr>
        </p:nvSpPr>
        <p:spPr>
          <a:xfrm>
            <a:off x="0" y="783425"/>
            <a:ext cx="9001200" cy="373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Textbooks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OHM BOCES will purchase textbooks for students </a:t>
            </a:r>
            <a:endParaRPr sz="1600"/>
          </a:p>
          <a:p>
            <a:pPr indent="-3302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Student responsible for reimbursing OHM BOCES if book is lost/destroyed to prevent a hold on their account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P-TECH purchases “required textbooks” only</a:t>
            </a:r>
            <a:endParaRPr sz="1600"/>
          </a:p>
          <a:p>
            <a:pPr indent="-3302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Additional materials for classes are the responsibility of student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Ms. Garrett will notify students by email about the books they will need for the semester a week before classes start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Students may need to pick up books from both BOCES and the MVCC bookstore</a:t>
            </a:r>
            <a:endParaRPr sz="1600"/>
          </a:p>
          <a:p>
            <a:pPr indent="-3302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 email will specify the location of your books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Chromebooks and laptops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Students are able to use their P-TECH issued chromebooks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Computer labs and loaners are also available if needed</a:t>
            </a:r>
            <a:endParaRPr sz="1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/>
          <p:nvPr/>
        </p:nvSpPr>
        <p:spPr>
          <a:xfrm>
            <a:off x="-25" y="153625"/>
            <a:ext cx="91440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100"/>
              <a:t>    </a:t>
            </a:r>
            <a:r>
              <a:rPr b="1" lang="en" sz="4100">
                <a:solidFill>
                  <a:srgbClr val="256390"/>
                </a:solidFill>
              </a:rPr>
              <a:t>Extracurricular Activities</a:t>
            </a:r>
            <a:endParaRPr b="1" sz="4100">
              <a:solidFill>
                <a:srgbClr val="25639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100">
              <a:solidFill>
                <a:srgbClr val="256390"/>
              </a:solidFill>
            </a:endParaRPr>
          </a:p>
        </p:txBody>
      </p:sp>
      <p:pic>
        <p:nvPicPr>
          <p:cNvPr id="169" name="Google Shape;16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4149" y="153624"/>
            <a:ext cx="593300" cy="57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9"/>
          <p:cNvSpPr txBox="1"/>
          <p:nvPr>
            <p:ph idx="1" type="body"/>
          </p:nvPr>
        </p:nvSpPr>
        <p:spPr>
          <a:xfrm>
            <a:off x="0" y="918675"/>
            <a:ext cx="8905200" cy="345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High School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Students can still be involved in their home district’s extra-curricular activities through their senior year</a:t>
            </a:r>
            <a:endParaRPr sz="1800"/>
          </a:p>
          <a:p>
            <a:pPr indent="-3429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Students must communicate with their professors if attendance will be impacted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Be aware of possible scheduling conflicts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MVCC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Students at MVCC have the ability to join clubs, intramural sports and student organizations</a:t>
            </a:r>
            <a:endParaRPr sz="1800"/>
          </a:p>
          <a:p>
            <a:pPr indent="-3429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Academics come first!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Students cannot participate in college sports</a:t>
            </a:r>
            <a:endParaRPr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 txBox="1"/>
          <p:nvPr/>
        </p:nvSpPr>
        <p:spPr>
          <a:xfrm>
            <a:off x="-25" y="153625"/>
            <a:ext cx="91440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100"/>
              <a:t>    </a:t>
            </a:r>
            <a:r>
              <a:rPr b="1" lang="en" sz="4100">
                <a:solidFill>
                  <a:srgbClr val="256390"/>
                </a:solidFill>
              </a:rPr>
              <a:t>Online Platforms</a:t>
            </a:r>
            <a:endParaRPr b="1" sz="4100">
              <a:solidFill>
                <a:srgbClr val="25639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100">
              <a:solidFill>
                <a:srgbClr val="256390"/>
              </a:solidFill>
            </a:endParaRPr>
          </a:p>
        </p:txBody>
      </p:sp>
      <p:pic>
        <p:nvPicPr>
          <p:cNvPr id="176" name="Google Shape;17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4149" y="153624"/>
            <a:ext cx="593300" cy="57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0"/>
          <p:cNvSpPr txBox="1"/>
          <p:nvPr>
            <p:ph idx="1" type="body"/>
          </p:nvPr>
        </p:nvSpPr>
        <p:spPr>
          <a:xfrm>
            <a:off x="0" y="803575"/>
            <a:ext cx="8856900" cy="33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Students will frequently access Brightspace, MyMV, and their MVCC email for information regarding grades and classes.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Brightspace</a:t>
            </a:r>
            <a:endParaRPr sz="1900"/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Online learning platform (similar to Buzz)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MyMV</a:t>
            </a:r>
            <a:endParaRPr sz="1900"/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Information about grades/transcripts, schedules, and cancelled classes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MVCC email</a:t>
            </a:r>
            <a:endParaRPr sz="1900"/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Students should be checking their MVCC email and P-TECH email daily</a:t>
            </a:r>
            <a:endParaRPr sz="1900"/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Must use MVCC email to communicate with professors</a:t>
            </a:r>
            <a:endParaRPr sz="19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 txBox="1"/>
          <p:nvPr/>
        </p:nvSpPr>
        <p:spPr>
          <a:xfrm>
            <a:off x="-25" y="153625"/>
            <a:ext cx="91440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100"/>
              <a:t>    </a:t>
            </a:r>
            <a:r>
              <a:rPr b="1" lang="en" sz="4100">
                <a:solidFill>
                  <a:srgbClr val="256390"/>
                </a:solidFill>
              </a:rPr>
              <a:t>Login Information</a:t>
            </a:r>
            <a:endParaRPr b="1" sz="4100">
              <a:solidFill>
                <a:srgbClr val="25639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100">
              <a:solidFill>
                <a:srgbClr val="256390"/>
              </a:solidFill>
            </a:endParaRPr>
          </a:p>
        </p:txBody>
      </p:sp>
      <p:pic>
        <p:nvPicPr>
          <p:cNvPr id="183" name="Google Shape;18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4149" y="153624"/>
            <a:ext cx="593300" cy="57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1"/>
          <p:cNvSpPr txBox="1"/>
          <p:nvPr>
            <p:ph idx="1" type="body"/>
          </p:nvPr>
        </p:nvSpPr>
        <p:spPr>
          <a:xfrm>
            <a:off x="-25" y="991050"/>
            <a:ext cx="8377500" cy="30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Email: first initial last name date of birth @student.mvcc.edu </a:t>
            </a:r>
            <a:endParaRPr sz="1900"/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ex. </a:t>
            </a:r>
            <a:r>
              <a:rPr lang="en" sz="1900" u="sng">
                <a:solidFill>
                  <a:schemeClr val="hlink"/>
                </a:solidFill>
                <a:hlinkClick r:id="rId4"/>
              </a:rPr>
              <a:t>sgarrett25@student.mvcc.edu</a:t>
            </a:r>
            <a:endParaRPr sz="1900"/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Check the top of your schedule for your email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Username for MyMV and Brightspace is your email</a:t>
            </a:r>
            <a:endParaRPr sz="1900"/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Ex. sgarrett25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Password for email, MyMV, and Brightspace is the last four of your M#</a:t>
            </a:r>
            <a:endParaRPr sz="1900"/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Your M# is located at the top of your schedule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Please try these after the orientation and notify us if there are any issues.</a:t>
            </a:r>
            <a:endParaRPr sz="19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2"/>
          <p:cNvSpPr txBox="1"/>
          <p:nvPr/>
        </p:nvSpPr>
        <p:spPr>
          <a:xfrm>
            <a:off x="3651875" y="2688475"/>
            <a:ext cx="5128200" cy="21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latin typeface="Georgia"/>
                <a:ea typeface="Georgia"/>
                <a:cs typeface="Georgia"/>
                <a:sym typeface="Georgia"/>
              </a:rPr>
              <a:t>Schedules</a:t>
            </a:r>
            <a:endParaRPr b="1" i="1" sz="31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grpSp>
        <p:nvGrpSpPr>
          <p:cNvPr id="190" name="Google Shape;190;p32"/>
          <p:cNvGrpSpPr/>
          <p:nvPr/>
        </p:nvGrpSpPr>
        <p:grpSpPr>
          <a:xfrm>
            <a:off x="5139093" y="443872"/>
            <a:ext cx="3725575" cy="1676174"/>
            <a:chOff x="4951450" y="136613"/>
            <a:chExt cx="3859100" cy="1788300"/>
          </a:xfrm>
        </p:grpSpPr>
        <p:pic>
          <p:nvPicPr>
            <p:cNvPr id="191" name="Google Shape;191;p3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259325" y="255150"/>
              <a:ext cx="1551225" cy="1551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p3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951450" y="231525"/>
              <a:ext cx="1454976" cy="15984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93" name="Google Shape;193;p32"/>
            <p:cNvCxnSpPr/>
            <p:nvPr/>
          </p:nvCxnSpPr>
          <p:spPr>
            <a:xfrm>
              <a:off x="6875300" y="136613"/>
              <a:ext cx="0" cy="17883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3"/>
          <p:cNvSpPr txBox="1"/>
          <p:nvPr/>
        </p:nvSpPr>
        <p:spPr>
          <a:xfrm>
            <a:off x="-25" y="153625"/>
            <a:ext cx="91440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100"/>
              <a:t>    </a:t>
            </a:r>
            <a:r>
              <a:rPr b="1" lang="en" sz="4100">
                <a:solidFill>
                  <a:srgbClr val="256390"/>
                </a:solidFill>
              </a:rPr>
              <a:t>Schedules</a:t>
            </a:r>
            <a:endParaRPr b="1" sz="4100">
              <a:solidFill>
                <a:srgbClr val="25639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100">
              <a:solidFill>
                <a:srgbClr val="256390"/>
              </a:solidFill>
            </a:endParaRPr>
          </a:p>
        </p:txBody>
      </p:sp>
      <p:pic>
        <p:nvPicPr>
          <p:cNvPr id="199" name="Google Shape;19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4149" y="153624"/>
            <a:ext cx="593300" cy="57605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3"/>
          <p:cNvSpPr txBox="1"/>
          <p:nvPr>
            <p:ph idx="1" type="body"/>
          </p:nvPr>
        </p:nvSpPr>
        <p:spPr>
          <a:xfrm>
            <a:off x="115225" y="763075"/>
            <a:ext cx="8810700" cy="406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Scheduled into MVCC courses - Try our best to schedule between</a:t>
            </a:r>
            <a:r>
              <a:rPr lang="en" sz="1800">
                <a:solidFill>
                  <a:srgbClr val="000000"/>
                </a:solidFill>
              </a:rPr>
              <a:t> 8:00am and 2:30pm for 11th and 12th grade students - </a:t>
            </a:r>
            <a:r>
              <a:rPr lang="en" sz="1800"/>
              <a:t>Exceptions discussed with students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Expectations outside of class: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</a:pPr>
            <a:r>
              <a:rPr b="1" lang="en" sz="1800">
                <a:solidFill>
                  <a:srgbClr val="000000"/>
                </a:solidFill>
              </a:rPr>
              <a:t>Mandatory</a:t>
            </a:r>
            <a:r>
              <a:rPr lang="en" sz="1800">
                <a:solidFill>
                  <a:srgbClr val="000000"/>
                </a:solidFill>
              </a:rPr>
              <a:t> tutoring in Learning Commons</a:t>
            </a:r>
            <a:endParaRPr sz="1800">
              <a:solidFill>
                <a:srgbClr val="000000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</a:pPr>
            <a:r>
              <a:rPr lang="en" sz="1600">
                <a:solidFill>
                  <a:srgbClr val="000000"/>
                </a:solidFill>
              </a:rPr>
              <a:t>All students are required to attend at least one tutoring session per course by the midterm.</a:t>
            </a:r>
            <a:endParaRPr sz="16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1" lang="en" sz="1800">
                <a:solidFill>
                  <a:srgbClr val="000000"/>
                </a:solidFill>
              </a:rPr>
              <a:t>Required</a:t>
            </a:r>
            <a:r>
              <a:rPr lang="en" sz="1800">
                <a:solidFill>
                  <a:srgbClr val="000000"/>
                </a:solidFill>
              </a:rPr>
              <a:t> check-in meetings with Ms. Garrett and Ms. Colantuoni</a:t>
            </a:r>
            <a:endParaRPr sz="1800">
              <a:solidFill>
                <a:srgbClr val="000000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</a:pPr>
            <a:r>
              <a:rPr lang="en" sz="1600">
                <a:solidFill>
                  <a:srgbClr val="000000"/>
                </a:solidFill>
              </a:rPr>
              <a:t>20 minute weekly individual meetings in the P-TECH office Payne Hall 316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</a:pPr>
            <a:r>
              <a:rPr lang="en" sz="1600">
                <a:solidFill>
                  <a:srgbClr val="000000"/>
                </a:solidFill>
              </a:rPr>
              <a:t>Weekly whole group advisory sessions with other P-TECH students</a:t>
            </a:r>
            <a:endParaRPr sz="16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</a:rPr>
              <a:t>Utilize professors’ office hours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4"/>
          <p:cNvSpPr txBox="1"/>
          <p:nvPr/>
        </p:nvSpPr>
        <p:spPr>
          <a:xfrm>
            <a:off x="-25" y="153625"/>
            <a:ext cx="91440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100"/>
              <a:t>    </a:t>
            </a:r>
            <a:r>
              <a:rPr b="1" lang="en" sz="4100">
                <a:solidFill>
                  <a:srgbClr val="256390"/>
                </a:solidFill>
              </a:rPr>
              <a:t>Schedules</a:t>
            </a:r>
            <a:endParaRPr b="1" sz="4100">
              <a:solidFill>
                <a:srgbClr val="25639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100">
              <a:solidFill>
                <a:srgbClr val="256390"/>
              </a:solidFill>
            </a:endParaRPr>
          </a:p>
        </p:txBody>
      </p:sp>
      <p:pic>
        <p:nvPicPr>
          <p:cNvPr id="206" name="Google Shape;20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4149" y="153624"/>
            <a:ext cx="593300" cy="57605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4"/>
          <p:cNvSpPr txBox="1"/>
          <p:nvPr>
            <p:ph idx="1" type="body"/>
          </p:nvPr>
        </p:nvSpPr>
        <p:spPr>
          <a:xfrm>
            <a:off x="-25" y="952425"/>
            <a:ext cx="8348100" cy="30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Schedules are being handed out today</a:t>
            </a:r>
            <a:endParaRPr sz="2000"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Chance of changes before classes start</a:t>
            </a:r>
            <a:endParaRPr sz="2000"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Individual meetings with Ms. Garrett and Ms. </a:t>
            </a:r>
            <a:r>
              <a:rPr lang="en" sz="2000"/>
              <a:t>Colantuoni</a:t>
            </a:r>
            <a:r>
              <a:rPr lang="en" sz="2000"/>
              <a:t> are determined AFTER students are registered for courses and may not be finalized until the week before classes begin</a:t>
            </a:r>
            <a:br>
              <a:rPr lang="en" sz="2000"/>
            </a:b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Any questions or concerns regarding schedules can be directed to Ms. Garrett</a:t>
            </a:r>
            <a:endParaRPr sz="2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5"/>
          <p:cNvSpPr/>
          <p:nvPr/>
        </p:nvSpPr>
        <p:spPr>
          <a:xfrm>
            <a:off x="169000" y="4424525"/>
            <a:ext cx="1751400" cy="6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3" name="Google Shape;213;p35"/>
          <p:cNvPicPr preferRelativeResize="0"/>
          <p:nvPr/>
        </p:nvPicPr>
        <p:blipFill rotWithShape="1">
          <a:blip r:embed="rId3">
            <a:alphaModFix/>
          </a:blip>
          <a:srcRect b="1632" l="4121" r="3251" t="0"/>
          <a:stretch/>
        </p:blipFill>
        <p:spPr>
          <a:xfrm>
            <a:off x="1154075" y="-12"/>
            <a:ext cx="6774375" cy="5077024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5"/>
          <p:cNvSpPr/>
          <p:nvPr/>
        </p:nvSpPr>
        <p:spPr>
          <a:xfrm rot="-5193677">
            <a:off x="7653360" y="4736142"/>
            <a:ext cx="405129" cy="359168"/>
          </a:xfrm>
          <a:prstGeom prst="rtTriangle">
            <a:avLst/>
          </a:prstGeom>
          <a:solidFill>
            <a:srgbClr val="256390"/>
          </a:solidFill>
          <a:ln cap="flat" cmpd="sng" w="9525">
            <a:solidFill>
              <a:srgbClr val="2563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idx="1" type="body"/>
          </p:nvPr>
        </p:nvSpPr>
        <p:spPr>
          <a:xfrm>
            <a:off x="236025" y="646200"/>
            <a:ext cx="4213800" cy="37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10:00 - 10:45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Introduction and Important Information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Student Expectations and Policies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10:45 - 11:00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MVCC Academic Advisors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Schedule and Degree Information</a:t>
            </a:r>
            <a:endParaRPr sz="1800"/>
          </a:p>
        </p:txBody>
      </p:sp>
      <p:sp>
        <p:nvSpPr>
          <p:cNvPr id="80" name="Google Shape;80;p18"/>
          <p:cNvSpPr txBox="1"/>
          <p:nvPr/>
        </p:nvSpPr>
        <p:spPr>
          <a:xfrm>
            <a:off x="-25" y="153625"/>
            <a:ext cx="91440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100"/>
              <a:t>    </a:t>
            </a:r>
            <a:r>
              <a:rPr b="1" lang="en" sz="4100">
                <a:solidFill>
                  <a:srgbClr val="256390"/>
                </a:solidFill>
              </a:rPr>
              <a:t>Agenda</a:t>
            </a:r>
            <a:endParaRPr b="1" sz="4100">
              <a:solidFill>
                <a:srgbClr val="256390"/>
              </a:solidFill>
            </a:endParaRPr>
          </a:p>
        </p:txBody>
      </p:sp>
      <p:sp>
        <p:nvSpPr>
          <p:cNvPr id="81" name="Google Shape;81;p18"/>
          <p:cNvSpPr txBox="1"/>
          <p:nvPr>
            <p:ph idx="2" type="body"/>
          </p:nvPr>
        </p:nvSpPr>
        <p:spPr>
          <a:xfrm>
            <a:off x="4930200" y="269525"/>
            <a:ext cx="4213800" cy="37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11:00 - 11:45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Student Scavenger Hunt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Parent Information Session, Q&amp;A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82" name="Google Shape;8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4149" y="153624"/>
            <a:ext cx="593300" cy="57605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8"/>
          <p:cNvSpPr txBox="1"/>
          <p:nvPr>
            <p:ph idx="3" type="body"/>
          </p:nvPr>
        </p:nvSpPr>
        <p:spPr>
          <a:xfrm>
            <a:off x="4930200" y="1623600"/>
            <a:ext cx="4213800" cy="37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11:45 - 12:00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Final Questions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6"/>
          <p:cNvSpPr txBox="1"/>
          <p:nvPr/>
        </p:nvSpPr>
        <p:spPr>
          <a:xfrm>
            <a:off x="2967225" y="2303525"/>
            <a:ext cx="6090000" cy="21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latin typeface="Georgia"/>
                <a:ea typeface="Georgia"/>
                <a:cs typeface="Georgia"/>
                <a:sym typeface="Georgia"/>
              </a:rPr>
              <a:t>Student Scavenger Hunt</a:t>
            </a:r>
            <a:endParaRPr b="1" sz="34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400">
                <a:solidFill>
                  <a:srgbClr val="256390"/>
                </a:solidFill>
                <a:latin typeface="Georgia"/>
                <a:ea typeface="Georgia"/>
                <a:cs typeface="Georgia"/>
                <a:sym typeface="Georgia"/>
              </a:rPr>
              <a:t>Report back here at 11:45</a:t>
            </a:r>
            <a:endParaRPr b="1" i="1" sz="3400">
              <a:solidFill>
                <a:srgbClr val="25639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grpSp>
        <p:nvGrpSpPr>
          <p:cNvPr id="220" name="Google Shape;220;p36"/>
          <p:cNvGrpSpPr/>
          <p:nvPr/>
        </p:nvGrpSpPr>
        <p:grpSpPr>
          <a:xfrm>
            <a:off x="5139093" y="443872"/>
            <a:ext cx="3725575" cy="1676174"/>
            <a:chOff x="4951450" y="136613"/>
            <a:chExt cx="3859100" cy="1788300"/>
          </a:xfrm>
        </p:grpSpPr>
        <p:pic>
          <p:nvPicPr>
            <p:cNvPr id="221" name="Google Shape;221;p3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259325" y="255150"/>
              <a:ext cx="1551225" cy="1551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2" name="Google Shape;222;p3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951450" y="231525"/>
              <a:ext cx="1454976" cy="15984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23" name="Google Shape;223;p36"/>
            <p:cNvCxnSpPr/>
            <p:nvPr/>
          </p:nvCxnSpPr>
          <p:spPr>
            <a:xfrm>
              <a:off x="6875300" y="136613"/>
              <a:ext cx="0" cy="17883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7"/>
          <p:cNvSpPr txBox="1"/>
          <p:nvPr/>
        </p:nvSpPr>
        <p:spPr>
          <a:xfrm>
            <a:off x="3665575" y="2469025"/>
            <a:ext cx="5128200" cy="21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latin typeface="Georgia"/>
                <a:ea typeface="Georgia"/>
                <a:cs typeface="Georgia"/>
                <a:sym typeface="Georgia"/>
              </a:rPr>
              <a:t>Parent Information Session</a:t>
            </a:r>
            <a:endParaRPr b="1" i="1" sz="31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grpSp>
        <p:nvGrpSpPr>
          <p:cNvPr id="229" name="Google Shape;229;p37"/>
          <p:cNvGrpSpPr/>
          <p:nvPr/>
        </p:nvGrpSpPr>
        <p:grpSpPr>
          <a:xfrm>
            <a:off x="5139093" y="443872"/>
            <a:ext cx="3725575" cy="1676174"/>
            <a:chOff x="4951450" y="136613"/>
            <a:chExt cx="3859100" cy="1788300"/>
          </a:xfrm>
        </p:grpSpPr>
        <p:pic>
          <p:nvPicPr>
            <p:cNvPr id="230" name="Google Shape;230;p3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259325" y="255150"/>
              <a:ext cx="1551225" cy="1551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3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951450" y="231525"/>
              <a:ext cx="1454976" cy="15984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32" name="Google Shape;232;p37"/>
            <p:cNvCxnSpPr/>
            <p:nvPr/>
          </p:nvCxnSpPr>
          <p:spPr>
            <a:xfrm>
              <a:off x="6875300" y="136613"/>
              <a:ext cx="0" cy="17883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8"/>
          <p:cNvSpPr txBox="1"/>
          <p:nvPr/>
        </p:nvSpPr>
        <p:spPr>
          <a:xfrm>
            <a:off x="-25" y="153625"/>
            <a:ext cx="91440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100"/>
              <a:t>    </a:t>
            </a:r>
            <a:r>
              <a:rPr b="1" lang="en" sz="4100">
                <a:solidFill>
                  <a:srgbClr val="256390"/>
                </a:solidFill>
              </a:rPr>
              <a:t>Academics</a:t>
            </a:r>
            <a:endParaRPr b="1" sz="4100">
              <a:solidFill>
                <a:srgbClr val="25639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100">
              <a:solidFill>
                <a:srgbClr val="256390"/>
              </a:solidFill>
            </a:endParaRPr>
          </a:p>
        </p:txBody>
      </p:sp>
      <p:pic>
        <p:nvPicPr>
          <p:cNvPr id="238" name="Google Shape;23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4149" y="153624"/>
            <a:ext cx="593300" cy="57605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8"/>
          <p:cNvSpPr txBox="1"/>
          <p:nvPr>
            <p:ph idx="1" type="body"/>
          </p:nvPr>
        </p:nvSpPr>
        <p:spPr>
          <a:xfrm>
            <a:off x="0" y="867925"/>
            <a:ext cx="9219000" cy="37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Students will be taking classes from </a:t>
            </a:r>
            <a:r>
              <a:rPr b="1" lang="en" sz="1800"/>
              <a:t>MVCC instructors</a:t>
            </a:r>
            <a:r>
              <a:rPr lang="en" sz="1800"/>
              <a:t> and beginning coursework specific to their degree pathway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College level rigor with expectation of students being proactive in seeking help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Students should be reaching out to their instructors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Students are responsible for monitoring their performance and should be sharing this information with their parents. Parents will not have independent access to their students’ coursework or grades</a:t>
            </a:r>
            <a:endParaRPr sz="1800"/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If a student is not performing satisfactory in a course and/or has poor attendance, </a:t>
            </a:r>
            <a:r>
              <a:rPr b="1" i="1" lang="en" sz="1800"/>
              <a:t>instructors will automatically drop that student </a:t>
            </a:r>
            <a:r>
              <a:rPr b="1" i="1" lang="en" sz="1800" u="sng"/>
              <a:t>without</a:t>
            </a:r>
            <a:r>
              <a:rPr b="1" i="1" lang="en" sz="1800"/>
              <a:t> conversation</a:t>
            </a:r>
            <a:r>
              <a:rPr lang="en" sz="1800"/>
              <a:t>.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9"/>
          <p:cNvSpPr txBox="1"/>
          <p:nvPr/>
        </p:nvSpPr>
        <p:spPr>
          <a:xfrm>
            <a:off x="-25" y="153625"/>
            <a:ext cx="91440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100"/>
              <a:t>    </a:t>
            </a:r>
            <a:r>
              <a:rPr b="1" lang="en" sz="4100">
                <a:solidFill>
                  <a:srgbClr val="256390"/>
                </a:solidFill>
              </a:rPr>
              <a:t>Fall Semester 2024</a:t>
            </a:r>
            <a:endParaRPr b="1" sz="4100">
              <a:solidFill>
                <a:srgbClr val="25639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100">
              <a:solidFill>
                <a:srgbClr val="256390"/>
              </a:solidFill>
            </a:endParaRPr>
          </a:p>
        </p:txBody>
      </p:sp>
      <p:pic>
        <p:nvPicPr>
          <p:cNvPr id="245" name="Google Shape;24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4149" y="153624"/>
            <a:ext cx="593300" cy="57605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9"/>
          <p:cNvSpPr txBox="1"/>
          <p:nvPr>
            <p:ph idx="1" type="body"/>
          </p:nvPr>
        </p:nvSpPr>
        <p:spPr>
          <a:xfrm>
            <a:off x="167700" y="1041150"/>
            <a:ext cx="4575300" cy="34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00"/>
                </a:solidFill>
              </a:rPr>
              <a:t>Dual Credits Courses</a:t>
            </a:r>
            <a:endParaRPr b="1"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lang="en" sz="1400">
                <a:solidFill>
                  <a:srgbClr val="000000"/>
                </a:solidFill>
              </a:rPr>
              <a:t>EN101 English 1: Composition</a:t>
            </a:r>
            <a:endParaRPr sz="1400">
              <a:solidFill>
                <a:srgbClr val="000000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</a:pPr>
            <a:r>
              <a:rPr lang="en" sz="1400">
                <a:solidFill>
                  <a:srgbClr val="000000"/>
                </a:solidFill>
              </a:rPr>
              <a:t>3 college credits, .5 high school English 12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lang="en" sz="1400">
                <a:solidFill>
                  <a:srgbClr val="000000"/>
                </a:solidFill>
              </a:rPr>
              <a:t>EN102 English 2: Literature</a:t>
            </a:r>
            <a:endParaRPr sz="1400">
              <a:solidFill>
                <a:srgbClr val="000000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</a:pPr>
            <a:r>
              <a:rPr lang="en" sz="1400">
                <a:solidFill>
                  <a:srgbClr val="000000"/>
                </a:solidFill>
              </a:rPr>
              <a:t>3 college credits, .5 high school English 12 credit</a:t>
            </a:r>
            <a:endParaRPr b="1"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BM101 Survey Economics*</a:t>
            </a:r>
            <a:endParaRPr sz="1400">
              <a:solidFill>
                <a:srgbClr val="000000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sz="1400">
                <a:solidFill>
                  <a:srgbClr val="000000"/>
                </a:solidFill>
              </a:rPr>
              <a:t>3 college credits, .5 high school Economics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PS101 American National Government</a:t>
            </a:r>
            <a:endParaRPr sz="1400">
              <a:solidFill>
                <a:srgbClr val="000000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sz="1400">
                <a:solidFill>
                  <a:srgbClr val="000000"/>
                </a:solidFill>
              </a:rPr>
              <a:t>2 college credits, .5 high school Government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PE course used for Physical Education requirement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Roboto"/>
              <a:buChar char="●"/>
            </a:pPr>
            <a:r>
              <a:rPr b="1" lang="en" sz="1400">
                <a:solidFill>
                  <a:srgbClr val="FF0000"/>
                </a:solidFill>
              </a:rPr>
              <a:t>These courses are needed for NY high school graduation - High school comes first!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</a:endParaRPr>
          </a:p>
        </p:txBody>
      </p:sp>
      <p:sp>
        <p:nvSpPr>
          <p:cNvPr id="247" name="Google Shape;247;p39"/>
          <p:cNvSpPr txBox="1"/>
          <p:nvPr>
            <p:ph idx="2" type="body"/>
          </p:nvPr>
        </p:nvSpPr>
        <p:spPr>
          <a:xfrm>
            <a:off x="4699700" y="1041150"/>
            <a:ext cx="3999900" cy="333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00"/>
                </a:solidFill>
              </a:rPr>
              <a:t>Individualized Scheduling</a:t>
            </a:r>
            <a:endParaRPr b="1"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lang="en" sz="1400">
                <a:solidFill>
                  <a:srgbClr val="000000"/>
                </a:solidFill>
              </a:rPr>
              <a:t>Half-day CTE Students</a:t>
            </a:r>
            <a:endParaRPr sz="1400">
              <a:solidFill>
                <a:srgbClr val="000000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</a:pPr>
            <a:r>
              <a:rPr lang="en" sz="1400">
                <a:solidFill>
                  <a:srgbClr val="000000"/>
                </a:solidFill>
              </a:rPr>
              <a:t>At OHM BOCES in the morning, MVCC in the afternoon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</a:rPr>
              <a:t>Full-day BOCES students</a:t>
            </a:r>
            <a:endParaRPr sz="1400">
              <a:solidFill>
                <a:srgbClr val="000000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 sz="1400">
                <a:solidFill>
                  <a:srgbClr val="000000"/>
                </a:solidFill>
              </a:rPr>
              <a:t>Career Tech at OHM BOCES in the morning and online college or dual credit courses in the afternoon</a:t>
            </a:r>
            <a:endParaRPr sz="1400">
              <a:solidFill>
                <a:srgbClr val="000000"/>
              </a:solidFill>
            </a:endParaRPr>
          </a:p>
          <a:p>
            <a:pPr indent="-3111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■"/>
            </a:pPr>
            <a:r>
              <a:rPr b="1" lang="en" sz="1300">
                <a:solidFill>
                  <a:srgbClr val="000000"/>
                </a:solidFill>
              </a:rPr>
              <a:t>EN 101, EN 102, PE 172, MA115</a:t>
            </a:r>
            <a:endParaRPr b="1" sz="1300">
              <a:solidFill>
                <a:srgbClr val="000000"/>
              </a:solidFill>
            </a:endParaRPr>
          </a:p>
          <a:p>
            <a:pPr indent="0" lvl="0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rgbClr val="000000"/>
              </a:solidFill>
            </a:endParaRPr>
          </a:p>
          <a:p>
            <a:pPr indent="0" lvl="0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 u="sng">
                <a:solidFill>
                  <a:srgbClr val="000000"/>
                </a:solidFill>
              </a:rPr>
              <a:t>OR</a:t>
            </a:r>
            <a:endParaRPr b="1" sz="1100" u="sng">
              <a:solidFill>
                <a:srgbClr val="000000"/>
              </a:solidFill>
            </a:endParaRPr>
          </a:p>
          <a:p>
            <a:pPr indent="0" lvl="0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rgbClr val="000000"/>
              </a:solidFill>
            </a:endParaRPr>
          </a:p>
          <a:p>
            <a:pPr indent="-3175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P-TECH classes in the morning and online college courses in the afternoon at OHM BOCES</a:t>
            </a:r>
            <a:endParaRPr sz="1400">
              <a:solidFill>
                <a:srgbClr val="000000"/>
              </a:solidFill>
            </a:endParaRPr>
          </a:p>
          <a:p>
            <a:pPr indent="-311150" lvl="1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○"/>
            </a:pPr>
            <a:r>
              <a:rPr b="1" lang="en" sz="1300">
                <a:solidFill>
                  <a:srgbClr val="000000"/>
                </a:solidFill>
              </a:rPr>
              <a:t>BM101, PE172, PY101</a:t>
            </a:r>
            <a:endParaRPr b="1" sz="13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0"/>
          <p:cNvSpPr txBox="1"/>
          <p:nvPr/>
        </p:nvSpPr>
        <p:spPr>
          <a:xfrm>
            <a:off x="-25" y="153625"/>
            <a:ext cx="91440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100"/>
              <a:t>    </a:t>
            </a:r>
            <a:r>
              <a:rPr b="1" lang="en" sz="4100">
                <a:solidFill>
                  <a:srgbClr val="256390"/>
                </a:solidFill>
              </a:rPr>
              <a:t>Academics</a:t>
            </a:r>
            <a:endParaRPr b="1" sz="4100">
              <a:solidFill>
                <a:srgbClr val="25639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100">
              <a:solidFill>
                <a:srgbClr val="256390"/>
              </a:solidFill>
            </a:endParaRPr>
          </a:p>
        </p:txBody>
      </p:sp>
      <p:pic>
        <p:nvPicPr>
          <p:cNvPr id="253" name="Google Shape;25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4149" y="153624"/>
            <a:ext cx="593300" cy="57605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40"/>
          <p:cNvSpPr txBox="1"/>
          <p:nvPr>
            <p:ph idx="1" type="body"/>
          </p:nvPr>
        </p:nvSpPr>
        <p:spPr>
          <a:xfrm>
            <a:off x="161100" y="941150"/>
            <a:ext cx="8982900" cy="37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Midterm grades are submitted halfway through the semester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Students can check midterm grades in their MyMV account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Midterm grades will also be mailed home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Final grades will be sent home at the end of each semester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Included in high school 5-week report - Mailed home and shared with home district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Student schedules will be adjusted based on course performance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Supports are in place to help students succeed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Low performance and failing grades may result in change of programming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1"/>
          <p:cNvSpPr/>
          <p:nvPr/>
        </p:nvSpPr>
        <p:spPr>
          <a:xfrm>
            <a:off x="86850" y="4429200"/>
            <a:ext cx="2578500" cy="714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41"/>
          <p:cNvSpPr txBox="1"/>
          <p:nvPr/>
        </p:nvSpPr>
        <p:spPr>
          <a:xfrm>
            <a:off x="-25" y="153625"/>
            <a:ext cx="91440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100"/>
              <a:t>    </a:t>
            </a:r>
            <a:r>
              <a:rPr b="1" lang="en" sz="4100">
                <a:solidFill>
                  <a:srgbClr val="256390"/>
                </a:solidFill>
              </a:rPr>
              <a:t>College Coaches</a:t>
            </a:r>
            <a:endParaRPr b="1" sz="4100">
              <a:solidFill>
                <a:srgbClr val="25639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100">
              <a:solidFill>
                <a:srgbClr val="256390"/>
              </a:solidFill>
            </a:endParaRPr>
          </a:p>
        </p:txBody>
      </p:sp>
      <p:pic>
        <p:nvPicPr>
          <p:cNvPr id="261" name="Google Shape;26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4149" y="153624"/>
            <a:ext cx="593300" cy="57605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41"/>
          <p:cNvSpPr txBox="1"/>
          <p:nvPr>
            <p:ph idx="1" type="body"/>
          </p:nvPr>
        </p:nvSpPr>
        <p:spPr>
          <a:xfrm>
            <a:off x="277375" y="3259800"/>
            <a:ext cx="8381400" cy="181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Ms. Garrett and Mrs. Colantuoni are students’ primary contact in regards to anything college related. This includes but is not limited to: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Schedules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Books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Academic support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Coaching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Organization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Studying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Completion plans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63" name="Google Shape;263;p41"/>
          <p:cNvSpPr txBox="1"/>
          <p:nvPr/>
        </p:nvSpPr>
        <p:spPr>
          <a:xfrm>
            <a:off x="292600" y="900675"/>
            <a:ext cx="8545200" cy="11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Ms. Garrett: </a:t>
            </a:r>
            <a:r>
              <a:rPr lang="en" sz="1800" u="sng">
                <a:solidFill>
                  <a:schemeClr val="hlink"/>
                </a:solidFill>
                <a:hlinkClick r:id="rId4"/>
              </a:rPr>
              <a:t>sgarrett@oneida-boces.org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Mrs. Colantuoni: </a:t>
            </a:r>
            <a:r>
              <a:rPr lang="en" sz="1800" u="sng">
                <a:solidFill>
                  <a:schemeClr val="hlink"/>
                </a:solidFill>
                <a:hlinkClick r:id="rId5"/>
              </a:rPr>
              <a:t>kcolantuoni@oneida-boces.org</a:t>
            </a:r>
            <a:r>
              <a:rPr lang="en" sz="1800"/>
              <a:t> </a:t>
            </a:r>
            <a:endParaRPr sz="1800"/>
          </a:p>
        </p:txBody>
      </p:sp>
      <p:sp>
        <p:nvSpPr>
          <p:cNvPr id="264" name="Google Shape;264;p41"/>
          <p:cNvSpPr txBox="1"/>
          <p:nvPr/>
        </p:nvSpPr>
        <p:spPr>
          <a:xfrm>
            <a:off x="277375" y="1747250"/>
            <a:ext cx="3341400" cy="4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256390"/>
                </a:solidFill>
              </a:rPr>
              <a:t>P-TECH Cell Phone:</a:t>
            </a:r>
            <a:endParaRPr b="1" sz="2000">
              <a:solidFill>
                <a:srgbClr val="25639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25639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   </a:t>
            </a:r>
            <a:endParaRPr b="1" sz="2000"/>
          </a:p>
        </p:txBody>
      </p:sp>
      <p:grpSp>
        <p:nvGrpSpPr>
          <p:cNvPr id="265" name="Google Shape;265;p41"/>
          <p:cNvGrpSpPr/>
          <p:nvPr/>
        </p:nvGrpSpPr>
        <p:grpSpPr>
          <a:xfrm>
            <a:off x="2959900" y="1747238"/>
            <a:ext cx="3656850" cy="483900"/>
            <a:chOff x="723225" y="1691263"/>
            <a:chExt cx="3656850" cy="483900"/>
          </a:xfrm>
        </p:grpSpPr>
        <p:pic>
          <p:nvPicPr>
            <p:cNvPr id="266" name="Google Shape;266;p4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23225" y="1771025"/>
              <a:ext cx="399950" cy="324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7" name="Google Shape;267;p41"/>
            <p:cNvSpPr txBox="1"/>
            <p:nvPr/>
          </p:nvSpPr>
          <p:spPr>
            <a:xfrm>
              <a:off x="1038675" y="1691263"/>
              <a:ext cx="3341400" cy="48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</a:rPr>
                <a:t>315.796.5355</a:t>
              </a:r>
              <a:endParaRPr b="1" sz="20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000">
                <a:solidFill>
                  <a:srgbClr val="256390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/>
                <a:t>   </a:t>
              </a:r>
              <a:endParaRPr b="1" sz="2000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2"/>
          <p:cNvSpPr txBox="1"/>
          <p:nvPr/>
        </p:nvSpPr>
        <p:spPr>
          <a:xfrm>
            <a:off x="-25" y="153625"/>
            <a:ext cx="91440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100"/>
              <a:t>    </a:t>
            </a:r>
            <a:r>
              <a:rPr b="1" lang="en" sz="4100">
                <a:solidFill>
                  <a:srgbClr val="256390"/>
                </a:solidFill>
              </a:rPr>
              <a:t>Important Dates</a:t>
            </a:r>
            <a:endParaRPr b="1" sz="4100">
              <a:solidFill>
                <a:srgbClr val="25639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100">
              <a:solidFill>
                <a:srgbClr val="256390"/>
              </a:solidFill>
            </a:endParaRPr>
          </a:p>
        </p:txBody>
      </p:sp>
      <p:pic>
        <p:nvPicPr>
          <p:cNvPr id="273" name="Google Shape;27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4149" y="153624"/>
            <a:ext cx="593300" cy="576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4" name="Google Shape;274;p42"/>
          <p:cNvGrpSpPr/>
          <p:nvPr/>
        </p:nvGrpSpPr>
        <p:grpSpPr>
          <a:xfrm>
            <a:off x="4151349" y="1532588"/>
            <a:ext cx="2817120" cy="1799370"/>
            <a:chOff x="4139470" y="2133386"/>
            <a:chExt cx="2668232" cy="1638025"/>
          </a:xfrm>
        </p:grpSpPr>
        <p:sp>
          <p:nvSpPr>
            <p:cNvPr id="275" name="Google Shape;275;p42"/>
            <p:cNvSpPr/>
            <p:nvPr/>
          </p:nvSpPr>
          <p:spPr>
            <a:xfrm>
              <a:off x="4849302" y="3079475"/>
              <a:ext cx="1958400" cy="133500"/>
            </a:xfrm>
            <a:prstGeom prst="rect">
              <a:avLst/>
            </a:prstGeom>
            <a:solidFill>
              <a:srgbClr val="AEBF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76" name="Google Shape;276;p42"/>
            <p:cNvGrpSpPr/>
            <p:nvPr/>
          </p:nvGrpSpPr>
          <p:grpSpPr>
            <a:xfrm>
              <a:off x="4139470" y="2133386"/>
              <a:ext cx="1602150" cy="1638025"/>
              <a:chOff x="4139470" y="2133386"/>
              <a:chExt cx="1602150" cy="1638025"/>
            </a:xfrm>
          </p:grpSpPr>
          <p:grpSp>
            <p:nvGrpSpPr>
              <p:cNvPr id="277" name="Google Shape;277;p42"/>
              <p:cNvGrpSpPr/>
              <p:nvPr/>
            </p:nvGrpSpPr>
            <p:grpSpPr>
              <a:xfrm>
                <a:off x="4808316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278" name="Google Shape;278;p42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279" name="Google Shape;279;p42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80" name="Google Shape;280;p42"/>
              <p:cNvSpPr txBox="1"/>
              <p:nvPr/>
            </p:nvSpPr>
            <p:spPr>
              <a:xfrm>
                <a:off x="4139470" y="3400011"/>
                <a:ext cx="14301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b="1" lang="en" sz="1800">
                    <a:solidFill>
                      <a:srgbClr val="256390"/>
                    </a:solidFill>
                    <a:latin typeface="Roboto"/>
                    <a:ea typeface="Roboto"/>
                    <a:cs typeface="Roboto"/>
                    <a:sym typeface="Roboto"/>
                  </a:rPr>
                  <a:t>December</a:t>
                </a:r>
                <a:endParaRPr b="1" sz="1800">
                  <a:solidFill>
                    <a:srgbClr val="25639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81" name="Google Shape;281;p42"/>
              <p:cNvSpPr txBox="1"/>
              <p:nvPr/>
            </p:nvSpPr>
            <p:spPr>
              <a:xfrm>
                <a:off x="4311520" y="2133386"/>
                <a:ext cx="14301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b="1" lang="en" sz="1500">
                    <a:latin typeface="Roboto"/>
                    <a:ea typeface="Roboto"/>
                    <a:cs typeface="Roboto"/>
                    <a:sym typeface="Roboto"/>
                  </a:rPr>
                  <a:t>Last Day of Instruction</a:t>
                </a:r>
                <a:endParaRPr b="1" sz="15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282" name="Google Shape;282;p42"/>
          <p:cNvGrpSpPr/>
          <p:nvPr/>
        </p:nvGrpSpPr>
        <p:grpSpPr>
          <a:xfrm>
            <a:off x="6342000" y="1959675"/>
            <a:ext cx="2802111" cy="2101331"/>
            <a:chOff x="6214343" y="2522177"/>
            <a:chExt cx="2654017" cy="1912909"/>
          </a:xfrm>
        </p:grpSpPr>
        <p:sp>
          <p:nvSpPr>
            <p:cNvPr id="283" name="Google Shape;283;p42"/>
            <p:cNvSpPr/>
            <p:nvPr/>
          </p:nvSpPr>
          <p:spPr>
            <a:xfrm>
              <a:off x="6807659" y="3079483"/>
              <a:ext cx="2060700" cy="133500"/>
            </a:xfrm>
            <a:prstGeom prst="rect">
              <a:avLst/>
            </a:prstGeom>
            <a:solidFill>
              <a:srgbClr val="2563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84" name="Google Shape;284;p42"/>
            <p:cNvGrpSpPr/>
            <p:nvPr/>
          </p:nvGrpSpPr>
          <p:grpSpPr>
            <a:xfrm>
              <a:off x="6214343" y="2522177"/>
              <a:ext cx="2546135" cy="1912909"/>
              <a:chOff x="6214343" y="2522177"/>
              <a:chExt cx="2546135" cy="1912909"/>
            </a:xfrm>
          </p:grpSpPr>
          <p:grpSp>
            <p:nvGrpSpPr>
              <p:cNvPr id="285" name="Google Shape;285;p42"/>
              <p:cNvGrpSpPr/>
              <p:nvPr/>
            </p:nvGrpSpPr>
            <p:grpSpPr>
              <a:xfrm rot="10800000">
                <a:off x="6760035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286" name="Google Shape;286;p42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287" name="Google Shape;287;p42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88" name="Google Shape;288;p42"/>
              <p:cNvSpPr txBox="1"/>
              <p:nvPr/>
            </p:nvSpPr>
            <p:spPr>
              <a:xfrm>
                <a:off x="6214343" y="2522177"/>
                <a:ext cx="11838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b="1" lang="en" sz="1800">
                    <a:solidFill>
                      <a:srgbClr val="256390"/>
                    </a:solidFill>
                    <a:latin typeface="Roboto"/>
                    <a:ea typeface="Roboto"/>
                    <a:cs typeface="Roboto"/>
                    <a:sym typeface="Roboto"/>
                  </a:rPr>
                  <a:t>December</a:t>
                </a:r>
                <a:endParaRPr b="1" sz="1800">
                  <a:solidFill>
                    <a:srgbClr val="25639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None/>
                </a:pPr>
                <a:r>
                  <a:t/>
                </a:r>
                <a:endParaRPr b="1"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89" name="Google Shape;289;p42"/>
              <p:cNvSpPr txBox="1"/>
              <p:nvPr/>
            </p:nvSpPr>
            <p:spPr>
              <a:xfrm>
                <a:off x="6506878" y="3491287"/>
                <a:ext cx="22536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500">
                    <a:latin typeface="Roboto"/>
                    <a:ea typeface="Roboto"/>
                    <a:cs typeface="Roboto"/>
                    <a:sym typeface="Roboto"/>
                  </a:rPr>
                  <a:t>Finals</a:t>
                </a:r>
                <a:endParaRPr b="1" sz="15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290" name="Google Shape;290;p42"/>
          <p:cNvGrpSpPr/>
          <p:nvPr/>
        </p:nvGrpSpPr>
        <p:grpSpPr>
          <a:xfrm>
            <a:off x="304564" y="1532600"/>
            <a:ext cx="2528651" cy="1596413"/>
            <a:chOff x="495991" y="2133397"/>
            <a:chExt cx="2395009" cy="1453266"/>
          </a:xfrm>
        </p:grpSpPr>
        <p:sp>
          <p:nvSpPr>
            <p:cNvPr id="291" name="Google Shape;291;p42"/>
            <p:cNvSpPr/>
            <p:nvPr/>
          </p:nvSpPr>
          <p:spPr>
            <a:xfrm>
              <a:off x="932600" y="3079475"/>
              <a:ext cx="1958400" cy="133500"/>
            </a:xfrm>
            <a:prstGeom prst="rect">
              <a:avLst/>
            </a:prstGeom>
            <a:solidFill>
              <a:srgbClr val="AEBF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92" name="Google Shape;292;p42"/>
            <p:cNvGrpSpPr/>
            <p:nvPr/>
          </p:nvGrpSpPr>
          <p:grpSpPr>
            <a:xfrm>
              <a:off x="495991" y="2133397"/>
              <a:ext cx="1505710" cy="1453266"/>
              <a:chOff x="495991" y="2133397"/>
              <a:chExt cx="1505710" cy="1453266"/>
            </a:xfrm>
          </p:grpSpPr>
          <p:sp>
            <p:nvSpPr>
              <p:cNvPr id="293" name="Google Shape;293;p42"/>
              <p:cNvSpPr txBox="1"/>
              <p:nvPr/>
            </p:nvSpPr>
            <p:spPr>
              <a:xfrm>
                <a:off x="495991" y="3215263"/>
                <a:ext cx="8712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b="1" lang="en" sz="1800">
                    <a:solidFill>
                      <a:srgbClr val="256390"/>
                    </a:solidFill>
                    <a:latin typeface="Roboto"/>
                    <a:ea typeface="Roboto"/>
                    <a:cs typeface="Roboto"/>
                    <a:sym typeface="Roboto"/>
                  </a:rPr>
                  <a:t>August 26th</a:t>
                </a:r>
                <a:endParaRPr b="1" sz="1800">
                  <a:solidFill>
                    <a:srgbClr val="25639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grpSp>
            <p:nvGrpSpPr>
              <p:cNvPr id="294" name="Google Shape;294;p42"/>
              <p:cNvGrpSpPr/>
              <p:nvPr/>
            </p:nvGrpSpPr>
            <p:grpSpPr>
              <a:xfrm>
                <a:off x="881025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295" name="Google Shape;295;p42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296" name="Google Shape;296;p42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97" name="Google Shape;297;p42"/>
              <p:cNvSpPr txBox="1"/>
              <p:nvPr/>
            </p:nvSpPr>
            <p:spPr>
              <a:xfrm>
                <a:off x="496001" y="2133397"/>
                <a:ext cx="15057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b="1" lang="en" sz="1500">
                    <a:latin typeface="Roboto"/>
                    <a:ea typeface="Roboto"/>
                    <a:cs typeface="Roboto"/>
                    <a:sym typeface="Roboto"/>
                  </a:rPr>
                  <a:t>First Day of Instruction</a:t>
                </a:r>
                <a:endParaRPr b="1" sz="15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298" name="Google Shape;298;p42"/>
          <p:cNvGrpSpPr/>
          <p:nvPr/>
        </p:nvGrpSpPr>
        <p:grpSpPr>
          <a:xfrm>
            <a:off x="2301962" y="1743825"/>
            <a:ext cx="2598881" cy="2320656"/>
            <a:chOff x="2387825" y="2325682"/>
            <a:chExt cx="2461528" cy="2112568"/>
          </a:xfrm>
        </p:grpSpPr>
        <p:sp>
          <p:nvSpPr>
            <p:cNvPr id="299" name="Google Shape;299;p42"/>
            <p:cNvSpPr/>
            <p:nvPr/>
          </p:nvSpPr>
          <p:spPr>
            <a:xfrm>
              <a:off x="2890952" y="3079475"/>
              <a:ext cx="1958400" cy="133500"/>
            </a:xfrm>
            <a:prstGeom prst="rect">
              <a:avLst/>
            </a:prstGeom>
            <a:solidFill>
              <a:srgbClr val="2563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00" name="Google Shape;300;p42"/>
            <p:cNvGrpSpPr/>
            <p:nvPr/>
          </p:nvGrpSpPr>
          <p:grpSpPr>
            <a:xfrm>
              <a:off x="2387825" y="2325682"/>
              <a:ext cx="2305563" cy="2112568"/>
              <a:chOff x="2387825" y="2325682"/>
              <a:chExt cx="2305563" cy="2112568"/>
            </a:xfrm>
          </p:grpSpPr>
          <p:sp>
            <p:nvSpPr>
              <p:cNvPr id="301" name="Google Shape;301;p42"/>
              <p:cNvSpPr txBox="1"/>
              <p:nvPr/>
            </p:nvSpPr>
            <p:spPr>
              <a:xfrm>
                <a:off x="2387825" y="2325682"/>
                <a:ext cx="10149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b="1" lang="en" sz="1800">
                    <a:solidFill>
                      <a:srgbClr val="256390"/>
                    </a:solidFill>
                    <a:highlight>
                      <a:srgbClr val="FFFF00"/>
                    </a:highlight>
                    <a:latin typeface="Roboto"/>
                    <a:ea typeface="Roboto"/>
                    <a:cs typeface="Roboto"/>
                    <a:sym typeface="Roboto"/>
                  </a:rPr>
                  <a:t>October 16th</a:t>
                </a:r>
                <a:endParaRPr b="1" sz="1800">
                  <a:solidFill>
                    <a:srgbClr val="256390"/>
                  </a:solidFill>
                  <a:highlight>
                    <a:srgbClr val="FFFF00"/>
                  </a:highlight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grpSp>
            <p:nvGrpSpPr>
              <p:cNvPr id="302" name="Google Shape;302;p42"/>
              <p:cNvGrpSpPr/>
              <p:nvPr/>
            </p:nvGrpSpPr>
            <p:grpSpPr>
              <a:xfrm rot="10800000">
                <a:off x="2849073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303" name="Google Shape;303;p42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304" name="Google Shape;304;p42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05" name="Google Shape;305;p42"/>
              <p:cNvSpPr txBox="1"/>
              <p:nvPr/>
            </p:nvSpPr>
            <p:spPr>
              <a:xfrm>
                <a:off x="2439788" y="3494450"/>
                <a:ext cx="22536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500">
                    <a:latin typeface="Roboto"/>
                    <a:ea typeface="Roboto"/>
                    <a:cs typeface="Roboto"/>
                    <a:sym typeface="Roboto"/>
                  </a:rPr>
                  <a:t>Midterms</a:t>
                </a:r>
                <a:endParaRPr b="1" sz="15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sp>
        <p:nvSpPr>
          <p:cNvPr id="306" name="Google Shape;306;p42"/>
          <p:cNvSpPr txBox="1"/>
          <p:nvPr/>
        </p:nvSpPr>
        <p:spPr>
          <a:xfrm>
            <a:off x="390901" y="3725100"/>
            <a:ext cx="6636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Check the</a:t>
            </a:r>
            <a:r>
              <a:rPr lang="en" sz="24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2400" u="sng">
                <a:solidFill>
                  <a:srgbClr val="009384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Academic Calendar</a:t>
            </a:r>
            <a:r>
              <a:rPr lang="en" sz="24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for more dates.</a:t>
            </a:r>
            <a:endParaRPr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3"/>
          <p:cNvSpPr txBox="1"/>
          <p:nvPr/>
        </p:nvSpPr>
        <p:spPr>
          <a:xfrm>
            <a:off x="3542150" y="2688500"/>
            <a:ext cx="5128200" cy="21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latin typeface="Georgia"/>
                <a:ea typeface="Georgia"/>
                <a:cs typeface="Georgia"/>
                <a:sym typeface="Georgia"/>
              </a:rPr>
              <a:t>Degree Completion</a:t>
            </a:r>
            <a:endParaRPr b="1" i="1" sz="31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grpSp>
        <p:nvGrpSpPr>
          <p:cNvPr id="312" name="Google Shape;312;p43"/>
          <p:cNvGrpSpPr/>
          <p:nvPr/>
        </p:nvGrpSpPr>
        <p:grpSpPr>
          <a:xfrm>
            <a:off x="5139093" y="443872"/>
            <a:ext cx="3725575" cy="1676174"/>
            <a:chOff x="4951450" y="136613"/>
            <a:chExt cx="3859100" cy="1788300"/>
          </a:xfrm>
        </p:grpSpPr>
        <p:pic>
          <p:nvPicPr>
            <p:cNvPr id="313" name="Google Shape;313;p4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259325" y="255150"/>
              <a:ext cx="1551225" cy="1551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4" name="Google Shape;314;p4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951450" y="231525"/>
              <a:ext cx="1454976" cy="15984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15" name="Google Shape;315;p43"/>
            <p:cNvCxnSpPr/>
            <p:nvPr/>
          </p:nvCxnSpPr>
          <p:spPr>
            <a:xfrm>
              <a:off x="6875300" y="136613"/>
              <a:ext cx="0" cy="17883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4"/>
          <p:cNvSpPr/>
          <p:nvPr/>
        </p:nvSpPr>
        <p:spPr>
          <a:xfrm>
            <a:off x="86850" y="4429200"/>
            <a:ext cx="2578500" cy="714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44"/>
          <p:cNvSpPr txBox="1"/>
          <p:nvPr/>
        </p:nvSpPr>
        <p:spPr>
          <a:xfrm>
            <a:off x="274275" y="153625"/>
            <a:ext cx="91440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solidFill>
                  <a:srgbClr val="256390"/>
                </a:solidFill>
              </a:rPr>
              <a:t>Anticipated Completion Timeline - Varies by Pathway</a:t>
            </a:r>
            <a:endParaRPr b="1" sz="3700">
              <a:solidFill>
                <a:srgbClr val="25639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700">
              <a:solidFill>
                <a:srgbClr val="256390"/>
              </a:solidFill>
            </a:endParaRPr>
          </a:p>
        </p:txBody>
      </p:sp>
      <p:pic>
        <p:nvPicPr>
          <p:cNvPr id="322" name="Google Shape;32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4149" y="153624"/>
            <a:ext cx="593300" cy="57605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44"/>
          <p:cNvSpPr txBox="1"/>
          <p:nvPr>
            <p:ph idx="1" type="body"/>
          </p:nvPr>
        </p:nvSpPr>
        <p:spPr>
          <a:xfrm>
            <a:off x="164250" y="1510625"/>
            <a:ext cx="8815500" cy="351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Students have individualized schedules and will take 6-18 credits each semester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Full-time seniors at MVCC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Associate degrees by May 2026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High school requirements by June 2025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Full-time juniors 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Associate degrees by May 2026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High school requirements by June 2026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CTE seniors  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Associate degrees by May 2027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High school requirements by June 2025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Students have up to 6 years within the P-TECH program to complete their </a:t>
            </a:r>
            <a:endParaRPr sz="18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associate</a:t>
            </a:r>
            <a:r>
              <a:rPr lang="en" sz="1800">
                <a:solidFill>
                  <a:srgbClr val="000000"/>
                </a:solidFill>
              </a:rPr>
              <a:t> degree</a:t>
            </a:r>
            <a:endParaRPr b="1"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5"/>
          <p:cNvSpPr txBox="1"/>
          <p:nvPr/>
        </p:nvSpPr>
        <p:spPr>
          <a:xfrm>
            <a:off x="3542150" y="2688500"/>
            <a:ext cx="5128200" cy="21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latin typeface="Georgia"/>
                <a:ea typeface="Georgia"/>
                <a:cs typeface="Georgia"/>
                <a:sym typeface="Georgia"/>
              </a:rPr>
              <a:t>Student Supports</a:t>
            </a:r>
            <a:endParaRPr b="1" i="1" sz="31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grpSp>
        <p:nvGrpSpPr>
          <p:cNvPr id="329" name="Google Shape;329;p45"/>
          <p:cNvGrpSpPr/>
          <p:nvPr/>
        </p:nvGrpSpPr>
        <p:grpSpPr>
          <a:xfrm>
            <a:off x="5139093" y="443872"/>
            <a:ext cx="3725575" cy="1676174"/>
            <a:chOff x="4951450" y="136613"/>
            <a:chExt cx="3859100" cy="1788300"/>
          </a:xfrm>
        </p:grpSpPr>
        <p:pic>
          <p:nvPicPr>
            <p:cNvPr id="330" name="Google Shape;330;p4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259325" y="255150"/>
              <a:ext cx="1551225" cy="1551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1" name="Google Shape;331;p4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951450" y="231525"/>
              <a:ext cx="1454976" cy="15984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32" name="Google Shape;332;p45"/>
            <p:cNvCxnSpPr/>
            <p:nvPr/>
          </p:nvCxnSpPr>
          <p:spPr>
            <a:xfrm>
              <a:off x="6875300" y="136613"/>
              <a:ext cx="0" cy="17883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/>
        </p:nvSpPr>
        <p:spPr>
          <a:xfrm>
            <a:off x="3644175" y="2373550"/>
            <a:ext cx="5128200" cy="21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Georgia"/>
                <a:ea typeface="Georgia"/>
                <a:cs typeface="Georgia"/>
                <a:sym typeface="Georgia"/>
              </a:rPr>
              <a:t>Introduction and Important Information</a:t>
            </a:r>
            <a:endParaRPr b="1" i="1" sz="29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grpSp>
        <p:nvGrpSpPr>
          <p:cNvPr id="89" name="Google Shape;89;p19"/>
          <p:cNvGrpSpPr/>
          <p:nvPr/>
        </p:nvGrpSpPr>
        <p:grpSpPr>
          <a:xfrm>
            <a:off x="5139093" y="443872"/>
            <a:ext cx="3725575" cy="1676174"/>
            <a:chOff x="4951450" y="136613"/>
            <a:chExt cx="3859100" cy="1788300"/>
          </a:xfrm>
        </p:grpSpPr>
        <p:pic>
          <p:nvPicPr>
            <p:cNvPr id="90" name="Google Shape;90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259325" y="255150"/>
              <a:ext cx="1551225" cy="1551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951450" y="231525"/>
              <a:ext cx="1454976" cy="15984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2" name="Google Shape;92;p19"/>
            <p:cNvCxnSpPr/>
            <p:nvPr/>
          </p:nvCxnSpPr>
          <p:spPr>
            <a:xfrm>
              <a:off x="6875300" y="136613"/>
              <a:ext cx="0" cy="17883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6"/>
          <p:cNvSpPr/>
          <p:nvPr/>
        </p:nvSpPr>
        <p:spPr>
          <a:xfrm>
            <a:off x="86850" y="4429200"/>
            <a:ext cx="2578500" cy="714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46"/>
          <p:cNvSpPr txBox="1"/>
          <p:nvPr/>
        </p:nvSpPr>
        <p:spPr>
          <a:xfrm>
            <a:off x="-25" y="153625"/>
            <a:ext cx="91440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100"/>
              <a:t>    </a:t>
            </a:r>
            <a:r>
              <a:rPr b="1" lang="en" sz="4100">
                <a:solidFill>
                  <a:srgbClr val="256390"/>
                </a:solidFill>
              </a:rPr>
              <a:t>Check-in Meetings</a:t>
            </a:r>
            <a:endParaRPr b="1" sz="4100">
              <a:solidFill>
                <a:srgbClr val="25639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100">
              <a:solidFill>
                <a:srgbClr val="256390"/>
              </a:solidFill>
            </a:endParaRPr>
          </a:p>
        </p:txBody>
      </p:sp>
      <p:pic>
        <p:nvPicPr>
          <p:cNvPr id="339" name="Google Shape;33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4149" y="153624"/>
            <a:ext cx="593300" cy="57605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46"/>
          <p:cNvSpPr txBox="1"/>
          <p:nvPr>
            <p:ph idx="1" type="body"/>
          </p:nvPr>
        </p:nvSpPr>
        <p:spPr>
          <a:xfrm>
            <a:off x="86850" y="1142250"/>
            <a:ext cx="9144000" cy="350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There will be mandatory weekly meetings, one individual meeting and one group session with Ms. Garrett/Mrs. Colantuoni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Individualized scheduled meetings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Held at the same time each week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Discuss how you are doing and any individual concerns; this is a great opportunity for students to ask questions specific to them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Group check-ins/College Seminar 2.0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Once a week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Reviewing time management, following deadlines, accessing resources, etc.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Ms. Garrett and Ms. Colantuoni can refer/arrange additional support when </a:t>
            </a:r>
            <a:endParaRPr sz="18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needed</a:t>
            </a:r>
            <a:endParaRPr sz="18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Ms. Macrina &amp; Ms. Foote will provide additional support</a:t>
            </a:r>
            <a:endParaRPr sz="16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7"/>
          <p:cNvSpPr txBox="1"/>
          <p:nvPr/>
        </p:nvSpPr>
        <p:spPr>
          <a:xfrm>
            <a:off x="-25" y="153625"/>
            <a:ext cx="91440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100"/>
              <a:t>    </a:t>
            </a:r>
            <a:r>
              <a:rPr b="1" lang="en" sz="4100">
                <a:solidFill>
                  <a:srgbClr val="256390"/>
                </a:solidFill>
              </a:rPr>
              <a:t>Free Tutoring</a:t>
            </a:r>
            <a:endParaRPr b="1" sz="4100">
              <a:solidFill>
                <a:srgbClr val="25639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100">
              <a:solidFill>
                <a:srgbClr val="256390"/>
              </a:solidFill>
            </a:endParaRPr>
          </a:p>
        </p:txBody>
      </p:sp>
      <p:pic>
        <p:nvPicPr>
          <p:cNvPr id="346" name="Google Shape;34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4149" y="153624"/>
            <a:ext cx="593300" cy="57605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47"/>
          <p:cNvSpPr txBox="1"/>
          <p:nvPr/>
        </p:nvSpPr>
        <p:spPr>
          <a:xfrm>
            <a:off x="86850" y="867925"/>
            <a:ext cx="87141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</a:pPr>
            <a:r>
              <a:rPr lang="en" sz="1900">
                <a:solidFill>
                  <a:schemeClr val="dk2"/>
                </a:solidFill>
              </a:rPr>
              <a:t>The Learning Center provides free tutoring services for any MVCC student interested in receiving help outside of class</a:t>
            </a:r>
            <a:endParaRPr sz="1900">
              <a:solidFill>
                <a:schemeClr val="dk2"/>
              </a:solidFill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</a:pPr>
            <a:r>
              <a:rPr lang="en" sz="1900">
                <a:solidFill>
                  <a:schemeClr val="dk2"/>
                </a:solidFill>
              </a:rPr>
              <a:t>Tutoring is provided 7 days/week in the Learning Commons AND online</a:t>
            </a:r>
            <a:endParaRPr sz="1900">
              <a:solidFill>
                <a:schemeClr val="dk2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</a:pPr>
            <a:r>
              <a:rPr lang="en" sz="1900">
                <a:solidFill>
                  <a:schemeClr val="dk2"/>
                </a:solidFill>
              </a:rPr>
              <a:t>There is a Math Lab and a Writing Lab in addition to content specific tutoring</a:t>
            </a:r>
            <a:endParaRPr sz="1900">
              <a:solidFill>
                <a:schemeClr val="dk2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</a:pPr>
            <a:r>
              <a:rPr b="1" lang="en" sz="1900" u="sng">
                <a:solidFill>
                  <a:schemeClr val="dk2"/>
                </a:solidFill>
              </a:rPr>
              <a:t>Students </a:t>
            </a:r>
            <a:r>
              <a:rPr b="1" lang="en" sz="1900" u="sng">
                <a:solidFill>
                  <a:schemeClr val="dk2"/>
                </a:solidFill>
              </a:rPr>
              <a:t>are required to attend at least one tutoring session per course by the midterm</a:t>
            </a:r>
            <a:endParaRPr b="1" sz="1900" u="sng">
              <a:solidFill>
                <a:schemeClr val="dk2"/>
              </a:solidFill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</a:pPr>
            <a:r>
              <a:rPr lang="en" sz="1900">
                <a:solidFill>
                  <a:schemeClr val="dk2"/>
                </a:solidFill>
              </a:rPr>
              <a:t>Students may be required to attend on a more regular basis, as determined by Ms. Garrett and Mrs. Colantuoni</a:t>
            </a:r>
            <a:endParaRPr sz="19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8"/>
          <p:cNvSpPr txBox="1"/>
          <p:nvPr/>
        </p:nvSpPr>
        <p:spPr>
          <a:xfrm>
            <a:off x="-25" y="153625"/>
            <a:ext cx="91440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100"/>
              <a:t>    </a:t>
            </a:r>
            <a:r>
              <a:rPr b="1" lang="en" sz="4100">
                <a:solidFill>
                  <a:srgbClr val="256390"/>
                </a:solidFill>
              </a:rPr>
              <a:t>Learning Center Benefits</a:t>
            </a:r>
            <a:endParaRPr b="1" sz="4100">
              <a:solidFill>
                <a:srgbClr val="25639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100">
              <a:solidFill>
                <a:srgbClr val="256390"/>
              </a:solidFill>
            </a:endParaRPr>
          </a:p>
        </p:txBody>
      </p:sp>
      <p:pic>
        <p:nvPicPr>
          <p:cNvPr id="353" name="Google Shape;35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4149" y="153624"/>
            <a:ext cx="593300" cy="57605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48"/>
          <p:cNvSpPr txBox="1"/>
          <p:nvPr>
            <p:ph idx="1" type="body"/>
          </p:nvPr>
        </p:nvSpPr>
        <p:spPr>
          <a:xfrm>
            <a:off x="191350" y="1446950"/>
            <a:ext cx="8212800" cy="322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900"/>
              <a:buChar char="●"/>
            </a:pPr>
            <a:r>
              <a:rPr lang="en" sz="1900">
                <a:solidFill>
                  <a:srgbClr val="333333"/>
                </a:solidFill>
              </a:rPr>
              <a:t>Academic support in the Learning Center is provided by experienced peer and professional tutors. </a:t>
            </a:r>
            <a:endParaRPr sz="1900">
              <a:solidFill>
                <a:srgbClr val="333333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900"/>
              <a:buChar char="●"/>
            </a:pPr>
            <a:r>
              <a:rPr lang="en" sz="1900">
                <a:solidFill>
                  <a:srgbClr val="333333"/>
                </a:solidFill>
              </a:rPr>
              <a:t>All peer tutors are recommended by their instructors and have extensive knowledge of the subject they tutor, and the ability to convey that knowledge to their peers.</a:t>
            </a:r>
            <a:endParaRPr sz="1900">
              <a:solidFill>
                <a:srgbClr val="333333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900"/>
              <a:buChar char="●"/>
            </a:pPr>
            <a:r>
              <a:rPr lang="en" sz="1900">
                <a:solidFill>
                  <a:srgbClr val="333333"/>
                </a:solidFill>
              </a:rPr>
              <a:t>Professional tutors have strong backgrounds in their subject area at the undergraduate or graduate level. Most of the professional tutors have taught, or are currently teaching, the subject they tutor.</a:t>
            </a:r>
            <a:endParaRPr sz="1900">
              <a:solidFill>
                <a:srgbClr val="333333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900"/>
              <a:buChar char="●"/>
            </a:pPr>
            <a:r>
              <a:rPr lang="en" sz="1900">
                <a:solidFill>
                  <a:srgbClr val="333333"/>
                </a:solidFill>
              </a:rPr>
              <a:t>Students that accel in their classes should talk with professors about becoming tutors; we have several P-TECH students working as tutors.</a:t>
            </a:r>
            <a:endParaRPr sz="190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9"/>
          <p:cNvSpPr txBox="1"/>
          <p:nvPr/>
        </p:nvSpPr>
        <p:spPr>
          <a:xfrm>
            <a:off x="3542150" y="2688500"/>
            <a:ext cx="5128200" cy="21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latin typeface="Georgia"/>
                <a:ea typeface="Georgia"/>
                <a:cs typeface="Georgia"/>
                <a:sym typeface="Georgia"/>
              </a:rPr>
              <a:t>Parent Q&amp;A</a:t>
            </a:r>
            <a:endParaRPr b="1" i="1" sz="31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grpSp>
        <p:nvGrpSpPr>
          <p:cNvPr id="360" name="Google Shape;360;p49"/>
          <p:cNvGrpSpPr/>
          <p:nvPr/>
        </p:nvGrpSpPr>
        <p:grpSpPr>
          <a:xfrm>
            <a:off x="5139093" y="443872"/>
            <a:ext cx="3725575" cy="1676174"/>
            <a:chOff x="4951450" y="136613"/>
            <a:chExt cx="3859100" cy="1788300"/>
          </a:xfrm>
        </p:grpSpPr>
        <p:pic>
          <p:nvPicPr>
            <p:cNvPr id="361" name="Google Shape;361;p4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259325" y="255150"/>
              <a:ext cx="1551225" cy="1551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2" name="Google Shape;362;p4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951450" y="231525"/>
              <a:ext cx="1454976" cy="15984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63" name="Google Shape;363;p49"/>
            <p:cNvCxnSpPr/>
            <p:nvPr/>
          </p:nvCxnSpPr>
          <p:spPr>
            <a:xfrm>
              <a:off x="6875300" y="136613"/>
              <a:ext cx="0" cy="17883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0"/>
          <p:cNvSpPr txBox="1"/>
          <p:nvPr/>
        </p:nvSpPr>
        <p:spPr>
          <a:xfrm>
            <a:off x="-25" y="153625"/>
            <a:ext cx="91440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100"/>
              <a:t>    </a:t>
            </a:r>
            <a:r>
              <a:rPr b="1" lang="en" sz="4100">
                <a:solidFill>
                  <a:srgbClr val="256390"/>
                </a:solidFill>
              </a:rPr>
              <a:t>Scheduling Tutoring</a:t>
            </a:r>
            <a:endParaRPr b="1" sz="4100">
              <a:solidFill>
                <a:srgbClr val="25639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100">
              <a:solidFill>
                <a:srgbClr val="256390"/>
              </a:solidFill>
            </a:endParaRPr>
          </a:p>
        </p:txBody>
      </p:sp>
      <p:pic>
        <p:nvPicPr>
          <p:cNvPr id="369" name="Google Shape;36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4149" y="153624"/>
            <a:ext cx="593300" cy="57605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50"/>
          <p:cNvSpPr txBox="1"/>
          <p:nvPr/>
        </p:nvSpPr>
        <p:spPr>
          <a:xfrm>
            <a:off x="281950" y="1073225"/>
            <a:ext cx="8122200" cy="34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>
                <a:solidFill>
                  <a:srgbClr val="333333"/>
                </a:solidFill>
              </a:rPr>
              <a:t>Students are encouraged to make an appointment, but walk-ins are welcome as well.</a:t>
            </a:r>
            <a:endParaRPr sz="1900">
              <a:solidFill>
                <a:srgbClr val="333333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>
                <a:solidFill>
                  <a:srgbClr val="333333"/>
                </a:solidFill>
              </a:rPr>
              <a:t>A complete tutoring schedule is available on the Learning Center’s website: </a:t>
            </a:r>
            <a:r>
              <a:rPr lang="en" sz="1900" u="sng">
                <a:solidFill>
                  <a:schemeClr val="hlink"/>
                </a:solidFill>
                <a:hlinkClick r:id="rId4"/>
              </a:rPr>
              <a:t>https://www.mvcc.edu/learning-commons/tutor-appointments/tutor-schedule.php</a:t>
            </a:r>
            <a:r>
              <a:rPr lang="en" sz="1900">
                <a:solidFill>
                  <a:srgbClr val="333333"/>
                </a:solidFill>
              </a:rPr>
              <a:t>.</a:t>
            </a:r>
            <a:endParaRPr sz="1000">
              <a:solidFill>
                <a:srgbClr val="333333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>
                <a:solidFill>
                  <a:srgbClr val="333333"/>
                </a:solidFill>
              </a:rPr>
              <a:t>Students </a:t>
            </a:r>
            <a:r>
              <a:rPr lang="en" sz="1900" u="sng">
                <a:solidFill>
                  <a:srgbClr val="333333"/>
                </a:solidFill>
              </a:rPr>
              <a:t>do not</a:t>
            </a:r>
            <a:r>
              <a:rPr lang="en" sz="1900">
                <a:solidFill>
                  <a:srgbClr val="333333"/>
                </a:solidFill>
              </a:rPr>
              <a:t> need a referral to use these services. To make a tutoring appointment, visit: </a:t>
            </a:r>
            <a:r>
              <a:rPr lang="en" sz="1900" u="sng">
                <a:solidFill>
                  <a:schemeClr val="hlink"/>
                </a:solidFill>
                <a:hlinkClick r:id="rId5"/>
              </a:rPr>
              <a:t>https://www.mvcc.edu/learning-commons/tutor-appointments/</a:t>
            </a:r>
            <a:r>
              <a:rPr lang="en" sz="1900">
                <a:solidFill>
                  <a:srgbClr val="333333"/>
                </a:solidFill>
              </a:rPr>
              <a:t>.</a:t>
            </a:r>
            <a:endParaRPr sz="1900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1"/>
          <p:cNvSpPr/>
          <p:nvPr/>
        </p:nvSpPr>
        <p:spPr>
          <a:xfrm>
            <a:off x="86850" y="4429200"/>
            <a:ext cx="2578500" cy="714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51"/>
          <p:cNvSpPr txBox="1"/>
          <p:nvPr/>
        </p:nvSpPr>
        <p:spPr>
          <a:xfrm>
            <a:off x="-25" y="153625"/>
            <a:ext cx="91440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100"/>
              <a:t>    </a:t>
            </a:r>
            <a:r>
              <a:rPr b="1" lang="en" sz="4100">
                <a:solidFill>
                  <a:srgbClr val="256390"/>
                </a:solidFill>
              </a:rPr>
              <a:t>Career Planning</a:t>
            </a:r>
            <a:endParaRPr b="1" sz="4100">
              <a:solidFill>
                <a:srgbClr val="25639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100">
              <a:solidFill>
                <a:srgbClr val="256390"/>
              </a:solidFill>
            </a:endParaRPr>
          </a:p>
        </p:txBody>
      </p:sp>
      <p:pic>
        <p:nvPicPr>
          <p:cNvPr id="377" name="Google Shape;377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4149" y="153624"/>
            <a:ext cx="593300" cy="57605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51"/>
          <p:cNvSpPr txBox="1"/>
          <p:nvPr>
            <p:ph idx="1" type="body"/>
          </p:nvPr>
        </p:nvSpPr>
        <p:spPr>
          <a:xfrm>
            <a:off x="288300" y="1156000"/>
            <a:ext cx="8567400" cy="370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 u="sng">
                <a:solidFill>
                  <a:schemeClr val="hlink"/>
                </a:solidFill>
                <a:hlinkClick r:id="rId4"/>
              </a:rPr>
              <a:t>Career Center</a:t>
            </a:r>
            <a:endParaRPr sz="1900"/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Exploratory tools and resources, Career advisors, Job searches, Resume help, Interview prep</a:t>
            </a:r>
            <a:endParaRPr sz="17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Career and job fairs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Internships and job shadows</a:t>
            </a:r>
            <a:endParaRPr sz="1900"/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Opportunities shared by professors and MVCC</a:t>
            </a:r>
            <a:endParaRPr sz="1700"/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P-TECH opportunities: you need to check your emails and answer your phone!</a:t>
            </a:r>
            <a:endParaRPr sz="1700"/>
          </a:p>
          <a:p>
            <a:pPr indent="-3365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</a:pPr>
            <a:r>
              <a:rPr lang="en" sz="1700"/>
              <a:t>Offered over school breaks and summer</a:t>
            </a:r>
            <a:endParaRPr sz="1700"/>
          </a:p>
          <a:p>
            <a:pPr indent="-3365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</a:pPr>
            <a:r>
              <a:rPr lang="en" sz="1700"/>
              <a:t>NYPA, Trenton Technology, Indium Corporation paid internships</a:t>
            </a:r>
            <a:endParaRPr sz="17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b="1" lang="en" sz="1900"/>
              <a:t>Companies want P-TECH graduates!</a:t>
            </a:r>
            <a:endParaRPr b="1" sz="1900"/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~45% graduates entering the workforce</a:t>
            </a:r>
            <a:endParaRPr sz="1900"/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Wolfspeed and Indium Corporation </a:t>
            </a:r>
            <a:endParaRPr sz="19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2"/>
          <p:cNvSpPr/>
          <p:nvPr/>
        </p:nvSpPr>
        <p:spPr>
          <a:xfrm>
            <a:off x="6606025" y="3451850"/>
            <a:ext cx="2578500" cy="1691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52"/>
          <p:cNvSpPr/>
          <p:nvPr/>
        </p:nvSpPr>
        <p:spPr>
          <a:xfrm>
            <a:off x="86850" y="4429200"/>
            <a:ext cx="2578500" cy="714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52"/>
          <p:cNvSpPr txBox="1"/>
          <p:nvPr/>
        </p:nvSpPr>
        <p:spPr>
          <a:xfrm>
            <a:off x="-25" y="153625"/>
            <a:ext cx="91440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100"/>
              <a:t>    </a:t>
            </a:r>
            <a:r>
              <a:rPr b="1" lang="en" sz="4100">
                <a:solidFill>
                  <a:srgbClr val="256390"/>
                </a:solidFill>
              </a:rPr>
              <a:t>Transfer</a:t>
            </a:r>
            <a:endParaRPr b="1" sz="4100">
              <a:solidFill>
                <a:srgbClr val="25639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100">
              <a:solidFill>
                <a:srgbClr val="256390"/>
              </a:solidFill>
            </a:endParaRPr>
          </a:p>
        </p:txBody>
      </p:sp>
      <p:pic>
        <p:nvPicPr>
          <p:cNvPr id="386" name="Google Shape;386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4149" y="153624"/>
            <a:ext cx="593300" cy="576050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52"/>
          <p:cNvSpPr txBox="1"/>
          <p:nvPr>
            <p:ph idx="1" type="body"/>
          </p:nvPr>
        </p:nvSpPr>
        <p:spPr>
          <a:xfrm>
            <a:off x="97950" y="799225"/>
            <a:ext cx="8948100" cy="3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 u="sng">
                <a:solidFill>
                  <a:schemeClr val="hlink"/>
                </a:solidFill>
                <a:hlinkClick r:id="rId4"/>
              </a:rPr>
              <a:t>Holistic Student Support Office</a:t>
            </a:r>
            <a:endParaRPr sz="22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Help you explore transfer options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Research transfer requirements and the timeline for transferring</a:t>
            </a:r>
            <a:endParaRPr sz="20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Transfer and college fairs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Ms. Macrina 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Consult with professors</a:t>
            </a:r>
            <a:endParaRPr sz="22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Ask your professors where students have transferred to in the past</a:t>
            </a:r>
            <a:endParaRPr sz="20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en" sz="2200"/>
              <a:t>It is never too early to start thinking about transfer options!</a:t>
            </a:r>
            <a:endParaRPr b="1" sz="2200"/>
          </a:p>
        </p:txBody>
      </p:sp>
      <p:pic>
        <p:nvPicPr>
          <p:cNvPr id="388" name="Google Shape;388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58000" y="4159975"/>
            <a:ext cx="1420450" cy="72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44725" y="4319775"/>
            <a:ext cx="1693850" cy="56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5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82200" y="4120156"/>
            <a:ext cx="780200" cy="802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5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59525" y="4269271"/>
            <a:ext cx="1132200" cy="663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5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6850" y="4102173"/>
            <a:ext cx="1132198" cy="78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5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817700" y="4188865"/>
            <a:ext cx="1420450" cy="722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5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606025" y="4268775"/>
            <a:ext cx="1139438" cy="56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3"/>
          <p:cNvSpPr txBox="1"/>
          <p:nvPr/>
        </p:nvSpPr>
        <p:spPr>
          <a:xfrm>
            <a:off x="3542150" y="2688500"/>
            <a:ext cx="5128200" cy="21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latin typeface="Georgia"/>
                <a:ea typeface="Georgia"/>
                <a:cs typeface="Georgia"/>
                <a:sym typeface="Georgia"/>
              </a:rPr>
              <a:t>Helpful Information</a:t>
            </a:r>
            <a:endParaRPr b="1" i="1" sz="31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grpSp>
        <p:nvGrpSpPr>
          <p:cNvPr id="400" name="Google Shape;400;p53"/>
          <p:cNvGrpSpPr/>
          <p:nvPr/>
        </p:nvGrpSpPr>
        <p:grpSpPr>
          <a:xfrm>
            <a:off x="5139093" y="443872"/>
            <a:ext cx="3725575" cy="1676174"/>
            <a:chOff x="4951450" y="136613"/>
            <a:chExt cx="3859100" cy="1788300"/>
          </a:xfrm>
        </p:grpSpPr>
        <p:pic>
          <p:nvPicPr>
            <p:cNvPr id="401" name="Google Shape;401;p5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259325" y="255150"/>
              <a:ext cx="1551225" cy="1551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2" name="Google Shape;402;p5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951450" y="231525"/>
              <a:ext cx="1454976" cy="15984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03" name="Google Shape;403;p53"/>
            <p:cNvCxnSpPr/>
            <p:nvPr/>
          </p:nvCxnSpPr>
          <p:spPr>
            <a:xfrm>
              <a:off x="6875300" y="136613"/>
              <a:ext cx="0" cy="17883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4"/>
          <p:cNvSpPr/>
          <p:nvPr/>
        </p:nvSpPr>
        <p:spPr>
          <a:xfrm>
            <a:off x="6606025" y="3451850"/>
            <a:ext cx="2578500" cy="1691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54"/>
          <p:cNvSpPr/>
          <p:nvPr/>
        </p:nvSpPr>
        <p:spPr>
          <a:xfrm>
            <a:off x="86850" y="4429200"/>
            <a:ext cx="2578500" cy="714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54"/>
          <p:cNvSpPr txBox="1"/>
          <p:nvPr/>
        </p:nvSpPr>
        <p:spPr>
          <a:xfrm>
            <a:off x="-25" y="153625"/>
            <a:ext cx="91440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100"/>
              <a:t>    </a:t>
            </a:r>
            <a:r>
              <a:rPr b="1" lang="en" sz="4100">
                <a:solidFill>
                  <a:srgbClr val="256390"/>
                </a:solidFill>
              </a:rPr>
              <a:t>Important Places to Utilize</a:t>
            </a:r>
            <a:endParaRPr b="1" sz="4100">
              <a:solidFill>
                <a:srgbClr val="25639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100">
              <a:solidFill>
                <a:srgbClr val="256390"/>
              </a:solidFill>
            </a:endParaRPr>
          </a:p>
        </p:txBody>
      </p:sp>
      <p:pic>
        <p:nvPicPr>
          <p:cNvPr id="411" name="Google Shape;411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4149" y="153624"/>
            <a:ext cx="593300" cy="576050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54"/>
          <p:cNvSpPr txBox="1"/>
          <p:nvPr>
            <p:ph idx="1" type="body"/>
          </p:nvPr>
        </p:nvSpPr>
        <p:spPr>
          <a:xfrm>
            <a:off x="4872975" y="1136175"/>
            <a:ext cx="3999900" cy="36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P-TECH Office Payne Hall 316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C3 Program (lunch pick up)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Library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Student Service Center</a:t>
            </a:r>
            <a:endParaRPr sz="18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Counseling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Career Services 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Office of Accessibility (academic needs and any other needed accommodations like breaking a leg)  </a:t>
            </a: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Learning Commons 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Attendance Check In/Out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Health Office </a:t>
            </a:r>
            <a:endParaRPr sz="1800"/>
          </a:p>
        </p:txBody>
      </p:sp>
      <p:pic>
        <p:nvPicPr>
          <p:cNvPr id="413" name="Google Shape;413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0575" y="1332071"/>
            <a:ext cx="4464575" cy="3294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5"/>
          <p:cNvSpPr txBox="1"/>
          <p:nvPr/>
        </p:nvSpPr>
        <p:spPr>
          <a:xfrm>
            <a:off x="-25" y="153625"/>
            <a:ext cx="91440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100"/>
              <a:t> </a:t>
            </a:r>
            <a:r>
              <a:rPr b="1" lang="en" sz="4100">
                <a:solidFill>
                  <a:srgbClr val="256390"/>
                </a:solidFill>
              </a:rPr>
              <a:t>Helpful Pages on MVCC Website</a:t>
            </a:r>
            <a:endParaRPr b="1" sz="4100">
              <a:solidFill>
                <a:srgbClr val="25639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100">
              <a:solidFill>
                <a:srgbClr val="256390"/>
              </a:solidFill>
            </a:endParaRPr>
          </a:p>
        </p:txBody>
      </p:sp>
      <p:pic>
        <p:nvPicPr>
          <p:cNvPr id="419" name="Google Shape;419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4149" y="153624"/>
            <a:ext cx="593300" cy="576050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55"/>
          <p:cNvSpPr txBox="1"/>
          <p:nvPr/>
        </p:nvSpPr>
        <p:spPr>
          <a:xfrm>
            <a:off x="281950" y="1137275"/>
            <a:ext cx="8122200" cy="34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100"/>
              <a:buChar char="●"/>
            </a:pPr>
            <a:r>
              <a:rPr lang="en" sz="2100" u="sng">
                <a:solidFill>
                  <a:schemeClr val="hlink"/>
                </a:solidFill>
                <a:hlinkClick r:id="rId4"/>
              </a:rPr>
              <a:t>Learning Commons</a:t>
            </a:r>
            <a:endParaRPr sz="2100">
              <a:solidFill>
                <a:srgbClr val="333333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100"/>
              <a:buChar char="●"/>
            </a:pPr>
            <a:r>
              <a:rPr lang="en" sz="2100" u="sng">
                <a:solidFill>
                  <a:schemeClr val="hlink"/>
                </a:solidFill>
                <a:hlinkClick r:id="rId5"/>
              </a:rPr>
              <a:t>Current Student Page</a:t>
            </a:r>
            <a:endParaRPr sz="2100">
              <a:solidFill>
                <a:srgbClr val="333333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100"/>
              <a:buChar char="●"/>
            </a:pPr>
            <a:r>
              <a:rPr lang="en" sz="2100" u="sng">
                <a:solidFill>
                  <a:schemeClr val="hlink"/>
                </a:solidFill>
                <a:hlinkClick r:id="rId6"/>
              </a:rPr>
              <a:t>Student Success Guide</a:t>
            </a:r>
            <a:endParaRPr sz="2100">
              <a:solidFill>
                <a:srgbClr val="333333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100"/>
              <a:buChar char="●"/>
            </a:pPr>
            <a:r>
              <a:rPr lang="en" sz="2100" u="sng">
                <a:solidFill>
                  <a:schemeClr val="hlink"/>
                </a:solidFill>
                <a:hlinkClick r:id="rId7"/>
              </a:rPr>
              <a:t>Counseling Center</a:t>
            </a:r>
            <a:endParaRPr sz="2100">
              <a:solidFill>
                <a:srgbClr val="333333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100"/>
              <a:buChar char="●"/>
            </a:pPr>
            <a:r>
              <a:rPr lang="en" sz="2100" u="sng">
                <a:solidFill>
                  <a:schemeClr val="hlink"/>
                </a:solidFill>
                <a:hlinkClick r:id="rId8"/>
              </a:rPr>
              <a:t>Faculty and Staff Directory</a:t>
            </a:r>
            <a:endParaRPr sz="210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800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1" name="Google Shape;421;p55"/>
          <p:cNvSpPr txBox="1"/>
          <p:nvPr/>
        </p:nvSpPr>
        <p:spPr>
          <a:xfrm>
            <a:off x="4407400" y="544025"/>
            <a:ext cx="8122200" cy="34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33333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ts val="2100"/>
              <a:buChar char="●"/>
            </a:pPr>
            <a:r>
              <a:rPr lang="en" sz="2100" u="sng">
                <a:solidFill>
                  <a:schemeClr val="hlink"/>
                </a:solidFill>
                <a:hlinkClick r:id="rId9"/>
              </a:rPr>
              <a:t>Final Exam Schedule</a:t>
            </a:r>
            <a:endParaRPr sz="2100">
              <a:solidFill>
                <a:srgbClr val="333333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100"/>
              <a:buChar char="●"/>
            </a:pPr>
            <a:r>
              <a:rPr lang="en" sz="2100" u="sng">
                <a:solidFill>
                  <a:schemeClr val="hlink"/>
                </a:solidFill>
                <a:hlinkClick r:id="rId10"/>
              </a:rPr>
              <a:t>Information Technology</a:t>
            </a:r>
            <a:endParaRPr sz="2100">
              <a:solidFill>
                <a:srgbClr val="333333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100"/>
              <a:buChar char="●"/>
            </a:pPr>
            <a:r>
              <a:rPr lang="en" sz="2100" u="sng">
                <a:solidFill>
                  <a:schemeClr val="hlink"/>
                </a:solidFill>
                <a:hlinkClick r:id="rId11"/>
              </a:rPr>
              <a:t>Library</a:t>
            </a:r>
            <a:endParaRPr sz="2100">
              <a:solidFill>
                <a:srgbClr val="333333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100"/>
              <a:buChar char="●"/>
            </a:pPr>
            <a:r>
              <a:rPr lang="en" sz="2100" u="sng">
                <a:solidFill>
                  <a:schemeClr val="hlink"/>
                </a:solidFill>
                <a:hlinkClick r:id="rId12"/>
              </a:rPr>
              <a:t>Academic Calendar</a:t>
            </a:r>
            <a:endParaRPr sz="210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800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/>
        </p:nvSpPr>
        <p:spPr>
          <a:xfrm>
            <a:off x="-25" y="153625"/>
            <a:ext cx="91440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100"/>
              <a:t>    </a:t>
            </a:r>
            <a:r>
              <a:rPr b="1" lang="en" sz="4100">
                <a:solidFill>
                  <a:srgbClr val="256390"/>
                </a:solidFill>
              </a:rPr>
              <a:t>P-TECH Reminders</a:t>
            </a:r>
            <a:endParaRPr b="1" sz="4100">
              <a:solidFill>
                <a:srgbClr val="256390"/>
              </a:solidFill>
            </a:endParaRPr>
          </a:p>
        </p:txBody>
      </p:sp>
      <p:pic>
        <p:nvPicPr>
          <p:cNvPr id="98" name="Google Shape;9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4149" y="153624"/>
            <a:ext cx="593300" cy="5760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0"/>
          <p:cNvSpPr txBox="1"/>
          <p:nvPr/>
        </p:nvSpPr>
        <p:spPr>
          <a:xfrm>
            <a:off x="522350" y="867925"/>
            <a:ext cx="8180700" cy="32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4-6 year program, earning an associate degree separate from completing high school courses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High school diploma requirements must come first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Home districts hold onto high school diploma until completion of associate degree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Parents do not have access to students’ professors or grade portal at MVCC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Member of 3 communities: P-TECH, MVCC, and home school district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P-TECH paying for books, </a:t>
            </a:r>
            <a:r>
              <a:rPr lang="en" sz="1600"/>
              <a:t>tuition, and fees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At the college level, students must take ownership of their education</a:t>
            </a:r>
            <a:endParaRPr sz="16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56"/>
          <p:cNvSpPr txBox="1"/>
          <p:nvPr/>
        </p:nvSpPr>
        <p:spPr>
          <a:xfrm>
            <a:off x="-25" y="153625"/>
            <a:ext cx="91440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100"/>
              <a:t>   </a:t>
            </a:r>
            <a:r>
              <a:rPr b="1" lang="en" sz="4100">
                <a:solidFill>
                  <a:srgbClr val="256390"/>
                </a:solidFill>
              </a:rPr>
              <a:t>The College Mindset</a:t>
            </a:r>
            <a:endParaRPr b="1" sz="4100">
              <a:solidFill>
                <a:srgbClr val="256390"/>
              </a:solidFill>
            </a:endParaRPr>
          </a:p>
        </p:txBody>
      </p:sp>
      <p:pic>
        <p:nvPicPr>
          <p:cNvPr id="427" name="Google Shape;427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4149" y="153624"/>
            <a:ext cx="593300" cy="576050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56"/>
          <p:cNvSpPr txBox="1"/>
          <p:nvPr>
            <p:ph idx="1" type="body"/>
          </p:nvPr>
        </p:nvSpPr>
        <p:spPr>
          <a:xfrm>
            <a:off x="553200" y="1005100"/>
            <a:ext cx="8298300" cy="36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" sz="1900"/>
              <a:t>Be Proactive &amp; Ask Questions</a:t>
            </a:r>
            <a:br>
              <a:rPr lang="en" sz="1900"/>
            </a:b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" sz="1900"/>
              <a:t>Stay Organized</a:t>
            </a:r>
            <a:br>
              <a:rPr lang="en" sz="1900"/>
            </a:b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" sz="1900"/>
              <a:t>Accept Help</a:t>
            </a:r>
            <a:br>
              <a:rPr lang="en" sz="1900"/>
            </a:b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" sz="1900"/>
              <a:t>Be Honest with Yourself &amp; Us</a:t>
            </a:r>
            <a:br>
              <a:rPr lang="en" sz="1900"/>
            </a:b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" sz="1900"/>
              <a:t>Communicate, Communicate, Communicate!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29" name="Google Shape;429;p56"/>
          <p:cNvSpPr txBox="1"/>
          <p:nvPr>
            <p:ph idx="2" type="body"/>
          </p:nvPr>
        </p:nvSpPr>
        <p:spPr>
          <a:xfrm>
            <a:off x="553200" y="1175750"/>
            <a:ext cx="43617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Keys to Success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57"/>
          <p:cNvSpPr txBox="1"/>
          <p:nvPr/>
        </p:nvSpPr>
        <p:spPr>
          <a:xfrm>
            <a:off x="3542150" y="2688500"/>
            <a:ext cx="5128200" cy="21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latin typeface="Georgia"/>
                <a:ea typeface="Georgia"/>
                <a:cs typeface="Georgia"/>
                <a:sym typeface="Georgia"/>
              </a:rPr>
              <a:t>Questions?</a:t>
            </a:r>
            <a:endParaRPr b="1" i="1" sz="31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grpSp>
        <p:nvGrpSpPr>
          <p:cNvPr id="435" name="Google Shape;435;p57"/>
          <p:cNvGrpSpPr/>
          <p:nvPr/>
        </p:nvGrpSpPr>
        <p:grpSpPr>
          <a:xfrm>
            <a:off x="5139093" y="443872"/>
            <a:ext cx="3725575" cy="1676174"/>
            <a:chOff x="4951450" y="136613"/>
            <a:chExt cx="3859100" cy="1788300"/>
          </a:xfrm>
        </p:grpSpPr>
        <p:pic>
          <p:nvPicPr>
            <p:cNvPr id="436" name="Google Shape;436;p5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259325" y="255150"/>
              <a:ext cx="1551225" cy="1551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7" name="Google Shape;437;p5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951450" y="231525"/>
              <a:ext cx="1454976" cy="15984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38" name="Google Shape;438;p57"/>
            <p:cNvCxnSpPr/>
            <p:nvPr/>
          </p:nvCxnSpPr>
          <p:spPr>
            <a:xfrm>
              <a:off x="6875300" y="136613"/>
              <a:ext cx="0" cy="17883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8"/>
          <p:cNvSpPr txBox="1"/>
          <p:nvPr/>
        </p:nvSpPr>
        <p:spPr>
          <a:xfrm>
            <a:off x="-25" y="153625"/>
            <a:ext cx="91440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100"/>
              <a:t>   </a:t>
            </a:r>
            <a:r>
              <a:rPr b="1" lang="en" sz="4100">
                <a:solidFill>
                  <a:srgbClr val="256390"/>
                </a:solidFill>
              </a:rPr>
              <a:t>2024 Student Contract and </a:t>
            </a:r>
            <a:endParaRPr b="1" sz="4100">
              <a:solidFill>
                <a:srgbClr val="25639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100">
                <a:solidFill>
                  <a:srgbClr val="256390"/>
                </a:solidFill>
              </a:rPr>
              <a:t>   Code of Conduct</a:t>
            </a:r>
            <a:endParaRPr b="1" sz="4100">
              <a:solidFill>
                <a:srgbClr val="256390"/>
              </a:solidFill>
            </a:endParaRPr>
          </a:p>
        </p:txBody>
      </p:sp>
      <p:pic>
        <p:nvPicPr>
          <p:cNvPr id="444" name="Google Shape;444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4149" y="153624"/>
            <a:ext cx="593300" cy="576050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58"/>
          <p:cNvSpPr txBox="1"/>
          <p:nvPr/>
        </p:nvSpPr>
        <p:spPr>
          <a:xfrm>
            <a:off x="155475" y="1504200"/>
            <a:ext cx="8464500" cy="28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                 </a:t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2024 P-TECH OHM Student Contract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Student and Parent Commitment  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Classroom Behavior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Student Handbook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u="sng">
                <a:solidFill>
                  <a:schemeClr val="hlink"/>
                </a:solidFill>
                <a:hlinkClick r:id="rId5"/>
              </a:rPr>
              <a:t>MVCC Code of Conduct &amp; Policies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/>
        </p:nvSpPr>
        <p:spPr>
          <a:xfrm>
            <a:off x="-25" y="153625"/>
            <a:ext cx="91440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100"/>
              <a:t>    </a:t>
            </a:r>
            <a:r>
              <a:rPr b="1" lang="en" sz="4100">
                <a:solidFill>
                  <a:srgbClr val="256390"/>
                </a:solidFill>
              </a:rPr>
              <a:t>P-TECH Pathways at MVCC</a:t>
            </a:r>
            <a:endParaRPr b="1" sz="4100">
              <a:solidFill>
                <a:srgbClr val="25639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100">
              <a:solidFill>
                <a:srgbClr val="256390"/>
              </a:solidFill>
            </a:endParaRPr>
          </a:p>
        </p:txBody>
      </p:sp>
      <p:pic>
        <p:nvPicPr>
          <p:cNvPr id="105" name="Google Shape;10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4149" y="153624"/>
            <a:ext cx="593300" cy="57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1"/>
          <p:cNvSpPr txBox="1"/>
          <p:nvPr>
            <p:ph idx="1" type="body"/>
          </p:nvPr>
        </p:nvSpPr>
        <p:spPr>
          <a:xfrm>
            <a:off x="419225" y="1152350"/>
            <a:ext cx="3999900" cy="30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Mechanical Engineering Technology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Electrical Engineering Technology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Computer Applications Programming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Computer Science- Cybersecurity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Computer Science</a:t>
            </a:r>
            <a:endParaRPr sz="2000"/>
          </a:p>
        </p:txBody>
      </p:sp>
      <p:sp>
        <p:nvSpPr>
          <p:cNvPr id="107" name="Google Shape;107;p21"/>
          <p:cNvSpPr txBox="1"/>
          <p:nvPr>
            <p:ph idx="2" type="body"/>
          </p:nvPr>
        </p:nvSpPr>
        <p:spPr>
          <a:xfrm>
            <a:off x="4572000" y="1152350"/>
            <a:ext cx="3999900" cy="30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Civil Engineering Technology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Business Administration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Human Services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Remotely Piloted Aircraft Systems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Semiconductor Manufacturing Technology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Computer Aided Drafting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Engineering Science</a:t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/>
        </p:nvSpPr>
        <p:spPr>
          <a:xfrm>
            <a:off x="-25" y="153625"/>
            <a:ext cx="91440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100"/>
              <a:t>    </a:t>
            </a:r>
            <a:r>
              <a:rPr b="1" lang="en" sz="4100">
                <a:solidFill>
                  <a:srgbClr val="256390"/>
                </a:solidFill>
              </a:rPr>
              <a:t>Important Contact Information</a:t>
            </a:r>
            <a:endParaRPr b="1" sz="4100">
              <a:solidFill>
                <a:srgbClr val="256390"/>
              </a:solidFill>
            </a:endParaRPr>
          </a:p>
        </p:txBody>
      </p:sp>
      <p:pic>
        <p:nvPicPr>
          <p:cNvPr id="113" name="Google Shape;11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4149" y="153624"/>
            <a:ext cx="593300" cy="57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2"/>
          <p:cNvSpPr txBox="1"/>
          <p:nvPr>
            <p:ph idx="1" type="body"/>
          </p:nvPr>
        </p:nvSpPr>
        <p:spPr>
          <a:xfrm>
            <a:off x="506450" y="1995750"/>
            <a:ext cx="80472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hlinkClick r:id="rId4"/>
              </a:rPr>
              <a:t>Instructors</a:t>
            </a:r>
            <a:r>
              <a:rPr lang="en" sz="1600"/>
              <a:t>:</a:t>
            </a:r>
            <a:br>
              <a:rPr lang="en" sz="1600"/>
            </a:br>
            <a:r>
              <a:rPr lang="en" sz="1400"/>
              <a:t>Emails and office locations will be in </a:t>
            </a:r>
            <a:r>
              <a:rPr lang="en"/>
              <a:t>B</a:t>
            </a:r>
            <a:r>
              <a:rPr lang="en" sz="1400"/>
              <a:t>rightspace, in their syllabus, and located in the Staff </a:t>
            </a:r>
            <a:r>
              <a:rPr lang="en"/>
              <a:t>D</a:t>
            </a:r>
            <a:r>
              <a:rPr lang="en" sz="1400"/>
              <a:t>irectory.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15" name="Google Shape;115;p22"/>
          <p:cNvSpPr txBox="1"/>
          <p:nvPr/>
        </p:nvSpPr>
        <p:spPr>
          <a:xfrm>
            <a:off x="506450" y="1125800"/>
            <a:ext cx="3341400" cy="4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256390"/>
                </a:solidFill>
              </a:rPr>
              <a:t>P-TECH Cell Phone:</a:t>
            </a:r>
            <a:endParaRPr b="1" sz="2000">
              <a:solidFill>
                <a:srgbClr val="25639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25639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   </a:t>
            </a:r>
            <a:endParaRPr b="1" sz="2000"/>
          </a:p>
        </p:txBody>
      </p:sp>
      <p:grpSp>
        <p:nvGrpSpPr>
          <p:cNvPr id="116" name="Google Shape;116;p22"/>
          <p:cNvGrpSpPr/>
          <p:nvPr/>
        </p:nvGrpSpPr>
        <p:grpSpPr>
          <a:xfrm>
            <a:off x="3188975" y="1125788"/>
            <a:ext cx="3656850" cy="483900"/>
            <a:chOff x="723225" y="1691263"/>
            <a:chExt cx="3656850" cy="483900"/>
          </a:xfrm>
        </p:grpSpPr>
        <p:pic>
          <p:nvPicPr>
            <p:cNvPr id="117" name="Google Shape;117;p2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23225" y="1771025"/>
              <a:ext cx="399950" cy="324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" name="Google Shape;118;p22"/>
            <p:cNvSpPr txBox="1"/>
            <p:nvPr/>
          </p:nvSpPr>
          <p:spPr>
            <a:xfrm>
              <a:off x="1038675" y="1691263"/>
              <a:ext cx="3341400" cy="48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</a:rPr>
                <a:t>315.796.5355</a:t>
              </a:r>
              <a:endParaRPr b="1" sz="20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000">
                <a:solidFill>
                  <a:srgbClr val="256390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/>
                <a:t>   </a:t>
              </a:r>
              <a:endParaRPr b="1" sz="2000"/>
            </a:p>
          </p:txBody>
        </p:sp>
      </p:grpSp>
      <p:sp>
        <p:nvSpPr>
          <p:cNvPr id="119" name="Google Shape;119;p22"/>
          <p:cNvSpPr txBox="1"/>
          <p:nvPr/>
        </p:nvSpPr>
        <p:spPr>
          <a:xfrm>
            <a:off x="122925" y="2571750"/>
            <a:ext cx="6275700" cy="14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>
                <a:solidFill>
                  <a:schemeClr val="dk1"/>
                </a:solidFill>
              </a:rPr>
              <a:t>Ms. Garrett</a:t>
            </a:r>
            <a:endParaRPr b="1"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Email: </a:t>
            </a:r>
            <a:r>
              <a:rPr lang="en" sz="1200" u="sng">
                <a:solidFill>
                  <a:schemeClr val="hlink"/>
                </a:solidFill>
                <a:hlinkClick r:id="rId6"/>
              </a:rPr>
              <a:t>sgarrett@oneida-boces.org</a:t>
            </a:r>
            <a:endParaRPr sz="12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>
                <a:solidFill>
                  <a:schemeClr val="dk1"/>
                </a:solidFill>
              </a:rPr>
              <a:t>Mrs. Colantuoni</a:t>
            </a:r>
            <a:endParaRPr b="1"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Email: </a:t>
            </a:r>
            <a:r>
              <a:rPr lang="en" sz="1200" u="sng">
                <a:solidFill>
                  <a:schemeClr val="hlink"/>
                </a:solidFill>
                <a:hlinkClick r:id="rId7"/>
              </a:rPr>
              <a:t>kcolantuoni@oneida-boces.org</a:t>
            </a:r>
            <a:r>
              <a:rPr lang="en" sz="1200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>
                <a:solidFill>
                  <a:schemeClr val="dk1"/>
                </a:solidFill>
              </a:rPr>
              <a:t>Mrs. French</a:t>
            </a:r>
            <a:endParaRPr b="1"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Email: </a:t>
            </a:r>
            <a:r>
              <a:rPr lang="en" sz="1200" u="sng">
                <a:solidFill>
                  <a:schemeClr val="hlink"/>
                </a:solidFill>
                <a:hlinkClick r:id="rId8"/>
              </a:rPr>
              <a:t>jfrench@oneida-boces.org</a:t>
            </a:r>
            <a:r>
              <a:rPr lang="en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>
                <a:solidFill>
                  <a:schemeClr val="dk1"/>
                </a:solidFill>
              </a:rPr>
              <a:t>Ms. Macrina</a:t>
            </a:r>
            <a:endParaRPr b="1">
              <a:solidFill>
                <a:schemeClr val="dk1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" sz="1200">
                <a:solidFill>
                  <a:schemeClr val="dk1"/>
                </a:solidFill>
              </a:rPr>
              <a:t>Email: </a:t>
            </a:r>
            <a:r>
              <a:rPr lang="en" sz="1200" u="sng">
                <a:solidFill>
                  <a:schemeClr val="accent5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bmacrina@oneida-boces.org</a:t>
            </a:r>
            <a:endParaRPr sz="13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600">
                <a:solidFill>
                  <a:schemeClr val="dk1"/>
                </a:solidFill>
              </a:rPr>
              <a:t> 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2"/>
          <p:cNvSpPr txBox="1"/>
          <p:nvPr/>
        </p:nvSpPr>
        <p:spPr>
          <a:xfrm>
            <a:off x="4040450" y="2571750"/>
            <a:ext cx="53157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>
                <a:solidFill>
                  <a:schemeClr val="dk1"/>
                </a:solidFill>
              </a:rPr>
              <a:t>Mrs. Foote</a:t>
            </a:r>
            <a:endParaRPr b="1"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Email: </a:t>
            </a:r>
            <a:r>
              <a:rPr lang="en" sz="1200" u="sng">
                <a:solidFill>
                  <a:schemeClr val="hlink"/>
                </a:solidFill>
                <a:hlinkClick r:id="rId10"/>
              </a:rPr>
              <a:t>kfoote@oneida-boces.org</a:t>
            </a:r>
            <a:r>
              <a:rPr lang="en" sz="1200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>
                <a:solidFill>
                  <a:schemeClr val="dk1"/>
                </a:solidFill>
              </a:rPr>
              <a:t>Mr. Fagan</a:t>
            </a:r>
            <a:endParaRPr b="1"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200">
                <a:solidFill>
                  <a:schemeClr val="dk1"/>
                </a:solidFill>
              </a:rPr>
              <a:t>Email: </a:t>
            </a:r>
            <a:r>
              <a:rPr lang="en" sz="1200" u="sng">
                <a:solidFill>
                  <a:schemeClr val="accent5"/>
                </a:solidFill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mfagan@oneida-boces.org</a:t>
            </a:r>
            <a:endParaRPr sz="13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>
                <a:solidFill>
                  <a:schemeClr val="dk1"/>
                </a:solidFill>
              </a:rPr>
              <a:t>Mrs. Warner</a:t>
            </a:r>
            <a:endParaRPr b="1"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Email: </a:t>
            </a:r>
            <a:r>
              <a:rPr lang="en" sz="1200" u="sng">
                <a:solidFill>
                  <a:schemeClr val="accent5"/>
                </a:solidFill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cwarner@oneida-boces.org</a:t>
            </a:r>
            <a:r>
              <a:rPr lang="en" sz="1200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>
                <a:solidFill>
                  <a:schemeClr val="dk1"/>
                </a:solidFill>
              </a:rPr>
              <a:t>Stephanie Lai</a:t>
            </a:r>
            <a:endParaRPr b="1">
              <a:solidFill>
                <a:schemeClr val="dk1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" sz="1300">
                <a:solidFill>
                  <a:schemeClr val="dk1"/>
                </a:solidFill>
              </a:rPr>
              <a:t>Email: </a:t>
            </a:r>
            <a:r>
              <a:rPr lang="en" sz="1300" u="sng">
                <a:solidFill>
                  <a:schemeClr val="accent5"/>
                </a:solidFill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SLai@mvcc.edu</a:t>
            </a:r>
            <a:r>
              <a:rPr lang="en" sz="1300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/>
        </p:nvSpPr>
        <p:spPr>
          <a:xfrm>
            <a:off x="-25" y="153625"/>
            <a:ext cx="91440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100"/>
              <a:t>    </a:t>
            </a:r>
            <a:r>
              <a:rPr b="1" lang="en" sz="4100">
                <a:solidFill>
                  <a:srgbClr val="256390"/>
                </a:solidFill>
              </a:rPr>
              <a:t>MVCC Support Team</a:t>
            </a:r>
            <a:endParaRPr b="1" sz="4100">
              <a:solidFill>
                <a:srgbClr val="25639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100">
              <a:solidFill>
                <a:srgbClr val="256390"/>
              </a:solidFill>
            </a:endParaRPr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4149" y="153624"/>
            <a:ext cx="593300" cy="57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3"/>
          <p:cNvSpPr txBox="1"/>
          <p:nvPr>
            <p:ph type="title"/>
          </p:nvPr>
        </p:nvSpPr>
        <p:spPr>
          <a:xfrm>
            <a:off x="146500" y="1444125"/>
            <a:ext cx="8903400" cy="267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56390"/>
                </a:solidFill>
              </a:rPr>
              <a:t>Stephanie Lai: P-TECH Academic Advisor</a:t>
            </a:r>
            <a:endParaRPr sz="3000">
              <a:solidFill>
                <a:srgbClr val="25639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25639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56390"/>
                </a:solidFill>
              </a:rPr>
              <a:t>Shane McGovern, Brandon Horrender, Sarah Lam</a:t>
            </a:r>
            <a:endParaRPr sz="3000">
              <a:solidFill>
                <a:srgbClr val="256390"/>
              </a:solidFill>
            </a:endParaRPr>
          </a:p>
        </p:txBody>
      </p:sp>
      <p:pic>
        <p:nvPicPr>
          <p:cNvPr id="128" name="Google Shape;12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9900" y="1109125"/>
            <a:ext cx="3124200" cy="84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/>
        </p:nvSpPr>
        <p:spPr>
          <a:xfrm>
            <a:off x="-25" y="153625"/>
            <a:ext cx="91440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100"/>
              <a:t>    </a:t>
            </a:r>
            <a:r>
              <a:rPr b="1" lang="en" sz="4100">
                <a:solidFill>
                  <a:srgbClr val="256390"/>
                </a:solidFill>
              </a:rPr>
              <a:t>Daily Schedule</a:t>
            </a:r>
            <a:endParaRPr b="1" sz="4100">
              <a:solidFill>
                <a:srgbClr val="25639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100">
              <a:solidFill>
                <a:srgbClr val="256390"/>
              </a:solidFill>
            </a:endParaRPr>
          </a:p>
        </p:txBody>
      </p:sp>
      <p:pic>
        <p:nvPicPr>
          <p:cNvPr id="134" name="Google Shape;13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4149" y="153624"/>
            <a:ext cx="593300" cy="57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4"/>
          <p:cNvSpPr txBox="1"/>
          <p:nvPr>
            <p:ph idx="1" type="body"/>
          </p:nvPr>
        </p:nvSpPr>
        <p:spPr>
          <a:xfrm>
            <a:off x="0" y="867925"/>
            <a:ext cx="9219000" cy="37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Classes are held at the MVCC Utica campus (exception of RPAS pathway)</a:t>
            </a:r>
            <a:endParaRPr sz="2000"/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Full-time college students will report directly to MVCC by 8:30 am daily and remain on campus until 2:00</a:t>
            </a:r>
            <a:endParaRPr sz="1700"/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CTE students report to OHM BOCES in the morning and MVCC in the afternoon (check in no later than 11:30)</a:t>
            </a:r>
            <a:endParaRPr sz="1700"/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ALL students will check-in upon arrival by scanning their MVCC ID</a:t>
            </a:r>
            <a:r>
              <a:rPr lang="en" sz="1700"/>
              <a:t>s</a:t>
            </a:r>
            <a:br>
              <a:rPr lang="en" sz="1700"/>
            </a:br>
            <a:endParaRPr sz="17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Students must be on campus during school day Monday-Friday</a:t>
            </a:r>
            <a:endParaRPr sz="20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Students should not be leaving campus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It is illegal for minors to work during school hours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Tutoring, studying and homework when not in classes</a:t>
            </a: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/>
          <p:nvPr/>
        </p:nvSpPr>
        <p:spPr>
          <a:xfrm>
            <a:off x="-25" y="153625"/>
            <a:ext cx="91440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100"/>
              <a:t>    </a:t>
            </a:r>
            <a:r>
              <a:rPr b="1" lang="en" sz="4100">
                <a:solidFill>
                  <a:srgbClr val="256390"/>
                </a:solidFill>
              </a:rPr>
              <a:t>Attendance</a:t>
            </a:r>
            <a:endParaRPr b="1" sz="4100">
              <a:solidFill>
                <a:srgbClr val="25639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100">
              <a:solidFill>
                <a:srgbClr val="256390"/>
              </a:solidFill>
            </a:endParaRPr>
          </a:p>
        </p:txBody>
      </p:sp>
      <p:pic>
        <p:nvPicPr>
          <p:cNvPr id="141" name="Google Shape;14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4149" y="153624"/>
            <a:ext cx="593300" cy="57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/>
          <p:nvPr>
            <p:ph idx="1" type="body"/>
          </p:nvPr>
        </p:nvSpPr>
        <p:spPr>
          <a:xfrm>
            <a:off x="0" y="867925"/>
            <a:ext cx="9001200" cy="373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Students are required to follow the college schedule and are not excused from classes during high school breaks</a:t>
            </a:r>
            <a:endParaRPr sz="2000"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During college breaks, students may be expected to take additional classes or report to BOCES</a:t>
            </a:r>
            <a:br>
              <a:rPr lang="en" sz="2000"/>
            </a:b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Excused absences (doctors appointments, school sports, etc.), late arrivals, or early departures must be approved and insufficient attendance can result in students being pulled back to BOCES campus.</a:t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*Students must check with professors for official excused absences from class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