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sldIdLst>
    <p:sldId id="265" r:id="rId5"/>
    <p:sldId id="332" r:id="rId6"/>
    <p:sldId id="333" r:id="rId7"/>
    <p:sldId id="337" r:id="rId8"/>
    <p:sldId id="344" r:id="rId9"/>
    <p:sldId id="342" r:id="rId10"/>
    <p:sldId id="338" r:id="rId11"/>
    <p:sldId id="334" r:id="rId12"/>
    <p:sldId id="279" r:id="rId13"/>
    <p:sldId id="343" r:id="rId14"/>
    <p:sldId id="281" r:id="rId15"/>
    <p:sldId id="285" r:id="rId16"/>
    <p:sldId id="288" r:id="rId17"/>
    <p:sldId id="341" r:id="rId18"/>
    <p:sldId id="311" r:id="rId19"/>
    <p:sldId id="313" r:id="rId20"/>
    <p:sldId id="325" r:id="rId21"/>
    <p:sldId id="326" r:id="rId22"/>
    <p:sldId id="327" r:id="rId23"/>
    <p:sldId id="328" r:id="rId24"/>
    <p:sldId id="331" r:id="rId25"/>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218C16-6FE5-4C39-9B51-96ED5DFB72E7}" v="3" dt="2024-09-17T17:21:20.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8"/>
  </p:normalViewPr>
  <p:slideViewPr>
    <p:cSldViewPr snapToGrid="0" snapToObjects="1">
      <p:cViewPr varScale="1">
        <p:scale>
          <a:sx n="57" d="100"/>
          <a:sy n="57" d="100"/>
        </p:scale>
        <p:origin x="14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zeal, Christine E" userId="59021726-084e-4af1-9ed0-9d01accef1c7" providerId="ADAL" clId="{E5218C16-6FE5-4C39-9B51-96ED5DFB72E7}"/>
    <pc:docChg chg="addSld delSld modSld">
      <pc:chgData name="Brazeal, Christine E" userId="59021726-084e-4af1-9ed0-9d01accef1c7" providerId="ADAL" clId="{E5218C16-6FE5-4C39-9B51-96ED5DFB72E7}" dt="2024-09-17T17:23:26.273" v="23" actId="20577"/>
      <pc:docMkLst>
        <pc:docMk/>
      </pc:docMkLst>
      <pc:sldChg chg="modSp mod">
        <pc:chgData name="Brazeal, Christine E" userId="59021726-084e-4af1-9ed0-9d01accef1c7" providerId="ADAL" clId="{E5218C16-6FE5-4C39-9B51-96ED5DFB72E7}" dt="2024-09-17T17:23:26.273" v="23" actId="20577"/>
        <pc:sldMkLst>
          <pc:docMk/>
          <pc:sldMk cId="4103772693" sldId="337"/>
        </pc:sldMkLst>
        <pc:spChg chg="mod">
          <ac:chgData name="Brazeal, Christine E" userId="59021726-084e-4af1-9ed0-9d01accef1c7" providerId="ADAL" clId="{E5218C16-6FE5-4C39-9B51-96ED5DFB72E7}" dt="2024-09-17T17:23:26.273" v="23" actId="20577"/>
          <ac:spMkLst>
            <pc:docMk/>
            <pc:sldMk cId="4103772693" sldId="337"/>
            <ac:spMk id="8" creationId="{23E481B7-647A-434D-90AB-E3A848815A27}"/>
          </ac:spMkLst>
        </pc:spChg>
      </pc:sldChg>
      <pc:sldChg chg="modSp mod">
        <pc:chgData name="Brazeal, Christine E" userId="59021726-084e-4af1-9ed0-9d01accef1c7" providerId="ADAL" clId="{E5218C16-6FE5-4C39-9B51-96ED5DFB72E7}" dt="2024-09-17T17:22:45.073" v="7" actId="255"/>
        <pc:sldMkLst>
          <pc:docMk/>
          <pc:sldMk cId="3848908154" sldId="344"/>
        </pc:sldMkLst>
        <pc:spChg chg="mod">
          <ac:chgData name="Brazeal, Christine E" userId="59021726-084e-4af1-9ed0-9d01accef1c7" providerId="ADAL" clId="{E5218C16-6FE5-4C39-9B51-96ED5DFB72E7}" dt="2024-09-17T17:22:45.073" v="7" actId="255"/>
          <ac:spMkLst>
            <pc:docMk/>
            <pc:sldMk cId="3848908154" sldId="344"/>
            <ac:spMk id="8" creationId="{23E481B7-647A-434D-90AB-E3A848815A27}"/>
          </ac:spMkLst>
        </pc:spChg>
      </pc:sldChg>
      <pc:sldChg chg="add del">
        <pc:chgData name="Brazeal, Christine E" userId="59021726-084e-4af1-9ed0-9d01accef1c7" providerId="ADAL" clId="{E5218C16-6FE5-4C39-9B51-96ED5DFB72E7}" dt="2024-09-17T17:21:20.151" v="1"/>
        <pc:sldMkLst>
          <pc:docMk/>
          <pc:sldMk cId="676117350" sldId="3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DF268-926D-454B-9EC8-0371246C3B06}" type="datetimeFigureOut">
              <a:rPr lang="en-US" smtClean="0"/>
              <a:t>9/9/2024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B512D-03A7-4646-B400-B3607C858E56}" type="slidenum">
              <a:rPr lang="en-US" smtClean="0"/>
              <a:t>‹#›</a:t>
            </a:fld>
            <a:endParaRPr lang="en-US"/>
          </a:p>
        </p:txBody>
      </p:sp>
    </p:spTree>
    <p:extLst>
      <p:ext uri="{BB962C8B-B14F-4D97-AF65-F5344CB8AC3E}">
        <p14:creationId xmlns:p14="http://schemas.microsoft.com/office/powerpoint/2010/main" val="427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8E8142-93F6-0B47-A65A-E7DBAD16B45E}"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E8142-93F6-0B47-A65A-E7DBAD16B45E}"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E8142-93F6-0B47-A65A-E7DBAD16B45E}"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E8142-93F6-0B47-A65A-E7DBAD16B45E}"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E8142-93F6-0B47-A65A-E7DBAD16B45E}"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8E8142-93F6-0B47-A65A-E7DBAD16B45E}"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8E8142-93F6-0B47-A65A-E7DBAD16B45E}"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8E8142-93F6-0B47-A65A-E7DBAD16B45E}"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E8142-93F6-0B47-A65A-E7DBAD16B45E}"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F8E8142-93F6-0B47-A65A-E7DBAD16B45E}"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F8E8142-93F6-0B47-A65A-E7DBAD16B45E}"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3F1E0-EC4C-3E41-B038-FD48E882D03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F8E8142-93F6-0B47-A65A-E7DBAD16B45E}" type="datetimeFigureOut">
              <a:rPr lang="en-US" smtClean="0"/>
              <a:t>9/9/2024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AAD3F1E0-EC4C-3E41-B038-FD48E882D038}" type="slidenum">
              <a:rPr lang="en-US" smtClean="0"/>
              <a:t>‹#›</a:t>
            </a:fld>
            <a:endParaRPr lang="en-US"/>
          </a:p>
        </p:txBody>
      </p:sp>
    </p:spTree>
    <p:extLst>
      <p:ext uri="{BB962C8B-B14F-4D97-AF65-F5344CB8AC3E}">
        <p14:creationId xmlns:p14="http://schemas.microsoft.com/office/powerpoint/2010/main" val="1901428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decal.ga.gov/documents/attachments/PreKAtHome/PreKAtHomeDailyActivities_Families.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gelds.decal.ga.gov/GELDS"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23608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a:extLst>
              <a:ext uri="{FF2B5EF4-FFF2-40B4-BE49-F238E27FC236}">
                <a16:creationId xmlns:a16="http://schemas.microsoft.com/office/drawing/2014/main" id="{0509C98E-E99A-AA57-DF81-BE8B0955FD92}"/>
              </a:ext>
            </a:extLst>
          </p:cNvPr>
          <p:cNvSpPr txBox="1"/>
          <p:nvPr/>
        </p:nvSpPr>
        <p:spPr>
          <a:xfrm>
            <a:off x="406781" y="2582039"/>
            <a:ext cx="6434775" cy="4524315"/>
          </a:xfrm>
          <a:prstGeom prst="rect">
            <a:avLst/>
          </a:prstGeom>
          <a:noFill/>
        </p:spPr>
        <p:txBody>
          <a:bodyPr wrap="none" rtlCol="0">
            <a:spAutoFit/>
          </a:bodyPr>
          <a:lstStyle/>
          <a:p>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Pre-K Classroom Commitments:</a:t>
            </a:r>
          </a:p>
          <a:p>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285750" indent="-285750">
              <a:buFont typeface="Arial" panose="020B0604020202020204" pitchFamily="34" charset="0"/>
              <a:buChar cha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Kind Words</a:t>
            </a:r>
          </a:p>
          <a:p>
            <a:pPr marL="285750" indent="-285750">
              <a:buFont typeface="Arial" panose="020B0604020202020204" pitchFamily="34" charset="0"/>
              <a:buChar char="•"/>
            </a:pP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285750" indent="-285750">
              <a:buFont typeface="Arial" panose="020B0604020202020204" pitchFamily="34" charset="0"/>
              <a:buChar cha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Helping Hands</a:t>
            </a:r>
          </a:p>
          <a:p>
            <a:pPr marL="285750" indent="-285750">
              <a:buFont typeface="Arial" panose="020B0604020202020204" pitchFamily="34" charset="0"/>
              <a:buChar char="•"/>
            </a:pP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285750" indent="-285750">
              <a:buFont typeface="Arial" panose="020B0604020202020204" pitchFamily="34" charset="0"/>
              <a:buChar cha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Listening Ears</a:t>
            </a:r>
          </a:p>
          <a:p>
            <a:pPr marL="285750" indent="-285750">
              <a:buFont typeface="Arial" panose="020B0604020202020204" pitchFamily="34" charset="0"/>
              <a:buChar char="•"/>
            </a:pP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285750" indent="-285750">
              <a:buFont typeface="Arial" panose="020B0604020202020204" pitchFamily="34" charset="0"/>
              <a:buChar cha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Big Voice</a:t>
            </a:r>
          </a:p>
        </p:txBody>
      </p:sp>
    </p:spTree>
    <p:extLst>
      <p:ext uri="{BB962C8B-B14F-4D97-AF65-F5344CB8AC3E}">
        <p14:creationId xmlns:p14="http://schemas.microsoft.com/office/powerpoint/2010/main" val="3780119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14"/>
            <a:ext cx="10058400" cy="7769148"/>
          </a:xfrm>
          <a:prstGeom prst="rect">
            <a:avLst/>
          </a:prstGeom>
        </p:spPr>
      </p:pic>
      <p:pic>
        <p:nvPicPr>
          <p:cNvPr id="4" name="Picture 3">
            <a:extLst>
              <a:ext uri="{FF2B5EF4-FFF2-40B4-BE49-F238E27FC236}">
                <a16:creationId xmlns:a16="http://schemas.microsoft.com/office/drawing/2014/main" id="{7299D90D-EB86-6849-8659-7DBF159CE525}"/>
              </a:ext>
            </a:extLst>
          </p:cNvPr>
          <p:cNvPicPr>
            <a:picLocks noChangeAspect="1"/>
          </p:cNvPicPr>
          <p:nvPr/>
        </p:nvPicPr>
        <p:blipFill>
          <a:blip r:embed="rId3"/>
          <a:stretch>
            <a:fillRect/>
          </a:stretch>
        </p:blipFill>
        <p:spPr>
          <a:xfrm>
            <a:off x="4955093" y="4067174"/>
            <a:ext cx="4880198" cy="3230691"/>
          </a:xfrm>
          <a:prstGeom prst="rect">
            <a:avLst/>
          </a:prstGeom>
        </p:spPr>
      </p:pic>
      <p:sp>
        <p:nvSpPr>
          <p:cNvPr id="5" name="TextBox 4">
            <a:extLst>
              <a:ext uri="{FF2B5EF4-FFF2-40B4-BE49-F238E27FC236}">
                <a16:creationId xmlns:a16="http://schemas.microsoft.com/office/drawing/2014/main" id="{0298D7BD-A255-475F-BB3A-11935B7A629B}"/>
              </a:ext>
            </a:extLst>
          </p:cNvPr>
          <p:cNvSpPr txBox="1"/>
          <p:nvPr/>
        </p:nvSpPr>
        <p:spPr>
          <a:xfrm>
            <a:off x="571500" y="1762125"/>
            <a:ext cx="4773386"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Fun Friday</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Mystery Readers</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Grits with </a:t>
            </a:r>
            <a:r>
              <a:rPr lang="en-US" sz="24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Grandpararents</a:t>
            </a:r>
            <a:endPar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Eagle Dash</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Ga Pre-K Week </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Thanksgiving Luncheon</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Winter and End of Year Party</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Bingo Night</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Movie Night</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Eagle Fest (in May)</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Field Day (in May)</a:t>
            </a:r>
          </a:p>
          <a:p>
            <a:pPr marL="285750" indent="-285750">
              <a:buFont typeface="Arial" panose="020B0604020202020204" pitchFamily="34" charset="0"/>
              <a:buChar cha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Spirit Nights</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814283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p:cNvSpPr txBox="1"/>
          <p:nvPr/>
        </p:nvSpPr>
        <p:spPr>
          <a:xfrm>
            <a:off x="86498" y="2814452"/>
            <a:ext cx="10058400" cy="3108543"/>
          </a:xfrm>
          <a:prstGeom prst="rect">
            <a:avLst/>
          </a:prstGeom>
          <a:noFill/>
        </p:spPr>
        <p:txBody>
          <a:bodyPr wrap="square" rtlCol="0">
            <a:spAutoFit/>
          </a:bodyPr>
          <a:lstStyle/>
          <a:p>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WSO Narrative summaries are completed at the end of each semester. Summaries include information about your child’s progress in each content area. </a:t>
            </a:r>
          </a:p>
          <a:p>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These conferences will happen twice a year:</a:t>
            </a:r>
          </a:p>
          <a:p>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-December</a:t>
            </a:r>
          </a:p>
          <a:p>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-May </a:t>
            </a:r>
          </a:p>
        </p:txBody>
      </p:sp>
    </p:spTree>
    <p:extLst>
      <p:ext uri="{BB962C8B-B14F-4D97-AF65-F5344CB8AC3E}">
        <p14:creationId xmlns:p14="http://schemas.microsoft.com/office/powerpoint/2010/main" val="188296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p:cNvSpPr txBox="1"/>
          <p:nvPr/>
        </p:nvSpPr>
        <p:spPr>
          <a:xfrm>
            <a:off x="308919" y="2001796"/>
            <a:ext cx="5239265" cy="3785652"/>
          </a:xfrm>
          <a:prstGeom prst="rect">
            <a:avLst/>
          </a:prstGeom>
          <a:noFill/>
        </p:spPr>
        <p:txBody>
          <a:bodyPr wrap="square" rtlCol="0">
            <a:spAutoFit/>
          </a:bodyPr>
          <a:lstStyle/>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*Please make sure to label personal items.</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Backpack</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One small blanket and/or one small stuffed animal for rest time </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 complete change of clothes (shirt, shorts, underwear, socks, and shoes) </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 lunchbox (if bringing lunch from home) </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Separate labeled snack</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Water Bottle (label with name)</a:t>
            </a:r>
          </a:p>
          <a:p>
            <a:pPr marL="457200" indent="-457200">
              <a:buFont typeface="Arial" panose="020B0604020202020204" pitchFamily="34" charset="0"/>
              <a:buChar char="•"/>
            </a:pP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Folders for communication </a:t>
            </a:r>
          </a:p>
        </p:txBody>
      </p:sp>
      <p:pic>
        <p:nvPicPr>
          <p:cNvPr id="5" name="Picture 4">
            <a:extLst>
              <a:ext uri="{FF2B5EF4-FFF2-40B4-BE49-F238E27FC236}">
                <a16:creationId xmlns:a16="http://schemas.microsoft.com/office/drawing/2014/main" id="{874A3D65-2FE8-C544-BF9A-69D8E350C9AE}"/>
              </a:ext>
            </a:extLst>
          </p:cNvPr>
          <p:cNvPicPr>
            <a:picLocks noChangeAspect="1"/>
          </p:cNvPicPr>
          <p:nvPr/>
        </p:nvPicPr>
        <p:blipFill>
          <a:blip r:embed="rId3"/>
          <a:stretch>
            <a:fillRect/>
          </a:stretch>
        </p:blipFill>
        <p:spPr>
          <a:xfrm>
            <a:off x="5980670" y="1816442"/>
            <a:ext cx="2799892" cy="4956261"/>
          </a:xfrm>
          <a:prstGeom prst="rect">
            <a:avLst/>
          </a:prstGeom>
        </p:spPr>
      </p:pic>
    </p:spTree>
    <p:extLst>
      <p:ext uri="{BB962C8B-B14F-4D97-AF65-F5344CB8AC3E}">
        <p14:creationId xmlns:p14="http://schemas.microsoft.com/office/powerpoint/2010/main" val="169547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FF47-EE7F-467C-B261-79BA25CE74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7AA7D5-5A80-48C1-B714-941713263B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0E48D-A701-4584-9F39-DC604E941070}"/>
              </a:ext>
            </a:extLst>
          </p:cNvPr>
          <p:cNvPicPr>
            <a:picLocks noChangeAspect="1"/>
          </p:cNvPicPr>
          <p:nvPr/>
        </p:nvPicPr>
        <p:blipFill>
          <a:blip r:embed="rId2"/>
          <a:stretch>
            <a:fillRect/>
          </a:stretch>
        </p:blipFill>
        <p:spPr>
          <a:xfrm>
            <a:off x="0" y="3048"/>
            <a:ext cx="10058400" cy="7766304"/>
          </a:xfrm>
          <a:prstGeom prst="rect">
            <a:avLst/>
          </a:prstGeom>
        </p:spPr>
      </p:pic>
      <p:pic>
        <p:nvPicPr>
          <p:cNvPr id="5" name="Picture 4">
            <a:extLst>
              <a:ext uri="{FF2B5EF4-FFF2-40B4-BE49-F238E27FC236}">
                <a16:creationId xmlns:a16="http://schemas.microsoft.com/office/drawing/2014/main" id="{D46FA496-5403-425D-BD87-F1D15D5A5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7" name="TextBox 6">
            <a:extLst>
              <a:ext uri="{FF2B5EF4-FFF2-40B4-BE49-F238E27FC236}">
                <a16:creationId xmlns:a16="http://schemas.microsoft.com/office/drawing/2014/main" id="{BD94ED55-32C9-444A-9DB4-1000325AA6C6}"/>
              </a:ext>
            </a:extLst>
          </p:cNvPr>
          <p:cNvSpPr txBox="1"/>
          <p:nvPr/>
        </p:nvSpPr>
        <p:spPr>
          <a:xfrm>
            <a:off x="845371" y="3056524"/>
            <a:ext cx="7919085" cy="3108543"/>
          </a:xfrm>
          <a:prstGeom prst="rect">
            <a:avLst/>
          </a:prstGeom>
          <a:noFill/>
        </p:spPr>
        <p:txBody>
          <a:bodyPr wrap="square" rtlCol="0">
            <a:spAutoFit/>
          </a:bodyPr>
          <a:lstStyle/>
          <a:p>
            <a:r>
              <a:rPr lang="en-US" sz="2800" dirty="0">
                <a:solidFill>
                  <a:schemeClr val="bg1"/>
                </a:solidFill>
                <a:latin typeface="KG Blank Space Solid" charset="0"/>
                <a:ea typeface="KG Blank Space Solid" charset="0"/>
                <a:cs typeface="KG Blank Space Solid" charset="0"/>
              </a:rPr>
              <a:t>We plan activities for every day of every week that are carefully chosen for the children in the class. If your child is absent, they are missing important small groups and activities.  </a:t>
            </a:r>
          </a:p>
          <a:p>
            <a:r>
              <a:rPr lang="en-US" sz="2800" dirty="0">
                <a:solidFill>
                  <a:schemeClr val="bg1"/>
                </a:solidFill>
                <a:latin typeface="KG Blank Space Solid" charset="0"/>
                <a:ea typeface="KG Blank Space Solid" charset="0"/>
                <a:cs typeface="KG Blank Space Solid" charset="0"/>
              </a:rPr>
              <a:t>Attendance information is on the FCS website under “Students and Families”.</a:t>
            </a:r>
          </a:p>
          <a:p>
            <a:r>
              <a:rPr lang="en-US" sz="2800" dirty="0">
                <a:solidFill>
                  <a:schemeClr val="bg1"/>
                </a:solidFill>
                <a:latin typeface="KG Blank Space Solid" charset="0"/>
                <a:ea typeface="KG Blank Space Solid" charset="0"/>
                <a:cs typeface="KG Blank Space Solid" charset="0"/>
              </a:rPr>
              <a:t>We have a Pre-K specific attendance policy.</a:t>
            </a:r>
          </a:p>
        </p:txBody>
      </p:sp>
    </p:spTree>
    <p:extLst>
      <p:ext uri="{BB962C8B-B14F-4D97-AF65-F5344CB8AC3E}">
        <p14:creationId xmlns:p14="http://schemas.microsoft.com/office/powerpoint/2010/main" val="1783873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49483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064246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89868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91111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49746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2"/>
            <a:ext cx="10058400" cy="7769148"/>
          </a:xfrm>
          <a:prstGeom prst="rect">
            <a:avLst/>
          </a:prstGeom>
        </p:spPr>
      </p:pic>
      <p:sp>
        <p:nvSpPr>
          <p:cNvPr id="3" name="TextBox 2"/>
          <p:cNvSpPr txBox="1"/>
          <p:nvPr/>
        </p:nvSpPr>
        <p:spPr>
          <a:xfrm>
            <a:off x="4753771" y="1415377"/>
            <a:ext cx="5029200"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ea typeface="Klee Medium" panose="02020600000000000000" pitchFamily="18" charset="-128"/>
                <a:cs typeface="KG Blank Space Solid" charset="0"/>
              </a:rPr>
              <a:t>Christine Brazeal</a:t>
            </a:r>
          </a:p>
        </p:txBody>
      </p:sp>
      <p:sp>
        <p:nvSpPr>
          <p:cNvPr id="4" name="TextBox 3">
            <a:extLst>
              <a:ext uri="{FF2B5EF4-FFF2-40B4-BE49-F238E27FC236}">
                <a16:creationId xmlns:a16="http://schemas.microsoft.com/office/drawing/2014/main" id="{6D9B34A9-161D-AB93-299A-ECF74D60FC8A}"/>
              </a:ext>
            </a:extLst>
          </p:cNvPr>
          <p:cNvSpPr txBox="1"/>
          <p:nvPr/>
        </p:nvSpPr>
        <p:spPr>
          <a:xfrm>
            <a:off x="361949" y="1986153"/>
            <a:ext cx="5900058" cy="1477328"/>
          </a:xfrm>
          <a:prstGeom prst="rect">
            <a:avLst/>
          </a:prstGeom>
          <a:noFill/>
        </p:spPr>
        <p:txBody>
          <a:bodyPr wrap="squar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-14</a:t>
            </a:r>
            <a:r>
              <a:rPr lang="en-US" baseline="30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t>
            </a: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year teaching</a:t>
            </a:r>
          </a:p>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-Taught Pre-K and Preschool Special Education</a:t>
            </a:r>
          </a:p>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-Certified in Pre-K through 5</a:t>
            </a:r>
            <a:r>
              <a:rPr lang="en-US" baseline="30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t>
            </a: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General Education and Special Education</a:t>
            </a:r>
          </a:p>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-From Suwanee and lives in East Cobb</a:t>
            </a:r>
          </a:p>
        </p:txBody>
      </p:sp>
      <p:pic>
        <p:nvPicPr>
          <p:cNvPr id="7" name="Picture 6" descr="A person and person taking a selfie&#10;&#10;Description automatically generated">
            <a:extLst>
              <a:ext uri="{FF2B5EF4-FFF2-40B4-BE49-F238E27FC236}">
                <a16:creationId xmlns:a16="http://schemas.microsoft.com/office/drawing/2014/main" id="{4E21AC9E-B58B-ADE6-3B16-B535FF5C2CFE}"/>
              </a:ext>
            </a:extLst>
          </p:cNvPr>
          <p:cNvPicPr>
            <a:picLocks noChangeAspect="1"/>
          </p:cNvPicPr>
          <p:nvPr/>
        </p:nvPicPr>
        <p:blipFill>
          <a:blip r:embed="rId3"/>
          <a:stretch>
            <a:fillRect/>
          </a:stretch>
        </p:blipFill>
        <p:spPr>
          <a:xfrm>
            <a:off x="752869" y="4100075"/>
            <a:ext cx="3590152" cy="2692614"/>
          </a:xfrm>
          <a:prstGeom prst="rect">
            <a:avLst/>
          </a:prstGeom>
        </p:spPr>
      </p:pic>
      <p:pic>
        <p:nvPicPr>
          <p:cNvPr id="6" name="Picture 5" descr="A person and a child posing for a picture&#10;&#10;Description automatically generated">
            <a:extLst>
              <a:ext uri="{FF2B5EF4-FFF2-40B4-BE49-F238E27FC236}">
                <a16:creationId xmlns:a16="http://schemas.microsoft.com/office/drawing/2014/main" id="{44BFD111-6E57-A5C3-2B38-A8671C6E73F9}"/>
              </a:ext>
            </a:extLst>
          </p:cNvPr>
          <p:cNvPicPr>
            <a:picLocks noChangeAspect="1"/>
          </p:cNvPicPr>
          <p:nvPr/>
        </p:nvPicPr>
        <p:blipFill>
          <a:blip r:embed="rId4"/>
          <a:stretch>
            <a:fillRect/>
          </a:stretch>
        </p:blipFill>
        <p:spPr>
          <a:xfrm>
            <a:off x="4733941" y="3010830"/>
            <a:ext cx="3056131" cy="4074841"/>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22467142-E054-5233-5780-3609C161902D}"/>
              </a:ext>
            </a:extLst>
          </p:cNvPr>
          <p:cNvPicPr>
            <a:picLocks noChangeAspect="1"/>
          </p:cNvPicPr>
          <p:nvPr/>
        </p:nvPicPr>
        <p:blipFill>
          <a:blip r:embed="rId5"/>
          <a:stretch>
            <a:fillRect/>
          </a:stretch>
        </p:blipFill>
        <p:spPr>
          <a:xfrm>
            <a:off x="6803566" y="3658499"/>
            <a:ext cx="3098800" cy="2324100"/>
          </a:xfrm>
          <a:prstGeom prst="rect">
            <a:avLst/>
          </a:prstGeom>
        </p:spPr>
      </p:pic>
    </p:spTree>
    <p:extLst>
      <p:ext uri="{BB962C8B-B14F-4D97-AF65-F5344CB8AC3E}">
        <p14:creationId xmlns:p14="http://schemas.microsoft.com/office/powerpoint/2010/main" val="2319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58763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85698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52"/>
            <a:ext cx="10058400" cy="7769148"/>
          </a:xfrm>
          <a:prstGeom prst="rect">
            <a:avLst/>
          </a:prstGeom>
        </p:spPr>
      </p:pic>
      <p:sp>
        <p:nvSpPr>
          <p:cNvPr id="3" name="TextBox 2"/>
          <p:cNvSpPr txBox="1"/>
          <p:nvPr/>
        </p:nvSpPr>
        <p:spPr>
          <a:xfrm>
            <a:off x="2725345" y="1371453"/>
            <a:ext cx="6882493" cy="1815882"/>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ea typeface="Klee Medium" panose="02020600000000000000" pitchFamily="18" charset="-128"/>
                <a:cs typeface="KG Blank Space Solid" charset="0"/>
              </a:rPr>
              <a:t>           Sydney Birozes</a:t>
            </a:r>
          </a:p>
          <a:p>
            <a:pPr algn="ctr"/>
            <a:endParaRPr lang="en-US" sz="3200" dirty="0">
              <a:solidFill>
                <a:schemeClr val="bg1"/>
              </a:solidFill>
              <a:latin typeface="Century Gothic" panose="020B0502020202020204" pitchFamily="34" charset="0"/>
              <a:ea typeface="KG Blank Space Solid" charset="0"/>
              <a:cs typeface="KG Blank Space Solid" charset="0"/>
            </a:endParaRPr>
          </a:p>
          <a:p>
            <a:pPr algn="ctr"/>
            <a:endParaRPr lang="en-US" sz="3200" dirty="0">
              <a:solidFill>
                <a:schemeClr val="bg1"/>
              </a:solidFill>
              <a:latin typeface="Century Gothic" panose="020B0502020202020204" pitchFamily="34" charset="0"/>
              <a:ea typeface="KG Blank Space Solid" charset="0"/>
              <a:cs typeface="KG Blank Space Solid" charset="0"/>
            </a:endParaRPr>
          </a:p>
        </p:txBody>
      </p:sp>
      <p:sp>
        <p:nvSpPr>
          <p:cNvPr id="4" name="TextBox 3">
            <a:extLst>
              <a:ext uri="{FF2B5EF4-FFF2-40B4-BE49-F238E27FC236}">
                <a16:creationId xmlns:a16="http://schemas.microsoft.com/office/drawing/2014/main" id="{F24EE34C-9499-F983-17DD-C1F2BFEDADB6}"/>
              </a:ext>
            </a:extLst>
          </p:cNvPr>
          <p:cNvSpPr txBox="1"/>
          <p:nvPr/>
        </p:nvSpPr>
        <p:spPr>
          <a:xfrm>
            <a:off x="197272" y="1963531"/>
            <a:ext cx="7418718" cy="1200329"/>
          </a:xfrm>
          <a:prstGeom prst="rect">
            <a:avLst/>
          </a:prstGeom>
          <a:noFill/>
        </p:spPr>
        <p:txBody>
          <a:bodyPr wrap="squar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-Pre-K Paraprofessional </a:t>
            </a:r>
          </a:p>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-Attending Georgia College and State University for a Masters in   Early Childhood Education.</a:t>
            </a:r>
          </a:p>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-From Cumming and lives in Alpharetta </a:t>
            </a:r>
          </a:p>
        </p:txBody>
      </p:sp>
      <p:pic>
        <p:nvPicPr>
          <p:cNvPr id="7" name="Picture 6" descr="A person and person posing for a picture&#10;&#10;Description automatically generated">
            <a:extLst>
              <a:ext uri="{FF2B5EF4-FFF2-40B4-BE49-F238E27FC236}">
                <a16:creationId xmlns:a16="http://schemas.microsoft.com/office/drawing/2014/main" id="{160AED55-3B99-CA49-1E5B-D8ADA739C496}"/>
              </a:ext>
            </a:extLst>
          </p:cNvPr>
          <p:cNvPicPr>
            <a:picLocks noChangeAspect="1"/>
          </p:cNvPicPr>
          <p:nvPr/>
        </p:nvPicPr>
        <p:blipFill>
          <a:blip r:embed="rId3"/>
          <a:stretch>
            <a:fillRect/>
          </a:stretch>
        </p:blipFill>
        <p:spPr>
          <a:xfrm>
            <a:off x="954823" y="3190385"/>
            <a:ext cx="3282640" cy="4376854"/>
          </a:xfrm>
          <a:prstGeom prst="rect">
            <a:avLst/>
          </a:prstGeom>
        </p:spPr>
      </p:pic>
      <p:pic>
        <p:nvPicPr>
          <p:cNvPr id="10" name="Picture 9">
            <a:extLst>
              <a:ext uri="{FF2B5EF4-FFF2-40B4-BE49-F238E27FC236}">
                <a16:creationId xmlns:a16="http://schemas.microsoft.com/office/drawing/2014/main" id="{490A2CA8-1A1C-A68A-A983-EF0B748FBB94}"/>
              </a:ext>
            </a:extLst>
          </p:cNvPr>
          <p:cNvPicPr>
            <a:picLocks noChangeAspect="1"/>
          </p:cNvPicPr>
          <p:nvPr/>
        </p:nvPicPr>
        <p:blipFill>
          <a:blip r:embed="rId4"/>
          <a:stretch>
            <a:fillRect/>
          </a:stretch>
        </p:blipFill>
        <p:spPr>
          <a:xfrm>
            <a:off x="5406165" y="2720898"/>
            <a:ext cx="3113287" cy="4585066"/>
          </a:xfrm>
          <a:prstGeom prst="rect">
            <a:avLst/>
          </a:prstGeom>
        </p:spPr>
      </p:pic>
    </p:spTree>
    <p:extLst>
      <p:ext uri="{BB962C8B-B14F-4D97-AF65-F5344CB8AC3E}">
        <p14:creationId xmlns:p14="http://schemas.microsoft.com/office/powerpoint/2010/main" val="166247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FF8CF-5BA6-B841-BB36-5280B35398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8" name="TextBox 7">
            <a:extLst>
              <a:ext uri="{FF2B5EF4-FFF2-40B4-BE49-F238E27FC236}">
                <a16:creationId xmlns:a16="http://schemas.microsoft.com/office/drawing/2014/main" id="{23E481B7-647A-434D-90AB-E3A848815A27}"/>
              </a:ext>
            </a:extLst>
          </p:cNvPr>
          <p:cNvSpPr txBox="1"/>
          <p:nvPr/>
        </p:nvSpPr>
        <p:spPr>
          <a:xfrm>
            <a:off x="228250" y="2526498"/>
            <a:ext cx="9427379" cy="504753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bg1"/>
                </a:solidFill>
              </a:rPr>
              <a:t>Frog Street Curriculum-Complete curriculum</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Heggerty-Explicit Phonological Awareness Instruction</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Kid Lips Instruction-Alphabet and phonics instruction</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Learning Without Tears-Handwriting instruction</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r>
              <a:rPr lang="en-US" sz="2800" b="1">
                <a:solidFill>
                  <a:schemeClr val="bg1"/>
                </a:solidFill>
              </a:rPr>
              <a:t>Feeling Buddies and Second Step-Social </a:t>
            </a:r>
            <a:r>
              <a:rPr lang="en-US" sz="2800" b="1" dirty="0">
                <a:solidFill>
                  <a:schemeClr val="bg1"/>
                </a:solidFill>
              </a:rPr>
              <a:t>Emotional instruction</a:t>
            </a:r>
          </a:p>
          <a:p>
            <a:endParaRPr lang="en-US" sz="2800" b="1"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410377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FF8CF-5BA6-B841-BB36-5280B35398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8" name="TextBox 7">
            <a:extLst>
              <a:ext uri="{FF2B5EF4-FFF2-40B4-BE49-F238E27FC236}">
                <a16:creationId xmlns:a16="http://schemas.microsoft.com/office/drawing/2014/main" id="{23E481B7-647A-434D-90AB-E3A848815A27}"/>
              </a:ext>
            </a:extLst>
          </p:cNvPr>
          <p:cNvSpPr txBox="1"/>
          <p:nvPr/>
        </p:nvSpPr>
        <p:spPr>
          <a:xfrm>
            <a:off x="127889" y="2108818"/>
            <a:ext cx="9427379" cy="5539978"/>
          </a:xfrm>
          <a:prstGeom prst="rect">
            <a:avLst/>
          </a:prstGeom>
          <a:noFill/>
        </p:spPr>
        <p:txBody>
          <a:bodyPr wrap="square" rtlCol="0">
            <a:spAutoFit/>
          </a:bodyPr>
          <a:lstStyle/>
          <a:p>
            <a:r>
              <a:rPr lang="en-US" sz="2800" b="1" dirty="0">
                <a:solidFill>
                  <a:schemeClr val="bg1"/>
                </a:solidFill>
              </a:rPr>
              <a:t>Frog Street Curriculum:</a:t>
            </a:r>
          </a:p>
          <a:p>
            <a:r>
              <a:rPr lang="en-US" sz="2400" b="1" dirty="0">
                <a:solidFill>
                  <a:schemeClr val="bg1"/>
                </a:solidFill>
              </a:rPr>
              <a:t>My School &amp; Me </a:t>
            </a:r>
          </a:p>
          <a:p>
            <a:r>
              <a:rPr lang="en-US" sz="2400" b="1" dirty="0">
                <a:solidFill>
                  <a:schemeClr val="bg1"/>
                </a:solidFill>
              </a:rPr>
              <a:t>Family &amp; Friends </a:t>
            </a:r>
            <a:r>
              <a:rPr lang="en-US" sz="2400" dirty="0">
                <a:solidFill>
                  <a:schemeClr val="bg1"/>
                </a:solidFill>
              </a:rPr>
              <a:t>(Pets and Neighborhood) </a:t>
            </a:r>
          </a:p>
          <a:p>
            <a:r>
              <a:rPr lang="en-US" sz="2400" b="1" dirty="0">
                <a:solidFill>
                  <a:schemeClr val="bg1"/>
                </a:solidFill>
              </a:rPr>
              <a:t>Giants</a:t>
            </a:r>
            <a:r>
              <a:rPr lang="en-US" sz="2400" dirty="0">
                <a:solidFill>
                  <a:schemeClr val="bg1"/>
                </a:solidFill>
              </a:rPr>
              <a:t> (Big/Little, Nature’s Giants, Giants Made by People, Make Believe Giants) </a:t>
            </a:r>
          </a:p>
          <a:p>
            <a:r>
              <a:rPr lang="en-US" sz="2400" b="1" dirty="0">
                <a:solidFill>
                  <a:schemeClr val="bg1"/>
                </a:solidFill>
              </a:rPr>
              <a:t>Choices </a:t>
            </a:r>
            <a:r>
              <a:rPr lang="en-US" sz="2400" dirty="0">
                <a:solidFill>
                  <a:schemeClr val="bg1"/>
                </a:solidFill>
              </a:rPr>
              <a:t>(Healthy Choices, Healthy Habits, Problem Solving) </a:t>
            </a:r>
          </a:p>
          <a:p>
            <a:r>
              <a:rPr lang="en-US" sz="2400" b="1" dirty="0">
                <a:solidFill>
                  <a:schemeClr val="bg1"/>
                </a:solidFill>
              </a:rPr>
              <a:t>Holidays Around the World </a:t>
            </a:r>
          </a:p>
          <a:p>
            <a:r>
              <a:rPr lang="en-US" sz="2400" b="1" dirty="0">
                <a:solidFill>
                  <a:schemeClr val="bg1"/>
                </a:solidFill>
              </a:rPr>
              <a:t>Stories and Rhymes </a:t>
            </a:r>
            <a:r>
              <a:rPr lang="en-US" sz="2400" dirty="0">
                <a:solidFill>
                  <a:schemeClr val="bg1"/>
                </a:solidFill>
              </a:rPr>
              <a:t>(Nursery Rhyme, Traditional Tales, Fairy Tales, Folktales, Fables) </a:t>
            </a:r>
          </a:p>
          <a:p>
            <a:r>
              <a:rPr lang="en-US" sz="2400" b="1" dirty="0">
                <a:solidFill>
                  <a:schemeClr val="bg1"/>
                </a:solidFill>
              </a:rPr>
              <a:t>I Build! I Create! </a:t>
            </a:r>
            <a:r>
              <a:rPr lang="en-US" sz="2400" dirty="0">
                <a:solidFill>
                  <a:schemeClr val="bg1"/>
                </a:solidFill>
              </a:rPr>
              <a:t>(Construction, Tools and Machines) </a:t>
            </a:r>
          </a:p>
          <a:p>
            <a:r>
              <a:rPr lang="en-US" sz="2400" b="1" dirty="0">
                <a:solidFill>
                  <a:schemeClr val="bg1"/>
                </a:solidFill>
              </a:rPr>
              <a:t>Things That Move </a:t>
            </a:r>
            <a:r>
              <a:rPr lang="en-US" sz="2400" dirty="0">
                <a:solidFill>
                  <a:schemeClr val="bg1"/>
                </a:solidFill>
              </a:rPr>
              <a:t>(Muscles/Dance, Travel, Transportation, Mysterious Movers (coasters, wind, bees)</a:t>
            </a:r>
          </a:p>
          <a:p>
            <a:r>
              <a:rPr lang="en-US" sz="2400" b="1" dirty="0">
                <a:solidFill>
                  <a:schemeClr val="bg1"/>
                </a:solidFill>
              </a:rPr>
              <a:t>Animals </a:t>
            </a:r>
            <a:r>
              <a:rPr lang="en-US" sz="2400" dirty="0">
                <a:solidFill>
                  <a:schemeClr val="bg1"/>
                </a:solidFill>
              </a:rPr>
              <a:t>(Farm, Zoo, Bugs) </a:t>
            </a:r>
          </a:p>
          <a:p>
            <a:r>
              <a:rPr lang="en-US" sz="2400" b="1" dirty="0">
                <a:solidFill>
                  <a:schemeClr val="bg1"/>
                </a:solidFill>
              </a:rPr>
              <a:t>Changes</a:t>
            </a:r>
            <a:r>
              <a:rPr lang="en-US" sz="2400" dirty="0">
                <a:solidFill>
                  <a:schemeClr val="bg1"/>
                </a:solidFill>
              </a:rPr>
              <a:t> (Life cycles, Weather, Seasons, Sun/Moon) </a:t>
            </a:r>
            <a:endParaRPr lang="en-US" sz="2400" b="1"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384890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pic>
        <p:nvPicPr>
          <p:cNvPr id="6" name="Content Placeholder 5" descr="A calendar with text on it&#10;&#10;Description automatically generated">
            <a:extLst>
              <a:ext uri="{FF2B5EF4-FFF2-40B4-BE49-F238E27FC236}">
                <a16:creationId xmlns:a16="http://schemas.microsoft.com/office/drawing/2014/main" id="{CE58B3DE-545E-469E-03B6-74DC04A8F501}"/>
              </a:ext>
            </a:extLst>
          </p:cNvPr>
          <p:cNvPicPr>
            <a:picLocks noGrp="1" noChangeAspect="1"/>
          </p:cNvPicPr>
          <p:nvPr>
            <p:ph idx="1"/>
          </p:nvPr>
        </p:nvPicPr>
        <p:blipFill>
          <a:blip r:embed="rId2"/>
          <a:stretch>
            <a:fillRect/>
          </a:stretch>
        </p:blipFill>
        <p:spPr>
          <a:xfrm>
            <a:off x="2400300" y="2496344"/>
            <a:ext cx="5257800" cy="4076700"/>
          </a:xfrm>
        </p:spPr>
      </p:pic>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8" name="TextBox 7">
            <a:extLst>
              <a:ext uri="{FF2B5EF4-FFF2-40B4-BE49-F238E27FC236}">
                <a16:creationId xmlns:a16="http://schemas.microsoft.com/office/drawing/2014/main" id="{23E481B7-647A-434D-90AB-E3A848815A27}"/>
              </a:ext>
            </a:extLst>
          </p:cNvPr>
          <p:cNvSpPr txBox="1"/>
          <p:nvPr/>
        </p:nvSpPr>
        <p:spPr>
          <a:xfrm>
            <a:off x="315510" y="2076898"/>
            <a:ext cx="9427379" cy="1600438"/>
          </a:xfrm>
          <a:prstGeom prst="rect">
            <a:avLst/>
          </a:prstGeom>
          <a:noFill/>
        </p:spPr>
        <p:txBody>
          <a:bodyPr wrap="square" rtlCol="0">
            <a:spAutoFit/>
          </a:bodyPr>
          <a:lstStyle/>
          <a:p>
            <a:r>
              <a:rPr lang="en-US" sz="2800" b="1" dirty="0">
                <a:solidFill>
                  <a:schemeClr val="bg1"/>
                </a:solidFill>
              </a:rPr>
              <a:t>Georgia Pre-K at Home:</a:t>
            </a:r>
          </a:p>
          <a:p>
            <a:r>
              <a:rPr lang="en-US" sz="2800" b="1" dirty="0">
                <a:solidFill>
                  <a:schemeClr val="bg1"/>
                </a:solidFill>
                <a:hlinkClick r:id="rId4"/>
              </a:rPr>
              <a:t>https://www.decal.ga.gov/documents/attachments/PreKAtHome/PreKAtHomeDailyActivities_Families.pdf</a:t>
            </a:r>
            <a:endParaRPr lang="en-US" sz="2800" b="1" dirty="0">
              <a:solidFill>
                <a:schemeClr val="bg1"/>
              </a:solidFill>
            </a:endParaRPr>
          </a:p>
          <a:p>
            <a:endParaRPr lang="en-US" sz="1400" dirty="0">
              <a:solidFill>
                <a:schemeClr val="bg1"/>
              </a:solidFill>
            </a:endParaRPr>
          </a:p>
        </p:txBody>
      </p:sp>
      <p:pic>
        <p:nvPicPr>
          <p:cNvPr id="11" name="Picture 10" descr="A calendar with text on it&#10;&#10;Description automatically generated">
            <a:extLst>
              <a:ext uri="{FF2B5EF4-FFF2-40B4-BE49-F238E27FC236}">
                <a16:creationId xmlns:a16="http://schemas.microsoft.com/office/drawing/2014/main" id="{186E4E23-2403-45FE-2AEA-4644CF16400F}"/>
              </a:ext>
            </a:extLst>
          </p:cNvPr>
          <p:cNvPicPr>
            <a:picLocks noChangeAspect="1"/>
          </p:cNvPicPr>
          <p:nvPr/>
        </p:nvPicPr>
        <p:blipFill>
          <a:blip r:embed="rId2"/>
          <a:stretch>
            <a:fillRect/>
          </a:stretch>
        </p:blipFill>
        <p:spPr>
          <a:xfrm>
            <a:off x="2454728" y="3546707"/>
            <a:ext cx="5257800" cy="4076700"/>
          </a:xfrm>
          <a:prstGeom prst="rect">
            <a:avLst/>
          </a:prstGeom>
        </p:spPr>
      </p:pic>
    </p:spTree>
    <p:extLst>
      <p:ext uri="{BB962C8B-B14F-4D97-AF65-F5344CB8AC3E}">
        <p14:creationId xmlns:p14="http://schemas.microsoft.com/office/powerpoint/2010/main" val="176456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FF8CF-5BA6-B841-BB36-5280B35398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6" name="TextBox 5">
            <a:extLst>
              <a:ext uri="{FF2B5EF4-FFF2-40B4-BE49-F238E27FC236}">
                <a16:creationId xmlns:a16="http://schemas.microsoft.com/office/drawing/2014/main" id="{AD02A100-29CD-4C4D-95CC-5C1AC2BAD5D3}"/>
              </a:ext>
            </a:extLst>
          </p:cNvPr>
          <p:cNvSpPr txBox="1"/>
          <p:nvPr/>
        </p:nvSpPr>
        <p:spPr>
          <a:xfrm>
            <a:off x="691515" y="3461128"/>
            <a:ext cx="8675370" cy="954107"/>
          </a:xfrm>
          <a:prstGeom prst="rect">
            <a:avLst/>
          </a:prstGeom>
          <a:noFill/>
        </p:spPr>
        <p:txBody>
          <a:bodyPr wrap="square" rtlCol="0">
            <a:spAutoFit/>
          </a:bodyPr>
          <a:lstStyle/>
          <a:p>
            <a:pPr algn="ctr"/>
            <a:r>
              <a:rPr lang="en-US" sz="2800" dirty="0">
                <a:solidFill>
                  <a:schemeClr val="bg1"/>
                </a:solidFill>
                <a:hlinkClick r:id="rId3"/>
              </a:rPr>
              <a:t>https://gelds.decal.ga.gov/GELDS</a:t>
            </a:r>
            <a:endParaRPr lang="en-US" sz="2800" dirty="0">
              <a:solidFill>
                <a:schemeClr val="bg1"/>
              </a:solidFill>
            </a:endParaRPr>
          </a:p>
          <a:p>
            <a:pPr algn="ctr"/>
            <a:endParaRPr lang="en-US" sz="2800" dirty="0">
              <a:solidFill>
                <a:schemeClr val="bg1"/>
              </a:solidFill>
            </a:endParaRPr>
          </a:p>
        </p:txBody>
      </p:sp>
      <p:sp>
        <p:nvSpPr>
          <p:cNvPr id="5" name="TextBox 4">
            <a:extLst>
              <a:ext uri="{FF2B5EF4-FFF2-40B4-BE49-F238E27FC236}">
                <a16:creationId xmlns:a16="http://schemas.microsoft.com/office/drawing/2014/main" id="{DD0B7B34-5AB7-411B-8E81-2B28E509CE52}"/>
              </a:ext>
            </a:extLst>
          </p:cNvPr>
          <p:cNvSpPr txBox="1"/>
          <p:nvPr/>
        </p:nvSpPr>
        <p:spPr>
          <a:xfrm>
            <a:off x="807396" y="2791038"/>
            <a:ext cx="8559489" cy="523220"/>
          </a:xfrm>
          <a:prstGeom prst="rect">
            <a:avLst/>
          </a:prstGeom>
          <a:noFill/>
        </p:spPr>
        <p:txBody>
          <a:bodyPr wrap="square" rtlCol="0">
            <a:spAutoFit/>
          </a:bodyPr>
          <a:lstStyle/>
          <a:p>
            <a:r>
              <a:rPr lang="en-US" sz="2800" dirty="0">
                <a:solidFill>
                  <a:schemeClr val="bg1"/>
                </a:solidFill>
              </a:rPr>
              <a:t>GELDS: Georgia Early Learning Development Standards</a:t>
            </a:r>
          </a:p>
        </p:txBody>
      </p:sp>
    </p:spTree>
    <p:extLst>
      <p:ext uri="{BB962C8B-B14F-4D97-AF65-F5344CB8AC3E}">
        <p14:creationId xmlns:p14="http://schemas.microsoft.com/office/powerpoint/2010/main" val="18186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6D0E-D76D-A446-A326-7F0382DED729}"/>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ADD4B0E1-B129-4249-8C3D-64F32E74BCBB}"/>
              </a:ext>
            </a:extLst>
          </p:cNvPr>
          <p:cNvGraphicFramePr>
            <a:graphicFrameLocks noGrp="1"/>
          </p:cNvGraphicFramePr>
          <p:nvPr>
            <p:ph idx="1"/>
          </p:nvPr>
        </p:nvGraphicFramePr>
        <p:xfrm>
          <a:off x="692150" y="2068513"/>
          <a:ext cx="9020432" cy="5226908"/>
        </p:xfrm>
        <a:graphic>
          <a:graphicData uri="http://schemas.openxmlformats.org/drawingml/2006/table">
            <a:tbl>
              <a:tblPr firstRow="1" bandRow="1">
                <a:tableStyleId>{5C22544A-7EE6-4342-B048-85BDC9FD1C3A}</a:tableStyleId>
              </a:tblPr>
              <a:tblGrid>
                <a:gridCol w="4510216">
                  <a:extLst>
                    <a:ext uri="{9D8B030D-6E8A-4147-A177-3AD203B41FA5}">
                      <a16:colId xmlns:a16="http://schemas.microsoft.com/office/drawing/2014/main" val="3847878145"/>
                    </a:ext>
                  </a:extLst>
                </a:gridCol>
                <a:gridCol w="4510216">
                  <a:extLst>
                    <a:ext uri="{9D8B030D-6E8A-4147-A177-3AD203B41FA5}">
                      <a16:colId xmlns:a16="http://schemas.microsoft.com/office/drawing/2014/main" val="480688378"/>
                    </a:ext>
                  </a:extLst>
                </a:gridCol>
              </a:tblGrid>
              <a:tr h="831637">
                <a:tc>
                  <a:txBody>
                    <a:bodyPr/>
                    <a:lstStyle/>
                    <a:p>
                      <a:r>
                        <a:rPr lang="en-US" b="0" dirty="0">
                          <a:latin typeface="Century Gothic" panose="020B0502020202020204" pitchFamily="34" charset="0"/>
                        </a:rPr>
                        <a:t>7:10-7:55</a:t>
                      </a:r>
                    </a:p>
                  </a:txBody>
                  <a:tcPr>
                    <a:noFill/>
                  </a:tcPr>
                </a:tc>
                <a:tc>
                  <a:txBody>
                    <a:bodyPr/>
                    <a:lstStyle/>
                    <a:p>
                      <a:r>
                        <a:rPr lang="en-US" b="0" dirty="0">
                          <a:latin typeface="Century Gothic" panose="020B0502020202020204" pitchFamily="34" charset="0"/>
                        </a:rPr>
                        <a:t>Arrival/Table Toys: Falcon Talk (7:40-7:50)</a:t>
                      </a:r>
                    </a:p>
                  </a:txBody>
                  <a:tcPr>
                    <a:noFill/>
                  </a:tcPr>
                </a:tc>
                <a:extLst>
                  <a:ext uri="{0D108BD9-81ED-4DB2-BD59-A6C34878D82A}">
                    <a16:rowId xmlns:a16="http://schemas.microsoft.com/office/drawing/2014/main" val="1499456420"/>
                  </a:ext>
                </a:extLst>
              </a:tr>
              <a:tr h="1568437">
                <a:tc>
                  <a:txBody>
                    <a:bodyPr/>
                    <a:lstStyle/>
                    <a:p>
                      <a:r>
                        <a:rPr lang="en-US" sz="2000" dirty="0">
                          <a:solidFill>
                            <a:schemeClr val="bg1"/>
                          </a:solidFill>
                          <a:latin typeface="Century Gothic" panose="020B0502020202020204" pitchFamily="34" charset="0"/>
                          <a:ea typeface="KG Blank Space Solid" charset="0"/>
                          <a:cs typeface="KG Blank Space Solid" charset="0"/>
                        </a:rPr>
                        <a:t>7:55-8:20</a:t>
                      </a:r>
                      <a:endParaRPr lang="en-US" dirty="0"/>
                    </a:p>
                  </a:txBody>
                  <a:tcPr>
                    <a:noFill/>
                  </a:tcPr>
                </a:tc>
                <a:tc>
                  <a:txBody>
                    <a:bodyPr/>
                    <a:lstStyle/>
                    <a:p>
                      <a:r>
                        <a:rPr lang="en-US" sz="2000" dirty="0">
                          <a:solidFill>
                            <a:schemeClr val="bg1"/>
                          </a:solidFill>
                          <a:latin typeface="Century Gothic" panose="020B0502020202020204" pitchFamily="34" charset="0"/>
                          <a:ea typeface="KG Blank Space Solid" charset="0"/>
                          <a:cs typeface="KG Blank Space Solid" charset="0"/>
                        </a:rPr>
                        <a:t>Morning Meeting: Morning song, review good choices, attendance, calendar review, weather report, morning message</a:t>
                      </a:r>
                      <a:endParaRPr lang="en-US" dirty="0"/>
                    </a:p>
                  </a:txBody>
                  <a:tcPr>
                    <a:noFill/>
                  </a:tcPr>
                </a:tc>
                <a:extLst>
                  <a:ext uri="{0D108BD9-81ED-4DB2-BD59-A6C34878D82A}">
                    <a16:rowId xmlns:a16="http://schemas.microsoft.com/office/drawing/2014/main" val="475799669"/>
                  </a:ext>
                </a:extLst>
              </a:tr>
              <a:tr h="474179">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Century Gothic" panose="020B0502020202020204" pitchFamily="34" charset="0"/>
                          <a:ea typeface="KG Blank Space Solid" charset="0"/>
                          <a:cs typeface="KG Blank Space Solid" charset="0"/>
                        </a:rPr>
                        <a:t>8:20-8:40</a:t>
                      </a:r>
                    </a:p>
                  </a:txBody>
                  <a:tcPr>
                    <a:noFill/>
                  </a:tcPr>
                </a:tc>
                <a:tc>
                  <a:txBody>
                    <a:bodyPr/>
                    <a:lstStyle/>
                    <a:p>
                      <a:r>
                        <a:rPr lang="en-US" dirty="0">
                          <a:solidFill>
                            <a:schemeClr val="bg1"/>
                          </a:solidFill>
                          <a:latin typeface="Century Gothic" panose="020B0502020202020204" pitchFamily="34" charset="0"/>
                        </a:rPr>
                        <a:t>Bathroom/Music &amp; Movement </a:t>
                      </a:r>
                    </a:p>
                  </a:txBody>
                  <a:tcPr>
                    <a:noFill/>
                  </a:tcPr>
                </a:tc>
                <a:extLst>
                  <a:ext uri="{0D108BD9-81ED-4DB2-BD59-A6C34878D82A}">
                    <a16:rowId xmlns:a16="http://schemas.microsoft.com/office/drawing/2014/main" val="991636448"/>
                  </a:ext>
                </a:extLst>
              </a:tr>
              <a:tr h="470531">
                <a:tc>
                  <a:txBody>
                    <a:bodyPr/>
                    <a:lstStyle/>
                    <a:p>
                      <a:r>
                        <a:rPr lang="en-US" dirty="0">
                          <a:solidFill>
                            <a:schemeClr val="bg1"/>
                          </a:solidFill>
                          <a:latin typeface="Century Gothic" panose="020B0502020202020204" pitchFamily="34" charset="0"/>
                        </a:rPr>
                        <a:t>8:40-9:10</a:t>
                      </a:r>
                    </a:p>
                  </a:txBody>
                  <a:tcPr>
                    <a:noFill/>
                  </a:tcPr>
                </a:tc>
                <a:tc>
                  <a:txBody>
                    <a:bodyPr/>
                    <a:lstStyle/>
                    <a:p>
                      <a:r>
                        <a:rPr lang="en-US" dirty="0">
                          <a:solidFill>
                            <a:schemeClr val="bg1"/>
                          </a:solidFill>
                          <a:latin typeface="Century Gothic" panose="020B0502020202020204" pitchFamily="34" charset="0"/>
                        </a:rPr>
                        <a:t>Small groups</a:t>
                      </a:r>
                    </a:p>
                  </a:txBody>
                  <a:tcPr>
                    <a:noFill/>
                  </a:tcPr>
                </a:tc>
                <a:extLst>
                  <a:ext uri="{0D108BD9-81ED-4DB2-BD59-A6C34878D82A}">
                    <a16:rowId xmlns:a16="http://schemas.microsoft.com/office/drawing/2014/main" val="3863557020"/>
                  </a:ext>
                </a:extLst>
              </a:tr>
              <a:tr h="470531">
                <a:tc>
                  <a:txBody>
                    <a:bodyPr/>
                    <a:lstStyle/>
                    <a:p>
                      <a:r>
                        <a:rPr lang="en-US" dirty="0">
                          <a:solidFill>
                            <a:schemeClr val="bg1"/>
                          </a:solidFill>
                          <a:latin typeface="Century Gothic" panose="020B0502020202020204" pitchFamily="34" charset="0"/>
                        </a:rPr>
                        <a:t>9:10-9:25</a:t>
                      </a:r>
                    </a:p>
                  </a:txBody>
                  <a:tcPr>
                    <a:noFill/>
                  </a:tcPr>
                </a:tc>
                <a:tc>
                  <a:txBody>
                    <a:bodyPr/>
                    <a:lstStyle/>
                    <a:p>
                      <a:r>
                        <a:rPr lang="en-US" dirty="0">
                          <a:solidFill>
                            <a:schemeClr val="bg1"/>
                          </a:solidFill>
                          <a:latin typeface="Century Gothic" panose="020B0502020202020204" pitchFamily="34" charset="0"/>
                        </a:rPr>
                        <a:t>Story time</a:t>
                      </a:r>
                    </a:p>
                  </a:txBody>
                  <a:tcPr>
                    <a:noFill/>
                  </a:tcPr>
                </a:tc>
                <a:extLst>
                  <a:ext uri="{0D108BD9-81ED-4DB2-BD59-A6C34878D82A}">
                    <a16:rowId xmlns:a16="http://schemas.microsoft.com/office/drawing/2014/main" val="3515710695"/>
                  </a:ext>
                </a:extLst>
              </a:tr>
              <a:tr h="470531">
                <a:tc>
                  <a:txBody>
                    <a:bodyPr/>
                    <a:lstStyle/>
                    <a:p>
                      <a:r>
                        <a:rPr lang="en-US" dirty="0">
                          <a:solidFill>
                            <a:schemeClr val="bg1"/>
                          </a:solidFill>
                          <a:latin typeface="Century Gothic" panose="020B0502020202020204" pitchFamily="34" charset="0"/>
                        </a:rPr>
                        <a:t>9:25-9:55 </a:t>
                      </a:r>
                    </a:p>
                  </a:txBody>
                  <a:tcPr>
                    <a:noFill/>
                  </a:tcPr>
                </a:tc>
                <a:tc>
                  <a:txBody>
                    <a:bodyPr/>
                    <a:lstStyle/>
                    <a:p>
                      <a:r>
                        <a:rPr lang="en-US" dirty="0">
                          <a:solidFill>
                            <a:schemeClr val="bg1"/>
                          </a:solidFill>
                          <a:latin typeface="Century Gothic" panose="020B0502020202020204" pitchFamily="34" charset="0"/>
                        </a:rPr>
                        <a:t>Outside</a:t>
                      </a:r>
                    </a:p>
                  </a:txBody>
                  <a:tcPr>
                    <a:noFill/>
                  </a:tcPr>
                </a:tc>
                <a:extLst>
                  <a:ext uri="{0D108BD9-81ED-4DB2-BD59-A6C34878D82A}">
                    <a16:rowId xmlns:a16="http://schemas.microsoft.com/office/drawing/2014/main" val="3222587607"/>
                  </a:ext>
                </a:extLst>
              </a:tr>
              <a:tr h="470531">
                <a:tc>
                  <a:txBody>
                    <a:bodyPr/>
                    <a:lstStyle/>
                    <a:p>
                      <a:r>
                        <a:rPr lang="en-US" dirty="0">
                          <a:solidFill>
                            <a:schemeClr val="bg1"/>
                          </a:solidFill>
                          <a:latin typeface="Century Gothic" panose="020B0502020202020204" pitchFamily="34" charset="0"/>
                        </a:rPr>
                        <a:t>9:55-10:10</a:t>
                      </a:r>
                    </a:p>
                  </a:txBody>
                  <a:tcPr>
                    <a:noFill/>
                  </a:tcPr>
                </a:tc>
                <a:tc>
                  <a:txBody>
                    <a:bodyPr/>
                    <a:lstStyle/>
                    <a:p>
                      <a:r>
                        <a:rPr lang="en-US" dirty="0">
                          <a:solidFill>
                            <a:schemeClr val="bg1"/>
                          </a:solidFill>
                          <a:latin typeface="Century Gothic" panose="020B0502020202020204" pitchFamily="34" charset="0"/>
                        </a:rPr>
                        <a:t>Bathroom/snack</a:t>
                      </a:r>
                    </a:p>
                  </a:txBody>
                  <a:tcPr>
                    <a:noFill/>
                  </a:tcPr>
                </a:tc>
                <a:extLst>
                  <a:ext uri="{0D108BD9-81ED-4DB2-BD59-A6C34878D82A}">
                    <a16:rowId xmlns:a16="http://schemas.microsoft.com/office/drawing/2014/main" val="3368724446"/>
                  </a:ext>
                </a:extLst>
              </a:tr>
              <a:tr h="470531">
                <a:tc>
                  <a:txBody>
                    <a:bodyPr/>
                    <a:lstStyle/>
                    <a:p>
                      <a:r>
                        <a:rPr lang="en-US" dirty="0">
                          <a:solidFill>
                            <a:schemeClr val="bg1"/>
                          </a:solidFill>
                          <a:latin typeface="Century Gothic" panose="020B0502020202020204" pitchFamily="34" charset="0"/>
                        </a:rPr>
                        <a:t>10:10-10:25</a:t>
                      </a:r>
                    </a:p>
                  </a:txBody>
                  <a:tcPr>
                    <a:noFill/>
                  </a:tcPr>
                </a:tc>
                <a:tc>
                  <a:txBody>
                    <a:bodyPr/>
                    <a:lstStyle/>
                    <a:p>
                      <a:r>
                        <a:rPr lang="en-US" dirty="0">
                          <a:solidFill>
                            <a:schemeClr val="bg1"/>
                          </a:solidFill>
                          <a:latin typeface="Century Gothic" panose="020B0502020202020204" pitchFamily="34" charset="0"/>
                        </a:rPr>
                        <a:t>Large group literacy </a:t>
                      </a:r>
                    </a:p>
                  </a:txBody>
                  <a:tcPr>
                    <a:noFill/>
                  </a:tcPr>
                </a:tc>
                <a:extLst>
                  <a:ext uri="{0D108BD9-81ED-4DB2-BD59-A6C34878D82A}">
                    <a16:rowId xmlns:a16="http://schemas.microsoft.com/office/drawing/2014/main" val="1427454605"/>
                  </a:ext>
                </a:extLst>
              </a:tr>
            </a:tbl>
          </a:graphicData>
        </a:graphic>
      </p:graphicFrame>
      <p:pic>
        <p:nvPicPr>
          <p:cNvPr id="4" name="Picture 3">
            <a:extLst>
              <a:ext uri="{FF2B5EF4-FFF2-40B4-BE49-F238E27FC236}">
                <a16:creationId xmlns:a16="http://schemas.microsoft.com/office/drawing/2014/main" id="{10F17418-1DE1-E64E-90E2-92EC7B7FF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graphicFrame>
        <p:nvGraphicFramePr>
          <p:cNvPr id="3" name="Table 2">
            <a:extLst>
              <a:ext uri="{FF2B5EF4-FFF2-40B4-BE49-F238E27FC236}">
                <a16:creationId xmlns:a16="http://schemas.microsoft.com/office/drawing/2014/main" id="{E49BB2FB-095C-2D62-14EB-E95BED3D6826}"/>
              </a:ext>
            </a:extLst>
          </p:cNvPr>
          <p:cNvGraphicFramePr>
            <a:graphicFrameLocks noGrp="1"/>
          </p:cNvGraphicFramePr>
          <p:nvPr>
            <p:extLst>
              <p:ext uri="{D42A27DB-BD31-4B8C-83A1-F6EECF244321}">
                <p14:modId xmlns:p14="http://schemas.microsoft.com/office/powerpoint/2010/main" val="2826287605"/>
              </p:ext>
            </p:extLst>
          </p:nvPr>
        </p:nvGraphicFramePr>
        <p:xfrm>
          <a:off x="613192" y="1745129"/>
          <a:ext cx="5486650" cy="5374940"/>
        </p:xfrm>
        <a:graphic>
          <a:graphicData uri="http://schemas.openxmlformats.org/drawingml/2006/table">
            <a:tbl>
              <a:tblPr firstRow="1" firstCol="1" bandRow="1">
                <a:tableStyleId>{93296810-A885-4BE3-A3E7-6D5BEEA58F35}</a:tableStyleId>
              </a:tblPr>
              <a:tblGrid>
                <a:gridCol w="2743325">
                  <a:extLst>
                    <a:ext uri="{9D8B030D-6E8A-4147-A177-3AD203B41FA5}">
                      <a16:colId xmlns:a16="http://schemas.microsoft.com/office/drawing/2014/main" val="4187336429"/>
                    </a:ext>
                  </a:extLst>
                </a:gridCol>
                <a:gridCol w="2743325">
                  <a:extLst>
                    <a:ext uri="{9D8B030D-6E8A-4147-A177-3AD203B41FA5}">
                      <a16:colId xmlns:a16="http://schemas.microsoft.com/office/drawing/2014/main" val="3790163861"/>
                    </a:ext>
                  </a:extLst>
                </a:gridCol>
              </a:tblGrid>
              <a:tr h="172111">
                <a:tc>
                  <a:txBody>
                    <a:bodyPr/>
                    <a:lstStyle/>
                    <a:p>
                      <a:pPr marL="0" marR="0">
                        <a:lnSpc>
                          <a:spcPct val="107000"/>
                        </a:lnSpc>
                        <a:spcBef>
                          <a:spcPts val="0"/>
                        </a:spcBef>
                        <a:spcAft>
                          <a:spcPts val="0"/>
                        </a:spcAft>
                      </a:pPr>
                      <a:r>
                        <a:rPr lang="en-US" sz="1200" dirty="0">
                          <a:effectLst/>
                          <a:latin typeface="Century Gothic" panose="020B0502020202020204" pitchFamily="34" charset="0"/>
                        </a:rPr>
                        <a:t>Time: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Activity:</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963977976"/>
                  </a:ext>
                </a:extLst>
              </a:tr>
              <a:tr h="352965">
                <a:tc>
                  <a:txBody>
                    <a:bodyPr/>
                    <a:lstStyle/>
                    <a:p>
                      <a:pPr marL="0" marR="0">
                        <a:lnSpc>
                          <a:spcPct val="107000"/>
                        </a:lnSpc>
                        <a:spcBef>
                          <a:spcPts val="0"/>
                        </a:spcBef>
                        <a:spcAft>
                          <a:spcPts val="0"/>
                        </a:spcAft>
                      </a:pPr>
                      <a:r>
                        <a:rPr lang="en-US" sz="1200" dirty="0">
                          <a:effectLst/>
                          <a:latin typeface="Century Gothic" panose="020B0502020202020204" pitchFamily="34" charset="0"/>
                        </a:rPr>
                        <a:t>7:10-40</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Arrival/Fine Motor Table Activities: AES Announcements</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015101827"/>
                  </a:ext>
                </a:extLst>
              </a:tr>
              <a:tr h="422501">
                <a:tc>
                  <a:txBody>
                    <a:bodyPr/>
                    <a:lstStyle/>
                    <a:p>
                      <a:pPr marL="0" marR="0">
                        <a:lnSpc>
                          <a:spcPct val="107000"/>
                        </a:lnSpc>
                        <a:spcBef>
                          <a:spcPts val="0"/>
                        </a:spcBef>
                        <a:spcAft>
                          <a:spcPts val="0"/>
                        </a:spcAft>
                      </a:pPr>
                      <a:r>
                        <a:rPr lang="en-US" sz="1200" dirty="0">
                          <a:effectLst/>
                          <a:latin typeface="Century Gothic" panose="020B0502020202020204" pitchFamily="34" charset="0"/>
                        </a:rPr>
                        <a:t>7:40-7:45</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800"/>
                        </a:spcAft>
                      </a:pPr>
                      <a:r>
                        <a:rPr lang="en-US" sz="1200">
                          <a:effectLst/>
                          <a:latin typeface="Century Gothic" panose="020B0502020202020204" pitchFamily="34" charset="0"/>
                        </a:rPr>
                        <a:t>Clean-up/Select Commitment</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4279082508"/>
                  </a:ext>
                </a:extLst>
              </a:tr>
              <a:tr h="714673">
                <a:tc>
                  <a:txBody>
                    <a:bodyPr/>
                    <a:lstStyle/>
                    <a:p>
                      <a:pPr marL="0" marR="0">
                        <a:lnSpc>
                          <a:spcPct val="107000"/>
                        </a:lnSpc>
                        <a:spcBef>
                          <a:spcPts val="0"/>
                        </a:spcBef>
                        <a:spcAft>
                          <a:spcPts val="0"/>
                        </a:spcAft>
                      </a:pPr>
                      <a:r>
                        <a:rPr lang="en-US" sz="1200" dirty="0">
                          <a:effectLst/>
                          <a:latin typeface="Century Gothic" panose="020B0502020202020204" pitchFamily="34" charset="0"/>
                        </a:rPr>
                        <a:t>7:45-8:05</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Morning Meeting:</a:t>
                      </a:r>
                    </a:p>
                    <a:p>
                      <a:pPr marL="0" marR="0">
                        <a:lnSpc>
                          <a:spcPct val="107000"/>
                        </a:lnSpc>
                        <a:spcBef>
                          <a:spcPts val="0"/>
                        </a:spcBef>
                        <a:spcAft>
                          <a:spcPts val="0"/>
                        </a:spcAft>
                      </a:pPr>
                      <a:r>
                        <a:rPr lang="en-US" sz="1200">
                          <a:effectLst/>
                          <a:latin typeface="Century Gothic" panose="020B0502020202020204" pitchFamily="34" charset="0"/>
                        </a:rPr>
                        <a:t>(Unite, Disengage the Stress Response, Connect, Commit, Morning Message, Social Emotional)</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103178933"/>
                  </a:ext>
                </a:extLst>
              </a:tr>
              <a:tr h="172111">
                <a:tc>
                  <a:txBody>
                    <a:bodyPr/>
                    <a:lstStyle/>
                    <a:p>
                      <a:pPr marL="0" marR="0">
                        <a:lnSpc>
                          <a:spcPct val="107000"/>
                        </a:lnSpc>
                        <a:spcBef>
                          <a:spcPts val="0"/>
                        </a:spcBef>
                        <a:spcAft>
                          <a:spcPts val="0"/>
                        </a:spcAft>
                      </a:pPr>
                      <a:r>
                        <a:rPr lang="en-US" sz="1200" dirty="0">
                          <a:effectLst/>
                          <a:latin typeface="Century Gothic" panose="020B0502020202020204" pitchFamily="34" charset="0"/>
                        </a:rPr>
                        <a:t>8:05-8:10</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Music and Movement</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953292966"/>
                  </a:ext>
                </a:extLst>
              </a:tr>
              <a:tr h="172111">
                <a:tc>
                  <a:txBody>
                    <a:bodyPr/>
                    <a:lstStyle/>
                    <a:p>
                      <a:pPr marL="0" marR="0">
                        <a:lnSpc>
                          <a:spcPct val="107000"/>
                        </a:lnSpc>
                        <a:spcBef>
                          <a:spcPts val="0"/>
                        </a:spcBef>
                        <a:spcAft>
                          <a:spcPts val="0"/>
                        </a:spcAft>
                      </a:pPr>
                      <a:r>
                        <a:rPr lang="en-US" sz="1200" dirty="0">
                          <a:effectLst/>
                          <a:latin typeface="Century Gothic" panose="020B0502020202020204" pitchFamily="34" charset="0"/>
                        </a:rPr>
                        <a:t>8:10-8:25</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Phonological Awareness</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406006734"/>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8:25-8:35</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Story 1</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716736673"/>
                  </a:ext>
                </a:extLst>
              </a:tr>
              <a:tr h="172111">
                <a:tc>
                  <a:txBody>
                    <a:bodyPr/>
                    <a:lstStyle/>
                    <a:p>
                      <a:pPr marL="0" marR="0">
                        <a:lnSpc>
                          <a:spcPct val="107000"/>
                        </a:lnSpc>
                        <a:spcBef>
                          <a:spcPts val="0"/>
                        </a:spcBef>
                        <a:spcAft>
                          <a:spcPts val="0"/>
                        </a:spcAft>
                      </a:pPr>
                      <a:r>
                        <a:rPr lang="en-US" sz="1200" dirty="0">
                          <a:effectLst/>
                          <a:latin typeface="Century Gothic" panose="020B0502020202020204" pitchFamily="34" charset="0"/>
                        </a:rPr>
                        <a:t>8:30-8:45</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Large Group Literacy</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187647047"/>
                  </a:ext>
                </a:extLst>
              </a:tr>
              <a:tr h="172111">
                <a:tc>
                  <a:txBody>
                    <a:bodyPr/>
                    <a:lstStyle/>
                    <a:p>
                      <a:pPr marL="0" marR="0">
                        <a:lnSpc>
                          <a:spcPct val="107000"/>
                        </a:lnSpc>
                        <a:spcBef>
                          <a:spcPts val="0"/>
                        </a:spcBef>
                        <a:spcAft>
                          <a:spcPts val="0"/>
                        </a:spcAft>
                      </a:pPr>
                      <a:r>
                        <a:rPr lang="en-US" sz="1200" dirty="0">
                          <a:effectLst/>
                          <a:latin typeface="Century Gothic" panose="020B0502020202020204" pitchFamily="34" charset="0"/>
                        </a:rPr>
                        <a:t>8:45-9:00</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Snack  </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572969222"/>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9:00-9:30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Small Group</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603713371"/>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9:30-10:20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Centers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3331232716"/>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10:20-10:25</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Clean Up</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335958765"/>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10:25-10:55</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Specials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492704358"/>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10:55-11:05</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Restroom</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501802123"/>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11:05-11:19</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Story 2</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146230488"/>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11:19-11:49</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a:effectLst/>
                          <a:latin typeface="Century Gothic" panose="020B0502020202020204" pitchFamily="34" charset="0"/>
                        </a:rPr>
                        <a:t>Lunch</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485638963"/>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11:49-12:20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Recess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493891441"/>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12:20-12:30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Social Emotional Learning</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820856327"/>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12:30-1:30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Rest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2820338192"/>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1:30-1:45</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Math Group</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496477909"/>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1:45-2:00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Closing Circle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808222393"/>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2:00-2:15</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Pack Up</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1339267616"/>
                  </a:ext>
                </a:extLst>
              </a:tr>
              <a:tr h="172111">
                <a:tc>
                  <a:txBody>
                    <a:bodyPr/>
                    <a:lstStyle/>
                    <a:p>
                      <a:pPr marL="0" marR="0">
                        <a:lnSpc>
                          <a:spcPct val="107000"/>
                        </a:lnSpc>
                        <a:spcBef>
                          <a:spcPts val="0"/>
                        </a:spcBef>
                        <a:spcAft>
                          <a:spcPts val="0"/>
                        </a:spcAft>
                      </a:pPr>
                      <a:r>
                        <a:rPr lang="en-US" sz="1200">
                          <a:effectLst/>
                          <a:latin typeface="Century Gothic" panose="020B0502020202020204" pitchFamily="34" charset="0"/>
                        </a:rPr>
                        <a:t>2:15-2:20</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tc>
                  <a:txBody>
                    <a:bodyPr/>
                    <a:lstStyle/>
                    <a:p>
                      <a:pPr marL="0" marR="0">
                        <a:lnSpc>
                          <a:spcPct val="107000"/>
                        </a:lnSpc>
                        <a:spcBef>
                          <a:spcPts val="0"/>
                        </a:spcBef>
                        <a:spcAft>
                          <a:spcPts val="0"/>
                        </a:spcAft>
                      </a:pPr>
                      <a:r>
                        <a:rPr lang="en-US" sz="1200" dirty="0">
                          <a:effectLst/>
                          <a:latin typeface="Century Gothic" panose="020B0502020202020204" pitchFamily="34" charset="0"/>
                        </a:rPr>
                        <a:t>Line Up for Dismissal</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3375" marR="63375" marT="0" marB="0"/>
                </a:tc>
                <a:extLst>
                  <a:ext uri="{0D108BD9-81ED-4DB2-BD59-A6C34878D82A}">
                    <a16:rowId xmlns:a16="http://schemas.microsoft.com/office/drawing/2014/main" val="4145947811"/>
                  </a:ext>
                </a:extLst>
              </a:tr>
            </a:tbl>
          </a:graphicData>
        </a:graphic>
      </p:graphicFrame>
      <p:sp>
        <p:nvSpPr>
          <p:cNvPr id="5" name="TextBox 4">
            <a:extLst>
              <a:ext uri="{FF2B5EF4-FFF2-40B4-BE49-F238E27FC236}">
                <a16:creationId xmlns:a16="http://schemas.microsoft.com/office/drawing/2014/main" id="{F626FEAF-5781-12C2-FEFC-BD2074C16765}"/>
              </a:ext>
            </a:extLst>
          </p:cNvPr>
          <p:cNvSpPr txBox="1"/>
          <p:nvPr/>
        </p:nvSpPr>
        <p:spPr>
          <a:xfrm>
            <a:off x="6327130" y="2775974"/>
            <a:ext cx="3464410" cy="2677656"/>
          </a:xfrm>
          <a:prstGeom prst="rect">
            <a:avLst/>
          </a:prstGeom>
          <a:noFill/>
        </p:spPr>
        <p:txBody>
          <a:bodyPr wrap="none" rtlCol="0">
            <a:spAutoFit/>
          </a:bodyPr>
          <a:lstStyle/>
          <a:p>
            <a:r>
              <a:rPr lang="en-US" sz="2800" b="1" dirty="0">
                <a:solidFill>
                  <a:schemeClr val="bg1"/>
                </a:solidFill>
                <a:latin typeface="Century Gothic" panose="020B0502020202020204" pitchFamily="34" charset="0"/>
              </a:rPr>
              <a:t>Specials Schedule:</a:t>
            </a:r>
          </a:p>
          <a:p>
            <a:r>
              <a:rPr lang="en-US" sz="2800" b="1" dirty="0">
                <a:solidFill>
                  <a:schemeClr val="bg1"/>
                </a:solidFill>
                <a:latin typeface="Century Gothic" panose="020B0502020202020204" pitchFamily="34" charset="0"/>
              </a:rPr>
              <a:t>M-Music</a:t>
            </a:r>
          </a:p>
          <a:p>
            <a:r>
              <a:rPr lang="en-US" sz="2800" b="1" dirty="0">
                <a:solidFill>
                  <a:schemeClr val="bg1"/>
                </a:solidFill>
                <a:latin typeface="Century Gothic" panose="020B0502020202020204" pitchFamily="34" charset="0"/>
              </a:rPr>
              <a:t>T-Morning Recess</a:t>
            </a:r>
          </a:p>
          <a:p>
            <a:r>
              <a:rPr lang="en-US" sz="2800" b="1" dirty="0">
                <a:solidFill>
                  <a:schemeClr val="bg1"/>
                </a:solidFill>
                <a:latin typeface="Century Gothic" panose="020B0502020202020204" pitchFamily="34" charset="0"/>
              </a:rPr>
              <a:t>W-PE</a:t>
            </a:r>
          </a:p>
          <a:p>
            <a:r>
              <a:rPr lang="en-US" sz="2800" b="1" dirty="0">
                <a:solidFill>
                  <a:schemeClr val="bg1"/>
                </a:solidFill>
                <a:latin typeface="Century Gothic" panose="020B0502020202020204" pitchFamily="34" charset="0"/>
              </a:rPr>
              <a:t>TH-Library</a:t>
            </a:r>
          </a:p>
          <a:p>
            <a:r>
              <a:rPr lang="en-US" sz="2800" b="1" dirty="0">
                <a:solidFill>
                  <a:schemeClr val="bg1"/>
                </a:solidFill>
                <a:latin typeface="Century Gothic" panose="020B0502020202020204" pitchFamily="34" charset="0"/>
              </a:rPr>
              <a:t>F-Art</a:t>
            </a:r>
          </a:p>
        </p:txBody>
      </p:sp>
    </p:spTree>
    <p:extLst>
      <p:ext uri="{BB962C8B-B14F-4D97-AF65-F5344CB8AC3E}">
        <p14:creationId xmlns:p14="http://schemas.microsoft.com/office/powerpoint/2010/main" val="233443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a:extLst>
              <a:ext uri="{FF2B5EF4-FFF2-40B4-BE49-F238E27FC236}">
                <a16:creationId xmlns:a16="http://schemas.microsoft.com/office/drawing/2014/main" id="{0509C98E-E99A-AA57-DF81-BE8B0955FD92}"/>
              </a:ext>
            </a:extLst>
          </p:cNvPr>
          <p:cNvSpPr txBox="1"/>
          <p:nvPr/>
        </p:nvSpPr>
        <p:spPr>
          <a:xfrm>
            <a:off x="128001" y="2922682"/>
            <a:ext cx="10047943" cy="3477875"/>
          </a:xfrm>
          <a:prstGeom prst="rect">
            <a:avLst/>
          </a:prstGeom>
          <a:noFill/>
        </p:spPr>
        <p:txBody>
          <a:bodyPr wrap="none" rtlCol="0">
            <a:spAutoFit/>
          </a:bodyPr>
          <a:lstStyle/>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Programs: Conscious Discipline </a:t>
            </a:r>
          </a:p>
          <a:p>
            <a:endPar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Positive Behavior Supports:</a:t>
            </a: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-Class wide “Kindness Hearts” We work toward a goal to earn a class wide treat!</a:t>
            </a: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-“Bucket Filler” SOAR Bucks: school wide token economy.</a:t>
            </a: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-Kindness Tree: Decorated Kindness Heart leaves. </a:t>
            </a:r>
          </a:p>
          <a:p>
            <a:endPar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Classroom Language:</a:t>
            </a: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-Red/Green Choices</a:t>
            </a: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-Be a Bucket Filler </a:t>
            </a:r>
          </a:p>
          <a:p>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-”5 Things Ready”</a:t>
            </a:r>
          </a:p>
        </p:txBody>
      </p:sp>
    </p:spTree>
    <p:extLst>
      <p:ext uri="{BB962C8B-B14F-4D97-AF65-F5344CB8AC3E}">
        <p14:creationId xmlns:p14="http://schemas.microsoft.com/office/powerpoint/2010/main" val="967920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E5BF7E928448A8F2D819878138E0" ma:contentTypeVersion="17" ma:contentTypeDescription="Create a new document." ma:contentTypeScope="" ma:versionID="6d77a8b4e473ebad3234ce87c246521f">
  <xsd:schema xmlns:xsd="http://www.w3.org/2001/XMLSchema" xmlns:xs="http://www.w3.org/2001/XMLSchema" xmlns:p="http://schemas.microsoft.com/office/2006/metadata/properties" xmlns:ns2="2a8df4d3-dd3a-4209-a7ca-0bd707f9c538" xmlns:ns3="b12e7aa3-0865-4411-a079-7f1de9053fce" targetNamespace="http://schemas.microsoft.com/office/2006/metadata/properties" ma:root="true" ma:fieldsID="de816dc0e2db8f39411225e9485ee4ad" ns2:_="" ns3:_="">
    <xsd:import namespace="2a8df4d3-dd3a-4209-a7ca-0bd707f9c538"/>
    <xsd:import namespace="b12e7aa3-0865-4411-a079-7f1de9053f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8df4d3-dd3a-4209-a7ca-0bd707f9c5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51e8eed-b210-4e9a-b15e-1ae725bc651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2e7aa3-0865-4411-a079-7f1de9053fc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2fe3c7b-4e95-49d7-9a11-67ec5710983c}" ma:internalName="TaxCatchAll" ma:showField="CatchAllData" ma:web="b12e7aa3-0865-4411-a079-7f1de9053f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12e7aa3-0865-4411-a079-7f1de9053fce" xsi:nil="true"/>
    <lcf76f155ced4ddcb4097134ff3c332f xmlns="2a8df4d3-dd3a-4209-a7ca-0bd707f9c538">
      <Terms xmlns="http://schemas.microsoft.com/office/infopath/2007/PartnerControls"/>
    </lcf76f155ced4ddcb4097134ff3c332f>
    <SharedWithUsers xmlns="b12e7aa3-0865-4411-a079-7f1de9053fce">
      <UserInfo>
        <DisplayName>Brazeal, Christine E</DisplayName>
        <AccountId>1171</AccountId>
        <AccountType/>
      </UserInfo>
    </SharedWithUsers>
  </documentManagement>
</p:properties>
</file>

<file path=customXml/itemProps1.xml><?xml version="1.0" encoding="utf-8"?>
<ds:datastoreItem xmlns:ds="http://schemas.openxmlformats.org/officeDocument/2006/customXml" ds:itemID="{72881A23-3F30-4E39-BF93-5BE397890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8df4d3-dd3a-4209-a7ca-0bd707f9c538"/>
    <ds:schemaRef ds:uri="b12e7aa3-0865-4411-a079-7f1de9053f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26378B-CD7F-4077-B3B0-D12245FC1E66}">
  <ds:schemaRefs>
    <ds:schemaRef ds:uri="http://schemas.microsoft.com/sharepoint/v3/contenttype/forms"/>
  </ds:schemaRefs>
</ds:datastoreItem>
</file>

<file path=customXml/itemProps3.xml><?xml version="1.0" encoding="utf-8"?>
<ds:datastoreItem xmlns:ds="http://schemas.openxmlformats.org/officeDocument/2006/customXml" ds:itemID="{5DACA98B-31DD-4D18-B3F5-C4F2185E5670}">
  <ds:schemaRef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 ds:uri="b12e7aa3-0865-4411-a079-7f1de9053fce"/>
    <ds:schemaRef ds:uri="2a8df4d3-dd3a-4209-a7ca-0bd707f9c538"/>
  </ds:schemaRefs>
</ds:datastoreItem>
</file>

<file path=docProps/app.xml><?xml version="1.0" encoding="utf-8"?>
<Properties xmlns="http://schemas.openxmlformats.org/officeDocument/2006/extended-properties" xmlns:vt="http://schemas.openxmlformats.org/officeDocument/2006/docPropsVTypes">
  <Template>Office Theme</Template>
  <TotalTime>21401</TotalTime>
  <Words>679</Words>
  <Application>Microsoft Office PowerPoint</Application>
  <PresentationFormat>Custom</PresentationFormat>
  <Paragraphs>150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ADLaM Display</vt:lpstr>
      <vt:lpstr>Arial</vt:lpstr>
      <vt:lpstr>Calibri</vt:lpstr>
      <vt:lpstr>Calibri Light</vt:lpstr>
      <vt:lpstr>Century Gothic</vt:lpstr>
      <vt:lpstr>KG Blank Space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Chandra Dills</dc:creator>
  <cp:lastModifiedBy>Brazeal, Christine E</cp:lastModifiedBy>
  <cp:revision>77</cp:revision>
  <cp:lastPrinted>2023-08-31T14:41:54Z</cp:lastPrinted>
  <dcterms:created xsi:type="dcterms:W3CDTF">2017-06-30T19:09:50Z</dcterms:created>
  <dcterms:modified xsi:type="dcterms:W3CDTF">2024-09-17T17:23:30Z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2021-08-22T14:06:35Z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ContentBits">
    <vt:lpwstr>0</vt:lpwstr>
  </property>
  <property fmtid="{D5CDD505-2E9C-101B-9397-08002B2CF9AE}" pid="8" name="ContentTypeId">
    <vt:lpwstr>0x0101006497E5BF7E928448A8F2D819878138E0</vt:lpwstr>
  </property>
</Properties>
</file>