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2" r:id="rId3"/>
    <p:sldId id="289" r:id="rId4"/>
    <p:sldId id="266" r:id="rId5"/>
    <p:sldId id="267" r:id="rId6"/>
    <p:sldId id="268" r:id="rId7"/>
    <p:sldId id="269" r:id="rId8"/>
    <p:sldId id="270" r:id="rId9"/>
    <p:sldId id="271" r:id="rId10"/>
    <p:sldId id="272" r:id="rId11"/>
    <p:sldId id="273" r:id="rId12"/>
    <p:sldId id="274" r:id="rId13"/>
    <p:sldId id="287" r:id="rId14"/>
    <p:sldId id="293" r:id="rId15"/>
    <p:sldId id="290" r:id="rId16"/>
    <p:sldId id="291" r:id="rId17"/>
    <p:sldId id="294" r:id="rId18"/>
    <p:sldId id="292" r:id="rId19"/>
    <p:sldId id="288" r:id="rId20"/>
    <p:sldId id="275" r:id="rId21"/>
    <p:sldId id="276" r:id="rId22"/>
    <p:sldId id="277" r:id="rId23"/>
    <p:sldId id="278" r:id="rId24"/>
    <p:sldId id="281" r:id="rId25"/>
    <p:sldId id="279" r:id="rId26"/>
    <p:sldId id="282" r:id="rId27"/>
    <p:sldId id="284" r:id="rId28"/>
    <p:sldId id="283"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B2C0C-CAF1-446C-6977-AA402CC6F656}" v="279" dt="2024-07-29T13:27:05.608"/>
    <p1510:client id="{A5304D67-405E-6429-4D1B-169E4AFFCBD3}" v="387" dt="2024-07-29T13:38:23.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7B35-97F3-7548-AC10-09B47365C3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2773A9-935C-394D-B4C4-9D4103A157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2DB073-D800-FC47-94F7-19CB140650DC}"/>
              </a:ext>
            </a:extLst>
          </p:cNvPr>
          <p:cNvSpPr>
            <a:spLocks noGrp="1"/>
          </p:cNvSpPr>
          <p:nvPr>
            <p:ph type="dt" sz="half" idx="10"/>
          </p:nvPr>
        </p:nvSpPr>
        <p:spPr/>
        <p:txBody>
          <a:bodyPr/>
          <a:lstStyle/>
          <a:p>
            <a:fld id="{2A621F70-9D78-F942-AC21-E44030292C16}" type="datetimeFigureOut">
              <a:rPr lang="en-US" smtClean="0"/>
              <a:t>7/29/2024</a:t>
            </a:fld>
            <a:endParaRPr lang="en-US"/>
          </a:p>
        </p:txBody>
      </p:sp>
      <p:sp>
        <p:nvSpPr>
          <p:cNvPr id="5" name="Footer Placeholder 4">
            <a:extLst>
              <a:ext uri="{FF2B5EF4-FFF2-40B4-BE49-F238E27FC236}">
                <a16:creationId xmlns:a16="http://schemas.microsoft.com/office/drawing/2014/main" id="{9080B5DE-7C07-9C48-A533-BF0AF388F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61FCD-A9CC-CD4F-9D9B-EA733050A2E7}"/>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60299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0E08-012F-FA47-BC60-5A4C041D49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B9B486-CF5A-C740-AB6F-36FF395322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CF31C-0F06-6749-A016-CC4FF39B1F1D}"/>
              </a:ext>
            </a:extLst>
          </p:cNvPr>
          <p:cNvSpPr>
            <a:spLocks noGrp="1"/>
          </p:cNvSpPr>
          <p:nvPr>
            <p:ph type="dt" sz="half" idx="10"/>
          </p:nvPr>
        </p:nvSpPr>
        <p:spPr/>
        <p:txBody>
          <a:bodyPr/>
          <a:lstStyle/>
          <a:p>
            <a:fld id="{2A621F70-9D78-F942-AC21-E44030292C16}" type="datetimeFigureOut">
              <a:rPr lang="en-US" smtClean="0"/>
              <a:t>7/29/2024</a:t>
            </a:fld>
            <a:endParaRPr lang="en-US"/>
          </a:p>
        </p:txBody>
      </p:sp>
      <p:sp>
        <p:nvSpPr>
          <p:cNvPr id="5" name="Footer Placeholder 4">
            <a:extLst>
              <a:ext uri="{FF2B5EF4-FFF2-40B4-BE49-F238E27FC236}">
                <a16:creationId xmlns:a16="http://schemas.microsoft.com/office/drawing/2014/main" id="{887DA5EE-C578-FC4B-AFFD-885188DA2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70FE3-570E-C74F-8D86-5C8B391B38C6}"/>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366576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1D4506-9801-484C-BB85-98C2A59F6E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B772-13A7-2B46-8ED3-F17C7CB22F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E61EE-5423-1A41-8CA6-4BC8064D4506}"/>
              </a:ext>
            </a:extLst>
          </p:cNvPr>
          <p:cNvSpPr>
            <a:spLocks noGrp="1"/>
          </p:cNvSpPr>
          <p:nvPr>
            <p:ph type="dt" sz="half" idx="10"/>
          </p:nvPr>
        </p:nvSpPr>
        <p:spPr/>
        <p:txBody>
          <a:bodyPr/>
          <a:lstStyle/>
          <a:p>
            <a:fld id="{2A621F70-9D78-F942-AC21-E44030292C16}" type="datetimeFigureOut">
              <a:rPr lang="en-US" smtClean="0"/>
              <a:t>7/29/2024</a:t>
            </a:fld>
            <a:endParaRPr lang="en-US"/>
          </a:p>
        </p:txBody>
      </p:sp>
      <p:sp>
        <p:nvSpPr>
          <p:cNvPr id="5" name="Footer Placeholder 4">
            <a:extLst>
              <a:ext uri="{FF2B5EF4-FFF2-40B4-BE49-F238E27FC236}">
                <a16:creationId xmlns:a16="http://schemas.microsoft.com/office/drawing/2014/main" id="{4B4DA90E-0A1A-3149-B25D-86C45AEFC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2CA0E-15D2-8043-89F9-C5F1FB9AFE69}"/>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410953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6174-D737-7347-A44E-74780AC74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27A482-FB57-AC48-957C-012A00627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F56E1-8F31-B840-BB85-925F9C93E85E}"/>
              </a:ext>
            </a:extLst>
          </p:cNvPr>
          <p:cNvSpPr>
            <a:spLocks noGrp="1"/>
          </p:cNvSpPr>
          <p:nvPr>
            <p:ph type="dt" sz="half" idx="10"/>
          </p:nvPr>
        </p:nvSpPr>
        <p:spPr/>
        <p:txBody>
          <a:bodyPr/>
          <a:lstStyle/>
          <a:p>
            <a:fld id="{2A621F70-9D78-F942-AC21-E44030292C16}" type="datetimeFigureOut">
              <a:rPr lang="en-US" smtClean="0"/>
              <a:t>7/29/2024</a:t>
            </a:fld>
            <a:endParaRPr lang="en-US"/>
          </a:p>
        </p:txBody>
      </p:sp>
      <p:sp>
        <p:nvSpPr>
          <p:cNvPr id="5" name="Footer Placeholder 4">
            <a:extLst>
              <a:ext uri="{FF2B5EF4-FFF2-40B4-BE49-F238E27FC236}">
                <a16:creationId xmlns:a16="http://schemas.microsoft.com/office/drawing/2014/main" id="{79B84AD0-787B-FF43-BB06-13B04DEFE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B1ABB-575C-4447-9C58-FFC1D6DE2353}"/>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246356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9D08-4E4E-A148-89A9-E08599E851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4A0683-2FAD-7945-AFC2-2FC7F7150E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338FDF-40FD-B74D-BBB3-5FCF3EB09416}"/>
              </a:ext>
            </a:extLst>
          </p:cNvPr>
          <p:cNvSpPr>
            <a:spLocks noGrp="1"/>
          </p:cNvSpPr>
          <p:nvPr>
            <p:ph type="dt" sz="half" idx="10"/>
          </p:nvPr>
        </p:nvSpPr>
        <p:spPr/>
        <p:txBody>
          <a:bodyPr/>
          <a:lstStyle/>
          <a:p>
            <a:fld id="{2A621F70-9D78-F942-AC21-E44030292C16}" type="datetimeFigureOut">
              <a:rPr lang="en-US" smtClean="0"/>
              <a:t>7/29/2024</a:t>
            </a:fld>
            <a:endParaRPr lang="en-US"/>
          </a:p>
        </p:txBody>
      </p:sp>
      <p:sp>
        <p:nvSpPr>
          <p:cNvPr id="5" name="Footer Placeholder 4">
            <a:extLst>
              <a:ext uri="{FF2B5EF4-FFF2-40B4-BE49-F238E27FC236}">
                <a16:creationId xmlns:a16="http://schemas.microsoft.com/office/drawing/2014/main" id="{233C0ABD-9744-D044-B39D-CC1FB03C8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9E2D6-FA14-374C-B4F9-40BB0D3E5FFA}"/>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377104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A671D-2B1A-B341-94E1-35A659918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C5B6E-29DE-8F44-8D03-B438F239BA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516793-8208-544A-A077-F7BC52544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E02972-D744-D948-B297-7FD20D1C9805}"/>
              </a:ext>
            </a:extLst>
          </p:cNvPr>
          <p:cNvSpPr>
            <a:spLocks noGrp="1"/>
          </p:cNvSpPr>
          <p:nvPr>
            <p:ph type="dt" sz="half" idx="10"/>
          </p:nvPr>
        </p:nvSpPr>
        <p:spPr/>
        <p:txBody>
          <a:bodyPr/>
          <a:lstStyle/>
          <a:p>
            <a:fld id="{2A621F70-9D78-F942-AC21-E44030292C16}" type="datetimeFigureOut">
              <a:rPr lang="en-US" smtClean="0"/>
              <a:t>7/29/2024</a:t>
            </a:fld>
            <a:endParaRPr lang="en-US"/>
          </a:p>
        </p:txBody>
      </p:sp>
      <p:sp>
        <p:nvSpPr>
          <p:cNvPr id="6" name="Footer Placeholder 5">
            <a:extLst>
              <a:ext uri="{FF2B5EF4-FFF2-40B4-BE49-F238E27FC236}">
                <a16:creationId xmlns:a16="http://schemas.microsoft.com/office/drawing/2014/main" id="{28AD8A2F-18E8-6C44-9F01-275B3146B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BC91C-4A44-5A4E-90FC-2E8DBDCDFB0E}"/>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127256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75C4-A5A9-AA4E-9282-12899EB0FC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042430-A00A-EC4F-A15D-6561A61DD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FAC17-0EA5-B241-BDFD-30EFE2F132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2C580F-E812-DA40-AFF9-BA8B175BBC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333F7A-5F95-BA4D-8674-0D9AD444B2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70902C-E62D-D24B-8A02-535B31534901}"/>
              </a:ext>
            </a:extLst>
          </p:cNvPr>
          <p:cNvSpPr>
            <a:spLocks noGrp="1"/>
          </p:cNvSpPr>
          <p:nvPr>
            <p:ph type="dt" sz="half" idx="10"/>
          </p:nvPr>
        </p:nvSpPr>
        <p:spPr/>
        <p:txBody>
          <a:bodyPr/>
          <a:lstStyle/>
          <a:p>
            <a:fld id="{2A621F70-9D78-F942-AC21-E44030292C16}" type="datetimeFigureOut">
              <a:rPr lang="en-US" smtClean="0"/>
              <a:t>7/29/2024</a:t>
            </a:fld>
            <a:endParaRPr lang="en-US"/>
          </a:p>
        </p:txBody>
      </p:sp>
      <p:sp>
        <p:nvSpPr>
          <p:cNvPr id="8" name="Footer Placeholder 7">
            <a:extLst>
              <a:ext uri="{FF2B5EF4-FFF2-40B4-BE49-F238E27FC236}">
                <a16:creationId xmlns:a16="http://schemas.microsoft.com/office/drawing/2014/main" id="{D12D6977-7D11-A840-AF8D-26BF9B0DCE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7BB2D0-DA23-F94F-9BCE-05A4E2DD0950}"/>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119903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36D-C0AE-CE41-B9B6-189140A547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E9F8DE-450D-3846-80BF-6EA2C89F1840}"/>
              </a:ext>
            </a:extLst>
          </p:cNvPr>
          <p:cNvSpPr>
            <a:spLocks noGrp="1"/>
          </p:cNvSpPr>
          <p:nvPr>
            <p:ph type="dt" sz="half" idx="10"/>
          </p:nvPr>
        </p:nvSpPr>
        <p:spPr/>
        <p:txBody>
          <a:bodyPr/>
          <a:lstStyle/>
          <a:p>
            <a:fld id="{2A621F70-9D78-F942-AC21-E44030292C16}" type="datetimeFigureOut">
              <a:rPr lang="en-US" smtClean="0"/>
              <a:t>7/29/2024</a:t>
            </a:fld>
            <a:endParaRPr lang="en-US"/>
          </a:p>
        </p:txBody>
      </p:sp>
      <p:sp>
        <p:nvSpPr>
          <p:cNvPr id="4" name="Footer Placeholder 3">
            <a:extLst>
              <a:ext uri="{FF2B5EF4-FFF2-40B4-BE49-F238E27FC236}">
                <a16:creationId xmlns:a16="http://schemas.microsoft.com/office/drawing/2014/main" id="{B822F93E-D850-F147-8260-CAB26DF604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CA413B-CCF4-D14A-AC4D-7059F02897CB}"/>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42245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5BAC4-CFAB-5E4D-9C7E-0E25CA1E526F}"/>
              </a:ext>
            </a:extLst>
          </p:cNvPr>
          <p:cNvSpPr>
            <a:spLocks noGrp="1"/>
          </p:cNvSpPr>
          <p:nvPr>
            <p:ph type="dt" sz="half" idx="10"/>
          </p:nvPr>
        </p:nvSpPr>
        <p:spPr/>
        <p:txBody>
          <a:bodyPr/>
          <a:lstStyle/>
          <a:p>
            <a:fld id="{2A621F70-9D78-F942-AC21-E44030292C16}" type="datetimeFigureOut">
              <a:rPr lang="en-US" smtClean="0"/>
              <a:t>7/29/2024</a:t>
            </a:fld>
            <a:endParaRPr lang="en-US"/>
          </a:p>
        </p:txBody>
      </p:sp>
      <p:sp>
        <p:nvSpPr>
          <p:cNvPr id="3" name="Footer Placeholder 2">
            <a:extLst>
              <a:ext uri="{FF2B5EF4-FFF2-40B4-BE49-F238E27FC236}">
                <a16:creationId xmlns:a16="http://schemas.microsoft.com/office/drawing/2014/main" id="{E378BECD-1789-364B-887D-9B8616AE5A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85C3A-B98B-EE4E-91AE-9E356C795339}"/>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47695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F2E1-A3ED-9249-BB01-176BAF5FE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EE12E-57DD-344B-BDF3-186F10F91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DC8E22-9A7F-8F47-8B22-A73A84E78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FC0779-22C1-7E48-B07C-FCAAB7FDCD61}"/>
              </a:ext>
            </a:extLst>
          </p:cNvPr>
          <p:cNvSpPr>
            <a:spLocks noGrp="1"/>
          </p:cNvSpPr>
          <p:nvPr>
            <p:ph type="dt" sz="half" idx="10"/>
          </p:nvPr>
        </p:nvSpPr>
        <p:spPr/>
        <p:txBody>
          <a:bodyPr/>
          <a:lstStyle/>
          <a:p>
            <a:fld id="{2A621F70-9D78-F942-AC21-E44030292C16}" type="datetimeFigureOut">
              <a:rPr lang="en-US" smtClean="0"/>
              <a:t>7/29/2024</a:t>
            </a:fld>
            <a:endParaRPr lang="en-US"/>
          </a:p>
        </p:txBody>
      </p:sp>
      <p:sp>
        <p:nvSpPr>
          <p:cNvPr id="6" name="Footer Placeholder 5">
            <a:extLst>
              <a:ext uri="{FF2B5EF4-FFF2-40B4-BE49-F238E27FC236}">
                <a16:creationId xmlns:a16="http://schemas.microsoft.com/office/drawing/2014/main" id="{704F8799-C8FF-5F43-A1AB-6B28E21A06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8F68A3-A4DA-B044-ACD0-C1A9DBCF6D9F}"/>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141300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57AF-DC74-8C40-8ED4-A4BB6F3D2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DD7B14-492F-B344-9BE8-DD0B9DACA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86391F-43CB-CD44-9186-7DA6B880F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0DD6D-E21B-A04B-9396-0004E8A0492A}"/>
              </a:ext>
            </a:extLst>
          </p:cNvPr>
          <p:cNvSpPr>
            <a:spLocks noGrp="1"/>
          </p:cNvSpPr>
          <p:nvPr>
            <p:ph type="dt" sz="half" idx="10"/>
          </p:nvPr>
        </p:nvSpPr>
        <p:spPr/>
        <p:txBody>
          <a:bodyPr/>
          <a:lstStyle/>
          <a:p>
            <a:fld id="{2A621F70-9D78-F942-AC21-E44030292C16}" type="datetimeFigureOut">
              <a:rPr lang="en-US" smtClean="0"/>
              <a:t>7/29/2024</a:t>
            </a:fld>
            <a:endParaRPr lang="en-US"/>
          </a:p>
        </p:txBody>
      </p:sp>
      <p:sp>
        <p:nvSpPr>
          <p:cNvPr id="6" name="Footer Placeholder 5">
            <a:extLst>
              <a:ext uri="{FF2B5EF4-FFF2-40B4-BE49-F238E27FC236}">
                <a16:creationId xmlns:a16="http://schemas.microsoft.com/office/drawing/2014/main" id="{2504F11A-AF53-744D-9C18-F457EFC81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FB47A-DC15-F048-A957-96625292B23C}"/>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424998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E6231-810D-F343-B2EE-FB26B704D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65CC67-5CA5-6F4C-B65C-6556226B10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509CD-07AA-B342-8383-8304997D29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21F70-9D78-F942-AC21-E44030292C16}" type="datetimeFigureOut">
              <a:rPr lang="en-US" smtClean="0"/>
              <a:t>7/29/2024</a:t>
            </a:fld>
            <a:endParaRPr lang="en-US"/>
          </a:p>
        </p:txBody>
      </p:sp>
      <p:sp>
        <p:nvSpPr>
          <p:cNvPr id="5" name="Footer Placeholder 4">
            <a:extLst>
              <a:ext uri="{FF2B5EF4-FFF2-40B4-BE49-F238E27FC236}">
                <a16:creationId xmlns:a16="http://schemas.microsoft.com/office/drawing/2014/main" id="{80F7E34F-DE99-B440-82AC-ED11C9EFA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0FE918-FB42-CB45-90B9-4382DBB213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3CDB8-AD47-4A49-815A-D747C5A2C7FF}" type="slidenum">
              <a:rPr lang="en-US" smtClean="0"/>
              <a:t>‹#›</a:t>
            </a:fld>
            <a:endParaRPr lang="en-US"/>
          </a:p>
        </p:txBody>
      </p:sp>
    </p:spTree>
    <p:extLst>
      <p:ext uri="{BB962C8B-B14F-4D97-AF65-F5344CB8AC3E}">
        <p14:creationId xmlns:p14="http://schemas.microsoft.com/office/powerpoint/2010/main" val="2543075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nry.k12.ga.us/Page/17411"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georgiastandards.org/Georgia-Standards/Pages/default.aspx"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nry.k12.ga.us/domain/40"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NHEattendance@henry.k12.ga.us"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57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447676" y="428936"/>
            <a:ext cx="537816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  After-School</a:t>
            </a:r>
          </a:p>
        </p:txBody>
      </p:sp>
      <p:sp>
        <p:nvSpPr>
          <p:cNvPr id="5" name="TextBox 4">
            <a:extLst>
              <a:ext uri="{FF2B5EF4-FFF2-40B4-BE49-F238E27FC236}">
                <a16:creationId xmlns:a16="http://schemas.microsoft.com/office/drawing/2014/main" id="{9CF7F166-3653-4217-8470-44B0E8E8C07E}"/>
              </a:ext>
            </a:extLst>
          </p:cNvPr>
          <p:cNvSpPr txBox="1"/>
          <p:nvPr/>
        </p:nvSpPr>
        <p:spPr>
          <a:xfrm>
            <a:off x="1185862" y="1638301"/>
            <a:ext cx="9820275" cy="4431983"/>
          </a:xfrm>
          <a:prstGeom prst="rect">
            <a:avLst/>
          </a:prstGeom>
          <a:noFill/>
        </p:spPr>
        <p:txBody>
          <a:bodyPr wrap="square" lIns="91440" tIns="45720" rIns="91440" bIns="45720" anchor="t">
            <a:spAutoFit/>
          </a:bodyPr>
          <a:lstStyle/>
          <a:p>
            <a:pPr rtl="0">
              <a:spcBef>
                <a:spcPts val="0"/>
              </a:spcBef>
              <a:spcAft>
                <a:spcPts val="0"/>
              </a:spcAft>
            </a:pPr>
            <a:endParaRPr lang="en-US" b="0">
              <a:effectLst/>
            </a:endParaRPr>
          </a:p>
          <a:p>
            <a:r>
              <a:rPr lang="en-US" sz="2400" b="0" i="0" u="none" strike="noStrike" dirty="0">
                <a:solidFill>
                  <a:srgbClr val="000000"/>
                </a:solidFill>
                <a:effectLst/>
                <a:latin typeface="Comic Sans MS"/>
              </a:rPr>
              <a:t>There is an After School Program available from 2:15 - 6:00 pm each day.  Registration can be done online.</a:t>
            </a:r>
            <a:r>
              <a:rPr lang="en-US" sz="2400" dirty="0">
                <a:solidFill>
                  <a:srgbClr val="000000"/>
                </a:solidFill>
                <a:latin typeface="Comic Sans MS"/>
              </a:rPr>
              <a:t> </a:t>
            </a:r>
          </a:p>
          <a:p>
            <a:endParaRPr lang="en-US" sz="2400">
              <a:solidFill>
                <a:srgbClr val="000000"/>
              </a:solidFill>
              <a:latin typeface="Comic Sans MS" panose="030F0702030302020204" pitchFamily="66" charset="0"/>
            </a:endParaRPr>
          </a:p>
          <a:p>
            <a:pPr algn="ctr"/>
            <a:endParaRPr lang="en-US" sz="2400">
              <a:solidFill>
                <a:srgbClr val="000000"/>
              </a:solidFill>
              <a:latin typeface="Comic Sans MS"/>
              <a:ea typeface="+mn-lt"/>
              <a:cs typeface="+mn-lt"/>
            </a:endParaRPr>
          </a:p>
          <a:p>
            <a:endParaRPr lang="en-US" sz="2400">
              <a:solidFill>
                <a:srgbClr val="000000"/>
              </a:solidFill>
              <a:latin typeface="Comic Sans MS"/>
              <a:ea typeface="+mn-lt"/>
              <a:cs typeface="+mn-lt"/>
            </a:endParaRPr>
          </a:p>
          <a:p>
            <a:endParaRPr lang="en-US" sz="2400">
              <a:solidFill>
                <a:srgbClr val="000000"/>
              </a:solidFill>
              <a:latin typeface="Comic Sans MS"/>
              <a:ea typeface="+mn-lt"/>
              <a:cs typeface="+mn-lt"/>
            </a:endParaRPr>
          </a:p>
          <a:p>
            <a:endParaRPr lang="en-US" sz="2400">
              <a:solidFill>
                <a:srgbClr val="000000"/>
              </a:solidFill>
              <a:latin typeface="Comic Sans MS"/>
              <a:ea typeface="+mn-lt"/>
              <a:cs typeface="+mn-lt"/>
            </a:endParaRPr>
          </a:p>
          <a:p>
            <a:endParaRPr lang="en-US" sz="2400">
              <a:solidFill>
                <a:srgbClr val="000000"/>
              </a:solidFill>
              <a:latin typeface="Comic Sans MS"/>
              <a:ea typeface="+mn-lt"/>
              <a:cs typeface="+mn-lt"/>
            </a:endParaRPr>
          </a:p>
          <a:p>
            <a:endParaRPr lang="en-US" sz="2400" dirty="0">
              <a:solidFill>
                <a:srgbClr val="000000"/>
              </a:solidFill>
              <a:latin typeface="Comic Sans MS"/>
              <a:ea typeface="+mn-lt"/>
              <a:cs typeface="+mn-lt"/>
            </a:endParaRPr>
          </a:p>
          <a:p>
            <a:endParaRPr lang="en-US" sz="2400" dirty="0">
              <a:solidFill>
                <a:srgbClr val="000000"/>
              </a:solidFill>
              <a:latin typeface="Comic Sans MS"/>
              <a:ea typeface="+mn-lt"/>
              <a:cs typeface="+mn-lt"/>
            </a:endParaRPr>
          </a:p>
          <a:p>
            <a:pPr algn="ctr"/>
            <a:r>
              <a:rPr lang="en-US" sz="2400" dirty="0">
                <a:solidFill>
                  <a:srgbClr val="000000"/>
                </a:solidFill>
                <a:ea typeface="+mn-lt"/>
                <a:cs typeface="+mn-lt"/>
                <a:hlinkClick r:id="rId3">
                  <a:extLst>
                    <a:ext uri="{A12FA001-AC4F-418D-AE19-62706E023703}">
                      <ahyp:hlinkClr xmlns:ahyp="http://schemas.microsoft.com/office/drawing/2018/hyperlinkcolor" val="tx"/>
                    </a:ext>
                  </a:extLst>
                </a:hlinkClick>
              </a:rPr>
              <a:t>https://www.henry.k12.ga.us/Page/17411</a:t>
            </a:r>
            <a:r>
              <a:rPr lang="en-US" sz="2400" dirty="0">
                <a:solidFill>
                  <a:srgbClr val="000000"/>
                </a:solidFill>
                <a:ea typeface="+mn-lt"/>
                <a:cs typeface="+mn-lt"/>
              </a:rPr>
              <a:t> </a:t>
            </a:r>
            <a:endParaRPr lang="en-US">
              <a:cs typeface="Calibri" panose="020F0502020204030204"/>
            </a:endParaRPr>
          </a:p>
        </p:txBody>
      </p:sp>
      <p:pic>
        <p:nvPicPr>
          <p:cNvPr id="4" name="Picture 3" descr="A qr code with a white background&#10;&#10;Description automatically generated">
            <a:extLst>
              <a:ext uri="{FF2B5EF4-FFF2-40B4-BE49-F238E27FC236}">
                <a16:creationId xmlns:a16="http://schemas.microsoft.com/office/drawing/2014/main" id="{F2E77B99-E5B5-E6AB-8AA7-807A6957853C}"/>
              </a:ext>
            </a:extLst>
          </p:cNvPr>
          <p:cNvPicPr>
            <a:picLocks noChangeAspect="1"/>
          </p:cNvPicPr>
          <p:nvPr/>
        </p:nvPicPr>
        <p:blipFill>
          <a:blip r:embed="rId4"/>
          <a:stretch>
            <a:fillRect/>
          </a:stretch>
        </p:blipFill>
        <p:spPr>
          <a:xfrm>
            <a:off x="4935793" y="2735825"/>
            <a:ext cx="2750575" cy="2750575"/>
          </a:xfrm>
          <a:prstGeom prst="rect">
            <a:avLst/>
          </a:prstGeom>
        </p:spPr>
      </p:pic>
    </p:spTree>
    <p:extLst>
      <p:ext uri="{BB962C8B-B14F-4D97-AF65-F5344CB8AC3E}">
        <p14:creationId xmlns:p14="http://schemas.microsoft.com/office/powerpoint/2010/main" val="119129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Birthdays</a:t>
            </a:r>
          </a:p>
        </p:txBody>
      </p:sp>
      <p:sp>
        <p:nvSpPr>
          <p:cNvPr id="5" name="TextBox 4">
            <a:extLst>
              <a:ext uri="{FF2B5EF4-FFF2-40B4-BE49-F238E27FC236}">
                <a16:creationId xmlns:a16="http://schemas.microsoft.com/office/drawing/2014/main" id="{75840967-18DE-4DF9-B5F9-D6559662593D}"/>
              </a:ext>
            </a:extLst>
          </p:cNvPr>
          <p:cNvSpPr txBox="1"/>
          <p:nvPr/>
        </p:nvSpPr>
        <p:spPr>
          <a:xfrm>
            <a:off x="1085811" y="2457450"/>
            <a:ext cx="9953663" cy="2677656"/>
          </a:xfrm>
          <a:prstGeom prst="rect">
            <a:avLst/>
          </a:prstGeom>
          <a:noFill/>
        </p:spPr>
        <p:txBody>
          <a:bodyPr wrap="square">
            <a:spAutoFit/>
          </a:bodyPr>
          <a:lstStyle/>
          <a:p>
            <a:pPr algn="ctr" rtl="0">
              <a:spcBef>
                <a:spcPts val="0"/>
              </a:spcBef>
              <a:spcAft>
                <a:spcPts val="0"/>
              </a:spcAft>
            </a:pPr>
            <a:r>
              <a:rPr lang="en-US" sz="2400" b="0" i="0" u="none" strike="noStrike">
                <a:solidFill>
                  <a:srgbClr val="000000"/>
                </a:solidFill>
                <a:effectLst/>
                <a:latin typeface="Comic Sans MS" panose="030F0702030302020204" pitchFamily="66" charset="0"/>
              </a:rPr>
              <a:t>If you would like, you may provide a small treat (non-edible) or you may purchase ice cream from the lunchroom for the whole class on your child’s birthday</a:t>
            </a:r>
            <a:r>
              <a:rPr lang="en-US" sz="2400">
                <a:solidFill>
                  <a:srgbClr val="000000"/>
                </a:solidFill>
                <a:latin typeface="Comic Sans MS" panose="030F0702030302020204" pitchFamily="66" charset="0"/>
              </a:rPr>
              <a:t>.</a:t>
            </a:r>
          </a:p>
          <a:p>
            <a:pPr algn="ctr" rtl="0">
              <a:spcBef>
                <a:spcPts val="0"/>
              </a:spcBef>
              <a:spcAft>
                <a:spcPts val="0"/>
              </a:spcAft>
            </a:pPr>
            <a:endParaRPr lang="en-US" sz="3600" b="0">
              <a:effectLst/>
            </a:endParaRPr>
          </a:p>
          <a:p>
            <a:pPr algn="ctr" rtl="0">
              <a:spcBef>
                <a:spcPts val="0"/>
              </a:spcBef>
              <a:spcAft>
                <a:spcPts val="0"/>
              </a:spcAft>
            </a:pPr>
            <a:r>
              <a:rPr lang="en-US" sz="2400" b="1" i="0" u="sng">
                <a:solidFill>
                  <a:srgbClr val="000000"/>
                </a:solidFill>
                <a:effectLst/>
                <a:latin typeface="Comic Sans MS" panose="030F0702030302020204" pitchFamily="66" charset="0"/>
              </a:rPr>
              <a:t>Cupcakes/food items may not be sent in due to allergies.</a:t>
            </a:r>
            <a:endParaRPr lang="en-US" sz="3600" b="0">
              <a:effectLst/>
            </a:endParaRPr>
          </a:p>
          <a:p>
            <a:br>
              <a:rPr lang="en-US"/>
            </a:br>
            <a:endParaRPr lang="en-US"/>
          </a:p>
        </p:txBody>
      </p:sp>
    </p:spTree>
    <p:extLst>
      <p:ext uri="{BB962C8B-B14F-4D97-AF65-F5344CB8AC3E}">
        <p14:creationId xmlns:p14="http://schemas.microsoft.com/office/powerpoint/2010/main" val="360586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a:solidFill>
                  <a:prstClr val="white"/>
                </a:solidFill>
                <a:latin typeface="Happy Lucky" panose="02000500000000000000" pitchFamily="2" charset="0"/>
                <a:ea typeface="KAHighway" panose="02000603000000000000" pitchFamily="2" charset="0"/>
              </a:rPr>
              <a:t>Meals</a:t>
            </a:r>
            <a:endPar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endParaRPr>
          </a:p>
        </p:txBody>
      </p:sp>
      <p:sp>
        <p:nvSpPr>
          <p:cNvPr id="5" name="TextBox 4">
            <a:extLst>
              <a:ext uri="{FF2B5EF4-FFF2-40B4-BE49-F238E27FC236}">
                <a16:creationId xmlns:a16="http://schemas.microsoft.com/office/drawing/2014/main" id="{4CB23FA6-AD78-4BF9-AB3D-982429A5081A}"/>
              </a:ext>
            </a:extLst>
          </p:cNvPr>
          <p:cNvSpPr txBox="1"/>
          <p:nvPr/>
        </p:nvSpPr>
        <p:spPr>
          <a:xfrm>
            <a:off x="1095356" y="1952625"/>
            <a:ext cx="10001288" cy="3170099"/>
          </a:xfrm>
          <a:prstGeom prst="rect">
            <a:avLst/>
          </a:prstGeom>
          <a:noFill/>
        </p:spPr>
        <p:txBody>
          <a:bodyPr wrap="square" lIns="91440" tIns="45720" rIns="91440" bIns="45720" anchor="t">
            <a:spAutoFit/>
          </a:bodyPr>
          <a:lstStyle/>
          <a:p>
            <a:r>
              <a:rPr lang="en-US" sz="2400" b="0" i="0" u="none" strike="noStrike">
                <a:solidFill>
                  <a:srgbClr val="000000"/>
                </a:solidFill>
                <a:effectLst/>
                <a:latin typeface="Comic Sans MS"/>
              </a:rPr>
              <a:t>A breakfast program will be offered to your child starting at 7:10. The cafeteria will close promptly at 7:30 each day so if you want your child to have breakfast,  please make sure they are here on time. Bus riders and car riders will report directly to the cafeteria for breakfast if they are eating here.</a:t>
            </a:r>
          </a:p>
          <a:p>
            <a:endParaRPr lang="en-US" sz="2400">
              <a:solidFill>
                <a:srgbClr val="000000"/>
              </a:solidFill>
              <a:latin typeface="Comic Sans MS" panose="030F0702030302020204" pitchFamily="66" charset="0"/>
            </a:endParaRPr>
          </a:p>
          <a:p>
            <a:endParaRPr lang="en-US" sz="2400" b="0" i="0" u="none" strike="noStrike">
              <a:solidFill>
                <a:srgbClr val="000000"/>
              </a:solidFill>
              <a:effectLst/>
              <a:latin typeface="Comic Sans MS" panose="030F0702030302020204" pitchFamily="66" charset="0"/>
            </a:endParaRPr>
          </a:p>
          <a:p>
            <a:endParaRPr lang="en-US" sz="1200">
              <a:solidFill>
                <a:srgbClr val="000000"/>
              </a:solidFill>
              <a:latin typeface="Comic Sans MS" panose="030F0702030302020204" pitchFamily="66" charset="0"/>
            </a:endParaRPr>
          </a:p>
          <a:p>
            <a:r>
              <a:rPr lang="en-US" sz="2000" b="1" i="0" u="none" strike="noStrike">
                <a:solidFill>
                  <a:srgbClr val="000000"/>
                </a:solidFill>
                <a:effectLst/>
                <a:latin typeface="Comic Sans MS"/>
              </a:rPr>
              <a:t>Prices for student meals:  Breakfast $</a:t>
            </a:r>
            <a:r>
              <a:rPr lang="en-US" sz="2000" b="1">
                <a:solidFill>
                  <a:srgbClr val="000000"/>
                </a:solidFill>
                <a:latin typeface="Comic Sans MS"/>
              </a:rPr>
              <a:t>1.40</a:t>
            </a:r>
            <a:r>
              <a:rPr lang="en-US" sz="2000" b="1" i="0" u="none" strike="noStrike">
                <a:solidFill>
                  <a:srgbClr val="000000"/>
                </a:solidFill>
                <a:effectLst/>
                <a:latin typeface="Comic Sans MS"/>
              </a:rPr>
              <a:t>    Lunch $</a:t>
            </a:r>
            <a:r>
              <a:rPr lang="en-US" sz="2000" b="1">
                <a:solidFill>
                  <a:srgbClr val="000000"/>
                </a:solidFill>
                <a:latin typeface="Comic Sans MS"/>
              </a:rPr>
              <a:t>2.65</a:t>
            </a:r>
            <a:r>
              <a:rPr lang="en-US" sz="2000" b="1" i="0" u="none" strike="noStrike">
                <a:solidFill>
                  <a:srgbClr val="000000"/>
                </a:solidFill>
                <a:effectLst/>
                <a:latin typeface="Comic Sans MS"/>
              </a:rPr>
              <a:t>     Milk $.</a:t>
            </a:r>
            <a:r>
              <a:rPr lang="en-US" sz="2000" b="1">
                <a:solidFill>
                  <a:srgbClr val="000000"/>
                </a:solidFill>
                <a:latin typeface="Comic Sans MS"/>
              </a:rPr>
              <a:t>50 </a:t>
            </a:r>
            <a:endParaRPr lang="en-US" sz="2000"/>
          </a:p>
        </p:txBody>
      </p:sp>
    </p:spTree>
    <p:extLst>
      <p:ext uri="{BB962C8B-B14F-4D97-AF65-F5344CB8AC3E}">
        <p14:creationId xmlns:p14="http://schemas.microsoft.com/office/powerpoint/2010/main" val="425148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a:solidFill>
                  <a:prstClr val="white"/>
                </a:solidFill>
                <a:latin typeface="Happy Lucky" panose="02000500000000000000" pitchFamily="2" charset="0"/>
                <a:ea typeface="KAHighway" panose="02000603000000000000" pitchFamily="2" charset="0"/>
              </a:rPr>
              <a:t>Meals</a:t>
            </a:r>
            <a:endPar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endParaRPr>
          </a:p>
        </p:txBody>
      </p:sp>
      <p:sp>
        <p:nvSpPr>
          <p:cNvPr id="3" name="TextBox 2">
            <a:extLst>
              <a:ext uri="{FF2B5EF4-FFF2-40B4-BE49-F238E27FC236}">
                <a16:creationId xmlns:a16="http://schemas.microsoft.com/office/drawing/2014/main" id="{F6B4C8E9-F839-4367-91AE-45A7141DD70A}"/>
              </a:ext>
            </a:extLst>
          </p:cNvPr>
          <p:cNvSpPr txBox="1"/>
          <p:nvPr/>
        </p:nvSpPr>
        <p:spPr>
          <a:xfrm>
            <a:off x="1089537" y="1717265"/>
            <a:ext cx="10017227" cy="4154984"/>
          </a:xfrm>
          <a:prstGeom prst="rect">
            <a:avLst/>
          </a:prstGeom>
          <a:noFill/>
        </p:spPr>
        <p:txBody>
          <a:bodyPr wrap="square" lIns="91440" tIns="45720" rIns="91440" bIns="45720" rtlCol="0" anchor="t">
            <a:spAutoFit/>
          </a:bodyPr>
          <a:lstStyle/>
          <a:p>
            <a:r>
              <a:rPr lang="en-US" sz="2400" b="0" i="0" u="none" strike="noStrike" dirty="0">
                <a:solidFill>
                  <a:srgbClr val="000000"/>
                </a:solidFill>
                <a:effectLst/>
                <a:latin typeface="Comic Sans MS"/>
              </a:rPr>
              <a:t>Your child may bring his/her lunch from home or our cafeteria staff will offer a nutritional lunch.  Check the monthly lunch menus on our school’s web page for student choices.  If a student has not brought any lunch money or a lunch from home, he or she will not be denied the opportunity to eat lunch. Under such circumstances, students may be allowed to charge lunch. The cafeteria manager will notify parents of lunch charges which have not been paid.  Full or reduced price students are allowed up to $17.75 in charges at the Elementary level.  In the event any student has reached the maximum charge limit, the student will be offered an alternate meal. The alternate meal will include a sandwich, fresh fruit, and milk.</a:t>
            </a:r>
          </a:p>
        </p:txBody>
      </p:sp>
    </p:spTree>
    <p:extLst>
      <p:ext uri="{BB962C8B-B14F-4D97-AF65-F5344CB8AC3E}">
        <p14:creationId xmlns:p14="http://schemas.microsoft.com/office/powerpoint/2010/main" val="396537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a:solidFill>
                  <a:prstClr val="white"/>
                </a:solidFill>
                <a:latin typeface="Happy Lucky" panose="02000500000000000000" pitchFamily="2" charset="0"/>
                <a:ea typeface="KAHighway" panose="02000603000000000000" pitchFamily="2" charset="0"/>
              </a:rPr>
              <a:t>Meals</a:t>
            </a:r>
            <a:endPar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endParaRPr>
          </a:p>
        </p:txBody>
      </p:sp>
      <p:sp>
        <p:nvSpPr>
          <p:cNvPr id="3" name="TextBox 2">
            <a:extLst>
              <a:ext uri="{FF2B5EF4-FFF2-40B4-BE49-F238E27FC236}">
                <a16:creationId xmlns:a16="http://schemas.microsoft.com/office/drawing/2014/main" id="{F6B4C8E9-F839-4367-91AE-45A7141DD70A}"/>
              </a:ext>
            </a:extLst>
          </p:cNvPr>
          <p:cNvSpPr txBox="1"/>
          <p:nvPr/>
        </p:nvSpPr>
        <p:spPr>
          <a:xfrm>
            <a:off x="1089537" y="1717265"/>
            <a:ext cx="10017227" cy="4154984"/>
          </a:xfrm>
          <a:prstGeom prst="rect">
            <a:avLst/>
          </a:prstGeom>
          <a:noFill/>
        </p:spPr>
        <p:txBody>
          <a:bodyPr wrap="square" lIns="91440" tIns="45720" rIns="91440" bIns="45720" rtlCol="0" anchor="t">
            <a:spAutoFit/>
          </a:bodyPr>
          <a:lstStyle/>
          <a:p>
            <a:r>
              <a:rPr lang="en-US" sz="2400" b="1" dirty="0">
                <a:solidFill>
                  <a:srgbClr val="000000"/>
                </a:solidFill>
                <a:latin typeface="Comic Sans MS"/>
              </a:rPr>
              <a:t>How do I pay for school lunch?</a:t>
            </a:r>
            <a:endParaRPr lang="en-US" b="1" dirty="0">
              <a:ea typeface="Calibri"/>
              <a:cs typeface="Calibri"/>
            </a:endParaRPr>
          </a:p>
          <a:p>
            <a:r>
              <a:rPr lang="en-US" sz="2400" dirty="0">
                <a:solidFill>
                  <a:srgbClr val="000000"/>
                </a:solidFill>
                <a:latin typeface="Comic Sans MS"/>
              </a:rPr>
              <a:t>Henry County Schools uses online payment system LINQ Connect to accept payments for school lunch. Additionally, the application for free and reduced meals for 2024-2025 is available in the Infinite Campus Parent Portal.</a:t>
            </a:r>
            <a:endParaRPr lang="en-US" sz="2400" dirty="0">
              <a:latin typeface="Comic Sans MS"/>
            </a:endParaRPr>
          </a:p>
          <a:p>
            <a:endParaRPr lang="en-US" sz="2400" b="0" i="0" u="none" strike="noStrike" dirty="0">
              <a:solidFill>
                <a:srgbClr val="000000"/>
              </a:solidFill>
              <a:effectLst/>
              <a:latin typeface="Comic Sans MS"/>
            </a:endParaRPr>
          </a:p>
          <a:p>
            <a:endParaRPr lang="en-US" sz="2400" dirty="0">
              <a:solidFill>
                <a:srgbClr val="000000"/>
              </a:solidFill>
              <a:latin typeface="Comic Sans MS"/>
            </a:endParaRPr>
          </a:p>
          <a:p>
            <a:endParaRPr lang="en-US" sz="2400" dirty="0">
              <a:solidFill>
                <a:srgbClr val="000000"/>
              </a:solidFill>
              <a:latin typeface="Comic Sans MS"/>
            </a:endParaRPr>
          </a:p>
          <a:p>
            <a:endParaRPr lang="en-US" sz="2400" dirty="0">
              <a:solidFill>
                <a:srgbClr val="000000"/>
              </a:solidFill>
              <a:latin typeface="Comic Sans MS"/>
            </a:endParaRPr>
          </a:p>
          <a:p>
            <a:endParaRPr lang="en-US" sz="2400" dirty="0">
              <a:solidFill>
                <a:srgbClr val="000000"/>
              </a:solidFill>
              <a:latin typeface="Comic Sans MS"/>
            </a:endParaRPr>
          </a:p>
          <a:p>
            <a:pPr algn="ctr"/>
            <a:r>
              <a:rPr lang="en-US" sz="2400" dirty="0">
                <a:solidFill>
                  <a:srgbClr val="000000"/>
                </a:solidFill>
                <a:latin typeface="Comic Sans MS"/>
                <a:ea typeface="+mn-lt"/>
                <a:cs typeface="+mn-lt"/>
              </a:rPr>
              <a:t>https://www.henry.k12.ga.us/Page/203</a:t>
            </a:r>
            <a:endParaRPr lang="en-US" dirty="0">
              <a:latin typeface="Comic Sans MS"/>
            </a:endParaRPr>
          </a:p>
        </p:txBody>
      </p:sp>
      <p:pic>
        <p:nvPicPr>
          <p:cNvPr id="4" name="Picture 3" descr="A qr code with a white background&#10;&#10;Description automatically generated">
            <a:extLst>
              <a:ext uri="{FF2B5EF4-FFF2-40B4-BE49-F238E27FC236}">
                <a16:creationId xmlns:a16="http://schemas.microsoft.com/office/drawing/2014/main" id="{750B2C59-626D-1935-9EFE-E019B7C182CC}"/>
              </a:ext>
            </a:extLst>
          </p:cNvPr>
          <p:cNvPicPr>
            <a:picLocks noChangeAspect="1"/>
          </p:cNvPicPr>
          <p:nvPr/>
        </p:nvPicPr>
        <p:blipFill>
          <a:blip r:embed="rId3"/>
          <a:stretch>
            <a:fillRect/>
          </a:stretch>
        </p:blipFill>
        <p:spPr>
          <a:xfrm>
            <a:off x="5439696" y="3141406"/>
            <a:ext cx="2234381" cy="2234381"/>
          </a:xfrm>
          <a:prstGeom prst="rect">
            <a:avLst/>
          </a:prstGeom>
        </p:spPr>
      </p:pic>
    </p:spTree>
    <p:extLst>
      <p:ext uri="{BB962C8B-B14F-4D97-AF65-F5344CB8AC3E}">
        <p14:creationId xmlns:p14="http://schemas.microsoft.com/office/powerpoint/2010/main" val="203320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lIns="91440" tIns="45720" rIns="91440" bIns="45720" rtlCol="0" anchor="t">
            <a:spAutoFit/>
          </a:bodyPr>
          <a:lstStyle/>
          <a:p>
            <a:pPr algn="ctr">
              <a:defRPr/>
            </a:pPr>
            <a:r>
              <a:rPr lang="en-US" sz="6600">
                <a:solidFill>
                  <a:prstClr val="white"/>
                </a:solidFill>
                <a:latin typeface="Happy Lucky"/>
                <a:ea typeface="KAHighway" panose="02000603000000000000" pitchFamily="2" charset="0"/>
              </a:rPr>
              <a:t>NHE Cafe</a:t>
            </a:r>
            <a:endParaRPr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endParaRPr>
          </a:p>
        </p:txBody>
      </p:sp>
      <p:sp>
        <p:nvSpPr>
          <p:cNvPr id="3" name="TextBox 2">
            <a:extLst>
              <a:ext uri="{FF2B5EF4-FFF2-40B4-BE49-F238E27FC236}">
                <a16:creationId xmlns:a16="http://schemas.microsoft.com/office/drawing/2014/main" id="{F6B4C8E9-F839-4367-91AE-45A7141DD70A}"/>
              </a:ext>
            </a:extLst>
          </p:cNvPr>
          <p:cNvSpPr txBox="1"/>
          <p:nvPr/>
        </p:nvSpPr>
        <p:spPr>
          <a:xfrm>
            <a:off x="1200150" y="1704975"/>
            <a:ext cx="9734550" cy="4154984"/>
          </a:xfrm>
          <a:prstGeom prst="rect">
            <a:avLst/>
          </a:prstGeom>
          <a:noFill/>
        </p:spPr>
        <p:txBody>
          <a:bodyPr wrap="square" lIns="91440" tIns="45720" rIns="91440" bIns="45720" rtlCol="0" anchor="t">
            <a:spAutoFit/>
          </a:bodyPr>
          <a:lstStyle/>
          <a:p>
            <a:r>
              <a:rPr lang="en-US" sz="2200" dirty="0">
                <a:solidFill>
                  <a:srgbClr val="000000"/>
                </a:solidFill>
                <a:latin typeface="Comic Sans MS"/>
              </a:rPr>
              <a:t>The NHE Café is a classroom where families eat lunch with their child.</a:t>
            </a:r>
            <a:r>
              <a:rPr lang="en-US" sz="2200">
                <a:solidFill>
                  <a:srgbClr val="000000"/>
                </a:solidFill>
                <a:latin typeface="Comic Sans MS"/>
              </a:rPr>
              <a:t> The Café will open to NHE families the week of September 9th.</a:t>
            </a:r>
            <a:endParaRPr lang="en-US" sz="2200">
              <a:solidFill>
                <a:srgbClr val="000000"/>
              </a:solidFill>
              <a:latin typeface="Comic Sans MS" panose="030F0702030302020204" pitchFamily="66" charset="0"/>
            </a:endParaRPr>
          </a:p>
          <a:p>
            <a:endParaRPr lang="en-US" sz="2200" b="1" dirty="0">
              <a:solidFill>
                <a:srgbClr val="000000"/>
              </a:solidFill>
              <a:latin typeface="Comic Sans MS"/>
            </a:endParaRPr>
          </a:p>
          <a:p>
            <a:r>
              <a:rPr lang="en-US" sz="2200" b="1" dirty="0">
                <a:solidFill>
                  <a:srgbClr val="000000"/>
                </a:solidFill>
                <a:latin typeface="Comic Sans MS"/>
              </a:rPr>
              <a:t>Kindergarten, First Grade, and Third Grade days:</a:t>
            </a:r>
            <a:r>
              <a:rPr lang="en-US" sz="2200" dirty="0">
                <a:solidFill>
                  <a:srgbClr val="000000"/>
                </a:solidFill>
                <a:latin typeface="Comic Sans MS"/>
              </a:rPr>
              <a:t> </a:t>
            </a:r>
            <a:r>
              <a:rPr lang="en-US" sz="2000" dirty="0">
                <a:solidFill>
                  <a:srgbClr val="000000"/>
                </a:solidFill>
                <a:latin typeface="Comic Sans MS"/>
              </a:rPr>
              <a:t>Monday &amp; Wednesday</a:t>
            </a:r>
            <a:endParaRPr lang="en-US" sz="2000">
              <a:solidFill>
                <a:srgbClr val="000000"/>
              </a:solidFill>
              <a:latin typeface="Calibri" panose="020F0502020204030204"/>
              <a:ea typeface="Calibri"/>
              <a:cs typeface="Calibri"/>
            </a:endParaRPr>
          </a:p>
          <a:p>
            <a:endParaRPr lang="en-US" sz="2200" dirty="0">
              <a:solidFill>
                <a:srgbClr val="000000"/>
              </a:solidFill>
              <a:latin typeface="Comic Sans MS"/>
            </a:endParaRPr>
          </a:p>
          <a:p>
            <a:r>
              <a:rPr lang="en-US" sz="2200" b="1" dirty="0">
                <a:solidFill>
                  <a:srgbClr val="000000"/>
                </a:solidFill>
                <a:latin typeface="Comic Sans MS"/>
              </a:rPr>
              <a:t>Second Grade, Fourth Grade, and Fifth Grade:</a:t>
            </a:r>
            <a:r>
              <a:rPr lang="en-US" sz="2200" dirty="0">
                <a:solidFill>
                  <a:srgbClr val="000000"/>
                </a:solidFill>
                <a:latin typeface="Comic Sans MS"/>
              </a:rPr>
              <a:t> Tuesday &amp; Thursday</a:t>
            </a:r>
            <a:endParaRPr lang="en-US" sz="2200" b="1" dirty="0">
              <a:solidFill>
                <a:srgbClr val="000000"/>
              </a:solidFill>
              <a:latin typeface="Comic Sans MS"/>
            </a:endParaRPr>
          </a:p>
          <a:p>
            <a:endParaRPr lang="en-US" sz="2200" dirty="0">
              <a:solidFill>
                <a:srgbClr val="000000"/>
              </a:solidFill>
              <a:latin typeface="Comic Sans MS"/>
            </a:endParaRPr>
          </a:p>
          <a:p>
            <a:endParaRPr lang="en-US" sz="2200" b="1" dirty="0">
              <a:solidFill>
                <a:srgbClr val="000000"/>
              </a:solidFill>
              <a:latin typeface="Comic Sans MS"/>
              <a:cs typeface="Calibri"/>
            </a:endParaRPr>
          </a:p>
          <a:p>
            <a:r>
              <a:rPr lang="en-US" sz="2200" b="1" dirty="0">
                <a:solidFill>
                  <a:srgbClr val="000000"/>
                </a:solidFill>
                <a:latin typeface="Comic Sans MS"/>
                <a:cs typeface="Calibri"/>
              </a:rPr>
              <a:t>Other</a:t>
            </a:r>
            <a:r>
              <a:rPr lang="en-US" sz="2200" b="1" i="0" u="none" strike="noStrike" dirty="0">
                <a:solidFill>
                  <a:srgbClr val="000000"/>
                </a:solidFill>
                <a:effectLst/>
                <a:latin typeface="Comic Sans MS"/>
              </a:rPr>
              <a:t> students are not able to sit with you and your child.</a:t>
            </a:r>
            <a:r>
              <a:rPr lang="en-US" sz="2200" b="1" dirty="0">
                <a:solidFill>
                  <a:srgbClr val="000000"/>
                </a:solidFill>
                <a:latin typeface="Comic Sans MS"/>
              </a:rPr>
              <a:t> Only people listed on the yellow card will be allowed to eat with your child.</a:t>
            </a:r>
            <a:endParaRPr lang="en-US" sz="2200" dirty="0">
              <a:cs typeface="Calibri"/>
            </a:endParaRPr>
          </a:p>
        </p:txBody>
      </p:sp>
    </p:spTree>
    <p:extLst>
      <p:ext uri="{BB962C8B-B14F-4D97-AF65-F5344CB8AC3E}">
        <p14:creationId xmlns:p14="http://schemas.microsoft.com/office/powerpoint/2010/main" val="279593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lIns="91440" tIns="45720" rIns="91440" bIns="45720" rtlCol="0" anchor="t">
            <a:spAutoFit/>
          </a:bodyPr>
          <a:lstStyle/>
          <a:p>
            <a:pPr algn="ctr">
              <a:defRPr/>
            </a:pPr>
            <a:r>
              <a:rPr lang="en-US" sz="6600" dirty="0">
                <a:solidFill>
                  <a:prstClr val="white"/>
                </a:solidFill>
                <a:latin typeface="Happy Lucky" panose="02000500000000000000" pitchFamily="2" charset="0"/>
                <a:ea typeface="KAHighway" panose="02000603000000000000" pitchFamily="2" charset="0"/>
              </a:rPr>
              <a:t>Dress Code</a:t>
            </a:r>
            <a:endParaRPr lang="en-US" sz="6600" b="0" i="0" u="none" strike="noStrike" kern="1200" cap="none" spc="0" normalizeH="0" baseline="0" noProof="0" dirty="0">
              <a:ln>
                <a:noFill/>
              </a:ln>
              <a:solidFill>
                <a:prstClr val="white"/>
              </a:solidFill>
              <a:effectLst/>
              <a:uLnTx/>
              <a:uFillTx/>
              <a:latin typeface="Happy Lucky" panose="02000500000000000000" pitchFamily="2" charset="0"/>
              <a:ea typeface="KAHighway" panose="02000603000000000000" pitchFamily="2" charset="0"/>
            </a:endParaRPr>
          </a:p>
        </p:txBody>
      </p:sp>
      <p:sp>
        <p:nvSpPr>
          <p:cNvPr id="3" name="TextBox 2">
            <a:extLst>
              <a:ext uri="{FF2B5EF4-FFF2-40B4-BE49-F238E27FC236}">
                <a16:creationId xmlns:a16="http://schemas.microsoft.com/office/drawing/2014/main" id="{F6B4C8E9-F839-4367-91AE-45A7141DD70A}"/>
              </a:ext>
            </a:extLst>
          </p:cNvPr>
          <p:cNvSpPr txBox="1"/>
          <p:nvPr/>
        </p:nvSpPr>
        <p:spPr>
          <a:xfrm>
            <a:off x="1077247" y="1717265"/>
            <a:ext cx="10029517" cy="3985706"/>
          </a:xfrm>
          <a:prstGeom prst="rect">
            <a:avLst/>
          </a:prstGeom>
          <a:noFill/>
        </p:spPr>
        <p:txBody>
          <a:bodyPr wrap="square" lIns="91440" tIns="45720" rIns="91440" bIns="45720" rtlCol="0" anchor="t">
            <a:spAutoFit/>
          </a:bodyPr>
          <a:lstStyle/>
          <a:p>
            <a:pPr marL="342900" indent="-342900">
              <a:buFont typeface="Arial"/>
              <a:buChar char="•"/>
            </a:pPr>
            <a:r>
              <a:rPr lang="en-US" sz="2300" dirty="0">
                <a:latin typeface="Comic Sans MS"/>
                <a:cs typeface="Calibri"/>
              </a:rPr>
              <a:t>Pants may not have holes above the knee. Patches or leggings must cover skin if above the knee. </a:t>
            </a:r>
            <a:endParaRPr lang="en-US" sz="2300">
              <a:latin typeface="Comic Sans MS"/>
              <a:ea typeface="Calibri" panose="020F0502020204030204"/>
              <a:cs typeface="Calibri"/>
            </a:endParaRPr>
          </a:p>
          <a:p>
            <a:pPr marL="342900" indent="-342900">
              <a:buFont typeface="Arial"/>
              <a:buChar char="•"/>
            </a:pPr>
            <a:r>
              <a:rPr lang="en-US" sz="2300" dirty="0">
                <a:latin typeface="Comic Sans MS"/>
                <a:cs typeface="Calibri"/>
              </a:rPr>
              <a:t>Shorts, skirts, culottes, split skirts or dresses must rest midthigh in length and this includes with leggings or shorts underneath.  </a:t>
            </a:r>
            <a:endParaRPr lang="en-US" sz="2300">
              <a:latin typeface="Comic Sans MS"/>
              <a:ea typeface="Calibri" panose="020F0502020204030204"/>
              <a:cs typeface="Calibri"/>
            </a:endParaRPr>
          </a:p>
          <a:p>
            <a:pPr marL="342900" indent="-342900">
              <a:buFont typeface="Arial"/>
              <a:buChar char="•"/>
            </a:pPr>
            <a:r>
              <a:rPr lang="en-US" sz="2300" dirty="0">
                <a:latin typeface="Comic Sans MS"/>
                <a:cs typeface="Calibri"/>
              </a:rPr>
              <a:t>Leggings are acceptable as pants but the accompanied shirt (tunic) must completely cover the child’s bottom. </a:t>
            </a:r>
            <a:endParaRPr lang="en-US" sz="2300">
              <a:latin typeface="Comic Sans MS"/>
              <a:ea typeface="Calibri" panose="020F0502020204030204"/>
              <a:cs typeface="Calibri"/>
            </a:endParaRPr>
          </a:p>
          <a:p>
            <a:pPr marL="342900" indent="-342900">
              <a:buFont typeface="Arial"/>
              <a:buChar char="•"/>
            </a:pPr>
            <a:r>
              <a:rPr lang="en-US" sz="2300" dirty="0">
                <a:latin typeface="Comic Sans MS"/>
                <a:cs typeface="Calibri"/>
              </a:rPr>
              <a:t>All pants (including skinny jeans) and skirts shall be worn at the waist at all times.  </a:t>
            </a:r>
            <a:endParaRPr lang="en-US" sz="2300">
              <a:latin typeface="Comic Sans MS"/>
              <a:ea typeface="Calibri" panose="020F0502020204030204"/>
              <a:cs typeface="Calibri"/>
            </a:endParaRPr>
          </a:p>
          <a:p>
            <a:pPr marL="342900" indent="-342900">
              <a:buFont typeface="Arial"/>
              <a:buChar char="•"/>
            </a:pPr>
            <a:r>
              <a:rPr lang="en-US" sz="2300" dirty="0">
                <a:latin typeface="Comic Sans MS"/>
                <a:cs typeface="Calibri"/>
              </a:rPr>
              <a:t>Hats or caps should not be worn during the school day. If a student wears a hoodie, the hood may not be worn over the student’s head during the school day.</a:t>
            </a:r>
            <a:endParaRPr lang="en-US" sz="2300" dirty="0">
              <a:latin typeface="Comic Sans MS"/>
              <a:ea typeface="Calibri" panose="020F0502020204030204"/>
              <a:cs typeface="Calibri" panose="020F0502020204030204"/>
            </a:endParaRPr>
          </a:p>
        </p:txBody>
      </p:sp>
    </p:spTree>
    <p:extLst>
      <p:ext uri="{BB962C8B-B14F-4D97-AF65-F5344CB8AC3E}">
        <p14:creationId xmlns:p14="http://schemas.microsoft.com/office/powerpoint/2010/main" val="1433381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lIns="91440" tIns="45720" rIns="91440" bIns="45720" rtlCol="0" anchor="t">
            <a:spAutoFit/>
          </a:bodyPr>
          <a:lstStyle/>
          <a:p>
            <a:pPr algn="ctr">
              <a:defRPr/>
            </a:pPr>
            <a:r>
              <a:rPr lang="en-US" sz="6600" dirty="0">
                <a:solidFill>
                  <a:prstClr val="white"/>
                </a:solidFill>
                <a:latin typeface="Happy Lucky" panose="02000500000000000000" pitchFamily="2" charset="0"/>
                <a:ea typeface="KAHighway" panose="02000603000000000000" pitchFamily="2" charset="0"/>
              </a:rPr>
              <a:t>Dress Code</a:t>
            </a:r>
            <a:endParaRPr lang="en-US" sz="6600" b="0" i="0" u="none" strike="noStrike" kern="1200" cap="none" spc="0" normalizeH="0" baseline="0" noProof="0" dirty="0">
              <a:ln>
                <a:noFill/>
              </a:ln>
              <a:solidFill>
                <a:prstClr val="white"/>
              </a:solidFill>
              <a:effectLst/>
              <a:uLnTx/>
              <a:uFillTx/>
              <a:latin typeface="Happy Lucky" panose="02000500000000000000" pitchFamily="2" charset="0"/>
              <a:ea typeface="KAHighway" panose="02000603000000000000" pitchFamily="2" charset="0"/>
            </a:endParaRPr>
          </a:p>
        </p:txBody>
      </p:sp>
      <p:sp>
        <p:nvSpPr>
          <p:cNvPr id="3" name="TextBox 2">
            <a:extLst>
              <a:ext uri="{FF2B5EF4-FFF2-40B4-BE49-F238E27FC236}">
                <a16:creationId xmlns:a16="http://schemas.microsoft.com/office/drawing/2014/main" id="{F6B4C8E9-F839-4367-91AE-45A7141DD70A}"/>
              </a:ext>
            </a:extLst>
          </p:cNvPr>
          <p:cNvSpPr txBox="1"/>
          <p:nvPr/>
        </p:nvSpPr>
        <p:spPr>
          <a:xfrm>
            <a:off x="1089538" y="1545202"/>
            <a:ext cx="10041807" cy="4339650"/>
          </a:xfrm>
          <a:prstGeom prst="rect">
            <a:avLst/>
          </a:prstGeom>
          <a:noFill/>
        </p:spPr>
        <p:txBody>
          <a:bodyPr wrap="square" lIns="91440" tIns="45720" rIns="91440" bIns="45720" rtlCol="0" anchor="t">
            <a:spAutoFit/>
          </a:bodyPr>
          <a:lstStyle/>
          <a:p>
            <a:pPr marL="342900" indent="-342900">
              <a:buFont typeface="Arial"/>
              <a:buChar char="•"/>
            </a:pPr>
            <a:r>
              <a:rPr lang="en-US" sz="2300" dirty="0">
                <a:latin typeface="Comic Sans MS"/>
                <a:cs typeface="Calibri"/>
              </a:rPr>
              <a:t>Tank, tube, and halter-tops, including spaghetti straps and low-cut shirts, are not permitted. Sleeveless shirts are permitted as long as they are three fingers in width on the shoulder. Please be mindful with V-neck shirts and low-cut shirts.  </a:t>
            </a:r>
            <a:endParaRPr lang="en-US" sz="2300">
              <a:latin typeface="Calibri" panose="020F0502020204030204"/>
              <a:ea typeface="Calibri" panose="020F0502020204030204"/>
              <a:cs typeface="Calibri"/>
            </a:endParaRPr>
          </a:p>
          <a:p>
            <a:pPr marL="342900" indent="-342900">
              <a:buFont typeface="Arial"/>
              <a:buChar char="•"/>
            </a:pPr>
            <a:r>
              <a:rPr lang="en-US" sz="2300" dirty="0">
                <a:latin typeface="Comic Sans MS"/>
                <a:cs typeface="Calibri"/>
              </a:rPr>
              <a:t>Shirts should not be transparent. If a shirt is transparent, students must wear a tank top or camisole underneath so that undergarments are not visible. </a:t>
            </a:r>
            <a:endParaRPr lang="en-US" sz="2300">
              <a:ea typeface="Calibri"/>
              <a:cs typeface="Calibri"/>
            </a:endParaRPr>
          </a:p>
          <a:p>
            <a:pPr marL="342900" indent="-342900">
              <a:buFont typeface="Arial"/>
              <a:buChar char="•"/>
            </a:pPr>
            <a:r>
              <a:rPr lang="en-US" sz="2300" dirty="0">
                <a:latin typeface="Comic Sans MS"/>
                <a:cs typeface="Calibri"/>
              </a:rPr>
              <a:t>Flip-flops and slides are not allowed on the playground equipment as it is a safety issue.  </a:t>
            </a:r>
            <a:endParaRPr lang="en-US" sz="2300">
              <a:ea typeface="Calibri"/>
              <a:cs typeface="Calibri"/>
            </a:endParaRPr>
          </a:p>
          <a:p>
            <a:pPr marL="342900" indent="-342900">
              <a:buFont typeface="Arial"/>
              <a:buChar char="•"/>
            </a:pPr>
            <a:r>
              <a:rPr lang="en-US" sz="2300" dirty="0">
                <a:latin typeface="Comic Sans MS"/>
                <a:cs typeface="Calibri"/>
              </a:rPr>
              <a:t>Hair color and/or styles that create a disruption of the educational environment, present a health or safety concern, or interfere with the learning of others will not be permitted.</a:t>
            </a:r>
            <a:endParaRPr lang="en-US" sz="2300">
              <a:latin typeface="Comic Sans MS"/>
              <a:cs typeface="Calibri"/>
            </a:endParaRPr>
          </a:p>
        </p:txBody>
      </p:sp>
    </p:spTree>
    <p:extLst>
      <p:ext uri="{BB962C8B-B14F-4D97-AF65-F5344CB8AC3E}">
        <p14:creationId xmlns:p14="http://schemas.microsoft.com/office/powerpoint/2010/main" val="271160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lIns="91440" tIns="45720" rIns="91440" bIns="45720" rtlCol="0" anchor="t">
            <a:spAutoFit/>
          </a:bodyPr>
          <a:lstStyle/>
          <a:p>
            <a:pPr algn="ctr">
              <a:defRPr/>
            </a:pPr>
            <a:r>
              <a:rPr lang="en-US" sz="6600" dirty="0">
                <a:solidFill>
                  <a:prstClr val="white"/>
                </a:solidFill>
                <a:latin typeface="Happy Lucky" panose="02000500000000000000" pitchFamily="2" charset="0"/>
                <a:ea typeface="KAHighway" panose="02000603000000000000" pitchFamily="2" charset="0"/>
              </a:rPr>
              <a:t>Dress Code</a:t>
            </a:r>
            <a:endParaRPr lang="en-US" sz="6600" b="0" i="0" u="none" strike="noStrike" kern="1200" cap="none" spc="0" normalizeH="0" baseline="0" noProof="0" dirty="0">
              <a:ln>
                <a:noFill/>
              </a:ln>
              <a:solidFill>
                <a:prstClr val="white"/>
              </a:solidFill>
              <a:effectLst/>
              <a:uLnTx/>
              <a:uFillTx/>
              <a:latin typeface="Happy Lucky" panose="02000500000000000000" pitchFamily="2" charset="0"/>
              <a:ea typeface="KAHighway" panose="02000603000000000000" pitchFamily="2" charset="0"/>
            </a:endParaRPr>
          </a:p>
        </p:txBody>
      </p:sp>
      <p:pic>
        <p:nvPicPr>
          <p:cNvPr id="4" name="Picture 3" descr="A pair of black shoes&#10;&#10;Description automatically generated">
            <a:extLst>
              <a:ext uri="{FF2B5EF4-FFF2-40B4-BE49-F238E27FC236}">
                <a16:creationId xmlns:a16="http://schemas.microsoft.com/office/drawing/2014/main" id="{2F6BDEB1-5814-0ABE-0674-5AD5C534B805}"/>
              </a:ext>
            </a:extLst>
          </p:cNvPr>
          <p:cNvPicPr>
            <a:picLocks noChangeAspect="1"/>
          </p:cNvPicPr>
          <p:nvPr/>
        </p:nvPicPr>
        <p:blipFill>
          <a:blip r:embed="rId3"/>
          <a:stretch>
            <a:fillRect/>
          </a:stretch>
        </p:blipFill>
        <p:spPr>
          <a:xfrm>
            <a:off x="7527977" y="1334729"/>
            <a:ext cx="3477855" cy="4188543"/>
          </a:xfrm>
          <a:prstGeom prst="rect">
            <a:avLst/>
          </a:prstGeom>
        </p:spPr>
      </p:pic>
      <p:sp>
        <p:nvSpPr>
          <p:cNvPr id="5" name="TextBox 4">
            <a:extLst>
              <a:ext uri="{FF2B5EF4-FFF2-40B4-BE49-F238E27FC236}">
                <a16:creationId xmlns:a16="http://schemas.microsoft.com/office/drawing/2014/main" id="{9CEDCE71-E697-D22E-2C43-251BB2E122DE}"/>
              </a:ext>
            </a:extLst>
          </p:cNvPr>
          <p:cNvSpPr txBox="1"/>
          <p:nvPr/>
        </p:nvSpPr>
        <p:spPr>
          <a:xfrm>
            <a:off x="1308152" y="1735079"/>
            <a:ext cx="608933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latin typeface="Comic Sans MS"/>
              </a:rPr>
              <a:t>Crocs are allowed when in sport mode. Sport mode allows the band to make the shoe become a sandal and they stay on students' feet. Flip flops and slides are not allowed on playground equipment as they pose a safety risk.</a:t>
            </a:r>
          </a:p>
        </p:txBody>
      </p:sp>
    </p:spTree>
    <p:extLst>
      <p:ext uri="{BB962C8B-B14F-4D97-AF65-F5344CB8AC3E}">
        <p14:creationId xmlns:p14="http://schemas.microsoft.com/office/powerpoint/2010/main" val="278455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942937" y="480179"/>
            <a:ext cx="43408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ClassDojo</a:t>
            </a:r>
          </a:p>
        </p:txBody>
      </p:sp>
      <p:sp>
        <p:nvSpPr>
          <p:cNvPr id="4" name="Rectangle 3"/>
          <p:cNvSpPr/>
          <p:nvPr/>
        </p:nvSpPr>
        <p:spPr>
          <a:xfrm>
            <a:off x="1135309" y="62984"/>
            <a:ext cx="2063257" cy="369332"/>
          </a:xfrm>
          <a:prstGeom prst="rect">
            <a:avLst/>
          </a:prstGeom>
        </p:spPr>
        <p:txBody>
          <a:bodyPr wrap="none">
            <a:spAutoFit/>
          </a:bodyPr>
          <a:lstStyle/>
          <a:p>
            <a:pPr lvl="0" algn="ctr">
              <a:defRPr/>
            </a:pPr>
            <a:r>
              <a:rPr lang="en-US">
                <a:solidFill>
                  <a:prstClr val="white"/>
                </a:solidFill>
                <a:latin typeface="Happy Lucky" panose="02000500000000000000" pitchFamily="2" charset="0"/>
                <a:ea typeface="KAHighway" panose="02000603000000000000" pitchFamily="2" charset="0"/>
              </a:rPr>
              <a:t>Communication Binder</a:t>
            </a:r>
          </a:p>
        </p:txBody>
      </p:sp>
      <p:sp>
        <p:nvSpPr>
          <p:cNvPr id="6" name="TextBox 5">
            <a:extLst>
              <a:ext uri="{FF2B5EF4-FFF2-40B4-BE49-F238E27FC236}">
                <a16:creationId xmlns:a16="http://schemas.microsoft.com/office/drawing/2014/main" id="{3A9186AA-E6FD-4713-B609-D8AC8DEC6ED5}"/>
              </a:ext>
            </a:extLst>
          </p:cNvPr>
          <p:cNvSpPr txBox="1"/>
          <p:nvPr/>
        </p:nvSpPr>
        <p:spPr>
          <a:xfrm>
            <a:off x="1135309" y="2066926"/>
            <a:ext cx="9913691" cy="1569660"/>
          </a:xfrm>
          <a:prstGeom prst="rect">
            <a:avLst/>
          </a:prstGeom>
          <a:noFill/>
        </p:spPr>
        <p:txBody>
          <a:bodyPr wrap="square">
            <a:spAutoFit/>
          </a:bodyPr>
          <a:lstStyle/>
          <a:p>
            <a:r>
              <a:rPr lang="en-US" sz="2400" b="0" i="0" u="none" strike="noStrike">
                <a:solidFill>
                  <a:srgbClr val="000000"/>
                </a:solidFill>
                <a:effectLst/>
                <a:latin typeface="Comic Sans MS" panose="030F0702030302020204" pitchFamily="66" charset="0"/>
              </a:rPr>
              <a:t>ClassDojo is a way for us to communicate with you.  Information for signing up will be sent home.  Please make sure to join our class.  You will receive information regarding things happening in our school and classroom.  Please check this site each day. </a:t>
            </a:r>
            <a:endParaRPr lang="en-US" sz="2400"/>
          </a:p>
        </p:txBody>
      </p:sp>
    </p:spTree>
    <p:extLst>
      <p:ext uri="{BB962C8B-B14F-4D97-AF65-F5344CB8AC3E}">
        <p14:creationId xmlns:p14="http://schemas.microsoft.com/office/powerpoint/2010/main" val="2128707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a:solidFill>
                  <a:prstClr val="white"/>
                </a:solidFill>
                <a:latin typeface="Happy Lucky" panose="02000500000000000000" pitchFamily="2" charset="0"/>
                <a:ea typeface="KAHighway" panose="02000603000000000000" pitchFamily="2" charset="0"/>
              </a:rPr>
              <a:t>Welcome</a:t>
            </a:r>
            <a:endPar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endParaRPr>
          </a:p>
        </p:txBody>
      </p:sp>
      <p:sp>
        <p:nvSpPr>
          <p:cNvPr id="3" name="TextBox 2">
            <a:extLst>
              <a:ext uri="{FF2B5EF4-FFF2-40B4-BE49-F238E27FC236}">
                <a16:creationId xmlns:a16="http://schemas.microsoft.com/office/drawing/2014/main" id="{1131113B-EB72-DD43-AFDC-E578BE211991}"/>
              </a:ext>
            </a:extLst>
          </p:cNvPr>
          <p:cNvSpPr txBox="1"/>
          <p:nvPr/>
        </p:nvSpPr>
        <p:spPr>
          <a:xfrm>
            <a:off x="1085812" y="1733549"/>
            <a:ext cx="9786295" cy="3293209"/>
          </a:xfrm>
          <a:prstGeom prst="rect">
            <a:avLst/>
          </a:prstGeom>
          <a:noFill/>
        </p:spPr>
        <p:txBody>
          <a:bodyPr wrap="square" rtlCol="0">
            <a:spAutoFit/>
          </a:bodyPr>
          <a:lstStyle/>
          <a:p>
            <a:pPr marL="342900" indent="-342900">
              <a:buFont typeface="Arial" panose="020B0604020202020204" pitchFamily="34" charset="0"/>
              <a:buChar char="•"/>
            </a:pPr>
            <a:r>
              <a:rPr lang="en-US" sz="4000" kern="1400">
                <a:solidFill>
                  <a:srgbClr val="000000"/>
                </a:solidFill>
                <a:effectLst/>
                <a:ea typeface="Times New Roman" panose="02020603050405020304" pitchFamily="18" charset="0"/>
              </a:rPr>
              <a:t>Introductions</a:t>
            </a:r>
          </a:p>
          <a:p>
            <a:pPr marL="342900" indent="-342900">
              <a:buFont typeface="Arial" panose="020B0604020202020204" pitchFamily="34" charset="0"/>
              <a:buChar char="•"/>
            </a:pPr>
            <a:r>
              <a:rPr lang="en-US" sz="4000" kern="1400">
                <a:solidFill>
                  <a:srgbClr val="000000"/>
                </a:solidFill>
                <a:effectLst/>
                <a:ea typeface="Times New Roman" panose="02020603050405020304" pitchFamily="18" charset="0"/>
              </a:rPr>
              <a:t>About NHE</a:t>
            </a:r>
            <a:endParaRPr lang="en-US" sz="4000" kern="1400">
              <a:solidFill>
                <a:srgbClr val="000000"/>
              </a:solidFill>
              <a:ea typeface="Times New Roman" panose="02020603050405020304" pitchFamily="18" charset="0"/>
            </a:endParaRPr>
          </a:p>
          <a:p>
            <a:pPr marL="342900" indent="-342900">
              <a:buFont typeface="Arial" panose="020B0604020202020204" pitchFamily="34" charset="0"/>
              <a:buChar char="•"/>
            </a:pPr>
            <a:r>
              <a:rPr lang="en-US" sz="4000" kern="1400">
                <a:solidFill>
                  <a:srgbClr val="000000"/>
                </a:solidFill>
                <a:effectLst/>
                <a:ea typeface="Times New Roman" panose="02020603050405020304" pitchFamily="18" charset="0"/>
              </a:rPr>
              <a:t>Safety</a:t>
            </a:r>
          </a:p>
          <a:p>
            <a:pPr marL="342900" indent="-342900">
              <a:buFont typeface="Arial" panose="020B0604020202020204" pitchFamily="34" charset="0"/>
              <a:buChar char="•"/>
            </a:pPr>
            <a:r>
              <a:rPr lang="en-US" sz="4000" kern="1400">
                <a:solidFill>
                  <a:srgbClr val="000000"/>
                </a:solidFill>
                <a:ea typeface="Times New Roman" panose="02020603050405020304" pitchFamily="18" charset="0"/>
              </a:rPr>
              <a:t>Communication</a:t>
            </a:r>
            <a:endParaRPr lang="en-US" sz="4000" kern="1400">
              <a:solidFill>
                <a:srgbClr val="000000"/>
              </a:solidFill>
              <a:effectLst/>
              <a:ea typeface="Times New Roman" panose="02020603050405020304" pitchFamily="18" charset="0"/>
            </a:endParaRPr>
          </a:p>
          <a:p>
            <a:endParaRPr lang="en-US" sz="2400" kern="1400">
              <a:solidFill>
                <a:srgbClr val="000000"/>
              </a:solidFill>
              <a:ea typeface="Times New Roman" panose="02020603050405020304" pitchFamily="18" charset="0"/>
            </a:endParaRPr>
          </a:p>
          <a:p>
            <a:endParaRPr lang="en-US" sz="2400" kern="140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6443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248892"/>
            <a:ext cx="434088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Communication Binder</a:t>
            </a:r>
          </a:p>
        </p:txBody>
      </p:sp>
      <p:sp>
        <p:nvSpPr>
          <p:cNvPr id="4" name="Rectangle 3"/>
          <p:cNvSpPr/>
          <p:nvPr/>
        </p:nvSpPr>
        <p:spPr>
          <a:xfrm>
            <a:off x="1135309" y="62984"/>
            <a:ext cx="2063257" cy="369332"/>
          </a:xfrm>
          <a:prstGeom prst="rect">
            <a:avLst/>
          </a:prstGeom>
        </p:spPr>
        <p:txBody>
          <a:bodyPr wrap="none">
            <a:spAutoFit/>
          </a:bodyPr>
          <a:lstStyle/>
          <a:p>
            <a:pPr lvl="0" algn="ctr">
              <a:defRPr/>
            </a:pPr>
            <a:r>
              <a:rPr lang="en-US">
                <a:solidFill>
                  <a:prstClr val="white"/>
                </a:solidFill>
                <a:latin typeface="Happy Lucky" panose="02000500000000000000" pitchFamily="2" charset="0"/>
                <a:ea typeface="KAHighway" panose="02000603000000000000" pitchFamily="2" charset="0"/>
              </a:rPr>
              <a:t>Communication Binder</a:t>
            </a:r>
          </a:p>
        </p:txBody>
      </p:sp>
      <p:sp>
        <p:nvSpPr>
          <p:cNvPr id="6" name="TextBox 5">
            <a:extLst>
              <a:ext uri="{FF2B5EF4-FFF2-40B4-BE49-F238E27FC236}">
                <a16:creationId xmlns:a16="http://schemas.microsoft.com/office/drawing/2014/main" id="{3A9186AA-E6FD-4713-B609-D8AC8DEC6ED5}"/>
              </a:ext>
            </a:extLst>
          </p:cNvPr>
          <p:cNvSpPr txBox="1"/>
          <p:nvPr/>
        </p:nvSpPr>
        <p:spPr>
          <a:xfrm>
            <a:off x="1135309" y="2066926"/>
            <a:ext cx="9913691" cy="3046988"/>
          </a:xfrm>
          <a:prstGeom prst="rect">
            <a:avLst/>
          </a:prstGeom>
          <a:noFill/>
        </p:spPr>
        <p:txBody>
          <a:bodyPr wrap="square" lIns="91440" tIns="45720" rIns="91440" bIns="45720" anchor="t">
            <a:spAutoFit/>
          </a:bodyPr>
          <a:lstStyle/>
          <a:p>
            <a:r>
              <a:rPr lang="en-US" sz="2400" b="0" i="0" u="none" strike="noStrike" dirty="0">
                <a:solidFill>
                  <a:srgbClr val="000000"/>
                </a:solidFill>
                <a:effectLst/>
                <a:latin typeface="Comic Sans MS"/>
              </a:rPr>
              <a:t>Each student will have a communication binder.  Please make sure your child has a 1” binder with a clear pocket on the front and a clear pencil pouch inserted in the front of the binder. This binder needs to be returned to school daily.  This will be the way to send in all notes and monies for your child. </a:t>
            </a:r>
            <a:r>
              <a:rPr lang="en-US" sz="2400" dirty="0">
                <a:solidFill>
                  <a:srgbClr val="000000"/>
                </a:solidFill>
                <a:latin typeface="Comic Sans MS"/>
              </a:rPr>
              <a:t>Along with their</a:t>
            </a:r>
            <a:r>
              <a:rPr lang="en-US" sz="2400" b="0" i="0" u="none" strike="noStrike" dirty="0">
                <a:solidFill>
                  <a:srgbClr val="000000"/>
                </a:solidFill>
                <a:effectLst/>
                <a:latin typeface="Comic Sans MS"/>
              </a:rPr>
              <a:t> </a:t>
            </a:r>
            <a:r>
              <a:rPr lang="en-US" sz="2400" dirty="0">
                <a:solidFill>
                  <a:srgbClr val="000000"/>
                </a:solidFill>
                <a:latin typeface="Comic Sans MS"/>
              </a:rPr>
              <a:t>behavior calendar. </a:t>
            </a:r>
            <a:r>
              <a:rPr lang="en-US" sz="2400" b="0" i="0" u="none" strike="noStrike" dirty="0">
                <a:solidFill>
                  <a:srgbClr val="000000"/>
                </a:solidFill>
                <a:effectLst/>
                <a:latin typeface="Comic Sans MS"/>
              </a:rPr>
              <a:t>It will be sent home daily in your child’s backpack.   Please make sure to check this binder nightly for any information sent home from school. </a:t>
            </a:r>
            <a:r>
              <a:rPr lang="en-US" sz="2400" dirty="0">
                <a:solidFill>
                  <a:srgbClr val="000000"/>
                </a:solidFill>
                <a:latin typeface="Comic Sans MS"/>
              </a:rPr>
              <a:t> </a:t>
            </a:r>
            <a:endParaRPr lang="en-US" sz="3600"/>
          </a:p>
        </p:txBody>
      </p:sp>
    </p:spTree>
    <p:extLst>
      <p:ext uri="{BB962C8B-B14F-4D97-AF65-F5344CB8AC3E}">
        <p14:creationId xmlns:p14="http://schemas.microsoft.com/office/powerpoint/2010/main" val="3421339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Newsletter</a:t>
            </a:r>
          </a:p>
        </p:txBody>
      </p:sp>
      <p:sp>
        <p:nvSpPr>
          <p:cNvPr id="5" name="TextBox 4">
            <a:extLst>
              <a:ext uri="{FF2B5EF4-FFF2-40B4-BE49-F238E27FC236}">
                <a16:creationId xmlns:a16="http://schemas.microsoft.com/office/drawing/2014/main" id="{7982E3F1-FD6B-432B-B599-628C3F0C7932}"/>
              </a:ext>
            </a:extLst>
          </p:cNvPr>
          <p:cNvSpPr txBox="1"/>
          <p:nvPr/>
        </p:nvSpPr>
        <p:spPr>
          <a:xfrm>
            <a:off x="1152525" y="2000250"/>
            <a:ext cx="9867900" cy="2677656"/>
          </a:xfrm>
          <a:prstGeom prst="rect">
            <a:avLst/>
          </a:prstGeom>
          <a:noFill/>
        </p:spPr>
        <p:txBody>
          <a:bodyPr wrap="square" lIns="91440" tIns="45720" rIns="91440" bIns="45720" anchor="t">
            <a:spAutoFit/>
          </a:bodyPr>
          <a:lstStyle/>
          <a:p>
            <a:r>
              <a:rPr lang="en-US" sz="2400" b="0" i="0" u="none" strike="noStrike" dirty="0">
                <a:solidFill>
                  <a:srgbClr val="000000"/>
                </a:solidFill>
                <a:effectLst/>
                <a:latin typeface="Comic Sans MS"/>
              </a:rPr>
              <a:t>A newsletter will be posted each Monday explaining what we have been doing in our classrooms and upcoming events.   Please take time to read all the information sent home.  All student work will be sent home on </a:t>
            </a:r>
            <a:r>
              <a:rPr lang="en-US" sz="2400" dirty="0">
                <a:solidFill>
                  <a:srgbClr val="000000"/>
                </a:solidFill>
                <a:latin typeface="Comic Sans MS"/>
              </a:rPr>
              <a:t>Monday </a:t>
            </a:r>
            <a:r>
              <a:rPr lang="en-US" sz="2400" b="0" i="0" u="none" strike="noStrike" dirty="0">
                <a:solidFill>
                  <a:srgbClr val="000000"/>
                </a:solidFill>
                <a:effectLst/>
                <a:latin typeface="Comic Sans MS"/>
              </a:rPr>
              <a:t>in a communication folder. The newsletter will be posted on the teacher’s website and sent through Dojo.  Check your teacher’s website periodically for any information pertaining to your child’s classroom.</a:t>
            </a:r>
            <a:r>
              <a:rPr lang="en-US" sz="2400" dirty="0">
                <a:solidFill>
                  <a:srgbClr val="000000"/>
                </a:solidFill>
                <a:latin typeface="Comic Sans MS"/>
              </a:rPr>
              <a:t> </a:t>
            </a:r>
            <a:endParaRPr lang="en-US" sz="3600"/>
          </a:p>
        </p:txBody>
      </p:sp>
    </p:spTree>
    <p:extLst>
      <p:ext uri="{BB962C8B-B14F-4D97-AF65-F5344CB8AC3E}">
        <p14:creationId xmlns:p14="http://schemas.microsoft.com/office/powerpoint/2010/main" val="4151254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868098" y="428936"/>
            <a:ext cx="4782041"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a:solidFill>
                  <a:prstClr val="white"/>
                </a:solidFill>
                <a:latin typeface="Happy Lucky" panose="02000500000000000000" pitchFamily="2" charset="0"/>
                <a:ea typeface="KAHighway" panose="02000603000000000000" pitchFamily="2" charset="0"/>
              </a:rPr>
              <a:t>Assessments</a:t>
            </a:r>
            <a:endPar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endParaRPr>
          </a:p>
        </p:txBody>
      </p:sp>
      <p:sp>
        <p:nvSpPr>
          <p:cNvPr id="5" name="TextBox 4">
            <a:extLst>
              <a:ext uri="{FF2B5EF4-FFF2-40B4-BE49-F238E27FC236}">
                <a16:creationId xmlns:a16="http://schemas.microsoft.com/office/drawing/2014/main" id="{A3EAB16A-FAF8-4EF7-A2A6-BDF63C8F21FD}"/>
              </a:ext>
            </a:extLst>
          </p:cNvPr>
          <p:cNvSpPr txBox="1"/>
          <p:nvPr/>
        </p:nvSpPr>
        <p:spPr>
          <a:xfrm>
            <a:off x="1181099" y="1990726"/>
            <a:ext cx="9839325" cy="2677656"/>
          </a:xfrm>
          <a:prstGeom prst="rect">
            <a:avLst/>
          </a:prstGeom>
          <a:noFill/>
        </p:spPr>
        <p:txBody>
          <a:bodyPr wrap="square">
            <a:spAutoFit/>
          </a:bodyPr>
          <a:lstStyle/>
          <a:p>
            <a:r>
              <a:rPr lang="en-US" sz="2400" b="0" i="0" u="none" strike="noStrike">
                <a:solidFill>
                  <a:srgbClr val="000000"/>
                </a:solidFill>
                <a:effectLst/>
                <a:latin typeface="Comic Sans MS" panose="030F0702030302020204" pitchFamily="66" charset="0"/>
              </a:rPr>
              <a:t>The Georgia Kindergarten Inventory of Developing Skills (GKIDS) is administered throughout the school year to all Kindergarten students in Georgia to help determine readiness for first grade.  The test will be given to students on an individual basis throughout the year.  The information on your child’s GKIDS results, reading benchmarks, and classroom performance will be used in determining your child’s readiness for first grade.</a:t>
            </a:r>
            <a:endParaRPr lang="en-US" sz="3600"/>
          </a:p>
        </p:txBody>
      </p:sp>
    </p:spTree>
    <p:extLst>
      <p:ext uri="{BB962C8B-B14F-4D97-AF65-F5344CB8AC3E}">
        <p14:creationId xmlns:p14="http://schemas.microsoft.com/office/powerpoint/2010/main" val="1415185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Curriculum</a:t>
            </a:r>
          </a:p>
        </p:txBody>
      </p:sp>
      <p:sp>
        <p:nvSpPr>
          <p:cNvPr id="4" name="Rectangle 3"/>
          <p:cNvSpPr/>
          <p:nvPr/>
        </p:nvSpPr>
        <p:spPr>
          <a:xfrm>
            <a:off x="1085812" y="1907178"/>
            <a:ext cx="9886988" cy="3539430"/>
          </a:xfrm>
          <a:prstGeom prst="rect">
            <a:avLst/>
          </a:prstGeom>
        </p:spPr>
        <p:txBody>
          <a:bodyPr wrap="square">
            <a:spAutoFit/>
          </a:bodyPr>
          <a:lstStyle/>
          <a:p>
            <a:pPr algn="ctr"/>
            <a:r>
              <a:rPr lang="en-US" sz="2800" kern="1400">
                <a:solidFill>
                  <a:srgbClr val="000000"/>
                </a:solidFill>
                <a:ea typeface="Times New Roman" panose="02020603050405020304" pitchFamily="18" charset="0"/>
              </a:rPr>
              <a:t>We believe that Kindergarten should provide age appropriate activities that challenge students with various learning styles.  Our developmental program involves hands-on experiences, which create a fun way to learn the basic skills.  Unit topics are used throughout the year to link all subject areas.  Please check out the website for the kindergarten standards:</a:t>
            </a:r>
            <a:endParaRPr lang="en-US" kern="1400">
              <a:solidFill>
                <a:srgbClr val="000000"/>
              </a:solidFill>
              <a:effectLst/>
              <a:ea typeface="Times New Roman" panose="02020603050405020304" pitchFamily="18" charset="0"/>
            </a:endParaRPr>
          </a:p>
          <a:p>
            <a:pPr algn="ctr"/>
            <a:r>
              <a:rPr lang="en-US" sz="2800" u="sng" kern="1400">
                <a:solidFill>
                  <a:srgbClr val="000000"/>
                </a:solidFill>
                <a:ea typeface="Times New Roman" panose="02020603050405020304" pitchFamily="18" charset="0"/>
                <a:hlinkClick r:id="rId3"/>
              </a:rPr>
              <a:t>https://www.georgiastandards.org/Georgia-Standards/Pages/default.aspx</a:t>
            </a:r>
            <a:endParaRPr lang="en-US" kern="140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1892232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355356" y="525830"/>
            <a:ext cx="53911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Contagious Diseases</a:t>
            </a:r>
          </a:p>
        </p:txBody>
      </p:sp>
      <p:sp>
        <p:nvSpPr>
          <p:cNvPr id="5" name="TextBox 4">
            <a:extLst>
              <a:ext uri="{FF2B5EF4-FFF2-40B4-BE49-F238E27FC236}">
                <a16:creationId xmlns:a16="http://schemas.microsoft.com/office/drawing/2014/main" id="{7CB94735-160A-4D69-BE4E-0C9BFDD03403}"/>
              </a:ext>
            </a:extLst>
          </p:cNvPr>
          <p:cNvSpPr txBox="1"/>
          <p:nvPr/>
        </p:nvSpPr>
        <p:spPr>
          <a:xfrm>
            <a:off x="1157287" y="2181226"/>
            <a:ext cx="9877425" cy="3785652"/>
          </a:xfrm>
          <a:prstGeom prst="rect">
            <a:avLst/>
          </a:prstGeom>
          <a:noFill/>
        </p:spPr>
        <p:txBody>
          <a:bodyPr wrap="square">
            <a:spAutoFit/>
          </a:bodyPr>
          <a:lstStyle/>
          <a:p>
            <a:r>
              <a:rPr lang="en-US" sz="2400" b="0" i="0" u="none" strike="noStrike">
                <a:solidFill>
                  <a:srgbClr val="000000"/>
                </a:solidFill>
                <a:effectLst/>
                <a:latin typeface="Comic Sans MS" panose="030F0702030302020204" pitchFamily="66" charset="0"/>
              </a:rPr>
              <a:t>If your child has pink eye or any other contagious disease such as the flu and/or is running a fever (100 degrees), vomiting or experiencing diarrhea, he/ she should stay at home as long as needed.  </a:t>
            </a:r>
          </a:p>
          <a:p>
            <a:endParaRPr lang="en-US" sz="2400">
              <a:solidFill>
                <a:srgbClr val="000000"/>
              </a:solidFill>
              <a:latin typeface="Comic Sans MS" panose="030F0702030302020204" pitchFamily="66" charset="0"/>
            </a:endParaRPr>
          </a:p>
          <a:p>
            <a:r>
              <a:rPr lang="en-US" sz="2400" b="1" i="0" u="sng">
                <a:solidFill>
                  <a:srgbClr val="000000"/>
                </a:solidFill>
                <a:effectLst/>
                <a:latin typeface="Comic Sans MS" panose="030F0702030302020204" pitchFamily="66" charset="0"/>
              </a:rPr>
              <a:t>Please note that your child must be symptom free for 24 hours without medication to return to school.</a:t>
            </a:r>
            <a:r>
              <a:rPr lang="en-US" sz="2400" b="0" i="0" u="none" strike="noStrike">
                <a:solidFill>
                  <a:srgbClr val="000000"/>
                </a:solidFill>
                <a:effectLst/>
                <a:latin typeface="Comic Sans MS" panose="030F0702030302020204" pitchFamily="66" charset="0"/>
              </a:rPr>
              <a:t>  </a:t>
            </a:r>
          </a:p>
          <a:p>
            <a:endParaRPr lang="en-US" sz="2400">
              <a:solidFill>
                <a:srgbClr val="000000"/>
              </a:solidFill>
              <a:latin typeface="Comic Sans MS" panose="030F0702030302020204" pitchFamily="66" charset="0"/>
            </a:endParaRPr>
          </a:p>
          <a:p>
            <a:r>
              <a:rPr lang="en-US" sz="2400" b="1" i="1" u="none" strike="noStrike">
                <a:solidFill>
                  <a:srgbClr val="000000"/>
                </a:solidFill>
                <a:effectLst/>
                <a:latin typeface="Comic Sans MS" panose="030F0702030302020204" pitchFamily="66" charset="0"/>
              </a:rPr>
              <a:t>Please send an excuse for your child’s absence when he/she returns. </a:t>
            </a:r>
            <a:endParaRPr lang="en-US" sz="3600"/>
          </a:p>
        </p:txBody>
      </p:sp>
    </p:spTree>
    <p:extLst>
      <p:ext uri="{BB962C8B-B14F-4D97-AF65-F5344CB8AC3E}">
        <p14:creationId xmlns:p14="http://schemas.microsoft.com/office/powerpoint/2010/main" val="1672052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Snacks</a:t>
            </a:r>
          </a:p>
        </p:txBody>
      </p:sp>
      <p:sp>
        <p:nvSpPr>
          <p:cNvPr id="5" name="TextBox 4">
            <a:extLst>
              <a:ext uri="{FF2B5EF4-FFF2-40B4-BE49-F238E27FC236}">
                <a16:creationId xmlns:a16="http://schemas.microsoft.com/office/drawing/2014/main" id="{2DFCB420-2454-4B42-9CA2-FD6BEBBB6CA1}"/>
              </a:ext>
            </a:extLst>
          </p:cNvPr>
          <p:cNvSpPr txBox="1"/>
          <p:nvPr/>
        </p:nvSpPr>
        <p:spPr>
          <a:xfrm>
            <a:off x="1152525" y="2200277"/>
            <a:ext cx="9877425" cy="1938992"/>
          </a:xfrm>
          <a:prstGeom prst="rect">
            <a:avLst/>
          </a:prstGeom>
          <a:noFill/>
        </p:spPr>
        <p:txBody>
          <a:bodyPr wrap="square">
            <a:spAutoFit/>
          </a:bodyPr>
          <a:lstStyle/>
          <a:p>
            <a:r>
              <a:rPr lang="en-US" sz="2400" b="0" i="0" u="none" strike="noStrike">
                <a:solidFill>
                  <a:srgbClr val="000000"/>
                </a:solidFill>
                <a:effectLst/>
                <a:latin typeface="Comic Sans MS" panose="030F0702030302020204" pitchFamily="66" charset="0"/>
              </a:rPr>
              <a:t>Due to the long Kindergarten day, we will have a snack time each day. Please send in a healthy snack for your child. </a:t>
            </a:r>
            <a:r>
              <a:rPr lang="en-US" sz="2400">
                <a:solidFill>
                  <a:srgbClr val="000000"/>
                </a:solidFill>
                <a:latin typeface="Comic Sans MS" panose="030F0702030302020204" pitchFamily="66" charset="0"/>
              </a:rPr>
              <a:t>Since snack time, is not separate from instructional time, please send in something individually wrapped or in small baggy for them to grab quick and eat. Only water in water bottles are allowed at snack time. </a:t>
            </a:r>
            <a:r>
              <a:rPr lang="en-US" sz="2400" b="0" i="0" u="none" strike="noStrike">
                <a:solidFill>
                  <a:srgbClr val="000000"/>
                </a:solidFill>
                <a:effectLst/>
                <a:latin typeface="Comic Sans MS" panose="030F0702030302020204" pitchFamily="66" charset="0"/>
              </a:rPr>
              <a:t> </a:t>
            </a:r>
            <a:endParaRPr lang="en-US" sz="3600"/>
          </a:p>
        </p:txBody>
      </p:sp>
    </p:spTree>
    <p:extLst>
      <p:ext uri="{BB962C8B-B14F-4D97-AF65-F5344CB8AC3E}">
        <p14:creationId xmlns:p14="http://schemas.microsoft.com/office/powerpoint/2010/main" val="3060432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01525" y="140999"/>
            <a:ext cx="41836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Bus Information</a:t>
            </a:r>
            <a:endParaRPr lang="en-US" sz="4800">
              <a:solidFill>
                <a:prstClr val="white"/>
              </a:solidFill>
              <a:latin typeface="Happy Lucky" panose="02000500000000000000" pitchFamily="2" charset="0"/>
              <a:ea typeface="KAHighway" panose="02000603000000000000" pitchFamily="2" charset="0"/>
            </a:endParaRPr>
          </a:p>
        </p:txBody>
      </p:sp>
      <p:sp>
        <p:nvSpPr>
          <p:cNvPr id="5" name="TextBox 4">
            <a:extLst>
              <a:ext uri="{FF2B5EF4-FFF2-40B4-BE49-F238E27FC236}">
                <a16:creationId xmlns:a16="http://schemas.microsoft.com/office/drawing/2014/main" id="{05980A2E-3D5D-4846-A5BC-5E4E5F9DAA32}"/>
              </a:ext>
            </a:extLst>
          </p:cNvPr>
          <p:cNvSpPr txBox="1"/>
          <p:nvPr/>
        </p:nvSpPr>
        <p:spPr>
          <a:xfrm>
            <a:off x="1152525" y="1828801"/>
            <a:ext cx="9896475" cy="4462760"/>
          </a:xfrm>
          <a:prstGeom prst="rect">
            <a:avLst/>
          </a:prstGeom>
          <a:noFill/>
        </p:spPr>
        <p:txBody>
          <a:bodyPr wrap="square" lIns="91440" tIns="45720" rIns="91440" bIns="45720" anchor="t">
            <a:spAutoFit/>
          </a:bodyPr>
          <a:lstStyle/>
          <a:p>
            <a:pPr algn="ctr"/>
            <a:r>
              <a:rPr lang="en-US" sz="2000" b="0" i="0" u="none" strike="noStrike">
                <a:solidFill>
                  <a:srgbClr val="000000"/>
                </a:solidFill>
                <a:effectLst/>
                <a:latin typeface="Comic Sans MS"/>
              </a:rPr>
              <a:t>If your child is going to ride the bus to and from school, check with transportation at </a:t>
            </a:r>
            <a:r>
              <a:rPr lang="en-US" sz="2000" b="1" i="0" u="none" strike="noStrike">
                <a:solidFill>
                  <a:srgbClr val="000000"/>
                </a:solidFill>
                <a:effectLst/>
                <a:latin typeface="Comic Sans MS"/>
              </a:rPr>
              <a:t>(770) 957-2025 </a:t>
            </a:r>
            <a:r>
              <a:rPr lang="en-US" sz="2000" b="0" i="0" u="none" strike="noStrike">
                <a:solidFill>
                  <a:srgbClr val="000000"/>
                </a:solidFill>
                <a:effectLst/>
                <a:latin typeface="Comic Sans MS"/>
              </a:rPr>
              <a:t>or go on the web at</a:t>
            </a:r>
            <a:r>
              <a:rPr lang="en-US" sz="2000">
                <a:solidFill>
                  <a:srgbClr val="000000"/>
                </a:solidFill>
                <a:latin typeface="Comic Sans MS"/>
              </a:rPr>
              <a:t> </a:t>
            </a:r>
            <a:r>
              <a:rPr lang="en-US" sz="2000">
                <a:solidFill>
                  <a:srgbClr val="000000"/>
                </a:solidFill>
                <a:latin typeface="Comic Sans MS"/>
                <a:ea typeface="+mn-lt"/>
                <a:cs typeface="+mn-lt"/>
                <a:hlinkClick r:id="rId3"/>
              </a:rPr>
              <a:t>https://www.henry.k12.ga.us/domain/40</a:t>
            </a:r>
            <a:r>
              <a:rPr lang="en-US" sz="2000">
                <a:solidFill>
                  <a:srgbClr val="000000"/>
                </a:solidFill>
                <a:latin typeface="Comic Sans MS"/>
                <a:ea typeface="+mn-lt"/>
                <a:cs typeface="+mn-lt"/>
              </a:rPr>
              <a:t> to get the correct bus assignment. </a:t>
            </a:r>
            <a:endParaRPr lang="en-US" sz="2000" b="1" i="0" u="sng" strike="noStrike">
              <a:solidFill>
                <a:srgbClr val="0000FF"/>
              </a:solidFill>
              <a:effectLst/>
              <a:latin typeface="Comic Sans MS"/>
            </a:endParaRPr>
          </a:p>
          <a:p>
            <a:pPr algn="ctr"/>
            <a:endParaRPr lang="en-US" sz="3200"/>
          </a:p>
          <a:p>
            <a:pPr algn="ctr"/>
            <a:endParaRPr lang="en-US" sz="3200"/>
          </a:p>
          <a:p>
            <a:pPr algn="ctr"/>
            <a:endParaRPr lang="en-US" sz="3200"/>
          </a:p>
          <a:p>
            <a:pPr algn="ctr">
              <a:spcBef>
                <a:spcPts val="0"/>
              </a:spcBef>
              <a:spcAft>
                <a:spcPts val="0"/>
              </a:spcAft>
            </a:pPr>
            <a:br>
              <a:rPr lang="en-US" sz="3200" b="0">
                <a:effectLst/>
              </a:rPr>
            </a:br>
            <a:r>
              <a:rPr lang="en-US" sz="2000" b="1" i="1" u="sng" dirty="0">
                <a:solidFill>
                  <a:srgbClr val="000000"/>
                </a:solidFill>
                <a:effectLst/>
                <a:latin typeface="Comic Sans MS"/>
              </a:rPr>
              <a:t>Any change in transportation must come in the form of a signed note which is to be sent to your child’s teacher. Your child will be sent home his/her regular way without a note.</a:t>
            </a:r>
            <a:endParaRPr lang="en-US" sz="3200" b="0" dirty="0">
              <a:effectLst/>
              <a:latin typeface="Calibri" panose="020F0502020204030204"/>
              <a:cs typeface="Calibri" panose="020F0502020204030204"/>
            </a:endParaRPr>
          </a:p>
          <a:p>
            <a:br>
              <a:rPr lang="en-US"/>
            </a:br>
            <a:endParaRPr lang="en-US"/>
          </a:p>
        </p:txBody>
      </p:sp>
      <p:pic>
        <p:nvPicPr>
          <p:cNvPr id="3" name="Picture 2" descr="A qr code with a white background&#10;&#10;Description automatically generated">
            <a:extLst>
              <a:ext uri="{FF2B5EF4-FFF2-40B4-BE49-F238E27FC236}">
                <a16:creationId xmlns:a16="http://schemas.microsoft.com/office/drawing/2014/main" id="{F381FA9D-3F5B-A420-A289-88863A7706B4}"/>
              </a:ext>
            </a:extLst>
          </p:cNvPr>
          <p:cNvPicPr>
            <a:picLocks noChangeAspect="1"/>
          </p:cNvPicPr>
          <p:nvPr/>
        </p:nvPicPr>
        <p:blipFill>
          <a:blip r:embed="rId4"/>
          <a:stretch>
            <a:fillRect/>
          </a:stretch>
        </p:blipFill>
        <p:spPr>
          <a:xfrm>
            <a:off x="5192329" y="2820296"/>
            <a:ext cx="1928685" cy="1928685"/>
          </a:xfrm>
          <a:prstGeom prst="rect">
            <a:avLst/>
          </a:prstGeom>
        </p:spPr>
      </p:pic>
    </p:spTree>
    <p:extLst>
      <p:ext uri="{BB962C8B-B14F-4D97-AF65-F5344CB8AC3E}">
        <p14:creationId xmlns:p14="http://schemas.microsoft.com/office/powerpoint/2010/main" val="1865559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Field Trips</a:t>
            </a:r>
            <a:endParaRPr lang="en-US" sz="5400">
              <a:solidFill>
                <a:prstClr val="white"/>
              </a:solidFill>
              <a:latin typeface="Happy Lucky" panose="02000500000000000000" pitchFamily="2" charset="0"/>
              <a:ea typeface="KAHighway" panose="02000603000000000000" pitchFamily="2" charset="0"/>
            </a:endParaRPr>
          </a:p>
        </p:txBody>
      </p:sp>
      <p:sp>
        <p:nvSpPr>
          <p:cNvPr id="5" name="TextBox 4">
            <a:extLst>
              <a:ext uri="{FF2B5EF4-FFF2-40B4-BE49-F238E27FC236}">
                <a16:creationId xmlns:a16="http://schemas.microsoft.com/office/drawing/2014/main" id="{860B6B38-349B-430B-842F-391638C47B0F}"/>
              </a:ext>
            </a:extLst>
          </p:cNvPr>
          <p:cNvSpPr txBox="1"/>
          <p:nvPr/>
        </p:nvSpPr>
        <p:spPr>
          <a:xfrm>
            <a:off x="1162050" y="1895475"/>
            <a:ext cx="9867900" cy="3231654"/>
          </a:xfrm>
          <a:prstGeom prst="rect">
            <a:avLst/>
          </a:prstGeom>
          <a:noFill/>
        </p:spPr>
        <p:txBody>
          <a:bodyPr wrap="square" lIns="91440" tIns="45720" rIns="91440" bIns="45720" anchor="t">
            <a:spAutoFit/>
          </a:bodyPr>
          <a:lstStyle/>
          <a:p>
            <a:r>
              <a:rPr lang="en-US" sz="1000" b="0" i="0" u="none" strike="noStrike">
                <a:solidFill>
                  <a:srgbClr val="000000"/>
                </a:solidFill>
                <a:effectLst/>
                <a:latin typeface="Times New Roman"/>
                <a:cs typeface="Times New Roman"/>
              </a:rPr>
              <a:t> </a:t>
            </a:r>
            <a:r>
              <a:rPr lang="en-US" sz="1100" b="0" i="0" u="none" strike="noStrike">
                <a:solidFill>
                  <a:srgbClr val="000000"/>
                </a:solidFill>
                <a:effectLst/>
                <a:latin typeface="Times New Roman"/>
                <a:cs typeface="Times New Roman"/>
              </a:rPr>
              <a:t> </a:t>
            </a:r>
            <a:r>
              <a:rPr lang="en-US" sz="2400" b="0" i="0" u="none" strike="noStrike">
                <a:solidFill>
                  <a:srgbClr val="000000"/>
                </a:solidFill>
                <a:effectLst/>
                <a:latin typeface="Comic Sans MS"/>
              </a:rPr>
              <a:t>Educational field trips will be scheduled throughout the year.  Parents are encouraged to go along to help supervise the children.  All chaperones must submit a background check prior to going with the class.  Chaperones will not be allowed to attend if he/she does not have an approved background check.  </a:t>
            </a:r>
            <a:r>
              <a:rPr lang="en-US" sz="2400">
                <a:solidFill>
                  <a:srgbClr val="000000"/>
                </a:solidFill>
                <a:latin typeface="Comic Sans MS"/>
              </a:rPr>
              <a:t>Background checks take weeks to get approved. Field </a:t>
            </a:r>
            <a:r>
              <a:rPr lang="en-US" sz="2400" b="0" i="0" u="none" strike="noStrike">
                <a:solidFill>
                  <a:srgbClr val="000000"/>
                </a:solidFill>
                <a:effectLst/>
                <a:latin typeface="Comic Sans MS"/>
              </a:rPr>
              <a:t>trip information and donation requests will be sent home prior to each trip.</a:t>
            </a:r>
            <a:r>
              <a:rPr lang="en-US" sz="2400">
                <a:solidFill>
                  <a:srgbClr val="000000"/>
                </a:solidFill>
                <a:latin typeface="Comic Sans MS"/>
              </a:rPr>
              <a:t> </a:t>
            </a:r>
            <a:endParaRPr lang="en-US" sz="3600" b="0">
              <a:effectLst/>
            </a:endParaRPr>
          </a:p>
          <a:p>
            <a:br>
              <a:rPr lang="en-US"/>
            </a:br>
            <a:endParaRPr lang="en-US"/>
          </a:p>
        </p:txBody>
      </p:sp>
    </p:spTree>
    <p:extLst>
      <p:ext uri="{BB962C8B-B14F-4D97-AF65-F5344CB8AC3E}">
        <p14:creationId xmlns:p14="http://schemas.microsoft.com/office/powerpoint/2010/main" val="3925712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613954" y="428936"/>
            <a:ext cx="519901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Behavior</a:t>
            </a:r>
          </a:p>
        </p:txBody>
      </p:sp>
      <p:sp>
        <p:nvSpPr>
          <p:cNvPr id="4" name="TextBox 3">
            <a:extLst>
              <a:ext uri="{FF2B5EF4-FFF2-40B4-BE49-F238E27FC236}">
                <a16:creationId xmlns:a16="http://schemas.microsoft.com/office/drawing/2014/main" id="{62929AFE-8CAE-4C44-A68F-479FFA2170AF}"/>
              </a:ext>
            </a:extLst>
          </p:cNvPr>
          <p:cNvSpPr txBox="1"/>
          <p:nvPr/>
        </p:nvSpPr>
        <p:spPr>
          <a:xfrm>
            <a:off x="1181100" y="1695450"/>
            <a:ext cx="9791700" cy="3970318"/>
          </a:xfrm>
          <a:prstGeom prst="rect">
            <a:avLst/>
          </a:prstGeom>
          <a:noFill/>
        </p:spPr>
        <p:txBody>
          <a:bodyPr wrap="square" lIns="91440" tIns="45720" rIns="91440" bIns="45720" rtlCol="0" anchor="t">
            <a:spAutoFit/>
          </a:bodyPr>
          <a:lstStyle/>
          <a:p>
            <a:pPr algn="ctr" rtl="0">
              <a:spcBef>
                <a:spcPts val="0"/>
              </a:spcBef>
              <a:spcAft>
                <a:spcPts val="0"/>
              </a:spcAft>
            </a:pPr>
            <a:r>
              <a:rPr lang="en-US" sz="2400" b="1" i="0" u="none" strike="noStrike" dirty="0">
                <a:solidFill>
                  <a:srgbClr val="000000"/>
                </a:solidFill>
                <a:effectLst/>
                <a:latin typeface="Comic Sans MS"/>
              </a:rPr>
              <a:t>Be Respectful, Be Responsible, and Be Ready to Learn!</a:t>
            </a:r>
            <a:endParaRPr lang="en-US" sz="2400" b="0" dirty="0">
              <a:effectLst/>
              <a:latin typeface="Comic Sans MS"/>
            </a:endParaRPr>
          </a:p>
          <a:p>
            <a:pPr algn="ctr"/>
            <a:br>
              <a:rPr lang="en-US" sz="2400" b="0" dirty="0">
                <a:effectLst/>
              </a:rPr>
            </a:br>
            <a:r>
              <a:rPr lang="en-US" sz="2400" b="0" i="0" u="none" strike="noStrike" dirty="0">
                <a:solidFill>
                  <a:srgbClr val="000000"/>
                </a:solidFill>
                <a:effectLst/>
                <a:latin typeface="Comic Sans MS"/>
              </a:rPr>
              <a:t>Each kindergarten classroom has a behavior management plan.  Your child’s teacher will share her plan with you regarding expected behavior.  Your child’s behavior will be shared each day with you through ClassDojo </a:t>
            </a:r>
            <a:r>
              <a:rPr lang="en-US" sz="2400" dirty="0">
                <a:solidFill>
                  <a:srgbClr val="000000"/>
                </a:solidFill>
                <a:latin typeface="Comic Sans MS"/>
              </a:rPr>
              <a:t>or </a:t>
            </a:r>
            <a:r>
              <a:rPr lang="en-US" sz="2400" b="0" i="0" u="none" strike="noStrike" dirty="0">
                <a:solidFill>
                  <a:srgbClr val="000000"/>
                </a:solidFill>
                <a:effectLst/>
                <a:latin typeface="Comic Sans MS"/>
              </a:rPr>
              <a:t>in their binder on their behavior calendar.  Please check your child’s binder and initial each night.  Points will be awarded daily in ClassDojo for a total of 10 available per day. </a:t>
            </a:r>
            <a:r>
              <a:rPr lang="en-US" sz="2400" dirty="0">
                <a:solidFill>
                  <a:srgbClr val="000000"/>
                </a:solidFill>
                <a:latin typeface="Comic Sans MS"/>
              </a:rPr>
              <a:t> </a:t>
            </a:r>
            <a:endParaRPr lang="en-US" sz="2400" b="0">
              <a:effectLst/>
            </a:endParaRPr>
          </a:p>
          <a:p>
            <a:br>
              <a:rPr lang="en-US" dirty="0"/>
            </a:br>
            <a:endParaRPr lang="en-US"/>
          </a:p>
        </p:txBody>
      </p:sp>
    </p:spTree>
    <p:extLst>
      <p:ext uri="{BB962C8B-B14F-4D97-AF65-F5344CB8AC3E}">
        <p14:creationId xmlns:p14="http://schemas.microsoft.com/office/powerpoint/2010/main" val="2962486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548641" y="326572"/>
            <a:ext cx="52904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Kindergarten Teachers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prstClr val="white"/>
                </a:solidFill>
                <a:latin typeface="Happy Lucky" panose="02000500000000000000" pitchFamily="2" charset="0"/>
                <a:ea typeface="KAHighway" panose="02000603000000000000" pitchFamily="2" charset="0"/>
              </a:rPr>
              <a:t>&amp; Paraprofessionals</a:t>
            </a:r>
          </a:p>
        </p:txBody>
      </p:sp>
      <p:sp>
        <p:nvSpPr>
          <p:cNvPr id="3" name="Rectangle 2"/>
          <p:cNvSpPr/>
          <p:nvPr/>
        </p:nvSpPr>
        <p:spPr>
          <a:xfrm>
            <a:off x="1750422" y="2259873"/>
            <a:ext cx="9366069" cy="2554545"/>
          </a:xfrm>
          <a:prstGeom prst="rect">
            <a:avLst/>
          </a:prstGeom>
        </p:spPr>
        <p:txBody>
          <a:bodyPr wrap="square" lIns="91440" tIns="45720" rIns="91440" bIns="45720" anchor="t">
            <a:spAutoFit/>
          </a:bodyPr>
          <a:lstStyle/>
          <a:p>
            <a:pPr marL="457200" indent="457200"/>
            <a:r>
              <a:rPr lang="en-US" sz="3200" kern="1400">
                <a:solidFill>
                  <a:srgbClr val="000000"/>
                </a:solidFill>
                <a:ea typeface="Times New Roman" panose="02020603050405020304" pitchFamily="18" charset="0"/>
              </a:rPr>
              <a:t>Jessi Smith-Adele Barfield</a:t>
            </a:r>
            <a:endParaRPr lang="en-US" sz="3200" kern="1400">
              <a:solidFill>
                <a:srgbClr val="000000"/>
              </a:solidFill>
              <a:ea typeface="Times New Roman" panose="02020603050405020304" pitchFamily="18" charset="0"/>
              <a:cs typeface="Calibri"/>
            </a:endParaRPr>
          </a:p>
          <a:p>
            <a:pPr marL="457200" indent="457200"/>
            <a:r>
              <a:rPr lang="en-US" sz="3200" kern="1400">
                <a:solidFill>
                  <a:srgbClr val="000000"/>
                </a:solidFill>
                <a:ea typeface="Times New Roman" panose="02020603050405020304" pitchFamily="18" charset="0"/>
              </a:rPr>
              <a:t>Olivia Otis-Hannah Martin</a:t>
            </a:r>
            <a:endParaRPr lang="en-US" sz="3200" kern="1400">
              <a:solidFill>
                <a:srgbClr val="000000"/>
              </a:solidFill>
              <a:ea typeface="Times New Roman" panose="02020603050405020304" pitchFamily="18" charset="0"/>
              <a:cs typeface="Calibri"/>
            </a:endParaRPr>
          </a:p>
          <a:p>
            <a:pPr marL="457200" indent="457200"/>
            <a:r>
              <a:rPr lang="en-US" sz="3200" kern="1400">
                <a:solidFill>
                  <a:srgbClr val="000000"/>
                </a:solidFill>
                <a:ea typeface="Times New Roman" panose="02020603050405020304" pitchFamily="18" charset="0"/>
              </a:rPr>
              <a:t>Tina Buchanan	-Rosealyn Woodall</a:t>
            </a:r>
            <a:endParaRPr lang="en-US" sz="1200" kern="1400">
              <a:solidFill>
                <a:srgbClr val="000000"/>
              </a:solidFill>
              <a:effectLst/>
              <a:ea typeface="Times New Roman" panose="02020603050405020304" pitchFamily="18" charset="0"/>
            </a:endParaRPr>
          </a:p>
          <a:p>
            <a:pPr marL="457200" indent="457200"/>
            <a:r>
              <a:rPr lang="en-US" sz="3200" kern="1400">
                <a:solidFill>
                  <a:srgbClr val="000000"/>
                </a:solidFill>
                <a:ea typeface="Times New Roman" panose="02020603050405020304" pitchFamily="18" charset="0"/>
                <a:cs typeface="Calibri"/>
              </a:rPr>
              <a:t>Amie Lewis-Melissa Smith</a:t>
            </a:r>
            <a:endParaRPr lang="en-US" sz="3200" kern="1400">
              <a:solidFill>
                <a:srgbClr val="000000"/>
              </a:solidFill>
              <a:ea typeface="Times New Roman" panose="02020603050405020304" pitchFamily="18" charset="0"/>
            </a:endParaRPr>
          </a:p>
          <a:p>
            <a:pPr marL="457200" indent="457200"/>
            <a:r>
              <a:rPr lang="en-US" sz="3200" kern="1400">
                <a:solidFill>
                  <a:srgbClr val="000000"/>
                </a:solidFill>
                <a:ea typeface="Times New Roman" panose="02020603050405020304" pitchFamily="18" charset="0"/>
              </a:rPr>
              <a:t>Liz Colson/Kathy Rosser-Kim Wilson</a:t>
            </a:r>
            <a:endParaRPr lang="en-US" sz="1200" kern="1400">
              <a:solidFill>
                <a:srgbClr val="000000"/>
              </a:solidFill>
              <a:ea typeface="Times New Roman" panose="02020603050405020304" pitchFamily="18" charset="0"/>
              <a:cs typeface="Calibri" panose="020F0502020204030204"/>
            </a:endParaRPr>
          </a:p>
        </p:txBody>
      </p:sp>
    </p:spTree>
    <p:extLst>
      <p:ext uri="{BB962C8B-B14F-4D97-AF65-F5344CB8AC3E}">
        <p14:creationId xmlns:p14="http://schemas.microsoft.com/office/powerpoint/2010/main" val="310541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59071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Attendance</a:t>
            </a:r>
          </a:p>
        </p:txBody>
      </p:sp>
      <p:sp>
        <p:nvSpPr>
          <p:cNvPr id="3" name="TextBox 2">
            <a:extLst>
              <a:ext uri="{FF2B5EF4-FFF2-40B4-BE49-F238E27FC236}">
                <a16:creationId xmlns:a16="http://schemas.microsoft.com/office/drawing/2014/main" id="{1131113B-EB72-DD43-AFDC-E578BE211991}"/>
              </a:ext>
            </a:extLst>
          </p:cNvPr>
          <p:cNvSpPr txBox="1"/>
          <p:nvPr/>
        </p:nvSpPr>
        <p:spPr>
          <a:xfrm>
            <a:off x="1236617" y="1980743"/>
            <a:ext cx="9692640" cy="3046988"/>
          </a:xfrm>
          <a:prstGeom prst="rect">
            <a:avLst/>
          </a:prstGeom>
          <a:noFill/>
        </p:spPr>
        <p:txBody>
          <a:bodyPr wrap="square" rtlCol="0">
            <a:spAutoFit/>
          </a:bodyPr>
          <a:lstStyle/>
          <a:p>
            <a:r>
              <a:rPr lang="en-US" sz="2400" b="0" i="0" u="none" strike="noStrike">
                <a:solidFill>
                  <a:srgbClr val="000000"/>
                </a:solidFill>
                <a:effectLst/>
                <a:latin typeface="Comic Sans MS" panose="030F0702030302020204" pitchFamily="66" charset="0"/>
              </a:rPr>
              <a:t>Our school day starts at 7:35 AM.  Children cannot be dropped off at the school before 7:10 AM.   If your child is not in his/her classroom by 7:35 AM, you must come into the office and sign him/her in.  The school day ends at 2:15.  This is a very early start for students, so please make every effort to set and maintain an early bedtime for your child.  This will help him/her to obtain maximum benefits of school.  Daily attendance is also very important to your child’s success in school.  </a:t>
            </a:r>
            <a:endParaRPr lang="en-US" sz="2400" kern="140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2764106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B5541-B5C8-2F48-BBA9-3C4AED1DDEFB}"/>
              </a:ext>
            </a:extLst>
          </p:cNvPr>
          <p:cNvSpPr txBox="1"/>
          <p:nvPr/>
        </p:nvSpPr>
        <p:spPr>
          <a:xfrm>
            <a:off x="3579224" y="300447"/>
            <a:ext cx="510757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Thank you!</a:t>
            </a:r>
          </a:p>
        </p:txBody>
      </p:sp>
      <p:sp>
        <p:nvSpPr>
          <p:cNvPr id="3" name="TextBox 2">
            <a:extLst>
              <a:ext uri="{FF2B5EF4-FFF2-40B4-BE49-F238E27FC236}">
                <a16:creationId xmlns:a16="http://schemas.microsoft.com/office/drawing/2014/main" id="{FC3D5397-AEAA-B149-876D-9B58A7667CC8}"/>
              </a:ext>
            </a:extLst>
          </p:cNvPr>
          <p:cNvSpPr txBox="1"/>
          <p:nvPr/>
        </p:nvSpPr>
        <p:spPr>
          <a:xfrm>
            <a:off x="1286692" y="1889302"/>
            <a:ext cx="9692640" cy="34778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ea typeface="KAHIGHWAY" panose="02000603000000000000" pitchFamily="2" charset="0"/>
                <a:cs typeface="+mn-cs"/>
              </a:rPr>
              <a:t>We are looking</a:t>
            </a:r>
            <a:r>
              <a:rPr kumimoji="0" lang="en-US" sz="4400" b="0" i="0" u="none" strike="noStrike" kern="1200" cap="none" spc="0" normalizeH="0" noProof="0" dirty="0">
                <a:ln>
                  <a:noFill/>
                </a:ln>
                <a:solidFill>
                  <a:prstClr val="black"/>
                </a:solidFill>
                <a:effectLst/>
                <a:uLnTx/>
                <a:uFillTx/>
                <a:ea typeface="KAHIGHWAY" panose="02000603000000000000" pitchFamily="2" charset="0"/>
                <a:cs typeface="+mn-cs"/>
              </a:rPr>
              <a:t> forward to a wonderful year in Kindergarten!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400" baseline="0">
              <a:solidFill>
                <a:prstClr val="black"/>
              </a:solidFill>
              <a:latin typeface="Calibri"/>
              <a:ea typeface="KAHIGHWAY" panose="02000603000000000000" pitchFamily="2" charset="0"/>
              <a:cs typeface="Calibri Light"/>
            </a:endParaRPr>
          </a:p>
          <a:p>
            <a:pPr algn="ctr">
              <a:defRPr/>
            </a:pPr>
            <a:r>
              <a:rPr kumimoji="0" lang="en-US" sz="4400" b="0" i="0" u="none" strike="noStrike" kern="1200" cap="none" spc="0" normalizeH="0" noProof="0" dirty="0">
                <a:ln>
                  <a:noFill/>
                </a:ln>
                <a:solidFill>
                  <a:prstClr val="black"/>
                </a:solidFill>
                <a:effectLst/>
                <a:uLnTx/>
                <a:uFillTx/>
                <a:latin typeface="Calibri"/>
                <a:ea typeface="KAHIGHWAY" panose="02000603000000000000" pitchFamily="2" charset="0"/>
                <a:cs typeface="Calibri Light"/>
              </a:rPr>
              <a:t>We look forward to seeing everyone at Open House </a:t>
            </a:r>
            <a:r>
              <a:rPr lang="en-US" sz="4400" dirty="0">
                <a:solidFill>
                  <a:prstClr val="black"/>
                </a:solidFill>
                <a:latin typeface="Calibri"/>
                <a:ea typeface="KAHIGHWAY" panose="02000603000000000000" pitchFamily="2" charset="0"/>
                <a:cs typeface="Calibri Light"/>
              </a:rPr>
              <a:t>tomorrow </a:t>
            </a:r>
            <a:r>
              <a:rPr kumimoji="0" lang="en-US" sz="4400" b="0" i="0" u="none" strike="noStrike" kern="1200" cap="none" spc="0" normalizeH="0" noProof="0" dirty="0">
                <a:ln>
                  <a:noFill/>
                </a:ln>
                <a:solidFill>
                  <a:prstClr val="black"/>
                </a:solidFill>
                <a:effectLst/>
                <a:uLnTx/>
                <a:uFillTx/>
                <a:latin typeface="Calibri"/>
                <a:ea typeface="KAHIGHWAY" panose="02000603000000000000" pitchFamily="2" charset="0"/>
                <a:cs typeface="Calibri Light"/>
              </a:rPr>
              <a:t>from </a:t>
            </a:r>
            <a:r>
              <a:rPr lang="en-US" sz="4400" dirty="0">
                <a:solidFill>
                  <a:prstClr val="black"/>
                </a:solidFill>
                <a:latin typeface="Calibri"/>
                <a:ea typeface="KAHIGHWAY" panose="02000603000000000000" pitchFamily="2" charset="0"/>
                <a:cs typeface="Calibri Light"/>
              </a:rPr>
              <a:t>4-6pm</a:t>
            </a:r>
            <a:r>
              <a:rPr kumimoji="0" lang="en-US" sz="4400" b="0" i="0" u="none" strike="noStrike" kern="1200" cap="none" spc="0" normalizeH="0" noProof="0" dirty="0">
                <a:ln>
                  <a:noFill/>
                </a:ln>
                <a:solidFill>
                  <a:prstClr val="black"/>
                </a:solidFill>
                <a:effectLst/>
                <a:uLnTx/>
                <a:uFillTx/>
                <a:latin typeface="Calibri"/>
                <a:ea typeface="KAHIGHWAY" panose="02000603000000000000" pitchFamily="2" charset="0"/>
                <a:cs typeface="Calibri Light"/>
              </a:rPr>
              <a:t>!</a:t>
            </a:r>
            <a:endParaRPr lang="en-US" sz="4400" b="0" i="0" u="none" strike="noStrike" kern="1200" cap="none" spc="0" normalizeH="0" baseline="0" noProof="0" dirty="0">
              <a:ln>
                <a:noFill/>
              </a:ln>
              <a:solidFill>
                <a:prstClr val="black"/>
              </a:solidFill>
              <a:effectLst/>
              <a:uLnTx/>
              <a:uFillTx/>
              <a:latin typeface="Calibri"/>
              <a:ea typeface="KAHIGHWAY" panose="02000603000000000000" pitchFamily="2" charset="0"/>
              <a:cs typeface="Calibri Light"/>
            </a:endParaRPr>
          </a:p>
        </p:txBody>
      </p:sp>
    </p:spTree>
    <p:extLst>
      <p:ext uri="{BB962C8B-B14F-4D97-AF65-F5344CB8AC3E}">
        <p14:creationId xmlns:p14="http://schemas.microsoft.com/office/powerpoint/2010/main" val="41376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Absences</a:t>
            </a:r>
          </a:p>
        </p:txBody>
      </p:sp>
      <p:sp>
        <p:nvSpPr>
          <p:cNvPr id="4" name="Rectangle 3"/>
          <p:cNvSpPr/>
          <p:nvPr/>
        </p:nvSpPr>
        <p:spPr>
          <a:xfrm>
            <a:off x="1085812" y="1698171"/>
            <a:ext cx="9978428" cy="369332"/>
          </a:xfrm>
          <a:prstGeom prst="rect">
            <a:avLst/>
          </a:prstGeom>
        </p:spPr>
        <p:txBody>
          <a:bodyPr wrap="square">
            <a:spAutoFit/>
          </a:bodyPr>
          <a:lstStyle/>
          <a:p>
            <a:endParaRPr lang="en-US" kern="1400">
              <a:solidFill>
                <a:srgbClr val="000000"/>
              </a:solidFill>
              <a:effectLst/>
              <a:ea typeface="Times New Roman" panose="02020603050405020304" pitchFamily="18" charset="0"/>
            </a:endParaRPr>
          </a:p>
        </p:txBody>
      </p:sp>
      <p:sp>
        <p:nvSpPr>
          <p:cNvPr id="7" name="TextBox 6">
            <a:extLst>
              <a:ext uri="{FF2B5EF4-FFF2-40B4-BE49-F238E27FC236}">
                <a16:creationId xmlns:a16="http://schemas.microsoft.com/office/drawing/2014/main" id="{F3ED50EF-4E76-4B57-9942-BBCD781E13F8}"/>
              </a:ext>
            </a:extLst>
          </p:cNvPr>
          <p:cNvSpPr txBox="1"/>
          <p:nvPr/>
        </p:nvSpPr>
        <p:spPr>
          <a:xfrm>
            <a:off x="1127760" y="1698171"/>
            <a:ext cx="9936480" cy="4154984"/>
          </a:xfrm>
          <a:prstGeom prst="rect">
            <a:avLst/>
          </a:prstGeom>
          <a:noFill/>
        </p:spPr>
        <p:txBody>
          <a:bodyPr wrap="square" lIns="91440" tIns="45720" rIns="91440" bIns="45720" anchor="t">
            <a:spAutoFit/>
          </a:bodyPr>
          <a:lstStyle/>
          <a:p>
            <a:r>
              <a:rPr lang="en-US" sz="2400" b="0" i="0" u="none" strike="noStrike">
                <a:solidFill>
                  <a:srgbClr val="000000"/>
                </a:solidFill>
                <a:effectLst/>
                <a:latin typeface="Comic Sans MS"/>
              </a:rPr>
              <a:t>When your child becomes ill at home before leaving for school, please keep him/her at home.  If your child is absent from school, please send an excuse to </a:t>
            </a:r>
            <a:r>
              <a:rPr lang="en-US" sz="2400" b="0" i="0" u="none" strike="noStrike">
                <a:solidFill>
                  <a:srgbClr val="000000"/>
                </a:solidFill>
                <a:effectLst/>
                <a:latin typeface="Comic Sans MS"/>
                <a:hlinkClick r:id="rId3"/>
              </a:rPr>
              <a:t>NHEattendance@henry.k12.ga.us</a:t>
            </a:r>
            <a:r>
              <a:rPr lang="en-US" sz="2400" b="0" i="0" u="none" strike="noStrike">
                <a:solidFill>
                  <a:srgbClr val="000000"/>
                </a:solidFill>
                <a:effectLst/>
                <a:latin typeface="Comic Sans MS"/>
              </a:rPr>
              <a:t> </a:t>
            </a:r>
            <a:r>
              <a:rPr lang="en-US" sz="2400">
                <a:solidFill>
                  <a:srgbClr val="000000"/>
                </a:solidFill>
                <a:latin typeface="Comic Sans MS"/>
              </a:rPr>
              <a:t>or</a:t>
            </a:r>
            <a:r>
              <a:rPr lang="en-US" sz="2400" b="0" i="0" u="none" strike="noStrike">
                <a:solidFill>
                  <a:srgbClr val="000000"/>
                </a:solidFill>
                <a:effectLst/>
                <a:latin typeface="Comic Sans MS"/>
              </a:rPr>
              <a:t> a handwritten note (only accept 5 for the year) with your child when he/she returns</a:t>
            </a:r>
            <a:r>
              <a:rPr lang="en-US" sz="2400">
                <a:solidFill>
                  <a:srgbClr val="000000"/>
                </a:solidFill>
                <a:latin typeface="Comic Sans MS"/>
              </a:rPr>
              <a:t> to school</a:t>
            </a:r>
            <a:r>
              <a:rPr lang="en-US" sz="2400" b="0" i="0" u="none" strike="noStrike">
                <a:solidFill>
                  <a:srgbClr val="000000"/>
                </a:solidFill>
                <a:effectLst/>
                <a:latin typeface="Comic Sans MS"/>
              </a:rPr>
              <a:t>.  </a:t>
            </a:r>
            <a:r>
              <a:rPr lang="en-US" sz="2400" b="1" i="0" u="sng">
                <a:solidFill>
                  <a:srgbClr val="000000"/>
                </a:solidFill>
                <a:effectLst/>
                <a:latin typeface="Comic Sans MS"/>
              </a:rPr>
              <a:t>The absence is marked as unexcused until a note is received.</a:t>
            </a:r>
            <a:r>
              <a:rPr lang="en-US" sz="2400" b="1" i="0" u="none" strike="noStrike">
                <a:solidFill>
                  <a:srgbClr val="000000"/>
                </a:solidFill>
                <a:effectLst/>
                <a:latin typeface="Comic Sans MS"/>
              </a:rPr>
              <a:t>  Please include the following on the written excuse:</a:t>
            </a:r>
            <a:br>
              <a:rPr lang="en-US" sz="3600" b="0">
                <a:effectLst/>
              </a:rPr>
            </a:br>
            <a:r>
              <a:rPr lang="en-US" sz="1600" b="0" i="0" u="none" strike="noStrike">
                <a:solidFill>
                  <a:srgbClr val="000000"/>
                </a:solidFill>
                <a:effectLst/>
                <a:latin typeface="Noto Sans Symbols"/>
              </a:rPr>
              <a:t>∙</a:t>
            </a:r>
            <a:r>
              <a:rPr lang="en-US" sz="1600" b="0" i="0" u="none" strike="noStrike">
                <a:solidFill>
                  <a:srgbClr val="000000"/>
                </a:solidFill>
                <a:effectLst/>
                <a:latin typeface="Times New Roman"/>
                <a:cs typeface="Times New Roman"/>
              </a:rPr>
              <a:t> </a:t>
            </a:r>
            <a:r>
              <a:rPr lang="en-US" sz="2400" b="0" i="0" u="none" strike="noStrike">
                <a:solidFill>
                  <a:srgbClr val="000000"/>
                </a:solidFill>
                <a:effectLst/>
                <a:latin typeface="Comic Sans MS"/>
              </a:rPr>
              <a:t>Child’s name</a:t>
            </a:r>
            <a:endParaRPr lang="en-US" sz="3600" b="0">
              <a:effectLst/>
              <a:latin typeface="Comic Sans MS"/>
            </a:endParaRPr>
          </a:p>
          <a:p>
            <a:pPr indent="-228600" rtl="0">
              <a:spcBef>
                <a:spcPts val="0"/>
              </a:spcBef>
              <a:spcAft>
                <a:spcPts val="0"/>
              </a:spcAft>
            </a:pPr>
            <a:r>
              <a:rPr lang="en-US" sz="1600" b="0" i="0" u="none" strike="noStrike">
                <a:solidFill>
                  <a:srgbClr val="000000"/>
                </a:solidFill>
                <a:effectLst/>
                <a:latin typeface="Noto Sans Symbols"/>
              </a:rPr>
              <a:t>∙</a:t>
            </a:r>
            <a:r>
              <a:rPr lang="en-US" sz="1600" b="0" i="0" u="none" strike="noStrike">
                <a:solidFill>
                  <a:srgbClr val="000000"/>
                </a:solidFill>
                <a:effectLst/>
                <a:latin typeface="Times New Roman"/>
                <a:cs typeface="Times New Roman"/>
              </a:rPr>
              <a:t> </a:t>
            </a:r>
            <a:r>
              <a:rPr lang="en-US" sz="2400" b="0" i="0" u="none" strike="noStrike">
                <a:solidFill>
                  <a:srgbClr val="000000"/>
                </a:solidFill>
                <a:effectLst/>
                <a:latin typeface="Comic Sans MS"/>
              </a:rPr>
              <a:t>Date of absence(s)</a:t>
            </a:r>
            <a:endParaRPr lang="en-US" sz="3600" b="0">
              <a:effectLst/>
              <a:latin typeface="Comic Sans MS"/>
            </a:endParaRPr>
          </a:p>
          <a:p>
            <a:pPr indent="-228600" rtl="0">
              <a:spcBef>
                <a:spcPts val="0"/>
              </a:spcBef>
              <a:spcAft>
                <a:spcPts val="0"/>
              </a:spcAft>
            </a:pPr>
            <a:r>
              <a:rPr lang="en-US" sz="1600" b="0" i="0" u="none" strike="noStrike">
                <a:solidFill>
                  <a:srgbClr val="000000"/>
                </a:solidFill>
                <a:effectLst/>
                <a:latin typeface="Noto Sans Symbols"/>
              </a:rPr>
              <a:t>∙</a:t>
            </a:r>
            <a:r>
              <a:rPr lang="en-US" sz="1600" b="0" i="0" u="none" strike="noStrike">
                <a:solidFill>
                  <a:srgbClr val="000000"/>
                </a:solidFill>
                <a:effectLst/>
                <a:latin typeface="Times New Roman"/>
                <a:cs typeface="Times New Roman"/>
              </a:rPr>
              <a:t> </a:t>
            </a:r>
            <a:r>
              <a:rPr lang="en-US" sz="2400" b="0" i="0" u="none" strike="noStrike">
                <a:solidFill>
                  <a:srgbClr val="000000"/>
                </a:solidFill>
                <a:effectLst/>
                <a:latin typeface="Comic Sans MS"/>
              </a:rPr>
              <a:t>Reason for absence(</a:t>
            </a:r>
            <a:r>
              <a:rPr lang="en-US" sz="2400">
                <a:solidFill>
                  <a:srgbClr val="000000"/>
                </a:solidFill>
                <a:latin typeface="Comic Sans MS"/>
              </a:rPr>
              <a:t>s)</a:t>
            </a:r>
            <a:endParaRPr lang="en-US" sz="3600" b="0">
              <a:effectLst/>
              <a:latin typeface="Comic Sans MS"/>
            </a:endParaRPr>
          </a:p>
          <a:p>
            <a:r>
              <a:rPr lang="en-US" sz="1600" b="0" i="0" u="none" strike="noStrike">
                <a:solidFill>
                  <a:srgbClr val="000000"/>
                </a:solidFill>
                <a:effectLst/>
                <a:latin typeface="Noto Sans Symbols"/>
              </a:rPr>
              <a:t>∙</a:t>
            </a:r>
            <a:r>
              <a:rPr lang="en-US" sz="1600" b="0" i="0" u="none" strike="noStrike">
                <a:solidFill>
                  <a:srgbClr val="000000"/>
                </a:solidFill>
                <a:effectLst/>
                <a:latin typeface="Times New Roman"/>
                <a:cs typeface="Times New Roman"/>
              </a:rPr>
              <a:t> </a:t>
            </a:r>
            <a:r>
              <a:rPr lang="en-US" sz="2400" b="0" i="0" u="none" strike="noStrike">
                <a:solidFill>
                  <a:srgbClr val="000000"/>
                </a:solidFill>
                <a:effectLst/>
                <a:latin typeface="Comic Sans MS"/>
              </a:rPr>
              <a:t>Parent/guardian signature </a:t>
            </a:r>
            <a:r>
              <a:rPr lang="en-US" sz="2400">
                <a:solidFill>
                  <a:srgbClr val="000000"/>
                </a:solidFill>
                <a:latin typeface="Comic Sans MS"/>
              </a:rPr>
              <a:t> </a:t>
            </a:r>
            <a:endParaRPr lang="en-US" sz="3600"/>
          </a:p>
        </p:txBody>
      </p:sp>
    </p:spTree>
    <p:extLst>
      <p:ext uri="{BB962C8B-B14F-4D97-AF65-F5344CB8AC3E}">
        <p14:creationId xmlns:p14="http://schemas.microsoft.com/office/powerpoint/2010/main" val="225891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592364" y="416840"/>
            <a:ext cx="5172075" cy="923330"/>
          </a:xfrm>
          <a:prstGeom prst="rect">
            <a:avLst/>
          </a:prstGeom>
          <a:noFill/>
        </p:spPr>
        <p:txBody>
          <a:bodyPr wrap="square" lIns="91440" tIns="45720" rIns="91440" bIns="45720" rtlCol="0" anchor="t">
            <a:spAutoFit/>
          </a:bodyPr>
          <a:lstStyle/>
          <a:p>
            <a:pPr algn="ctr">
              <a:defRPr/>
            </a:pPr>
            <a:r>
              <a:rPr kumimoji="0" lang="en-US" sz="5400" b="0" i="0" u="none" strike="noStrike" kern="1200" cap="none" spc="0" normalizeH="0" baseline="0" noProof="0">
                <a:ln>
                  <a:noFill/>
                </a:ln>
                <a:solidFill>
                  <a:schemeClr val="bg1"/>
                </a:solidFill>
                <a:effectLst/>
                <a:uLnTx/>
                <a:uFillTx/>
                <a:latin typeface="Happy Lucky"/>
                <a:ea typeface="KAHighway" panose="02000603000000000000" pitchFamily="2" charset="0"/>
              </a:rPr>
              <a:t>Early</a:t>
            </a:r>
            <a:r>
              <a:rPr lang="en-US" sz="5400">
                <a:solidFill>
                  <a:schemeClr val="bg1"/>
                </a:solidFill>
                <a:latin typeface="Happy Lucky"/>
                <a:ea typeface="KAHighway" panose="02000603000000000000" pitchFamily="2" charset="0"/>
              </a:rPr>
              <a:t> </a:t>
            </a:r>
            <a:r>
              <a:rPr kumimoji="0" lang="en-US" sz="5400" b="0" i="0" u="none" strike="noStrike" kern="1200" cap="none" spc="0" normalizeH="0" baseline="0" noProof="0">
                <a:ln>
                  <a:noFill/>
                </a:ln>
                <a:solidFill>
                  <a:schemeClr val="bg1"/>
                </a:solidFill>
                <a:effectLst/>
                <a:uLnTx/>
                <a:uFillTx/>
                <a:latin typeface="Happy Lucky"/>
                <a:ea typeface="KAHighway" panose="02000603000000000000" pitchFamily="2" charset="0"/>
              </a:rPr>
              <a:t> Dismissal</a:t>
            </a:r>
          </a:p>
        </p:txBody>
      </p:sp>
      <p:sp>
        <p:nvSpPr>
          <p:cNvPr id="5" name="TextBox 4">
            <a:extLst>
              <a:ext uri="{FF2B5EF4-FFF2-40B4-BE49-F238E27FC236}">
                <a16:creationId xmlns:a16="http://schemas.microsoft.com/office/drawing/2014/main" id="{3098C838-B536-4F49-A332-A1B066A93492}"/>
              </a:ext>
            </a:extLst>
          </p:cNvPr>
          <p:cNvSpPr txBox="1"/>
          <p:nvPr/>
        </p:nvSpPr>
        <p:spPr>
          <a:xfrm>
            <a:off x="1333499" y="2428875"/>
            <a:ext cx="9858375" cy="2308324"/>
          </a:xfrm>
          <a:prstGeom prst="rect">
            <a:avLst/>
          </a:prstGeom>
          <a:noFill/>
        </p:spPr>
        <p:txBody>
          <a:bodyPr wrap="square">
            <a:spAutoFit/>
          </a:bodyPr>
          <a:lstStyle/>
          <a:p>
            <a:r>
              <a:rPr lang="en-US" sz="2400" b="0" i="0" u="none" strike="noStrike">
                <a:solidFill>
                  <a:srgbClr val="000000"/>
                </a:solidFill>
                <a:effectLst/>
                <a:latin typeface="Comic Sans MS" panose="030F0702030302020204" pitchFamily="66" charset="0"/>
              </a:rPr>
              <a:t>If you must pick your child up early, sign him /her out in the office. You must have your </a:t>
            </a:r>
            <a:r>
              <a:rPr lang="en-US" sz="2400">
                <a:solidFill>
                  <a:srgbClr val="000000"/>
                </a:solidFill>
                <a:latin typeface="Comic Sans MS" panose="030F0702030302020204" pitchFamily="66" charset="0"/>
              </a:rPr>
              <a:t>ID in order to sign a student out. </a:t>
            </a:r>
            <a:r>
              <a:rPr lang="en-US" sz="2400" b="0" i="0" u="none" strike="noStrike">
                <a:solidFill>
                  <a:srgbClr val="000000"/>
                </a:solidFill>
                <a:effectLst/>
                <a:latin typeface="Comic Sans MS" panose="030F0702030302020204" pitchFamily="66" charset="0"/>
              </a:rPr>
              <a:t>An office staff member will call your child to the office.  Only people listed on your child’s emergency form will be allowed to check your child out of school.  Except for emergencies, please do not check your child out between 2:00 - 2:15 without prior notice.</a:t>
            </a:r>
            <a:endParaRPr lang="en-US" sz="3600"/>
          </a:p>
        </p:txBody>
      </p:sp>
    </p:spTree>
    <p:extLst>
      <p:ext uri="{BB962C8B-B14F-4D97-AF65-F5344CB8AC3E}">
        <p14:creationId xmlns:p14="http://schemas.microsoft.com/office/powerpoint/2010/main" val="352635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Sickness</a:t>
            </a:r>
          </a:p>
        </p:txBody>
      </p:sp>
      <p:sp>
        <p:nvSpPr>
          <p:cNvPr id="6" name="TextBox 5">
            <a:extLst>
              <a:ext uri="{FF2B5EF4-FFF2-40B4-BE49-F238E27FC236}">
                <a16:creationId xmlns:a16="http://schemas.microsoft.com/office/drawing/2014/main" id="{F64B5A52-8D63-432C-97C5-2C5B250207D5}"/>
              </a:ext>
            </a:extLst>
          </p:cNvPr>
          <p:cNvSpPr txBox="1"/>
          <p:nvPr/>
        </p:nvSpPr>
        <p:spPr>
          <a:xfrm>
            <a:off x="1152525" y="1685926"/>
            <a:ext cx="9829800" cy="3477875"/>
          </a:xfrm>
          <a:prstGeom prst="rect">
            <a:avLst/>
          </a:prstGeom>
          <a:noFill/>
        </p:spPr>
        <p:txBody>
          <a:bodyPr wrap="square">
            <a:spAutoFit/>
          </a:bodyPr>
          <a:lstStyle/>
          <a:p>
            <a:pPr algn="ctr" rtl="0">
              <a:spcBef>
                <a:spcPts val="0"/>
              </a:spcBef>
              <a:spcAft>
                <a:spcPts val="0"/>
              </a:spcAft>
            </a:pPr>
            <a:r>
              <a:rPr lang="en-US" sz="2000" b="0" i="0" u="none" strike="noStrike">
                <a:solidFill>
                  <a:srgbClr val="000000"/>
                </a:solidFill>
                <a:effectLst/>
                <a:latin typeface="Comic Sans MS" panose="030F0702030302020204" pitchFamily="66" charset="0"/>
              </a:rPr>
              <a:t>If your child becomes ill at school, the teacher will send your child to the clinic aide. </a:t>
            </a:r>
          </a:p>
          <a:p>
            <a:pPr algn="ctr" rtl="0">
              <a:spcBef>
                <a:spcPts val="0"/>
              </a:spcBef>
              <a:spcAft>
                <a:spcPts val="0"/>
              </a:spcAft>
            </a:pPr>
            <a:r>
              <a:rPr lang="en-US" sz="2000" b="1" i="0" u="sng">
                <a:solidFill>
                  <a:srgbClr val="000000"/>
                </a:solidFill>
                <a:effectLst/>
                <a:latin typeface="Comic Sans MS" panose="030F0702030302020204" pitchFamily="66" charset="0"/>
              </a:rPr>
              <a:t>It is imperative that you provide the name and telephone number of at least 2 people on the emergency forms to be contacted locally in case you cannot be reached by the school.</a:t>
            </a:r>
            <a:r>
              <a:rPr lang="en-US" sz="2000" b="1" i="0" u="none" strike="noStrike">
                <a:solidFill>
                  <a:srgbClr val="000000"/>
                </a:solidFill>
                <a:effectLst/>
                <a:latin typeface="Comic Sans MS" panose="030F0702030302020204" pitchFamily="66" charset="0"/>
              </a:rPr>
              <a:t>  </a:t>
            </a:r>
            <a:endParaRPr lang="en-US" sz="2000" b="0">
              <a:effectLst/>
            </a:endParaRPr>
          </a:p>
          <a:p>
            <a:br>
              <a:rPr lang="en-US" sz="2000" b="0">
                <a:effectLst/>
              </a:rPr>
            </a:br>
            <a:r>
              <a:rPr lang="en-US" sz="2000" b="1" i="0" u="none" strike="noStrike">
                <a:solidFill>
                  <a:srgbClr val="000000"/>
                </a:solidFill>
                <a:effectLst/>
                <a:latin typeface="Comic Sans MS" panose="030F0702030302020204" pitchFamily="66" charset="0"/>
              </a:rPr>
              <a:t>*If your child is sent home with a fever, he/she may not return to school until he/she has been fever free for 24 hours without taking any kind of medication. Please also note that if your child has been </a:t>
            </a:r>
            <a:r>
              <a:rPr lang="en-US" sz="2000" b="1" i="0" u="none" strike="noStrike">
                <a:solidFill>
                  <a:srgbClr val="242424"/>
                </a:solidFill>
                <a:effectLst/>
                <a:latin typeface="Comic Sans MS" panose="030F0702030302020204" pitchFamily="66" charset="0"/>
              </a:rPr>
              <a:t>vomiting or had diarrhea, it needs to be 24 hours without these symptoms in order to return to school.  </a:t>
            </a:r>
            <a:endParaRPr lang="en-US" sz="3200"/>
          </a:p>
        </p:txBody>
      </p:sp>
    </p:spTree>
    <p:extLst>
      <p:ext uri="{BB962C8B-B14F-4D97-AF65-F5344CB8AC3E}">
        <p14:creationId xmlns:p14="http://schemas.microsoft.com/office/powerpoint/2010/main" val="268458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Medication</a:t>
            </a:r>
          </a:p>
        </p:txBody>
      </p:sp>
      <p:sp>
        <p:nvSpPr>
          <p:cNvPr id="5" name="TextBox 4">
            <a:extLst>
              <a:ext uri="{FF2B5EF4-FFF2-40B4-BE49-F238E27FC236}">
                <a16:creationId xmlns:a16="http://schemas.microsoft.com/office/drawing/2014/main" id="{5F7AA119-75F0-4526-9C9D-608D742DEAB2}"/>
              </a:ext>
            </a:extLst>
          </p:cNvPr>
          <p:cNvSpPr txBox="1"/>
          <p:nvPr/>
        </p:nvSpPr>
        <p:spPr>
          <a:xfrm>
            <a:off x="1162050" y="1657351"/>
            <a:ext cx="9867900" cy="3600986"/>
          </a:xfrm>
          <a:prstGeom prst="rect">
            <a:avLst/>
          </a:prstGeom>
          <a:noFill/>
        </p:spPr>
        <p:txBody>
          <a:bodyPr wrap="square">
            <a:spAutoFit/>
          </a:bodyPr>
          <a:lstStyle/>
          <a:p>
            <a:pPr algn="ctr" rtl="0">
              <a:spcBef>
                <a:spcPts val="0"/>
              </a:spcBef>
              <a:spcAft>
                <a:spcPts val="0"/>
              </a:spcAft>
            </a:pPr>
            <a:r>
              <a:rPr lang="en-US" sz="2000" b="0" i="0" u="none" strike="noStrike">
                <a:solidFill>
                  <a:srgbClr val="000000"/>
                </a:solidFill>
                <a:effectLst/>
                <a:latin typeface="Comic Sans MS" panose="030F0702030302020204" pitchFamily="66" charset="0"/>
              </a:rPr>
              <a:t>If your child needs to take medication at school, you must do the following:</a:t>
            </a:r>
            <a:endParaRPr lang="en-US" sz="3200" b="0">
              <a:effectLst/>
            </a:endParaRPr>
          </a:p>
          <a:p>
            <a:pPr indent="-228600" rtl="0">
              <a:spcBef>
                <a:spcPts val="0"/>
              </a:spcBef>
              <a:spcAft>
                <a:spcPts val="0"/>
              </a:spcAft>
            </a:pPr>
            <a:br>
              <a:rPr lang="en-US" sz="3200" b="0">
                <a:effectLst/>
              </a:rPr>
            </a:br>
            <a:r>
              <a:rPr lang="en-US" sz="2000" b="0" i="0" u="none" strike="noStrike">
                <a:solidFill>
                  <a:srgbClr val="000000"/>
                </a:solidFill>
                <a:effectLst/>
                <a:latin typeface="Comic Sans MS" panose="030F0702030302020204" pitchFamily="66" charset="0"/>
              </a:rPr>
              <a:t>1.</a:t>
            </a:r>
            <a:r>
              <a:rPr lang="en-US" sz="1400" b="0" i="0" u="none" strike="noStrike">
                <a:solidFill>
                  <a:srgbClr val="000000"/>
                </a:solidFill>
                <a:effectLst/>
                <a:latin typeface="Times New Roman" panose="02020603050405020304" pitchFamily="18" charset="0"/>
              </a:rPr>
              <a:t> </a:t>
            </a:r>
            <a:r>
              <a:rPr lang="en-US" sz="2000" b="0" i="0" u="none" strike="noStrike">
                <a:solidFill>
                  <a:srgbClr val="000000"/>
                </a:solidFill>
                <a:effectLst/>
                <a:latin typeface="Comic Sans MS" panose="030F0702030302020204" pitchFamily="66" charset="0"/>
              </a:rPr>
              <a:t>Please obtain a medication form in the office. </a:t>
            </a:r>
          </a:p>
          <a:p>
            <a:pPr indent="-228600" rtl="0">
              <a:spcBef>
                <a:spcPts val="0"/>
              </a:spcBef>
              <a:spcAft>
                <a:spcPts val="0"/>
              </a:spcAft>
            </a:pPr>
            <a:r>
              <a:rPr lang="en-US" sz="2000" b="0" i="0" u="none" strike="noStrike">
                <a:solidFill>
                  <a:srgbClr val="000000"/>
                </a:solidFill>
                <a:effectLst/>
                <a:latin typeface="Comic Sans MS" panose="030F0702030302020204" pitchFamily="66" charset="0"/>
              </a:rPr>
              <a:t>2.</a:t>
            </a:r>
            <a:r>
              <a:rPr lang="en-US" sz="1400" b="0" i="0" u="none" strike="noStrike">
                <a:solidFill>
                  <a:srgbClr val="000000"/>
                </a:solidFill>
                <a:effectLst/>
                <a:latin typeface="Times New Roman" panose="02020603050405020304" pitchFamily="18" charset="0"/>
              </a:rPr>
              <a:t> </a:t>
            </a:r>
            <a:r>
              <a:rPr lang="en-US" sz="2000">
                <a:solidFill>
                  <a:srgbClr val="000000"/>
                </a:solidFill>
                <a:latin typeface="Comic Sans MS" panose="030F0702030302020204" pitchFamily="66" charset="0"/>
              </a:rPr>
              <a:t>Bring in</a:t>
            </a:r>
            <a:r>
              <a:rPr lang="en-US" sz="2000" b="0" i="0" u="none" strike="noStrike">
                <a:solidFill>
                  <a:srgbClr val="000000"/>
                </a:solidFill>
                <a:effectLst/>
                <a:latin typeface="Comic Sans MS" panose="030F0702030302020204" pitchFamily="66" charset="0"/>
              </a:rPr>
              <a:t> the medicine in the </a:t>
            </a:r>
            <a:r>
              <a:rPr lang="en-US" sz="2000" b="1" i="0" u="none" strike="noStrike">
                <a:solidFill>
                  <a:srgbClr val="000000"/>
                </a:solidFill>
                <a:effectLst/>
                <a:latin typeface="Comic Sans MS" panose="030F0702030302020204" pitchFamily="66" charset="0"/>
              </a:rPr>
              <a:t>ORIGINAL </a:t>
            </a:r>
            <a:r>
              <a:rPr lang="en-US" sz="2000" b="0" i="0" u="none" strike="noStrike">
                <a:solidFill>
                  <a:srgbClr val="000000"/>
                </a:solidFill>
                <a:effectLst/>
                <a:latin typeface="Comic Sans MS" panose="030F0702030302020204" pitchFamily="66" charset="0"/>
              </a:rPr>
              <a:t>container. Do not send it in with the child.  </a:t>
            </a:r>
            <a:endParaRPr lang="en-US" sz="3200" b="0">
              <a:effectLst/>
            </a:endParaRPr>
          </a:p>
          <a:p>
            <a:pPr indent="-228600" rtl="0">
              <a:spcBef>
                <a:spcPts val="0"/>
              </a:spcBef>
              <a:spcAft>
                <a:spcPts val="0"/>
              </a:spcAft>
            </a:pPr>
            <a:r>
              <a:rPr lang="en-US" sz="2000" b="0" i="0" u="none" strike="noStrike">
                <a:solidFill>
                  <a:srgbClr val="000000"/>
                </a:solidFill>
                <a:effectLst/>
                <a:latin typeface="Comic Sans MS" panose="030F0702030302020204" pitchFamily="66" charset="0"/>
              </a:rPr>
              <a:t>3.</a:t>
            </a:r>
            <a:r>
              <a:rPr lang="en-US" sz="1400" b="0" i="0" u="none" strike="noStrike">
                <a:solidFill>
                  <a:srgbClr val="000000"/>
                </a:solidFill>
                <a:effectLst/>
                <a:latin typeface="Times New Roman" panose="02020603050405020304" pitchFamily="18" charset="0"/>
              </a:rPr>
              <a:t> </a:t>
            </a:r>
            <a:r>
              <a:rPr lang="en-US" sz="2000" b="0" i="0" u="none" strike="noStrike">
                <a:solidFill>
                  <a:srgbClr val="000000"/>
                </a:solidFill>
                <a:effectLst/>
                <a:latin typeface="Comic Sans MS" panose="030F0702030302020204" pitchFamily="66" charset="0"/>
              </a:rPr>
              <a:t>Label the medicine with your child’s name and teacher’s name.</a:t>
            </a:r>
            <a:endParaRPr lang="en-US" sz="3200" b="0">
              <a:effectLst/>
            </a:endParaRPr>
          </a:p>
          <a:p>
            <a:pPr rtl="0">
              <a:spcBef>
                <a:spcPts val="0"/>
              </a:spcBef>
              <a:spcAft>
                <a:spcPts val="0"/>
              </a:spcAft>
            </a:pPr>
            <a:r>
              <a:rPr lang="en-US" sz="2000" b="0" i="0" u="none" strike="noStrike">
                <a:solidFill>
                  <a:srgbClr val="000000"/>
                </a:solidFill>
                <a:effectLst/>
                <a:latin typeface="Comic Sans MS" panose="030F0702030302020204" pitchFamily="66" charset="0"/>
              </a:rPr>
              <a:t> </a:t>
            </a:r>
            <a:endParaRPr lang="en-US" sz="3200" b="0">
              <a:effectLst/>
            </a:endParaRPr>
          </a:p>
          <a:p>
            <a:pPr rtl="0">
              <a:spcBef>
                <a:spcPts val="0"/>
              </a:spcBef>
              <a:spcAft>
                <a:spcPts val="0"/>
              </a:spcAft>
            </a:pPr>
            <a:r>
              <a:rPr lang="en-US" sz="2000" b="1" i="0" u="sng">
                <a:solidFill>
                  <a:srgbClr val="000000"/>
                </a:solidFill>
                <a:effectLst/>
                <a:latin typeface="Comic Sans MS" panose="030F0702030302020204" pitchFamily="66" charset="0"/>
              </a:rPr>
              <a:t>The school does not keep any medicine on hand for student use except what is sent by the parent.</a:t>
            </a:r>
            <a:endParaRPr lang="en-US" sz="3200" b="0">
              <a:effectLst/>
            </a:endParaRPr>
          </a:p>
          <a:p>
            <a:br>
              <a:rPr lang="en-US"/>
            </a:br>
            <a:endParaRPr lang="en-US"/>
          </a:p>
        </p:txBody>
      </p:sp>
    </p:spTree>
    <p:extLst>
      <p:ext uri="{BB962C8B-B14F-4D97-AF65-F5344CB8AC3E}">
        <p14:creationId xmlns:p14="http://schemas.microsoft.com/office/powerpoint/2010/main" val="34835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5465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Conferences</a:t>
            </a:r>
          </a:p>
        </p:txBody>
      </p:sp>
      <p:sp>
        <p:nvSpPr>
          <p:cNvPr id="5" name="TextBox 4">
            <a:extLst>
              <a:ext uri="{FF2B5EF4-FFF2-40B4-BE49-F238E27FC236}">
                <a16:creationId xmlns:a16="http://schemas.microsoft.com/office/drawing/2014/main" id="{B5A9EA63-B4BF-4842-A8E2-084F8A7BD614}"/>
              </a:ext>
            </a:extLst>
          </p:cNvPr>
          <p:cNvSpPr txBox="1"/>
          <p:nvPr/>
        </p:nvSpPr>
        <p:spPr>
          <a:xfrm>
            <a:off x="1214437" y="2533650"/>
            <a:ext cx="9763125" cy="1938992"/>
          </a:xfrm>
          <a:prstGeom prst="rect">
            <a:avLst/>
          </a:prstGeom>
          <a:noFill/>
        </p:spPr>
        <p:txBody>
          <a:bodyPr wrap="square">
            <a:spAutoFit/>
          </a:bodyPr>
          <a:lstStyle/>
          <a:p>
            <a:r>
              <a:rPr lang="en-US" sz="2400" b="0" i="0" u="none" strike="noStrike">
                <a:solidFill>
                  <a:srgbClr val="000000"/>
                </a:solidFill>
                <a:effectLst/>
                <a:latin typeface="Comic Sans MS" panose="030F0702030302020204" pitchFamily="66" charset="0"/>
              </a:rPr>
              <a:t>Your child’s teacher is available for conferences by appointment.  If you would like to schedule a conference, notify the teacher to set one up.  When your child’s teacher requests a conference with you, please reply immediately. There will be two conferences planned throughout the year.</a:t>
            </a:r>
            <a:endParaRPr lang="en-US" sz="3600"/>
          </a:p>
        </p:txBody>
      </p:sp>
    </p:spTree>
    <p:extLst>
      <p:ext uri="{BB962C8B-B14F-4D97-AF65-F5344CB8AC3E}">
        <p14:creationId xmlns:p14="http://schemas.microsoft.com/office/powerpoint/2010/main" val="409897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12ACD-3A74-2A42-90B1-BC95B8942FED}"/>
              </a:ext>
            </a:extLst>
          </p:cNvPr>
          <p:cNvSpPr txBox="1"/>
          <p:nvPr/>
        </p:nvSpPr>
        <p:spPr>
          <a:xfrm>
            <a:off x="1085812" y="428936"/>
            <a:ext cx="434088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Happy Lucky" panose="02000500000000000000" pitchFamily="2" charset="0"/>
                <a:ea typeface="KAHighway" panose="02000603000000000000" pitchFamily="2" charset="0"/>
              </a:rPr>
              <a:t>Guidance and Counseling Services</a:t>
            </a:r>
          </a:p>
        </p:txBody>
      </p:sp>
      <p:sp>
        <p:nvSpPr>
          <p:cNvPr id="5" name="TextBox 4">
            <a:extLst>
              <a:ext uri="{FF2B5EF4-FFF2-40B4-BE49-F238E27FC236}">
                <a16:creationId xmlns:a16="http://schemas.microsoft.com/office/drawing/2014/main" id="{B35DC9BB-FC0D-4201-9A27-C78128AD8091}"/>
              </a:ext>
            </a:extLst>
          </p:cNvPr>
          <p:cNvSpPr txBox="1"/>
          <p:nvPr/>
        </p:nvSpPr>
        <p:spPr>
          <a:xfrm>
            <a:off x="1276350" y="2219325"/>
            <a:ext cx="9848850" cy="2246769"/>
          </a:xfrm>
          <a:prstGeom prst="rect">
            <a:avLst/>
          </a:prstGeom>
          <a:noFill/>
        </p:spPr>
        <p:txBody>
          <a:bodyPr wrap="square">
            <a:spAutoFit/>
          </a:bodyPr>
          <a:lstStyle/>
          <a:p>
            <a:r>
              <a:rPr lang="en-US" sz="2800" b="0" i="0" u="none" strike="noStrike">
                <a:solidFill>
                  <a:srgbClr val="000000"/>
                </a:solidFill>
                <a:effectLst/>
                <a:latin typeface="Comic Sans MS" panose="030F0702030302020204" pitchFamily="66" charset="0"/>
              </a:rPr>
              <a:t>Our school counselor visits each classroom monthly with activities designed to help children develop their social and emotional skills.  The counselor is also available for parent consultations, teacher consultations, and counseling with our children.</a:t>
            </a:r>
            <a:endParaRPr lang="en-US" sz="4000"/>
          </a:p>
        </p:txBody>
      </p:sp>
    </p:spTree>
    <p:extLst>
      <p:ext uri="{BB962C8B-B14F-4D97-AF65-F5344CB8AC3E}">
        <p14:creationId xmlns:p14="http://schemas.microsoft.com/office/powerpoint/2010/main" val="23130872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302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2171</Words>
  <Application>Microsoft Office PowerPoint</Application>
  <PresentationFormat>Widescreen</PresentationFormat>
  <Paragraphs>132</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Comic Sans MS</vt:lpstr>
      <vt:lpstr>Happy Lucky</vt:lpstr>
      <vt:lpstr>Noto Sans Symbols</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Otis, Olivia</dc:creator>
  <cp:lastModifiedBy>Otis, Olivia</cp:lastModifiedBy>
  <cp:revision>79</cp:revision>
  <dcterms:created xsi:type="dcterms:W3CDTF">2021-07-30T14:45:11Z</dcterms:created>
  <dcterms:modified xsi:type="dcterms:W3CDTF">2024-07-29T14:02:04Z</dcterms:modified>
</cp:coreProperties>
</file>