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0" r:id="rId3"/>
    <p:sldId id="271" r:id="rId4"/>
    <p:sldId id="272" r:id="rId5"/>
    <p:sldId id="260" r:id="rId6"/>
    <p:sldId id="261" r:id="rId7"/>
    <p:sldId id="262" r:id="rId8"/>
    <p:sldId id="263" r:id="rId9"/>
    <p:sldId id="275" r:id="rId10"/>
    <p:sldId id="264" r:id="rId11"/>
    <p:sldId id="273" r:id="rId12"/>
  </p:sldIdLst>
  <p:sldSz cx="9144000" cy="6858000" type="screen4x3"/>
  <p:notesSz cx="6858000" cy="91440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2C36C9-6A1A-4086-B235-5520FB5B4691}"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2C36C9-6A1A-4086-B235-5520FB5B4691}"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2C36C9-6A1A-4086-B235-5520FB5B4691}"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2C36C9-6A1A-4086-B235-5520FB5B4691}"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2C36C9-6A1A-4086-B235-5520FB5B4691}"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2C36C9-6A1A-4086-B235-5520FB5B4691}" type="datetimeFigureOut">
              <a:rPr lang="en-US" smtClean="0"/>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2C36C9-6A1A-4086-B235-5520FB5B4691}" type="datetimeFigureOut">
              <a:rPr lang="en-US" smtClean="0"/>
              <a:t>8/7/2020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2C36C9-6A1A-4086-B235-5520FB5B4691}" type="datetimeFigureOut">
              <a:rPr lang="en-US" smtClean="0"/>
              <a:t>8/7/2020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C36C9-6A1A-4086-B235-5520FB5B4691}" type="datetimeFigureOut">
              <a:rPr lang="en-US" smtClean="0"/>
              <a:t>8/7/2020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2C36C9-6A1A-4086-B235-5520FB5B4691}" type="datetimeFigureOut">
              <a:rPr lang="en-US" smtClean="0"/>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2C36C9-6A1A-4086-B235-5520FB5B4691}" type="datetimeFigureOut">
              <a:rPr lang="en-US" smtClean="0"/>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EF936-AEBA-472A-B6AB-B5A7A5F1BD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C36C9-6A1A-4086-B235-5520FB5B4691}" type="datetimeFigureOut">
              <a:rPr lang="en-US" smtClean="0"/>
              <a:t>8/7/2020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EF936-AEBA-472A-B6AB-B5A7A5F1BD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3.JPG"/>
          <p:cNvPicPr>
            <a:picLocks noGrp="1" noChangeAspect="1"/>
          </p:cNvPicPr>
          <p:nvPr isPhoto="1"/>
        </p:nvPicPr>
        <p:blipFill>
          <a:blip r:embed="rId2" cstate="print">
            <a:lum/>
          </a:blip>
          <a:stretch>
            <a:fillRect/>
          </a:stretch>
        </p:blipFill>
        <p:spPr>
          <a:xfrm>
            <a:off x="-76200" y="0"/>
            <a:ext cx="9144000" cy="6858000"/>
          </a:xfrm>
          <a:prstGeom prst="rect">
            <a:avLst/>
          </a:prstGeom>
          <a:noFill/>
          <a:ln>
            <a:noFill/>
          </a:ln>
        </p:spPr>
      </p:pic>
      <p:sp>
        <p:nvSpPr>
          <p:cNvPr id="3" name="Title 1"/>
          <p:cNvSpPr txBox="1">
            <a:spLocks/>
          </p:cNvSpPr>
          <p:nvPr/>
        </p:nvSpPr>
        <p:spPr>
          <a:xfrm>
            <a:off x="609600" y="1066800"/>
            <a:ext cx="7772400" cy="48006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Ms.</a:t>
            </a:r>
            <a:r>
              <a:rPr kumimoji="0" lang="en-US" sz="2800" b="1" i="0" u="none" strike="noStrike" kern="1200" cap="none" spc="0" normalizeH="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 Carla Johnson’s</a:t>
            </a:r>
            <a:r>
              <a:rPr lang="en-US" sz="2800" b="1" dirty="0" smtClean="0">
                <a:ln w="17780" cmpd="sng">
                  <a:solidFill>
                    <a:srgbClr val="FFFFFF"/>
                  </a:solidFill>
                  <a:prstDash val="solid"/>
                  <a:miter lim="800000"/>
                </a:ln>
                <a:effectLst>
                  <a:outerShdw blurRad="50800" algn="tl" rotWithShape="0">
                    <a:srgbClr val="000000"/>
                  </a:outerShdw>
                </a:effectLst>
                <a:latin typeface="Love Ya Like A Sister Solid" pitchFamily="2" charset="0"/>
                <a:ea typeface="+mj-ea"/>
                <a:cs typeface="+mj-cs"/>
              </a:rPr>
              <a:t> Fifth Grade</a:t>
            </a:r>
            <a:r>
              <a:rPr kumimoji="0" lang="en-US" sz="2800" b="1"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 </a:t>
            </a:r>
            <a:r>
              <a:rPr kumimoji="0" lang="en-US" sz="4400" b="1"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Elise" pitchFamily="2" charset="0"/>
                <a:ea typeface="+mj-ea"/>
                <a:cs typeface="+mj-cs"/>
              </a:rPr>
              <a:t/>
            </a:r>
            <a:br>
              <a:rPr kumimoji="0" lang="en-US" sz="4400" b="1"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Elise" pitchFamily="2" charset="0"/>
                <a:ea typeface="+mj-ea"/>
                <a:cs typeface="+mj-cs"/>
              </a:rPr>
            </a:br>
            <a:r>
              <a:rPr kumimoji="0" lang="en-US" sz="8000" b="1" i="0" u="none" strike="noStrike" kern="1200" cap="none" spc="0" normalizeH="0" baseline="0" noProof="0" dirty="0" smtClean="0">
                <a:ln w="28575" cmpd="sng">
                  <a:solidFill>
                    <a:srgbClr val="FFFF00"/>
                  </a:solidFill>
                  <a:prstDash val="solid"/>
                  <a:miter lim="800000"/>
                </a:ln>
                <a:solidFill>
                  <a:schemeClr val="tx1"/>
                </a:solidFill>
                <a:effectLst>
                  <a:outerShdw blurRad="50800" algn="tl" rotWithShape="0">
                    <a:srgbClr val="000000"/>
                  </a:outerShdw>
                </a:effectLst>
                <a:uLnTx/>
                <a:uFillTx/>
                <a:latin typeface="KG Makes You Stronger" pitchFamily="2" charset="0"/>
                <a:ea typeface="CCLoveYall" pitchFamily="2" charset="0"/>
                <a:cs typeface="+mj-cs"/>
              </a:rPr>
              <a:t>Open House</a:t>
            </a:r>
            <a:r>
              <a:rPr kumimoji="0" lang="en-US" sz="8000" b="1" i="0" u="none" strike="noStrike" kern="1200" cap="none" spc="0" normalizeH="0" baseline="0" noProof="0" dirty="0" smtClean="0">
                <a:ln w="28575" cmpd="sng">
                  <a:solidFill>
                    <a:srgbClr val="FFFFFF"/>
                  </a:solidFill>
                  <a:prstDash val="solid"/>
                  <a:miter lim="800000"/>
                </a:ln>
                <a:solidFill>
                  <a:schemeClr val="tx1"/>
                </a:solidFill>
                <a:effectLst>
                  <a:outerShdw blurRad="50800" algn="tl" rotWithShape="0">
                    <a:srgbClr val="000000"/>
                  </a:outerShdw>
                </a:effectLst>
                <a:uLnTx/>
                <a:uFillTx/>
                <a:latin typeface="KG Strawberry Limeade" pitchFamily="2" charset="0"/>
                <a:ea typeface="+mj-ea"/>
                <a:cs typeface="+mj-cs"/>
              </a:rPr>
              <a:t/>
            </a:r>
            <a:br>
              <a:rPr kumimoji="0" lang="en-US" sz="8000" b="1" i="0" u="none" strike="noStrike" kern="1200" cap="none" spc="0" normalizeH="0" baseline="0" noProof="0" dirty="0" smtClean="0">
                <a:ln w="28575" cmpd="sng">
                  <a:solidFill>
                    <a:srgbClr val="FFFFFF"/>
                  </a:solidFill>
                  <a:prstDash val="solid"/>
                  <a:miter lim="800000"/>
                </a:ln>
                <a:solidFill>
                  <a:schemeClr val="tx1"/>
                </a:solidFill>
                <a:effectLst>
                  <a:outerShdw blurRad="50800" algn="tl" rotWithShape="0">
                    <a:srgbClr val="000000"/>
                  </a:outerShdw>
                </a:effectLst>
                <a:uLnTx/>
                <a:uFillTx/>
                <a:latin typeface="KG Strawberry Limeade" pitchFamily="2" charset="0"/>
                <a:ea typeface="+mj-ea"/>
                <a:cs typeface="+mj-cs"/>
              </a:rPr>
            </a:br>
            <a:r>
              <a:rPr kumimoji="0" lang="en-US" sz="6000" b="1"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CCLoveYall" pitchFamily="2" charset="0"/>
                <a:cs typeface="+mj-cs"/>
              </a:rPr>
              <a:t>2020-2021</a:t>
            </a:r>
            <a:endParaRPr kumimoji="0" lang="en-US" sz="8000" b="0" i="0" u="none" strike="noStrike" kern="1200" cap="none" spc="0" normalizeH="0" baseline="0" noProof="0" dirty="0">
              <a:ln w="38100">
                <a:noFill/>
              </a:ln>
              <a:solidFill>
                <a:schemeClr val="tx1"/>
              </a:solidFill>
              <a:effectLst/>
              <a:uLnTx/>
              <a:uFillTx/>
              <a:latin typeface="Love Ya Like A Sister Solid" pitchFamily="2" charset="0"/>
              <a:ea typeface="CCLoveYall" pitchFamily="2" charset="0"/>
              <a:cs typeface="+mj-cs"/>
            </a:endParaRPr>
          </a:p>
        </p:txBody>
      </p:sp>
      <p:sp>
        <p:nvSpPr>
          <p:cNvPr id="4" name="Subtitle 2"/>
          <p:cNvSpPr txBox="1">
            <a:spLocks/>
          </p:cNvSpPr>
          <p:nvPr/>
        </p:nvSpPr>
        <p:spPr>
          <a:xfrm>
            <a:off x="1371600" y="3429000"/>
            <a:ext cx="6400800" cy="1752600"/>
          </a:xfrm>
          <a:prstGeom prst="rect">
            <a:avLst/>
          </a:prstGeom>
        </p:spPr>
        <p:txBody>
          <a:bodyPr>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4400" b="0" i="0" u="none" strike="noStrike" kern="1200" cap="none" spc="0" normalizeH="0" baseline="0" noProof="0" dirty="0">
              <a:ln>
                <a:noFill/>
              </a:ln>
              <a:solidFill>
                <a:schemeClr val="tx1"/>
              </a:solidFill>
              <a:effectLst/>
              <a:uLnTx/>
              <a:uFillTx/>
              <a:latin typeface="KG Primary Penmanship" pitchFamily="2" charset="0"/>
              <a:ea typeface="+mn-ea"/>
              <a:cs typeface="+mn-cs"/>
            </a:endParaRPr>
          </a:p>
        </p:txBody>
      </p:sp>
      <p:sp>
        <p:nvSpPr>
          <p:cNvPr id="5" name="Rectangle 4"/>
          <p:cNvSpPr/>
          <p:nvPr/>
        </p:nvSpPr>
        <p:spPr>
          <a:xfrm>
            <a:off x="3124200" y="3988198"/>
            <a:ext cx="3026060" cy="923330"/>
          </a:xfrm>
          <a:prstGeom prst="rect">
            <a:avLst/>
          </a:prstGeom>
          <a:ln w="38100">
            <a:solidFill>
              <a:schemeClr val="tx1"/>
            </a:solidFill>
            <a:prstDash val="lgDash"/>
          </a:ln>
        </p:spPr>
        <p:txBody>
          <a:bodyPr wrap="square">
            <a:spAutoFit/>
          </a:bodyPr>
          <a:lstStyle/>
          <a:p>
            <a:pPr algn="ctr"/>
            <a:r>
              <a:rPr lang="en-US" b="1" dirty="0" smtClean="0">
                <a:ln w="17780" cmpd="sng">
                  <a:solidFill>
                    <a:srgbClr val="FFFFFF"/>
                  </a:solidFill>
                  <a:prstDash val="solid"/>
                  <a:miter lim="800000"/>
                </a:ln>
                <a:effectLst>
                  <a:outerShdw blurRad="50800" algn="tl" rotWithShape="0">
                    <a:srgbClr val="000000"/>
                  </a:outerShdw>
                </a:effectLst>
                <a:latin typeface="Love Ya Like A Sister Solid" pitchFamily="2" charset="0"/>
              </a:rPr>
              <a:t>Reading</a:t>
            </a:r>
          </a:p>
          <a:p>
            <a:pPr algn="ctr"/>
            <a:r>
              <a:rPr lang="en-US" b="1" dirty="0" smtClean="0">
                <a:ln w="17780" cmpd="sng">
                  <a:solidFill>
                    <a:srgbClr val="FFFFFF"/>
                  </a:solidFill>
                  <a:prstDash val="solid"/>
                  <a:miter lim="800000"/>
                </a:ln>
                <a:effectLst>
                  <a:outerShdw blurRad="50800" algn="tl" rotWithShape="0">
                    <a:srgbClr val="000000"/>
                  </a:outerShdw>
                </a:effectLst>
                <a:latin typeface="Love Ya Like A Sister Solid" pitchFamily="2" charset="0"/>
              </a:rPr>
              <a:t>ELA/Language</a:t>
            </a:r>
          </a:p>
          <a:p>
            <a:pPr algn="ctr"/>
            <a:r>
              <a:rPr lang="en-US" b="1" dirty="0" smtClean="0">
                <a:ln w="17780" cmpd="sng">
                  <a:solidFill>
                    <a:srgbClr val="FFFFFF"/>
                  </a:solidFill>
                  <a:prstDash val="solid"/>
                  <a:miter lim="800000"/>
                </a:ln>
                <a:effectLst>
                  <a:outerShdw blurRad="50800" algn="tl" rotWithShape="0">
                    <a:srgbClr val="000000"/>
                  </a:outerShdw>
                </a:effectLst>
                <a:latin typeface="Love Ya Like A Sister Solid" pitchFamily="2" charset="0"/>
              </a:rPr>
              <a:t>Social Studies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9.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10668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Classroom Procedures</a:t>
            </a:r>
            <a:endParaRPr kumimoji="0" lang="en-US" sz="40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914400" y="2209800"/>
            <a:ext cx="7315200" cy="3657600"/>
          </a:xfrm>
          <a:prstGeom prst="rect">
            <a:avLst/>
          </a:prstGeom>
        </p:spPr>
        <p:txBody>
          <a:bodyPr vert="horz" lIns="91440" tIns="45720" rIns="91440" bIns="45720" rtlCol="0">
            <a:normAutofit/>
          </a:bodyPr>
          <a:lstStyle/>
          <a:p>
            <a:pPr marR="0" lvl="0" algn="ctr" defTabSz="914400" rtl="0" eaLnBrk="1" fontAlgn="auto" latinLnBrk="0" hangingPunct="1">
              <a:lnSpc>
                <a:spcPct val="100000"/>
              </a:lnSpc>
              <a:spcBef>
                <a:spcPct val="20000"/>
              </a:spcBef>
              <a:spcAft>
                <a:spcPts val="0"/>
              </a:spcAft>
              <a:buClrTx/>
              <a:buSzTx/>
              <a:tabLst/>
              <a:defRPr/>
            </a:pPr>
            <a:r>
              <a:rPr kumimoji="0" lang="en-US" sz="2400" b="0" i="0" u="sng" strike="noStrike" kern="1200" cap="none" spc="0" normalizeH="0" baseline="0" noProof="0" dirty="0" smtClean="0">
                <a:ln>
                  <a:noFill/>
                </a:ln>
                <a:effectLst/>
                <a:uLnTx/>
                <a:uFillTx/>
                <a:latin typeface="KG Primary Penmanship" pitchFamily="2" charset="0"/>
              </a:rPr>
              <a:t>Enter the room with everything you</a:t>
            </a:r>
            <a:r>
              <a:rPr kumimoji="0" lang="en-US" sz="2400" b="0" i="0" u="sng" strike="noStrike" kern="1200" cap="none" spc="0" normalizeH="0" noProof="0" dirty="0" smtClean="0">
                <a:ln>
                  <a:noFill/>
                </a:ln>
                <a:effectLst/>
                <a:uLnTx/>
                <a:uFillTx/>
                <a:latin typeface="KG Primary Penmanship" pitchFamily="2" charset="0"/>
              </a:rPr>
              <a:t> need!</a:t>
            </a:r>
          </a:p>
          <a:p>
            <a:pPr lvl="1" algn="ctr">
              <a:spcBef>
                <a:spcPct val="20000"/>
              </a:spcBef>
              <a:defRPr/>
            </a:pPr>
            <a:r>
              <a:rPr lang="en-US" sz="2400" noProof="0" dirty="0" smtClean="0">
                <a:latin typeface="KG Primary Penmanship" pitchFamily="2" charset="0"/>
              </a:rPr>
              <a:t>*Do you have your supplies?  </a:t>
            </a:r>
          </a:p>
          <a:p>
            <a:pPr lvl="1" algn="ctr">
              <a:spcBef>
                <a:spcPct val="20000"/>
              </a:spcBef>
              <a:defRPr/>
            </a:pPr>
            <a:r>
              <a:rPr lang="en-US" sz="2400" noProof="0" dirty="0" smtClean="0">
                <a:latin typeface="KG Primary Penmanship" pitchFamily="2" charset="0"/>
              </a:rPr>
              <a:t>Pencils?  Notebooks?  Agenda?</a:t>
            </a:r>
          </a:p>
          <a:p>
            <a:pPr lvl="1" algn="ctr">
              <a:spcBef>
                <a:spcPct val="20000"/>
              </a:spcBef>
              <a:defRPr/>
            </a:pPr>
            <a:endParaRPr kumimoji="0" lang="en-US" sz="2400" b="0" i="0" strike="noStrike" kern="1200" cap="none" spc="0" normalizeH="0" noProof="0" dirty="0" smtClean="0">
              <a:ln>
                <a:noFill/>
              </a:ln>
              <a:effectLst/>
              <a:uLnTx/>
              <a:uFillTx/>
              <a:latin typeface="KG Primary Penmanship" pitchFamily="2" charset="0"/>
            </a:endParaRPr>
          </a:p>
          <a:p>
            <a:pPr marR="0" lvl="0" algn="ctr" defTabSz="914400" rtl="0" eaLnBrk="1" fontAlgn="auto" latinLnBrk="0" hangingPunct="1">
              <a:lnSpc>
                <a:spcPct val="100000"/>
              </a:lnSpc>
              <a:spcBef>
                <a:spcPct val="20000"/>
              </a:spcBef>
              <a:spcAft>
                <a:spcPts val="0"/>
              </a:spcAft>
              <a:buClrTx/>
              <a:buSzTx/>
              <a:tabLst/>
              <a:defRPr/>
            </a:pPr>
            <a:r>
              <a:rPr lang="en-US" sz="2400" u="sng" baseline="0" dirty="0" smtClean="0">
                <a:latin typeface="KG Primary Penmanship" pitchFamily="2" charset="0"/>
              </a:rPr>
              <a:t>Read the board and begin working!</a:t>
            </a:r>
          </a:p>
          <a:p>
            <a:pPr marR="0" lvl="0" algn="ctr" defTabSz="914400" rtl="0" eaLnBrk="1" fontAlgn="auto" latinLnBrk="0" hangingPunct="1">
              <a:lnSpc>
                <a:spcPct val="100000"/>
              </a:lnSpc>
              <a:spcBef>
                <a:spcPct val="20000"/>
              </a:spcBef>
              <a:spcAft>
                <a:spcPts val="0"/>
              </a:spcAft>
              <a:buClrTx/>
              <a:buSzTx/>
              <a:tabLst/>
              <a:defRPr/>
            </a:pPr>
            <a:r>
              <a:rPr lang="en-US" sz="2400" dirty="0" smtClean="0">
                <a:latin typeface="KG Primary Penmanship" pitchFamily="2" charset="0"/>
              </a:rPr>
              <a:t>*Finish your morning work?  </a:t>
            </a:r>
          </a:p>
          <a:p>
            <a:pPr marR="0" lvl="0" algn="ctr" defTabSz="914400" rtl="0" eaLnBrk="1" fontAlgn="auto" latinLnBrk="0" hangingPunct="1">
              <a:lnSpc>
                <a:spcPct val="100000"/>
              </a:lnSpc>
              <a:spcBef>
                <a:spcPct val="20000"/>
              </a:spcBef>
              <a:spcAft>
                <a:spcPts val="0"/>
              </a:spcAft>
              <a:buClrTx/>
              <a:buSzTx/>
              <a:tabLst/>
              <a:defRPr/>
            </a:pPr>
            <a:r>
              <a:rPr lang="en-US" sz="2400" dirty="0" smtClean="0">
                <a:latin typeface="KG Primary Penmanship" pitchFamily="2" charset="0"/>
              </a:rPr>
              <a:t>Read silently or finish incomplete work </a:t>
            </a:r>
          </a:p>
          <a:p>
            <a:pPr marR="0" lvl="0" algn="ctr" defTabSz="914400" rtl="0" eaLnBrk="1" fontAlgn="auto" latinLnBrk="0" hangingPunct="1">
              <a:lnSpc>
                <a:spcPct val="100000"/>
              </a:lnSpc>
              <a:spcBef>
                <a:spcPct val="20000"/>
              </a:spcBef>
              <a:spcAft>
                <a:spcPts val="0"/>
              </a:spcAft>
              <a:buClrTx/>
              <a:buSzTx/>
              <a:tabLst/>
              <a:defRPr/>
            </a:pPr>
            <a:r>
              <a:rPr lang="en-US" sz="2400" dirty="0" smtClean="0">
                <a:latin typeface="KG Primary Penmanship" pitchFamily="2" charset="0"/>
              </a:rPr>
              <a:t>(journals or writing assignments)</a:t>
            </a:r>
            <a:endParaRPr lang="en-US" sz="2400" baseline="0" dirty="0" smtClean="0">
              <a:latin typeface="KG Primary Penmanship" pitchFamily="2"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5.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1676400" y="990600"/>
            <a:ext cx="5181600" cy="762000"/>
          </a:xfrm>
          <a:prstGeom prst="rect">
            <a:avLst/>
          </a:prstGeom>
        </p:spPr>
        <p:txBody>
          <a:bodyP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Dismissal</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1143000" y="1752600"/>
            <a:ext cx="6800850" cy="4038600"/>
          </a:xfrm>
          <a:prstGeom prst="rect">
            <a:avLst/>
          </a:prstGeom>
        </p:spPr>
        <p:txBody>
          <a:bodyPr vert="horz" lIns="91440" tIns="45720" rIns="91440" bIns="45720" rtlCol="0">
            <a:normAutofit/>
          </a:bodyPr>
          <a:lstStyle/>
          <a:p>
            <a:r>
              <a:rPr lang="en-US" b="1" dirty="0" smtClean="0">
                <a:latin typeface="Georgia" panose="02040502050405020303" pitchFamily="18" charset="0"/>
              </a:rPr>
              <a:t>At the end of the day, Mrs. Tingle and </a:t>
            </a:r>
            <a:r>
              <a:rPr lang="en-US" b="1" dirty="0">
                <a:latin typeface="Georgia" panose="02040502050405020303" pitchFamily="18" charset="0"/>
              </a:rPr>
              <a:t>I</a:t>
            </a:r>
            <a:r>
              <a:rPr lang="en-US" b="1" dirty="0" smtClean="0">
                <a:latin typeface="Georgia" panose="02040502050405020303" pitchFamily="18" charset="0"/>
              </a:rPr>
              <a:t> will swap back to our classrooms for dismissal!  </a:t>
            </a:r>
          </a:p>
          <a:p>
            <a:endParaRPr lang="en-US" b="1" dirty="0">
              <a:latin typeface="Georgia" panose="02040502050405020303" pitchFamily="18" charset="0"/>
            </a:endParaRPr>
          </a:p>
          <a:p>
            <a:r>
              <a:rPr lang="en-US" b="1" dirty="0" smtClean="0">
                <a:latin typeface="Georgia" panose="02040502050405020303" pitchFamily="18" charset="0"/>
              </a:rPr>
              <a:t>One teacher will take all bus riders to the buses, while the other teacher will dismiss car riders.  This year, car riders will be dismissed from your homeroom classroom, NOT from the front of the school.  Since will we have to </a:t>
            </a:r>
            <a:r>
              <a:rPr lang="en-US" b="1" dirty="0" smtClean="0">
                <a:latin typeface="Georgia" panose="02040502050405020303" pitchFamily="18" charset="0"/>
              </a:rPr>
              <a:t>watch</a:t>
            </a:r>
            <a:r>
              <a:rPr lang="en-US" b="1" dirty="0" smtClean="0">
                <a:latin typeface="Georgia" panose="02040502050405020303" pitchFamily="18" charset="0"/>
              </a:rPr>
              <a:t> </a:t>
            </a:r>
            <a:r>
              <a:rPr lang="en-US" b="1" dirty="0" smtClean="0">
                <a:latin typeface="Georgia" panose="02040502050405020303" pitchFamily="18" charset="0"/>
              </a:rPr>
              <a:t>for </a:t>
            </a:r>
            <a:r>
              <a:rPr lang="en-US" b="1" dirty="0" smtClean="0">
                <a:latin typeface="Georgia" panose="02040502050405020303" pitchFamily="18" charset="0"/>
              </a:rPr>
              <a:t>name on the active board, you </a:t>
            </a:r>
            <a:r>
              <a:rPr lang="en-US" b="1" dirty="0" smtClean="0">
                <a:latin typeface="Georgia" panose="02040502050405020303" pitchFamily="18" charset="0"/>
              </a:rPr>
              <a:t>will be expected to be:</a:t>
            </a:r>
          </a:p>
          <a:p>
            <a:endParaRPr lang="en-US" b="1" dirty="0" smtClean="0"/>
          </a:p>
          <a:p>
            <a:endParaRPr lang="en-US" b="1" dirty="0" smtClean="0">
              <a:latin typeface="Georgia" panose="02040502050405020303" pitchFamily="18" charset="0"/>
            </a:endParaRPr>
          </a:p>
          <a:p>
            <a:pPr marL="342900" indent="-342900">
              <a:buAutoNum type="arabicPeriod"/>
            </a:pPr>
            <a:r>
              <a:rPr lang="en-US" b="1" dirty="0" smtClean="0">
                <a:latin typeface="Georgia" panose="02040502050405020303" pitchFamily="18" charset="0"/>
              </a:rPr>
              <a:t>SEATED </a:t>
            </a:r>
            <a:r>
              <a:rPr lang="en-US" b="1" dirty="0" smtClean="0">
                <a:latin typeface="Georgia" panose="02040502050405020303" pitchFamily="18" charset="0"/>
              </a:rPr>
              <a:t>FLAT ON YOUR BOTTOM FOR SAFETY</a:t>
            </a:r>
          </a:p>
          <a:p>
            <a:pPr marL="342900" indent="-342900">
              <a:buAutoNum type="arabicPeriod"/>
            </a:pPr>
            <a:r>
              <a:rPr lang="en-US" b="1" dirty="0" smtClean="0">
                <a:latin typeface="Georgia" panose="02040502050405020303" pitchFamily="18" charset="0"/>
              </a:rPr>
              <a:t>IN YOUR ASSIGNED AREA ONLY</a:t>
            </a:r>
          </a:p>
          <a:p>
            <a:pPr marL="342900" indent="-342900">
              <a:buAutoNum type="arabicPeriod" startAt="3"/>
            </a:pPr>
            <a:r>
              <a:rPr lang="en-US" b="1" dirty="0" smtClean="0">
                <a:latin typeface="Georgia" panose="02040502050405020303" pitchFamily="18" charset="0"/>
              </a:rPr>
              <a:t>QUIET and </a:t>
            </a:r>
            <a:r>
              <a:rPr lang="en-US" b="1" dirty="0" smtClean="0">
                <a:latin typeface="Georgia" panose="02040502050405020303" pitchFamily="18" charset="0"/>
              </a:rPr>
              <a:t>RESPECTFUL</a:t>
            </a:r>
            <a:endParaRPr lang="en-US" b="1" dirty="0" smtClean="0">
              <a:latin typeface="Georgia" panose="02040502050405020303" pitchFamily="18" charset="0"/>
            </a:endParaRPr>
          </a:p>
          <a:p>
            <a:endParaRPr lang="en-US" dirty="0" smtClean="0"/>
          </a:p>
          <a:p>
            <a:pPr marL="0" marR="0" lvl="0" indent="0"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spTree>
    <p:extLst>
      <p:ext uri="{BB962C8B-B14F-4D97-AF65-F5344CB8AC3E}">
        <p14:creationId xmlns:p14="http://schemas.microsoft.com/office/powerpoint/2010/main" val="3376046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3.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4" name="Subtitle 2"/>
          <p:cNvSpPr txBox="1">
            <a:spLocks/>
          </p:cNvSpPr>
          <p:nvPr/>
        </p:nvSpPr>
        <p:spPr>
          <a:xfrm>
            <a:off x="1371600" y="3429000"/>
            <a:ext cx="6400800" cy="1752600"/>
          </a:xfrm>
          <a:prstGeom prst="rect">
            <a:avLst/>
          </a:prstGeom>
        </p:spPr>
        <p:txBody>
          <a:bodyPr>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4400" b="0" i="0" u="none" strike="noStrike" kern="1200" cap="none" spc="0" normalizeH="0" baseline="0" noProof="0" dirty="0">
              <a:ln>
                <a:noFill/>
              </a:ln>
              <a:solidFill>
                <a:schemeClr val="tx1"/>
              </a:solidFill>
              <a:effectLst/>
              <a:uLnTx/>
              <a:uFillTx/>
              <a:latin typeface="KG Primary Penmanship" pitchFamily="2" charset="0"/>
              <a:ea typeface="+mn-ea"/>
              <a:cs typeface="+mn-cs"/>
            </a:endParaRPr>
          </a:p>
        </p:txBody>
      </p:sp>
      <p:sp>
        <p:nvSpPr>
          <p:cNvPr id="6" name="Rectangle 5"/>
          <p:cNvSpPr/>
          <p:nvPr/>
        </p:nvSpPr>
        <p:spPr>
          <a:xfrm>
            <a:off x="2606999" y="1040638"/>
            <a:ext cx="3888437" cy="923330"/>
          </a:xfrm>
          <a:prstGeom prst="rect">
            <a:avLst/>
          </a:prstGeom>
          <a:noFill/>
        </p:spPr>
        <p:txBody>
          <a:bodyPr wrap="none" lIns="91440" tIns="45720" rIns="91440" bIns="45720">
            <a:spAutoFit/>
          </a:bodyPr>
          <a:lstStyle/>
          <a:p>
            <a:pPr algn="ctr"/>
            <a:r>
              <a:rPr lang="en-U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r>
              <a:rPr lang="en-US" sz="5400" b="1" cap="none" spc="0"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StarkStrong</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5" name="TextBox 4"/>
          <p:cNvSpPr txBox="1"/>
          <p:nvPr/>
        </p:nvSpPr>
        <p:spPr>
          <a:xfrm>
            <a:off x="2459184" y="2192818"/>
            <a:ext cx="2286000" cy="3046988"/>
          </a:xfrm>
          <a:prstGeom prst="rect">
            <a:avLst/>
          </a:prstGeom>
          <a:noFill/>
        </p:spPr>
        <p:txBody>
          <a:bodyPr wrap="square" rtlCol="0">
            <a:spAutoFit/>
          </a:bodyPr>
          <a:lstStyle/>
          <a:p>
            <a:r>
              <a:rPr lang="en-US" sz="2400" dirty="0" smtClean="0">
                <a:latin typeface="Elephant" panose="02020904090505020303" pitchFamily="18" charset="0"/>
              </a:rPr>
              <a:t>Selfless</a:t>
            </a:r>
          </a:p>
          <a:p>
            <a:r>
              <a:rPr lang="en-US" sz="2400" dirty="0" smtClean="0">
                <a:latin typeface="Elephant" panose="02020904090505020303" pitchFamily="18" charset="0"/>
              </a:rPr>
              <a:t>Teamwork</a:t>
            </a:r>
          </a:p>
          <a:p>
            <a:r>
              <a:rPr lang="en-US" sz="2400" dirty="0" smtClean="0">
                <a:latin typeface="Elephant" panose="02020904090505020303" pitchFamily="18" charset="0"/>
              </a:rPr>
              <a:t>Respectful</a:t>
            </a:r>
          </a:p>
          <a:p>
            <a:r>
              <a:rPr lang="en-US" sz="2400" dirty="0" smtClean="0">
                <a:latin typeface="Elephant" panose="02020904090505020303" pitchFamily="18" charset="0"/>
              </a:rPr>
              <a:t>Opportunity</a:t>
            </a:r>
          </a:p>
          <a:p>
            <a:r>
              <a:rPr lang="en-US" sz="2400" dirty="0" smtClean="0">
                <a:latin typeface="Elephant" panose="02020904090505020303" pitchFamily="18" charset="0"/>
              </a:rPr>
              <a:t>Noble</a:t>
            </a:r>
          </a:p>
          <a:p>
            <a:r>
              <a:rPr lang="en-US" sz="2400" dirty="0" smtClean="0">
                <a:latin typeface="Elephant" panose="02020904090505020303" pitchFamily="18" charset="0"/>
              </a:rPr>
              <a:t>Growth</a:t>
            </a:r>
          </a:p>
          <a:p>
            <a:endParaRPr lang="en-US" sz="2400" dirty="0">
              <a:latin typeface="Elephant" panose="02020904090505020303" pitchFamily="18" charset="0"/>
            </a:endParaRPr>
          </a:p>
          <a:p>
            <a:endParaRPr lang="en-US" sz="2400" dirty="0">
              <a:latin typeface="Elephant" panose="02020904090505020303" pitchFamily="18" charset="0"/>
            </a:endParaRPr>
          </a:p>
        </p:txBody>
      </p:sp>
      <p:sp>
        <p:nvSpPr>
          <p:cNvPr id="9" name="TextBox 8"/>
          <p:cNvSpPr txBox="1"/>
          <p:nvPr/>
        </p:nvSpPr>
        <p:spPr>
          <a:xfrm>
            <a:off x="5115792" y="2585964"/>
            <a:ext cx="2286000" cy="1569660"/>
          </a:xfrm>
          <a:prstGeom prst="rect">
            <a:avLst/>
          </a:prstGeom>
          <a:noFill/>
        </p:spPr>
        <p:txBody>
          <a:bodyPr wrap="square" rtlCol="0">
            <a:spAutoFit/>
          </a:bodyPr>
          <a:lstStyle/>
          <a:p>
            <a:r>
              <a:rPr lang="en-US" sz="2400" dirty="0" smtClean="0">
                <a:latin typeface="Elephant" panose="02020904090505020303" pitchFamily="18" charset="0"/>
              </a:rPr>
              <a:t>EAGLES never give up!</a:t>
            </a:r>
          </a:p>
          <a:p>
            <a:endParaRPr lang="en-US" sz="2400" dirty="0">
              <a:latin typeface="Elephant" panose="02020904090505020303" pitchFamily="18" charset="0"/>
            </a:endParaRPr>
          </a:p>
          <a:p>
            <a:endParaRPr lang="en-US" sz="2400" dirty="0">
              <a:latin typeface="Elephant" panose="02020904090505020303" pitchFamily="18" charset="0"/>
            </a:endParaRPr>
          </a:p>
        </p:txBody>
      </p:sp>
      <p:sp>
        <p:nvSpPr>
          <p:cNvPr id="10" name="AutoShape 2" descr="Stark Elementary School / Homep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Stark Elementary School / Home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7542" y="3753257"/>
            <a:ext cx="2381250" cy="252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98078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6.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9144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Our FUTURE is LIMITLESS!</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914400" y="1981200"/>
            <a:ext cx="7315200" cy="3657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pic>
        <p:nvPicPr>
          <p:cNvPr id="2052" name="Picture 4" descr="The weirdest stars we've ever seen have astronomers utterly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7340" y="1868827"/>
            <a:ext cx="5921660" cy="2779373"/>
          </a:xfrm>
          <a:prstGeom prst="rect">
            <a:avLst/>
          </a:prstGeom>
          <a:noFill/>
          <a:extLst>
            <a:ext uri="{909E8E84-426E-40DD-AFC4-6F175D3DCCD1}">
              <a14:hiddenFill xmlns:a14="http://schemas.microsoft.com/office/drawing/2010/main">
                <a:solidFill>
                  <a:srgbClr val="FFFFFF"/>
                </a:solidFill>
              </a14:hiddenFill>
            </a:ext>
          </a:extLst>
        </p:spPr>
      </p:pic>
      <p:sp>
        <p:nvSpPr>
          <p:cNvPr id="6" name="5-Point Star 5"/>
          <p:cNvSpPr/>
          <p:nvPr/>
        </p:nvSpPr>
        <p:spPr>
          <a:xfrm>
            <a:off x="914400" y="1689867"/>
            <a:ext cx="914400" cy="9144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p:cNvSpPr/>
          <p:nvPr/>
        </p:nvSpPr>
        <p:spPr>
          <a:xfrm>
            <a:off x="6727540" y="3962400"/>
            <a:ext cx="914400" cy="9144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1"/>
          <p:cNvSpPr txBox="1">
            <a:spLocks/>
          </p:cNvSpPr>
          <p:nvPr/>
        </p:nvSpPr>
        <p:spPr>
          <a:xfrm>
            <a:off x="152400" y="4787133"/>
            <a:ext cx="7772400" cy="1143000"/>
          </a:xfrm>
          <a:prstGeom prst="rect">
            <a:avLst/>
          </a:prstGeom>
        </p:spPr>
        <p:txBody>
          <a:bodyPr>
            <a:normAutofit fontScale="8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800" dirty="0" smtClean="0">
                <a:ln w="17780" cmpd="sng">
                  <a:solidFill>
                    <a:srgbClr val="FFFFFF"/>
                  </a:solidFill>
                  <a:prstDash val="solid"/>
                  <a:miter lim="800000"/>
                </a:ln>
                <a:effectLst>
                  <a:outerShdw blurRad="50800" algn="tl" rotWithShape="0">
                    <a:srgbClr val="000000"/>
                  </a:outerShdw>
                </a:effectLst>
                <a:latin typeface="Love Ya Like A Sister Solid" pitchFamily="2" charset="0"/>
                <a:ea typeface="+mj-ea"/>
                <a:cs typeface="+mj-cs"/>
              </a:rPr>
              <a:t>We d</a:t>
            </a:r>
            <a:r>
              <a:rPr kumimoji="0" lang="en-US" sz="4800" i="0" u="none" strike="noStrike" kern="1200" cap="none" spc="0" normalizeH="0" baseline="0" noProof="0" dirty="0" err="1"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on’t</a:t>
            </a: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 just look</a:t>
            </a:r>
            <a:r>
              <a:rPr kumimoji="0" lang="en-US" sz="4800" i="0" u="none" strike="noStrike" kern="1200" cap="none" spc="0" normalizeH="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 at the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stars above…..WE ARE ONE!</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Tree>
    <p:extLst>
      <p:ext uri="{BB962C8B-B14F-4D97-AF65-F5344CB8AC3E}">
        <p14:creationId xmlns:p14="http://schemas.microsoft.com/office/powerpoint/2010/main" val="1675641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lide11.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10668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DATES</a:t>
            </a:r>
            <a:r>
              <a:rPr kumimoji="0" lang="en-US" sz="4800" i="0" u="none" strike="noStrike" kern="1200" cap="none" spc="0" normalizeH="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 FOR OPEN HOUSE:</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914400" y="1905000"/>
            <a:ext cx="7010400" cy="3657600"/>
          </a:xfrm>
          <a:prstGeom prst="rect">
            <a:avLst/>
          </a:prstGeom>
        </p:spPr>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effectLst/>
                <a:uLnTx/>
                <a:uFillTx/>
                <a:latin typeface="KG Primary Penmanship" pitchFamily="2" charset="0"/>
              </a:rPr>
              <a:t>August</a:t>
            </a:r>
            <a:r>
              <a:rPr kumimoji="0" lang="en-US" sz="2400" b="0" i="0" u="none" strike="noStrike" kern="1200" cap="none" spc="0" normalizeH="0" noProof="0" dirty="0" smtClean="0">
                <a:ln>
                  <a:noFill/>
                </a:ln>
                <a:effectLst/>
                <a:uLnTx/>
                <a:uFillTx/>
                <a:latin typeface="KG Primary Penmanship" pitchFamily="2" charset="0"/>
              </a:rPr>
              <a:t> 11</a:t>
            </a:r>
            <a:r>
              <a:rPr kumimoji="0" lang="en-US" sz="2400" b="0" i="0" u="none" strike="noStrike" kern="1200" cap="none" spc="0" normalizeH="0" baseline="30000" noProof="0" dirty="0" smtClean="0">
                <a:ln>
                  <a:noFill/>
                </a:ln>
                <a:effectLst/>
                <a:uLnTx/>
                <a:uFillTx/>
                <a:latin typeface="KG Primary Penmanship" pitchFamily="2" charset="0"/>
              </a:rPr>
              <a:t>TH</a:t>
            </a:r>
            <a:r>
              <a:rPr kumimoji="0" lang="en-US" sz="2400" b="0" i="0" u="none" strike="noStrike" kern="1200" cap="none" spc="0" normalizeH="0" noProof="0" dirty="0" smtClean="0">
                <a:ln>
                  <a:noFill/>
                </a:ln>
                <a:effectLst/>
                <a:uLnTx/>
                <a:uFillTx/>
                <a:latin typeface="KG Primary Penmanship" pitchFamily="2" charset="0"/>
              </a:rPr>
              <a:t> (TUES.)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2400" baseline="0" dirty="0" smtClean="0">
                <a:latin typeface="KG Primary Penmanship" pitchFamily="2" charset="0"/>
              </a:rPr>
              <a:t>K </a:t>
            </a:r>
            <a:r>
              <a:rPr lang="en-US" sz="2400" dirty="0" smtClean="0">
                <a:latin typeface="KG Primary Penmanship" pitchFamily="2" charset="0"/>
              </a:rPr>
              <a:t>&amp; </a:t>
            </a:r>
            <a:r>
              <a:rPr lang="en-US" sz="2400" baseline="0" dirty="0" smtClean="0">
                <a:latin typeface="KG Primary Penmanship" pitchFamily="2" charset="0"/>
              </a:rPr>
              <a:t>5</a:t>
            </a:r>
            <a:r>
              <a:rPr lang="en-US" sz="2400" baseline="30000" dirty="0" smtClean="0">
                <a:latin typeface="KG Primary Penmanship" pitchFamily="2" charset="0"/>
              </a:rPr>
              <a:t>TH</a:t>
            </a:r>
            <a:r>
              <a:rPr lang="en-US" sz="2400" dirty="0" smtClean="0">
                <a:latin typeface="KG Primary Penmanship" pitchFamily="2" charset="0"/>
              </a:rPr>
              <a:t> grades: 5:30-7:30</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effectLst/>
              <a:uLnTx/>
              <a:uFillTx/>
              <a:latin typeface="KG Primary Penmanship" pitchFamily="2"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2400" dirty="0" smtClean="0">
                <a:latin typeface="KG Primary Penmanship" pitchFamily="2" charset="0"/>
              </a:rPr>
              <a:t>August 12</a:t>
            </a:r>
            <a:r>
              <a:rPr lang="en-US" sz="2400" baseline="30000" dirty="0" smtClean="0">
                <a:latin typeface="KG Primary Penmanship" pitchFamily="2" charset="0"/>
              </a:rPr>
              <a:t>th</a:t>
            </a:r>
            <a:r>
              <a:rPr lang="en-US" sz="2400" dirty="0" smtClean="0">
                <a:latin typeface="KG Primary Penmanship" pitchFamily="2" charset="0"/>
              </a:rPr>
              <a:t> (WED.)</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effectLst/>
                <a:uLnTx/>
                <a:uFillTx/>
                <a:latin typeface="KG Primary Penmanship" pitchFamily="2" charset="0"/>
              </a:rPr>
              <a:t>PS/Pre-K</a:t>
            </a:r>
            <a:r>
              <a:rPr lang="en-US" sz="2400" dirty="0">
                <a:latin typeface="KG Primary Penmanship" pitchFamily="2" charset="0"/>
              </a:rPr>
              <a:t> </a:t>
            </a:r>
            <a:r>
              <a:rPr lang="en-US" sz="2400" dirty="0" smtClean="0">
                <a:latin typeface="KG Primary Penmanship" pitchFamily="2" charset="0"/>
              </a:rPr>
              <a:t>grades: 3:00-5:00</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effectLst/>
                <a:uLnTx/>
                <a:uFillTx/>
                <a:latin typeface="KG Primary Penmanship" pitchFamily="2" charset="0"/>
              </a:rPr>
              <a:t>2</a:t>
            </a:r>
            <a:r>
              <a:rPr kumimoji="0" lang="en-US" sz="2400" b="0" i="0" u="none" strike="noStrike" kern="1200" cap="none" spc="0" normalizeH="0" baseline="30000" noProof="0" dirty="0" smtClean="0">
                <a:ln>
                  <a:noFill/>
                </a:ln>
                <a:effectLst/>
                <a:uLnTx/>
                <a:uFillTx/>
                <a:latin typeface="KG Primary Penmanship" pitchFamily="2" charset="0"/>
              </a:rPr>
              <a:t>nd </a:t>
            </a:r>
            <a:r>
              <a:rPr lang="en-US" sz="2400" dirty="0" smtClean="0">
                <a:latin typeface="KG Primary Penmanship" pitchFamily="2" charset="0"/>
              </a:rPr>
              <a:t>&amp; </a:t>
            </a:r>
            <a:r>
              <a:rPr kumimoji="0" lang="en-US" sz="2400" b="0" i="0" u="none" strike="noStrike" kern="1200" cap="none" spc="0" normalizeH="0" baseline="0" noProof="0" dirty="0" smtClean="0">
                <a:ln>
                  <a:noFill/>
                </a:ln>
                <a:effectLst/>
                <a:uLnTx/>
                <a:uFillTx/>
                <a:latin typeface="KG Primary Penmanship" pitchFamily="2" charset="0"/>
              </a:rPr>
              <a:t>3</a:t>
            </a:r>
            <a:r>
              <a:rPr kumimoji="0" lang="en-US" sz="2400" b="0" i="0" u="none" strike="noStrike" kern="1200" cap="none" spc="0" normalizeH="0" baseline="30000" noProof="0" dirty="0" smtClean="0">
                <a:ln>
                  <a:noFill/>
                </a:ln>
                <a:effectLst/>
                <a:uLnTx/>
                <a:uFillTx/>
                <a:latin typeface="KG Primary Penmanship" pitchFamily="2" charset="0"/>
              </a:rPr>
              <a:t>rd</a:t>
            </a:r>
            <a:r>
              <a:rPr kumimoji="0" lang="en-US" sz="2400" b="0" i="0" u="none" strike="noStrike" kern="1200" cap="none" spc="0" normalizeH="0" noProof="0" dirty="0" smtClean="0">
                <a:ln>
                  <a:noFill/>
                </a:ln>
                <a:effectLst/>
                <a:uLnTx/>
                <a:uFillTx/>
                <a:latin typeface="KG Primary Penmanship" pitchFamily="2" charset="0"/>
              </a:rPr>
              <a:t> grades: 5:30-7:30</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US" sz="2400" baseline="0" dirty="0">
              <a:latin typeface="KG Primary Penmanship" pitchFamily="2"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noProof="0" dirty="0" smtClean="0">
                <a:ln>
                  <a:noFill/>
                </a:ln>
                <a:effectLst/>
                <a:uLnTx/>
                <a:uFillTx/>
                <a:latin typeface="KG Primary Penmanship" pitchFamily="2" charset="0"/>
              </a:rPr>
              <a:t>August 13</a:t>
            </a:r>
            <a:r>
              <a:rPr kumimoji="0" lang="en-US" sz="2400" b="0" i="0" u="none" strike="noStrike" kern="1200" cap="none" spc="0" normalizeH="0" baseline="30000" noProof="0" dirty="0" smtClean="0">
                <a:ln>
                  <a:noFill/>
                </a:ln>
                <a:effectLst/>
                <a:uLnTx/>
                <a:uFillTx/>
                <a:latin typeface="KG Primary Penmanship" pitchFamily="2" charset="0"/>
              </a:rPr>
              <a:t>th</a:t>
            </a:r>
            <a:r>
              <a:rPr kumimoji="0" lang="en-US" sz="2400" b="0" i="0" u="none" strike="noStrike" kern="1200" cap="none" spc="0" normalizeH="0" noProof="0" dirty="0" smtClean="0">
                <a:ln>
                  <a:noFill/>
                </a:ln>
                <a:effectLst/>
                <a:uLnTx/>
                <a:uFillTx/>
                <a:latin typeface="KG Primary Penmanship" pitchFamily="2" charset="0"/>
              </a:rPr>
              <a:t> (THURS.)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2400" baseline="0" dirty="0" smtClean="0">
                <a:latin typeface="KG Primary Penmanship" pitchFamily="2" charset="0"/>
              </a:rPr>
              <a:t>1</a:t>
            </a:r>
            <a:r>
              <a:rPr lang="en-US" sz="2400" baseline="30000" dirty="0" smtClean="0">
                <a:latin typeface="KG Primary Penmanship" pitchFamily="2" charset="0"/>
              </a:rPr>
              <a:t>st </a:t>
            </a:r>
            <a:r>
              <a:rPr lang="en-US" sz="2400" dirty="0" smtClean="0">
                <a:latin typeface="KG Primary Penmanship" pitchFamily="2" charset="0"/>
              </a:rPr>
              <a:t>&amp; </a:t>
            </a:r>
            <a:r>
              <a:rPr lang="en-US" sz="2400" baseline="0" dirty="0" smtClean="0">
                <a:latin typeface="KG Primary Penmanship" pitchFamily="2" charset="0"/>
              </a:rPr>
              <a:t>4</a:t>
            </a:r>
            <a:r>
              <a:rPr lang="en-US" sz="2400" baseline="30000" dirty="0" smtClean="0">
                <a:latin typeface="KG Primary Penmanship" pitchFamily="2" charset="0"/>
              </a:rPr>
              <a:t>th</a:t>
            </a:r>
            <a:r>
              <a:rPr lang="en-US" sz="2400" dirty="0" smtClean="0">
                <a:latin typeface="KG Primary Penmanship" pitchFamily="2" charset="0"/>
              </a:rPr>
              <a:t> grades: 5:30-7:30</a:t>
            </a:r>
            <a:endParaRPr kumimoji="0" lang="en-US" sz="2400" b="0" i="0" u="none" strike="noStrike" kern="1200" cap="none" spc="0" normalizeH="0" baseline="0" noProof="0" dirty="0" smtClean="0">
              <a:ln>
                <a:noFill/>
              </a:ln>
              <a:effectLst/>
              <a:uLnTx/>
              <a:uFillTx/>
              <a:latin typeface="KG Primary Penmanship" pitchFamily="2" charset="0"/>
            </a:endParaRPr>
          </a:p>
        </p:txBody>
      </p:sp>
    </p:spTree>
    <p:extLst>
      <p:ext uri="{BB962C8B-B14F-4D97-AF65-F5344CB8AC3E}">
        <p14:creationId xmlns:p14="http://schemas.microsoft.com/office/powerpoint/2010/main" val="650679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5.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2803525" y="1025236"/>
            <a:ext cx="5181600" cy="762000"/>
          </a:xfrm>
          <a:prstGeom prst="rect">
            <a:avLst/>
          </a:prstGeom>
        </p:spPr>
        <p:txBody>
          <a:bodyP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Introduction</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1371600" y="1752600"/>
            <a:ext cx="6572250" cy="3657600"/>
          </a:xfrm>
          <a:prstGeom prst="rect">
            <a:avLst/>
          </a:prstGeom>
        </p:spPr>
        <p:txBody>
          <a:bodyPr vert="horz" lIns="91440" tIns="45720" rIns="91440" bIns="45720" rtlCol="0">
            <a:normAutofit/>
          </a:bodyPr>
          <a:lstStyle/>
          <a:p>
            <a:r>
              <a:rPr kumimoji="0" lang="en-US" sz="3200" b="0" i="0" u="none" strike="noStrike" kern="1200" cap="none" spc="0" normalizeH="0" noProof="0" dirty="0" smtClean="0">
                <a:ln>
                  <a:noFill/>
                </a:ln>
                <a:effectLst/>
                <a:uLnTx/>
                <a:uFillTx/>
                <a:latin typeface="KG Primary Penmanship" pitchFamily="2" charset="0"/>
              </a:rPr>
              <a:t> </a:t>
            </a:r>
            <a:r>
              <a:rPr lang="en-US" b="1" dirty="0" smtClean="0"/>
              <a:t>  </a:t>
            </a:r>
          </a:p>
          <a:p>
            <a:r>
              <a:rPr lang="en-US" b="1" dirty="0" smtClean="0"/>
              <a:t>In </a:t>
            </a:r>
            <a:r>
              <a:rPr lang="en-US" b="1" dirty="0"/>
              <a:t>5</a:t>
            </a:r>
            <a:r>
              <a:rPr lang="en-US" b="1" baseline="30000" dirty="0"/>
              <a:t>th</a:t>
            </a:r>
            <a:r>
              <a:rPr lang="en-US" b="1" dirty="0"/>
              <a:t> grade, we will </a:t>
            </a:r>
            <a:r>
              <a:rPr lang="en-US" b="1" dirty="0" smtClean="0"/>
              <a:t>continue to have </a:t>
            </a:r>
            <a:r>
              <a:rPr lang="en-US" b="1" dirty="0"/>
              <a:t>a 2-person </a:t>
            </a:r>
            <a:r>
              <a:rPr lang="en-US" b="1" dirty="0" smtClean="0"/>
              <a:t>team. I </a:t>
            </a:r>
            <a:r>
              <a:rPr lang="en-US" b="1" dirty="0"/>
              <a:t>will be your </a:t>
            </a:r>
            <a:r>
              <a:rPr lang="en-US" b="1" dirty="0" smtClean="0"/>
              <a:t>Reading/ELA and Social Studies teacher. Mrs</a:t>
            </a:r>
            <a:r>
              <a:rPr lang="en-US" b="1" dirty="0"/>
              <a:t>. </a:t>
            </a:r>
            <a:r>
              <a:rPr lang="en-US" b="1" dirty="0" smtClean="0"/>
              <a:t>Tingle </a:t>
            </a:r>
            <a:r>
              <a:rPr lang="en-US" b="1" dirty="0"/>
              <a:t>will </a:t>
            </a:r>
            <a:r>
              <a:rPr lang="en-US" b="1" dirty="0" smtClean="0"/>
              <a:t>be </a:t>
            </a:r>
            <a:r>
              <a:rPr lang="en-US" b="1" dirty="0"/>
              <a:t>your </a:t>
            </a:r>
            <a:r>
              <a:rPr lang="en-US" b="1" dirty="0" smtClean="0"/>
              <a:t>Math and Science teacher.  You will stay in my homeroom all day. Mrs. Tingle and I will swap classrooms to teach the other class.  </a:t>
            </a:r>
          </a:p>
          <a:p>
            <a:endParaRPr lang="en-US" b="1" dirty="0"/>
          </a:p>
          <a:p>
            <a:r>
              <a:rPr lang="en-US" b="1" dirty="0" smtClean="0"/>
              <a:t>Enjoy </a:t>
            </a:r>
            <a:r>
              <a:rPr lang="en-US" b="1" dirty="0"/>
              <a:t>your last days of summer and </a:t>
            </a:r>
            <a:endParaRPr lang="en-US" b="1" dirty="0" smtClean="0"/>
          </a:p>
          <a:p>
            <a:r>
              <a:rPr lang="en-US" b="1" dirty="0" smtClean="0"/>
              <a:t>Remember… We are Stark Strong!</a:t>
            </a:r>
            <a:endParaRPr lang="en-US" dirty="0"/>
          </a:p>
          <a:p>
            <a:r>
              <a:rPr lang="en-US" b="1" dirty="0"/>
              <a:t> </a:t>
            </a:r>
            <a:endParaRPr lang="en-US" dirty="0"/>
          </a:p>
          <a:p>
            <a:r>
              <a:rPr lang="en-US" b="1" dirty="0"/>
              <a:t>Sincerely,</a:t>
            </a:r>
            <a:endParaRPr lang="en-US" dirty="0"/>
          </a:p>
          <a:p>
            <a:r>
              <a:rPr lang="en-US" b="1" dirty="0" smtClean="0"/>
              <a:t>Ms. Johnson</a:t>
            </a:r>
            <a:endParaRPr lang="en-US" dirty="0"/>
          </a:p>
          <a:p>
            <a:r>
              <a:rPr lang="en-US" b="1" dirty="0"/>
              <a:t> </a:t>
            </a:r>
            <a:endParaRPr lang="en-US" dirty="0"/>
          </a:p>
          <a:p>
            <a:pPr marL="0" marR="0" lvl="0" indent="0"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6.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10668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smtClean="0">
                <a:ln w="17780" cmpd="sng">
                  <a:solidFill>
                    <a:srgbClr val="FFFFFF"/>
                  </a:solidFill>
                  <a:prstDash val="solid"/>
                  <a:miter lim="800000"/>
                </a:ln>
                <a:effectLst>
                  <a:outerShdw blurRad="50800" algn="tl" rotWithShape="0">
                    <a:srgbClr val="000000"/>
                  </a:outerShdw>
                </a:effectLst>
                <a:uLnTx/>
                <a:uFillTx/>
                <a:latin typeface="Harrington" panose="04040505050A02020702" pitchFamily="82" charset="0"/>
                <a:ea typeface="+mj-ea"/>
                <a:cs typeface="+mj-cs"/>
              </a:rPr>
              <a:t>5</a:t>
            </a:r>
            <a:r>
              <a:rPr kumimoji="0" lang="en-US" sz="4800" b="1" i="0" u="none" strike="noStrike" kern="1200" cap="none" spc="0" normalizeH="0" baseline="30000" noProof="0" dirty="0" smtClean="0">
                <a:ln w="17780" cmpd="sng">
                  <a:solidFill>
                    <a:srgbClr val="FFFFFF"/>
                  </a:solidFill>
                  <a:prstDash val="solid"/>
                  <a:miter lim="800000"/>
                </a:ln>
                <a:effectLst>
                  <a:outerShdw blurRad="50800" algn="tl" rotWithShape="0">
                    <a:srgbClr val="000000"/>
                  </a:outerShdw>
                </a:effectLst>
                <a:uLnTx/>
                <a:uFillTx/>
                <a:latin typeface="Harrington" panose="04040505050A02020702" pitchFamily="82" charset="0"/>
                <a:ea typeface="+mj-ea"/>
                <a:cs typeface="+mj-cs"/>
              </a:rPr>
              <a:t>th</a:t>
            </a:r>
            <a:r>
              <a:rPr kumimoji="0" lang="en-US" sz="4800" b="1" i="0" u="none" strike="noStrike" kern="1200" cap="none" spc="0" normalizeH="0" baseline="0" noProof="0" dirty="0" smtClean="0">
                <a:ln w="17780" cmpd="sng">
                  <a:solidFill>
                    <a:srgbClr val="FFFFFF"/>
                  </a:solidFill>
                  <a:prstDash val="solid"/>
                  <a:miter lim="800000"/>
                </a:ln>
                <a:effectLst>
                  <a:outerShdw blurRad="50800" algn="tl" rotWithShape="0">
                    <a:srgbClr val="000000"/>
                  </a:outerShdw>
                </a:effectLst>
                <a:uLnTx/>
                <a:uFillTx/>
                <a:latin typeface="Harrington" panose="04040505050A02020702" pitchFamily="82" charset="0"/>
                <a:ea typeface="+mj-ea"/>
                <a:cs typeface="+mj-cs"/>
              </a:rPr>
              <a:t> </a:t>
            </a:r>
            <a:r>
              <a:rPr lang="en-US" sz="4800" b="1" dirty="0">
                <a:ln w="17780" cmpd="sng">
                  <a:solidFill>
                    <a:srgbClr val="FFFFFF"/>
                  </a:solidFill>
                  <a:prstDash val="solid"/>
                  <a:miter lim="800000"/>
                </a:ln>
                <a:effectLst>
                  <a:outerShdw blurRad="50800" algn="tl" rotWithShape="0">
                    <a:srgbClr val="000000"/>
                  </a:outerShdw>
                </a:effectLst>
                <a:latin typeface="Harrington" panose="04040505050A02020702" pitchFamily="82" charset="0"/>
                <a:ea typeface="+mj-ea"/>
                <a:cs typeface="+mj-cs"/>
              </a:rPr>
              <a:t>G</a:t>
            </a:r>
            <a:r>
              <a:rPr kumimoji="0" lang="en-US" sz="4800" b="1" i="0" u="none" strike="noStrike" kern="1200" cap="none" spc="0" normalizeH="0" baseline="0" noProof="0" dirty="0" err="1" smtClean="0">
                <a:ln w="17780" cmpd="sng">
                  <a:solidFill>
                    <a:srgbClr val="FFFFFF"/>
                  </a:solidFill>
                  <a:prstDash val="solid"/>
                  <a:miter lim="800000"/>
                </a:ln>
                <a:effectLst>
                  <a:outerShdw blurRad="50800" algn="tl" rotWithShape="0">
                    <a:srgbClr val="000000"/>
                  </a:outerShdw>
                </a:effectLst>
                <a:uLnTx/>
                <a:uFillTx/>
                <a:latin typeface="Harrington" panose="04040505050A02020702" pitchFamily="82" charset="0"/>
                <a:ea typeface="+mj-ea"/>
                <a:cs typeface="+mj-cs"/>
              </a:rPr>
              <a:t>rade</a:t>
            </a:r>
            <a:r>
              <a:rPr kumimoji="0" lang="en-US" sz="4800" b="1" i="0" u="none" strike="noStrike" kern="1200" cap="none" spc="0" normalizeH="0" baseline="0" noProof="0" dirty="0" smtClean="0">
                <a:ln w="17780" cmpd="sng">
                  <a:solidFill>
                    <a:srgbClr val="FFFFFF"/>
                  </a:solidFill>
                  <a:prstDash val="solid"/>
                  <a:miter lim="800000"/>
                </a:ln>
                <a:effectLst>
                  <a:outerShdw blurRad="50800" algn="tl" rotWithShape="0">
                    <a:srgbClr val="000000"/>
                  </a:outerShdw>
                </a:effectLst>
                <a:uLnTx/>
                <a:uFillTx/>
                <a:latin typeface="Harrington" panose="04040505050A02020702" pitchFamily="82" charset="0"/>
                <a:ea typeface="+mj-ea"/>
                <a:cs typeface="+mj-cs"/>
              </a:rPr>
              <a:t> Supply List</a:t>
            </a:r>
          </a:p>
        </p:txBody>
      </p:sp>
      <p:sp>
        <p:nvSpPr>
          <p:cNvPr id="4" name="Rectangle 3"/>
          <p:cNvSpPr txBox="1">
            <a:spLocks noChangeArrowheads="1"/>
          </p:cNvSpPr>
          <p:nvPr/>
        </p:nvSpPr>
        <p:spPr>
          <a:xfrm>
            <a:off x="914400" y="1981200"/>
            <a:ext cx="7315200" cy="3657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sp>
        <p:nvSpPr>
          <p:cNvPr id="5" name="Rectangle 4"/>
          <p:cNvSpPr/>
          <p:nvPr/>
        </p:nvSpPr>
        <p:spPr>
          <a:xfrm>
            <a:off x="1205345" y="2133600"/>
            <a:ext cx="7010400" cy="3600986"/>
          </a:xfrm>
          <a:prstGeom prst="rect">
            <a:avLst/>
          </a:prstGeom>
        </p:spPr>
        <p:txBody>
          <a:bodyPr wrap="square">
            <a:spAutoFit/>
          </a:bodyPr>
          <a:lstStyle/>
          <a:p>
            <a:r>
              <a:rPr lang="en-US" sz="2000" b="1" dirty="0" smtClean="0">
                <a:solidFill>
                  <a:srgbClr val="FF0000"/>
                </a:solidFill>
                <a:latin typeface="Georgia" panose="02040502050405020303" pitchFamily="18" charset="0"/>
              </a:rPr>
              <a:t>This year, more than ever, it is important that all students have their own school supplies.  No communal supplies or sharing of supplies will be allowed due to Covid-19 restrictions!</a:t>
            </a:r>
          </a:p>
          <a:p>
            <a:endParaRPr lang="en-US" sz="2000" dirty="0">
              <a:latin typeface="Georgia" panose="02040502050405020303" pitchFamily="18" charset="0"/>
            </a:endParaRPr>
          </a:p>
          <a:p>
            <a:r>
              <a:rPr lang="en-US" sz="1600" dirty="0" smtClean="0">
                <a:latin typeface="Georgia" panose="02040502050405020303" pitchFamily="18" charset="0"/>
              </a:rPr>
              <a:t>1 </a:t>
            </a:r>
            <a:r>
              <a:rPr lang="en-US" sz="1600" dirty="0">
                <a:latin typeface="Georgia" panose="02040502050405020303" pitchFamily="18" charset="0"/>
              </a:rPr>
              <a:t>pair of headphones/ear buds, glue sticks, </a:t>
            </a:r>
            <a:r>
              <a:rPr lang="en-US" sz="1600" dirty="0" smtClean="0">
                <a:latin typeface="Georgia" panose="02040502050405020303" pitchFamily="18" charset="0"/>
              </a:rPr>
              <a:t>pencils (NO LEAD PENCILS), </a:t>
            </a:r>
            <a:r>
              <a:rPr lang="en-US" sz="1600" dirty="0">
                <a:latin typeface="Georgia" panose="02040502050405020303" pitchFamily="18" charset="0"/>
              </a:rPr>
              <a:t>scissors, </a:t>
            </a:r>
            <a:r>
              <a:rPr lang="en-US" sz="1600" dirty="0" smtClean="0">
                <a:latin typeface="Georgia" panose="02040502050405020303" pitchFamily="18" charset="0"/>
              </a:rPr>
              <a:t>cap </a:t>
            </a:r>
            <a:r>
              <a:rPr lang="en-US" sz="1600" dirty="0">
                <a:latin typeface="Georgia" panose="02040502050405020303" pitchFamily="18" charset="0"/>
              </a:rPr>
              <a:t>erasers, colored pencils/crayons/markers, highlighters, supply </a:t>
            </a:r>
          </a:p>
          <a:p>
            <a:r>
              <a:rPr lang="en-US" sz="1600" dirty="0" smtClean="0">
                <a:latin typeface="Georgia" panose="02040502050405020303" pitchFamily="18" charset="0"/>
              </a:rPr>
              <a:t>Pouch (NO PLASTIC BOXES), 2-3 </a:t>
            </a:r>
            <a:r>
              <a:rPr lang="en-US" sz="1600" dirty="0">
                <a:latin typeface="Georgia" panose="02040502050405020303" pitchFamily="18" charset="0"/>
              </a:rPr>
              <a:t>packs of notebook paper, 8 marble composition </a:t>
            </a:r>
            <a:r>
              <a:rPr lang="en-US" sz="1600" dirty="0" smtClean="0">
                <a:latin typeface="Georgia" panose="02040502050405020303" pitchFamily="18" charset="0"/>
              </a:rPr>
              <a:t>notebooks (Yes, we will use them all)</a:t>
            </a:r>
            <a:endParaRPr lang="en-US" sz="1600" dirty="0">
              <a:latin typeface="Georgia" panose="02040502050405020303" pitchFamily="18" charset="0"/>
            </a:endParaRPr>
          </a:p>
          <a:p>
            <a:endParaRPr lang="en-US" sz="1600" dirty="0">
              <a:latin typeface="Georgia" panose="02040502050405020303" pitchFamily="18" charset="0"/>
            </a:endParaRPr>
          </a:p>
          <a:p>
            <a:r>
              <a:rPr lang="en-US" sz="1600" b="1" u="sng" dirty="0">
                <a:latin typeface="Georgia" panose="02040502050405020303" pitchFamily="18" charset="0"/>
              </a:rPr>
              <a:t>Wish list </a:t>
            </a:r>
            <a:endParaRPr lang="en-US" sz="1600" dirty="0">
              <a:latin typeface="Georgia" panose="02040502050405020303" pitchFamily="18" charset="0"/>
            </a:endParaRPr>
          </a:p>
          <a:p>
            <a:r>
              <a:rPr lang="en-US" sz="1600" dirty="0">
                <a:latin typeface="Georgia" panose="02040502050405020303" pitchFamily="18" charset="0"/>
              </a:rPr>
              <a:t>Tissues, baby wipes, </a:t>
            </a:r>
            <a:r>
              <a:rPr lang="en-US" sz="1600" dirty="0" smtClean="0">
                <a:latin typeface="Georgia" panose="02040502050405020303" pitchFamily="18" charset="0"/>
              </a:rPr>
              <a:t>gallon/snack/quart baggies, </a:t>
            </a:r>
            <a:r>
              <a:rPr lang="en-US" sz="1600" dirty="0">
                <a:latin typeface="Georgia" panose="02040502050405020303" pitchFamily="18" charset="0"/>
              </a:rPr>
              <a:t>Clorox wipes, </a:t>
            </a:r>
          </a:p>
          <a:p>
            <a:r>
              <a:rPr lang="en-US" sz="1600" dirty="0">
                <a:latin typeface="Georgia" panose="02040502050405020303" pitchFamily="18" charset="0"/>
              </a:rPr>
              <a:t>individually wrapped candy like Starbursts, </a:t>
            </a:r>
            <a:r>
              <a:rPr lang="en-US" sz="1600" dirty="0" smtClean="0">
                <a:latin typeface="Georgia" panose="02040502050405020303" pitchFamily="18" charset="0"/>
              </a:rPr>
              <a:t>Smarties, etc</a:t>
            </a:r>
            <a:r>
              <a:rPr lang="en-US" sz="1600" dirty="0">
                <a:latin typeface="Georgia" panose="02040502050405020303"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7.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10668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Behavior</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914400" y="1981200"/>
            <a:ext cx="7315200" cy="3657600"/>
          </a:xfrm>
          <a:prstGeom prst="rect">
            <a:avLst/>
          </a:prstGeom>
        </p:spPr>
        <p:txBody>
          <a:bodyPr vert="horz" lIns="91440" tIns="45720" rIns="91440" bIns="45720" rtlCol="0">
            <a:normAutofit fontScale="77500" lnSpcReduction="20000"/>
          </a:bodyPr>
          <a:lstStyle/>
          <a:p>
            <a:pPr marL="0" marR="0" lvl="0" indent="0" defTabSz="914400" rtl="0" eaLnBrk="1" fontAlgn="auto" latinLnBrk="0" hangingPunct="1">
              <a:lnSpc>
                <a:spcPct val="100000"/>
              </a:lnSpc>
              <a:spcBef>
                <a:spcPct val="20000"/>
              </a:spcBef>
              <a:spcAft>
                <a:spcPts val="0"/>
              </a:spcAft>
              <a:buClrTx/>
              <a:buSzTx/>
              <a:buFontTx/>
              <a:buNone/>
              <a:tabLst/>
              <a:defRPr/>
            </a:pPr>
            <a:r>
              <a:rPr kumimoji="0" lang="en-US" sz="3200" b="0" i="0" u="none" strike="noStrike" kern="1200" cap="none" spc="0" normalizeH="0" baseline="0" noProof="0" dirty="0" smtClean="0">
                <a:ln>
                  <a:noFill/>
                </a:ln>
                <a:effectLst/>
                <a:uLnTx/>
                <a:uFillTx/>
                <a:latin typeface="KG Primary Penmanship" pitchFamily="2" charset="0"/>
              </a:rPr>
              <a:t>Mr</a:t>
            </a:r>
            <a:r>
              <a:rPr kumimoji="0" lang="en-US" sz="3200" b="0" i="0" u="none" strike="noStrike" kern="1200" cap="none" spc="0" normalizeH="0" noProof="0" dirty="0" smtClean="0">
                <a:ln>
                  <a:noFill/>
                </a:ln>
                <a:effectLst/>
                <a:uLnTx/>
                <a:uFillTx/>
                <a:latin typeface="KG Primary Penmanship" pitchFamily="2" charset="0"/>
              </a:rPr>
              <a:t>s. </a:t>
            </a:r>
            <a:r>
              <a:rPr lang="en-US" sz="3200" dirty="0" smtClean="0">
                <a:latin typeface="KG Primary Penmanship" pitchFamily="2" charset="0"/>
              </a:rPr>
              <a:t>Tingle and I</a:t>
            </a:r>
            <a:r>
              <a:rPr kumimoji="0" lang="en-US" sz="3200" b="0" i="0" u="none" strike="noStrike" kern="1200" cap="none" spc="0" normalizeH="0" noProof="0" dirty="0" smtClean="0">
                <a:ln>
                  <a:noFill/>
                </a:ln>
                <a:effectLst/>
                <a:uLnTx/>
                <a:uFillTx/>
                <a:latin typeface="KG Primary Penmanship" pitchFamily="2" charset="0"/>
              </a:rPr>
              <a:t> keep a Behavior Clip Board.  Should a student receive 3 behavior marks, that teacher with complete a Behavior STEP or Infraction. </a:t>
            </a:r>
          </a:p>
          <a:p>
            <a:pPr marL="0" marR="0" lvl="0" indent="0" defTabSz="914400" rtl="0" eaLnBrk="1" fontAlgn="auto" latinLnBrk="0" hangingPunct="1">
              <a:lnSpc>
                <a:spcPct val="100000"/>
              </a:lnSpc>
              <a:spcBef>
                <a:spcPct val="20000"/>
              </a:spcBef>
              <a:spcAft>
                <a:spcPts val="0"/>
              </a:spcAft>
              <a:buClrTx/>
              <a:buSzTx/>
              <a:buFontTx/>
              <a:buNone/>
              <a:tabLst/>
              <a:defRPr/>
            </a:pPr>
            <a:endParaRPr lang="en-US" sz="3200" dirty="0">
              <a:latin typeface="KG Primary Penmanship" pitchFamily="2" charset="0"/>
            </a:endParaRPr>
          </a:p>
          <a:p>
            <a:pPr marL="0" marR="0" lvl="0" indent="0" defTabSz="914400" rtl="0" eaLnBrk="1" fontAlgn="auto" latinLnBrk="0" hangingPunct="1">
              <a:lnSpc>
                <a:spcPct val="100000"/>
              </a:lnSpc>
              <a:spcBef>
                <a:spcPct val="20000"/>
              </a:spcBef>
              <a:spcAft>
                <a:spcPts val="0"/>
              </a:spcAft>
              <a:buClrTx/>
              <a:buSzTx/>
              <a:buFontTx/>
              <a:buNone/>
              <a:tabLst/>
              <a:defRPr/>
            </a:pPr>
            <a:r>
              <a:rPr lang="en-US" sz="3200" dirty="0" smtClean="0">
                <a:latin typeface="KG Primary Penmanship" pitchFamily="2" charset="0"/>
              </a:rPr>
              <a:t>Examples of Behavior Marks:</a:t>
            </a:r>
          </a:p>
          <a:p>
            <a:pPr marL="514350" marR="0" lvl="0" indent="-514350" defTabSz="914400" rtl="0" eaLnBrk="1" fontAlgn="auto" latinLnBrk="0" hangingPunct="1">
              <a:lnSpc>
                <a:spcPct val="100000"/>
              </a:lnSpc>
              <a:spcBef>
                <a:spcPct val="20000"/>
              </a:spcBef>
              <a:spcAft>
                <a:spcPts val="0"/>
              </a:spcAft>
              <a:buClrTx/>
              <a:buSzTx/>
              <a:buFontTx/>
              <a:buAutoNum type="arabicPeriod"/>
              <a:tabLst/>
              <a:defRPr/>
            </a:pPr>
            <a:r>
              <a:rPr kumimoji="0" lang="en-US" sz="3200" b="0" i="0" u="none" strike="noStrike" kern="1200" cap="none" spc="0" normalizeH="0" noProof="0" dirty="0" smtClean="0">
                <a:ln>
                  <a:noFill/>
                </a:ln>
                <a:effectLst/>
                <a:uLnTx/>
                <a:uFillTx/>
                <a:latin typeface="KG Primary Penmanship" pitchFamily="2" charset="0"/>
              </a:rPr>
              <a:t>Disrupting others or instruction</a:t>
            </a:r>
          </a:p>
          <a:p>
            <a:pPr marL="514350" marR="0" lvl="0" indent="-514350" defTabSz="914400" rtl="0" eaLnBrk="1" fontAlgn="auto" latinLnBrk="0" hangingPunct="1">
              <a:lnSpc>
                <a:spcPct val="100000"/>
              </a:lnSpc>
              <a:spcBef>
                <a:spcPct val="20000"/>
              </a:spcBef>
              <a:spcAft>
                <a:spcPts val="0"/>
              </a:spcAft>
              <a:buClrTx/>
              <a:buSzTx/>
              <a:buFontTx/>
              <a:buAutoNum type="arabicPeriod"/>
              <a:tabLst/>
              <a:defRPr/>
            </a:pPr>
            <a:r>
              <a:rPr lang="en-US" sz="3200" dirty="0" smtClean="0">
                <a:latin typeface="KG Primary Penmanship" pitchFamily="2" charset="0"/>
              </a:rPr>
              <a:t>Hands on others</a:t>
            </a:r>
          </a:p>
          <a:p>
            <a:pPr marL="514350" marR="0" lvl="0" indent="-514350" defTabSz="914400" rtl="0" eaLnBrk="1" fontAlgn="auto" latinLnBrk="0" hangingPunct="1">
              <a:lnSpc>
                <a:spcPct val="100000"/>
              </a:lnSpc>
              <a:spcBef>
                <a:spcPct val="20000"/>
              </a:spcBef>
              <a:spcAft>
                <a:spcPts val="0"/>
              </a:spcAft>
              <a:buClrTx/>
              <a:buSzTx/>
              <a:buFontTx/>
              <a:buAutoNum type="arabicPeriod"/>
              <a:tabLst/>
              <a:defRPr/>
            </a:pPr>
            <a:r>
              <a:rPr lang="en-US" sz="3200" dirty="0" smtClean="0">
                <a:latin typeface="KG Primary Penmanship" pitchFamily="2" charset="0"/>
              </a:rPr>
              <a:t>Touching others belongings</a:t>
            </a:r>
          </a:p>
          <a:p>
            <a:pPr marL="514350" marR="0" lvl="0" indent="-514350" defTabSz="914400" rtl="0" eaLnBrk="1" fontAlgn="auto" latinLnBrk="0" hangingPunct="1">
              <a:lnSpc>
                <a:spcPct val="100000"/>
              </a:lnSpc>
              <a:spcBef>
                <a:spcPct val="20000"/>
              </a:spcBef>
              <a:spcAft>
                <a:spcPts val="0"/>
              </a:spcAft>
              <a:buClrTx/>
              <a:buSzTx/>
              <a:buFontTx/>
              <a:buAutoNum type="arabicPeriod"/>
              <a:tabLst/>
              <a:defRPr/>
            </a:pPr>
            <a:r>
              <a:rPr kumimoji="0" lang="en-US" sz="3200" b="0" i="0" u="none" strike="noStrike" kern="1200" cap="none" spc="0" normalizeH="0" baseline="0" noProof="0" dirty="0" smtClean="0">
                <a:ln>
                  <a:noFill/>
                </a:ln>
                <a:effectLst/>
                <a:uLnTx/>
                <a:uFillTx/>
                <a:latin typeface="KG Primary Penmanship" pitchFamily="2" charset="0"/>
              </a:rPr>
              <a:t>Harassing others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8.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10668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800" dirty="0" smtClean="0">
                <a:ln w="17780" cmpd="sng">
                  <a:solidFill>
                    <a:srgbClr val="FFFFFF"/>
                  </a:solidFill>
                  <a:prstDash val="solid"/>
                  <a:miter lim="800000"/>
                </a:ln>
                <a:effectLst>
                  <a:outerShdw blurRad="50800" algn="tl" rotWithShape="0">
                    <a:srgbClr val="000000"/>
                  </a:outerShdw>
                </a:effectLst>
                <a:latin typeface="Love Ya Like A Sister Solid" pitchFamily="2" charset="0"/>
                <a:ea typeface="+mj-ea"/>
                <a:cs typeface="+mj-cs"/>
              </a:rPr>
              <a:t>Johnson’s Virtual </a:t>
            </a: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Schedule</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914400" y="1905000"/>
            <a:ext cx="7315200" cy="3657600"/>
          </a:xfrm>
          <a:prstGeom prst="rect">
            <a:avLst/>
          </a:prstGeom>
        </p:spPr>
        <p:txBody>
          <a:bodyPr vert="horz" lIns="91440" tIns="45720" rIns="91440" bIns="45720" rtlCol="0">
            <a:normAutofit fontScale="92500" lnSpcReduction="10000"/>
          </a:bodyPr>
          <a:lstStyle/>
          <a:p>
            <a:r>
              <a:rPr lang="en-US" b="1" dirty="0" smtClean="0">
                <a:latin typeface="Arial Black" panose="020B0A04020102020204" pitchFamily="34" charset="0"/>
              </a:rPr>
              <a:t>8:30 - 9:00        Live Lesson</a:t>
            </a:r>
          </a:p>
          <a:p>
            <a:endParaRPr lang="en-US" b="1" dirty="0" smtClean="0">
              <a:latin typeface="Arial Black" panose="020B0A04020102020204" pitchFamily="34" charset="0"/>
            </a:endParaRPr>
          </a:p>
          <a:p>
            <a:r>
              <a:rPr lang="en-US" b="1" dirty="0" smtClean="0">
                <a:latin typeface="Arial Black" panose="020B0A04020102020204" pitchFamily="34" charset="0"/>
              </a:rPr>
              <a:t>9:00 - 10:00       Question &amp; Answer Session</a:t>
            </a:r>
          </a:p>
          <a:p>
            <a:endParaRPr lang="en-US" b="1" dirty="0" smtClean="0">
              <a:latin typeface="Arial Black" panose="020B0A04020102020204" pitchFamily="34" charset="0"/>
            </a:endParaRPr>
          </a:p>
          <a:p>
            <a:r>
              <a:rPr lang="en-US" b="1" dirty="0" smtClean="0">
                <a:latin typeface="Arial Black" panose="020B0A04020102020204" pitchFamily="34" charset="0"/>
              </a:rPr>
              <a:t>10:00 - 11:00     Planning</a:t>
            </a:r>
          </a:p>
          <a:p>
            <a:endParaRPr lang="en-US" b="1" dirty="0" smtClean="0">
              <a:latin typeface="Arial Black" panose="020B0A04020102020204" pitchFamily="34" charset="0"/>
            </a:endParaRPr>
          </a:p>
          <a:p>
            <a:r>
              <a:rPr lang="en-US" b="1" dirty="0" smtClean="0">
                <a:latin typeface="Arial Black" panose="020B0A04020102020204" pitchFamily="34" charset="0"/>
              </a:rPr>
              <a:t>11:00 - 12:00      Lunch</a:t>
            </a:r>
          </a:p>
          <a:p>
            <a:endParaRPr lang="en-US" b="1" dirty="0">
              <a:latin typeface="Arial Black" panose="020B0A04020102020204" pitchFamily="34" charset="0"/>
            </a:endParaRPr>
          </a:p>
          <a:p>
            <a:r>
              <a:rPr lang="en-US" b="1" dirty="0" smtClean="0">
                <a:latin typeface="Arial Black" panose="020B0A04020102020204" pitchFamily="34" charset="0"/>
              </a:rPr>
              <a:t>12:00 - 1:00      Academic Support</a:t>
            </a:r>
          </a:p>
          <a:p>
            <a:r>
              <a:rPr lang="en-US" b="1" dirty="0" smtClean="0">
                <a:latin typeface="Arial Black" panose="020B0A04020102020204" pitchFamily="34" charset="0"/>
              </a:rPr>
              <a:t>   </a:t>
            </a:r>
          </a:p>
          <a:p>
            <a:r>
              <a:rPr lang="en-US" b="1" dirty="0" smtClean="0">
                <a:latin typeface="Arial Black" panose="020B0A04020102020204" pitchFamily="34" charset="0"/>
              </a:rPr>
              <a:t>1:00 - 1:30        Live Lesson</a:t>
            </a:r>
          </a:p>
          <a:p>
            <a:endParaRPr lang="en-US" b="1" dirty="0">
              <a:latin typeface="Arial Black" panose="020B0A04020102020204" pitchFamily="34" charset="0"/>
            </a:endParaRPr>
          </a:p>
          <a:p>
            <a:r>
              <a:rPr lang="en-US" b="1" dirty="0" smtClean="0">
                <a:latin typeface="Arial Black" panose="020B0A04020102020204" pitchFamily="34" charset="0"/>
              </a:rPr>
              <a:t>1:30 - 2:30       Question &amp; Answer </a:t>
            </a:r>
            <a:r>
              <a:rPr lang="en-US" b="1" dirty="0" smtClean="0">
                <a:latin typeface="Arial Black" panose="020B0A04020102020204" pitchFamily="34" charset="0"/>
              </a:rPr>
              <a:t>Session</a:t>
            </a:r>
          </a:p>
          <a:p>
            <a:endParaRPr lang="en-US" b="1" dirty="0">
              <a:latin typeface="Arial Black" panose="020B0A04020102020204" pitchFamily="34" charset="0"/>
            </a:endParaRPr>
          </a:p>
          <a:p>
            <a:r>
              <a:rPr lang="en-US" b="1" dirty="0" smtClean="0">
                <a:latin typeface="Arial Black" panose="020B0A04020102020204" pitchFamily="34" charset="0"/>
              </a:rPr>
              <a:t>2:30 – 4:00       Conferencing/Grading/Organize Tasks</a:t>
            </a:r>
            <a:endParaRPr lang="en-US" b="1" dirty="0" smtClean="0">
              <a:latin typeface="Arial Black" panose="020B0A04020102020204" pitchFamily="34" charset="0"/>
            </a:endParaRPr>
          </a:p>
          <a:p>
            <a:endParaRPr lang="en-US" b="1" dirty="0" smtClean="0">
              <a:latin typeface="KG Primary Penmanship" pitchFamily="2" charset="0"/>
            </a:endParaRPr>
          </a:p>
          <a:p>
            <a:endParaRPr lang="en-US" dirty="0">
              <a:latin typeface="KG Primary Penmanship" pitchFamily="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lide11.JPG"/>
          <p:cNvPicPr>
            <a:picLocks noGrp="1" noChangeAspect="1"/>
          </p:cNvPicPr>
          <p:nvPr isPhoto="1"/>
        </p:nvPicPr>
        <p:blipFill>
          <a:blip r:embed="rId2" cstate="print">
            <a:lum/>
          </a:blip>
          <a:stretch>
            <a:fillRect/>
          </a:stretch>
        </p:blipFill>
        <p:spPr>
          <a:xfrm>
            <a:off x="0" y="0"/>
            <a:ext cx="9144000" cy="6858000"/>
          </a:xfrm>
          <a:prstGeom prst="rect">
            <a:avLst/>
          </a:prstGeom>
          <a:noFill/>
          <a:ln>
            <a:noFill/>
          </a:ln>
        </p:spPr>
      </p:pic>
      <p:sp>
        <p:nvSpPr>
          <p:cNvPr id="3" name="Title 11"/>
          <p:cNvSpPr txBox="1">
            <a:spLocks/>
          </p:cNvSpPr>
          <p:nvPr/>
        </p:nvSpPr>
        <p:spPr>
          <a:xfrm>
            <a:off x="685800" y="1066800"/>
            <a:ext cx="77724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i="0" u="none" strike="noStrike" kern="1200" cap="none" spc="0" normalizeH="0" baseline="0" noProof="0" dirty="0" smtClean="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rPr>
              <a:t>Lunch Expectations</a:t>
            </a:r>
            <a:endParaRPr kumimoji="0" lang="en-US" sz="4800" i="0" u="none" strike="noStrike" kern="1200" cap="none" spc="0" normalizeH="0" baseline="0" noProof="0" dirty="0">
              <a:ln w="17780" cmpd="sng">
                <a:solidFill>
                  <a:srgbClr val="FFFFFF"/>
                </a:solidFill>
                <a:prstDash val="solid"/>
                <a:miter lim="800000"/>
              </a:ln>
              <a:solidFill>
                <a:schemeClr val="tx1"/>
              </a:solidFill>
              <a:effectLst>
                <a:outerShdw blurRad="50800" algn="tl" rotWithShape="0">
                  <a:srgbClr val="000000"/>
                </a:outerShdw>
              </a:effectLst>
              <a:uLnTx/>
              <a:uFillTx/>
              <a:latin typeface="Love Ya Like A Sister Solid" pitchFamily="2" charset="0"/>
              <a:ea typeface="+mj-ea"/>
              <a:cs typeface="+mj-cs"/>
            </a:endParaRPr>
          </a:p>
        </p:txBody>
      </p:sp>
      <p:sp>
        <p:nvSpPr>
          <p:cNvPr id="4" name="Rectangle 3"/>
          <p:cNvSpPr txBox="1">
            <a:spLocks noChangeArrowheads="1"/>
          </p:cNvSpPr>
          <p:nvPr/>
        </p:nvSpPr>
        <p:spPr>
          <a:xfrm>
            <a:off x="914400" y="1905000"/>
            <a:ext cx="4724400" cy="3657600"/>
          </a:xfrm>
          <a:prstGeom prst="rect">
            <a:avLst/>
          </a:prstGeom>
        </p:spPr>
        <p:txBody>
          <a:bodyPr vert="horz" lIns="91440" tIns="45720" rIns="91440" bIns="45720" rtlCol="0">
            <a:normAutofit fontScale="92500" lnSpcReduction="10000"/>
          </a:bodyPr>
          <a:lstStyle/>
          <a:p>
            <a:r>
              <a:rPr lang="en-US" b="1" dirty="0" smtClean="0"/>
              <a:t>Lunch will be in our homeroom class this year!  Just like breakfast, you will eat in the classroom and a trash can will be provided in the hallway for your trash and food.  We NEVER throw our food in the trash cans in our classroom!</a:t>
            </a:r>
          </a:p>
          <a:p>
            <a:endParaRPr lang="en-US" b="1" dirty="0"/>
          </a:p>
          <a:p>
            <a:r>
              <a:rPr lang="en-US" b="1" dirty="0" smtClean="0"/>
              <a:t>A mandatory lunch count will be collected first thing in the morning and submitted during SPECIALS.  If you are late for school, first choice will be counted as your lunch choice. Our lunches will be delivered to our classroom.  You get what you ordered!  No exceptions!  You are also encouraged to have a </a:t>
            </a:r>
            <a:r>
              <a:rPr lang="en-US" b="1" dirty="0" smtClean="0"/>
              <a:t>clear </a:t>
            </a:r>
            <a:r>
              <a:rPr lang="en-US" b="1" dirty="0" smtClean="0"/>
              <a:t>water bottle with you at all </a:t>
            </a:r>
            <a:r>
              <a:rPr lang="en-US" b="1" dirty="0" smtClean="0"/>
              <a:t>times. The </a:t>
            </a:r>
            <a:r>
              <a:rPr lang="en-US" b="1" dirty="0" smtClean="0"/>
              <a:t>water fountains will not be in use!     </a:t>
            </a:r>
            <a:endParaRPr lang="en-US" dirty="0"/>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effectLst/>
              <a:uLnTx/>
              <a:uFillTx/>
              <a:latin typeface="KG Primary Penmanship" pitchFamily="2" charset="0"/>
            </a:endParaRPr>
          </a:p>
        </p:txBody>
      </p:sp>
      <p:pic>
        <p:nvPicPr>
          <p:cNvPr id="3074" name="Picture 2" descr="IKEA 365+ Water bottle, blue - IKE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562601" y="4114800"/>
            <a:ext cx="1537855" cy="153785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Should You Have Pizza Or A Burg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1" y="1905000"/>
            <a:ext cx="2628900" cy="1743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5245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4633</TotalTime>
  <Words>635</Words>
  <Application>Microsoft Office PowerPoint</Application>
  <PresentationFormat>On-screen Show (4:3)</PresentationFormat>
  <Paragraphs>91</Paragraphs>
  <Slides>11</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11</vt:i4>
      </vt:variant>
    </vt:vector>
  </HeadingPairs>
  <TitlesOfParts>
    <vt:vector size="24" baseType="lpstr">
      <vt:lpstr>Arial</vt:lpstr>
      <vt:lpstr>Arial Black</vt:lpstr>
      <vt:lpstr>Calibri</vt:lpstr>
      <vt:lpstr>CCLoveYall</vt:lpstr>
      <vt:lpstr>Elephant</vt:lpstr>
      <vt:lpstr>Elise</vt:lpstr>
      <vt:lpstr>Georgia</vt:lpstr>
      <vt:lpstr>Harrington</vt:lpstr>
      <vt:lpstr>KG Makes You Stronger</vt:lpstr>
      <vt:lpstr>KG Primary Penmanship</vt:lpstr>
      <vt:lpstr>KG Strawberry Limeade</vt:lpstr>
      <vt:lpstr>Love Ya Like A Sister Solid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dc:creator>
  <cp:lastModifiedBy>Carlotta Johnson</cp:lastModifiedBy>
  <cp:revision>49</cp:revision>
  <dcterms:created xsi:type="dcterms:W3CDTF">2013-09-21T12:11:13Z</dcterms:created>
  <dcterms:modified xsi:type="dcterms:W3CDTF">2020-08-07T12:45:37Z</dcterms:modified>
</cp:coreProperties>
</file>