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7" r:id="rId3"/>
    <p:sldId id="265" r:id="rId4"/>
    <p:sldId id="264" r:id="rId5"/>
    <p:sldId id="259" r:id="rId6"/>
    <p:sldId id="258" r:id="rId7"/>
    <p:sldId id="260" r:id="rId8"/>
    <p:sldId id="267" r:id="rId9"/>
    <p:sldId id="261" r:id="rId10"/>
    <p:sldId id="262" r:id="rId11"/>
    <p:sldId id="266" r:id="rId12"/>
    <p:sldId id="263" r:id="rId13"/>
    <p:sldId id="268" r:id="rId14"/>
    <p:sldId id="269" r:id="rId15"/>
    <p:sldId id="271" r:id="rId16"/>
    <p:sldId id="270" r:id="rId17"/>
    <p:sldId id="272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252" autoAdjust="0"/>
    <p:restoredTop sz="90651" autoAdjust="0"/>
  </p:normalViewPr>
  <p:slideViewPr>
    <p:cSldViewPr>
      <p:cViewPr varScale="1">
        <p:scale>
          <a:sx n="83" d="100"/>
          <a:sy n="83" d="100"/>
        </p:scale>
        <p:origin x="-109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 altLang="en-US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590D05E9-8138-4C1E-9C5D-BA698593197C}" type="datetimeFigureOut">
              <a:rPr lang="en-US" altLang="en-US"/>
              <a:pPr/>
              <a:t>9/8/2014</a:t>
            </a:fld>
            <a:endParaRPr lang="en-US" altLang="en-US"/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 altLang="en-US"/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8FDA5058-F5E0-4959-9F85-A93817B5921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68319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0" hangingPunct="0">
              <a:defRPr sz="1200"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B4B01154-77D9-42C8-B188-DEFE1569C0C8}" type="datetimeFigureOut">
              <a:rPr lang="en-US"/>
              <a:pPr>
                <a:defRPr/>
              </a:pPr>
              <a:t>9/8/2014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0" hangingPunct="0">
              <a:defRPr sz="1200"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A26F8AE3-9E98-48C6-A0FE-96BCDC916F7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42831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Rectangle 3"/>
          <p:cNvSpPr>
            <a:spLocks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Rectangle 3"/>
          <p:cNvSpPr>
            <a:spLocks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Rectangle 3"/>
          <p:cNvSpPr>
            <a:spLocks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3" name="Rectangle 3"/>
          <p:cNvSpPr>
            <a:spLocks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Rectangle 3"/>
          <p:cNvSpPr>
            <a:spLocks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Rectangle 3"/>
          <p:cNvSpPr>
            <a:spLocks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5" name="Rectangle 3"/>
          <p:cNvSpPr>
            <a:spLocks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07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29949B2B-67BD-42F3-AC0B-F6B8F6211259}" type="slidenum">
              <a:rPr lang="en-US" altLang="en-US"/>
              <a:pPr/>
              <a:t>16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Rectangle 3"/>
          <p:cNvSpPr>
            <a:spLocks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Rectangle 3"/>
          <p:cNvSpPr>
            <a:spLocks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Rectangle 3"/>
          <p:cNvSpPr>
            <a:spLocks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Rectangle 3"/>
          <p:cNvSpPr>
            <a:spLocks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Rectangle 3"/>
          <p:cNvSpPr>
            <a:spLocks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Rectangle 3"/>
          <p:cNvSpPr>
            <a:spLocks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Rectangle 3"/>
          <p:cNvSpPr>
            <a:spLocks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Rectangle 3"/>
          <p:cNvSpPr>
            <a:spLocks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1" name="Rectangle 3"/>
          <p:cNvSpPr>
            <a:spLocks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3175" y="2438400"/>
            <a:ext cx="9147175" cy="1063625"/>
            <a:chOff x="-2" y="1536"/>
            <a:chExt cx="5762" cy="670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 flipH="1">
              <a:off x="-2" y="1562"/>
              <a:ext cx="5762" cy="638"/>
              <a:chOff x="-2" y="1562"/>
              <a:chExt cx="5762" cy="638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ltGray">
              <a:xfrm rot="-5400000">
                <a:off x="2558" y="-993"/>
                <a:ext cx="624" cy="574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720"/>
                  </a:cxn>
                  <a:cxn ang="0">
                    <a:pos x="1000" y="720"/>
                  </a:cxn>
                  <a:cxn ang="0">
                    <a:pos x="1000" y="0"/>
                  </a:cxn>
                  <a:cxn ang="0">
                    <a:pos x="0" y="0"/>
                  </a:cxn>
                </a:cxnLst>
                <a:rect l="0" t="0" r="r" b="b"/>
                <a:pathLst>
                  <a:path w="1000" h="720">
                    <a:moveTo>
                      <a:pt x="0" y="0"/>
                    </a:moveTo>
                    <a:lnTo>
                      <a:pt x="0" y="720"/>
                    </a:lnTo>
                    <a:lnTo>
                      <a:pt x="1000" y="720"/>
                    </a:lnTo>
                    <a:lnTo>
                      <a:pt x="10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dirty="0"/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ltGray">
              <a:xfrm rot="-5400000">
                <a:off x="1322" y="1669"/>
                <a:ext cx="624" cy="42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dirty="0"/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ltGray">
              <a:xfrm rot="-5400000">
                <a:off x="982" y="1669"/>
                <a:ext cx="624" cy="42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dirty="0"/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ltGray">
              <a:xfrm rot="-5400000">
                <a:off x="-58" y="1752"/>
                <a:ext cx="624" cy="255"/>
              </a:xfrm>
              <a:custGeom>
                <a:avLst/>
                <a:gdLst/>
                <a:ahLst/>
                <a:cxnLst>
                  <a:cxn ang="0">
                    <a:pos x="0" y="53"/>
                  </a:cxn>
                  <a:cxn ang="0">
                    <a:pos x="0" y="325"/>
                  </a:cxn>
                  <a:cxn ang="0">
                    <a:pos x="624" y="325"/>
                  </a:cxn>
                  <a:cxn ang="0">
                    <a:pos x="624" y="53"/>
                  </a:cxn>
                  <a:cxn ang="0">
                    <a:pos x="384" y="8"/>
                  </a:cxn>
                  <a:cxn ang="0">
                    <a:pos x="0" y="53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dirty="0"/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ltGray">
              <a:xfrm rot="-5400000">
                <a:off x="664" y="1733"/>
                <a:ext cx="624" cy="29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dirty="0"/>
              </a:p>
            </p:txBody>
          </p:sp>
          <p:sp>
            <p:nvSpPr>
              <p:cNvPr id="13" name="Freeform 9"/>
              <p:cNvSpPr>
                <a:spLocks/>
              </p:cNvSpPr>
              <p:nvPr/>
            </p:nvSpPr>
            <p:spPr bwMode="ltGray">
              <a:xfrm rot="-5400000">
                <a:off x="442" y="1699"/>
                <a:ext cx="624" cy="36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240" y="240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dirty="0"/>
              </a:p>
            </p:txBody>
          </p:sp>
          <p:sp>
            <p:nvSpPr>
              <p:cNvPr id="14" name="Freeform 10"/>
              <p:cNvSpPr>
                <a:spLocks/>
              </p:cNvSpPr>
              <p:nvPr/>
            </p:nvSpPr>
            <p:spPr bwMode="ltGray">
              <a:xfrm rot="-5400000">
                <a:off x="155" y="1727"/>
                <a:ext cx="632" cy="315"/>
              </a:xfrm>
              <a:custGeom>
                <a:avLst/>
                <a:gdLst/>
                <a:ahLst/>
                <a:cxnLst>
                  <a:cxn ang="0">
                    <a:pos x="8" y="45"/>
                  </a:cxn>
                  <a:cxn ang="0">
                    <a:pos x="8" y="317"/>
                  </a:cxn>
                  <a:cxn ang="0">
                    <a:pos x="248" y="317"/>
                  </a:cxn>
                  <a:cxn ang="0">
                    <a:pos x="632" y="317"/>
                  </a:cxn>
                  <a:cxn ang="0">
                    <a:pos x="632" y="45"/>
                  </a:cxn>
                  <a:cxn ang="0">
                    <a:pos x="104" y="45"/>
                  </a:cxn>
                  <a:cxn ang="0">
                    <a:pos x="8" y="45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dirty="0"/>
              </a:p>
            </p:txBody>
          </p:sp>
          <p:sp>
            <p:nvSpPr>
              <p:cNvPr id="15" name="Freeform 11"/>
              <p:cNvSpPr>
                <a:spLocks/>
              </p:cNvSpPr>
              <p:nvPr/>
            </p:nvSpPr>
            <p:spPr bwMode="ltGray">
              <a:xfrm rot="-5400000">
                <a:off x="3210" y="1665"/>
                <a:ext cx="624" cy="42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dirty="0"/>
              </a:p>
            </p:txBody>
          </p:sp>
          <p:sp>
            <p:nvSpPr>
              <p:cNvPr id="16" name="Freeform 12"/>
              <p:cNvSpPr>
                <a:spLocks/>
              </p:cNvSpPr>
              <p:nvPr/>
            </p:nvSpPr>
            <p:spPr bwMode="ltGray">
              <a:xfrm rot="-5400000">
                <a:off x="2870" y="1664"/>
                <a:ext cx="624" cy="42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dirty="0"/>
              </a:p>
            </p:txBody>
          </p:sp>
          <p:sp>
            <p:nvSpPr>
              <p:cNvPr id="17" name="Freeform 13"/>
              <p:cNvSpPr>
                <a:spLocks/>
              </p:cNvSpPr>
              <p:nvPr/>
            </p:nvSpPr>
            <p:spPr bwMode="ltGray">
              <a:xfrm rot="-5400000">
                <a:off x="1829" y="1748"/>
                <a:ext cx="624" cy="255"/>
              </a:xfrm>
              <a:custGeom>
                <a:avLst/>
                <a:gdLst/>
                <a:ahLst/>
                <a:cxnLst>
                  <a:cxn ang="0">
                    <a:pos x="0" y="53"/>
                  </a:cxn>
                  <a:cxn ang="0">
                    <a:pos x="0" y="325"/>
                  </a:cxn>
                  <a:cxn ang="0">
                    <a:pos x="624" y="325"/>
                  </a:cxn>
                  <a:cxn ang="0">
                    <a:pos x="624" y="53"/>
                  </a:cxn>
                  <a:cxn ang="0">
                    <a:pos x="384" y="8"/>
                  </a:cxn>
                  <a:cxn ang="0">
                    <a:pos x="0" y="53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dirty="0"/>
              </a:p>
            </p:txBody>
          </p:sp>
          <p:sp>
            <p:nvSpPr>
              <p:cNvPr id="18" name="Freeform 14"/>
              <p:cNvSpPr>
                <a:spLocks/>
              </p:cNvSpPr>
              <p:nvPr/>
            </p:nvSpPr>
            <p:spPr bwMode="ltGray">
              <a:xfrm rot="-5400000">
                <a:off x="2551" y="1728"/>
                <a:ext cx="624" cy="29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fol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dirty="0"/>
              </a:p>
            </p:txBody>
          </p:sp>
          <p:sp>
            <p:nvSpPr>
              <p:cNvPr id="19" name="Freeform 15"/>
              <p:cNvSpPr>
                <a:spLocks/>
              </p:cNvSpPr>
              <p:nvPr/>
            </p:nvSpPr>
            <p:spPr bwMode="ltGray">
              <a:xfrm rot="-5400000">
                <a:off x="2329" y="1695"/>
                <a:ext cx="624" cy="36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240" y="240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dirty="0"/>
              </a:p>
            </p:txBody>
          </p:sp>
          <p:sp>
            <p:nvSpPr>
              <p:cNvPr id="20" name="Freeform 16"/>
              <p:cNvSpPr>
                <a:spLocks/>
              </p:cNvSpPr>
              <p:nvPr/>
            </p:nvSpPr>
            <p:spPr bwMode="ltGray">
              <a:xfrm rot="-5400000">
                <a:off x="2043" y="1721"/>
                <a:ext cx="632" cy="316"/>
              </a:xfrm>
              <a:custGeom>
                <a:avLst/>
                <a:gdLst/>
                <a:ahLst/>
                <a:cxnLst>
                  <a:cxn ang="0">
                    <a:pos x="8" y="45"/>
                  </a:cxn>
                  <a:cxn ang="0">
                    <a:pos x="8" y="317"/>
                  </a:cxn>
                  <a:cxn ang="0">
                    <a:pos x="248" y="317"/>
                  </a:cxn>
                  <a:cxn ang="0">
                    <a:pos x="632" y="317"/>
                  </a:cxn>
                  <a:cxn ang="0">
                    <a:pos x="632" y="45"/>
                  </a:cxn>
                  <a:cxn ang="0">
                    <a:pos x="104" y="45"/>
                  </a:cxn>
                  <a:cxn ang="0">
                    <a:pos x="8" y="45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dirty="0"/>
              </a:p>
            </p:txBody>
          </p:sp>
          <p:sp>
            <p:nvSpPr>
              <p:cNvPr id="21" name="Freeform 17"/>
              <p:cNvSpPr>
                <a:spLocks/>
              </p:cNvSpPr>
              <p:nvPr/>
            </p:nvSpPr>
            <p:spPr bwMode="ltGray">
              <a:xfrm rot="-5400000">
                <a:off x="4076" y="1669"/>
                <a:ext cx="624" cy="42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dirty="0"/>
              </a:p>
            </p:txBody>
          </p:sp>
          <p:sp>
            <p:nvSpPr>
              <p:cNvPr id="22" name="Freeform 18"/>
              <p:cNvSpPr>
                <a:spLocks/>
              </p:cNvSpPr>
              <p:nvPr/>
            </p:nvSpPr>
            <p:spPr bwMode="ltGray">
              <a:xfrm rot="-5400000">
                <a:off x="3736" y="1669"/>
                <a:ext cx="624" cy="42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dirty="0"/>
              </a:p>
            </p:txBody>
          </p:sp>
          <p:sp>
            <p:nvSpPr>
              <p:cNvPr id="23" name="Freeform 19"/>
              <p:cNvSpPr>
                <a:spLocks/>
              </p:cNvSpPr>
              <p:nvPr/>
            </p:nvSpPr>
            <p:spPr bwMode="ltGray">
              <a:xfrm rot="-5400000">
                <a:off x="4583" y="1748"/>
                <a:ext cx="624" cy="255"/>
              </a:xfrm>
              <a:custGeom>
                <a:avLst/>
                <a:gdLst/>
                <a:ahLst/>
                <a:cxnLst>
                  <a:cxn ang="0">
                    <a:pos x="0" y="53"/>
                  </a:cxn>
                  <a:cxn ang="0">
                    <a:pos x="0" y="325"/>
                  </a:cxn>
                  <a:cxn ang="0">
                    <a:pos x="624" y="325"/>
                  </a:cxn>
                  <a:cxn ang="0">
                    <a:pos x="624" y="53"/>
                  </a:cxn>
                  <a:cxn ang="0">
                    <a:pos x="384" y="8"/>
                  </a:cxn>
                  <a:cxn ang="0">
                    <a:pos x="0" y="53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fol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dirty="0"/>
              </a:p>
            </p:txBody>
          </p:sp>
          <p:sp>
            <p:nvSpPr>
              <p:cNvPr id="24" name="Freeform 20"/>
              <p:cNvSpPr>
                <a:spLocks/>
              </p:cNvSpPr>
              <p:nvPr/>
            </p:nvSpPr>
            <p:spPr bwMode="ltGray">
              <a:xfrm>
                <a:off x="5469" y="1562"/>
                <a:ext cx="291" cy="625"/>
              </a:xfrm>
              <a:custGeom>
                <a:avLst/>
                <a:gdLst/>
                <a:ahLst/>
                <a:cxnLst>
                  <a:cxn ang="0">
                    <a:pos x="0" y="624"/>
                  </a:cxn>
                  <a:cxn ang="0">
                    <a:pos x="291" y="625"/>
                  </a:cxn>
                  <a:cxn ang="0">
                    <a:pos x="291" y="6"/>
                  </a:cxn>
                  <a:cxn ang="0">
                    <a:pos x="0" y="0"/>
                  </a:cxn>
                  <a:cxn ang="0">
                    <a:pos x="0" y="624"/>
                  </a:cxn>
                </a:cxnLst>
                <a:rect l="0" t="0" r="r" b="b"/>
                <a:pathLst>
                  <a:path w="291" h="625">
                    <a:moveTo>
                      <a:pt x="0" y="624"/>
                    </a:moveTo>
                    <a:lnTo>
                      <a:pt x="291" y="625"/>
                    </a:lnTo>
                    <a:lnTo>
                      <a:pt x="291" y="6"/>
                    </a:lnTo>
                    <a:lnTo>
                      <a:pt x="0" y="0"/>
                    </a:lnTo>
                    <a:cubicBezTo>
                      <a:pt x="39" y="384"/>
                      <a:pt x="0" y="494"/>
                      <a:pt x="0" y="624"/>
                    </a:cubicBez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dirty="0"/>
              </a:p>
            </p:txBody>
          </p:sp>
          <p:sp>
            <p:nvSpPr>
              <p:cNvPr id="25" name="Freeform 21"/>
              <p:cNvSpPr>
                <a:spLocks/>
              </p:cNvSpPr>
              <p:nvPr/>
            </p:nvSpPr>
            <p:spPr bwMode="ltGray">
              <a:xfrm rot="-5400000">
                <a:off x="5083" y="1695"/>
                <a:ext cx="624" cy="36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240" y="240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dirty="0"/>
              </a:p>
            </p:txBody>
          </p:sp>
          <p:sp>
            <p:nvSpPr>
              <p:cNvPr id="26" name="Freeform 22"/>
              <p:cNvSpPr>
                <a:spLocks/>
              </p:cNvSpPr>
              <p:nvPr/>
            </p:nvSpPr>
            <p:spPr bwMode="ltGray">
              <a:xfrm rot="-5400000">
                <a:off x="4797" y="1721"/>
                <a:ext cx="632" cy="316"/>
              </a:xfrm>
              <a:custGeom>
                <a:avLst/>
                <a:gdLst/>
                <a:ahLst/>
                <a:cxnLst>
                  <a:cxn ang="0">
                    <a:pos x="8" y="45"/>
                  </a:cxn>
                  <a:cxn ang="0">
                    <a:pos x="8" y="317"/>
                  </a:cxn>
                  <a:cxn ang="0">
                    <a:pos x="248" y="317"/>
                  </a:cxn>
                  <a:cxn ang="0">
                    <a:pos x="632" y="317"/>
                  </a:cxn>
                  <a:cxn ang="0">
                    <a:pos x="632" y="45"/>
                  </a:cxn>
                  <a:cxn ang="0">
                    <a:pos x="104" y="45"/>
                  </a:cxn>
                  <a:cxn ang="0">
                    <a:pos x="8" y="45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dirty="0"/>
              </a:p>
            </p:txBody>
          </p:sp>
        </p:grpSp>
        <p:sp>
          <p:nvSpPr>
            <p:cNvPr id="6" name="Freeform 23"/>
            <p:cNvSpPr>
              <a:spLocks/>
            </p:cNvSpPr>
            <p:nvPr/>
          </p:nvSpPr>
          <p:spPr bwMode="ltGray">
            <a:xfrm flipH="1">
              <a:off x="-2" y="1536"/>
              <a:ext cx="5762" cy="412"/>
            </a:xfrm>
            <a:custGeom>
              <a:avLst/>
              <a:gdLst/>
              <a:ahLst/>
              <a:cxnLst>
                <a:cxn ang="0">
                  <a:pos x="0" y="196"/>
                </a:cxn>
                <a:cxn ang="0">
                  <a:pos x="5762" y="188"/>
                </a:cxn>
                <a:cxn ang="0">
                  <a:pos x="5762" y="4"/>
                </a:cxn>
                <a:cxn ang="0">
                  <a:pos x="0" y="0"/>
                </a:cxn>
                <a:cxn ang="0">
                  <a:pos x="0" y="196"/>
                </a:cxn>
              </a:cxnLst>
              <a:rect l="0" t="0" r="r" b="b"/>
              <a:pathLst>
                <a:path w="5762" h="385">
                  <a:moveTo>
                    <a:pt x="0" y="196"/>
                  </a:moveTo>
                  <a:cubicBezTo>
                    <a:pt x="1667" y="385"/>
                    <a:pt x="2275" y="93"/>
                    <a:pt x="5762" y="188"/>
                  </a:cubicBezTo>
                  <a:lnTo>
                    <a:pt x="5762" y="4"/>
                  </a:lnTo>
                  <a:lnTo>
                    <a:pt x="0" y="0"/>
                  </a:lnTo>
                  <a:lnTo>
                    <a:pt x="0" y="1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767676"/>
                </a:gs>
              </a:gsLst>
              <a:lin ang="5400000" scaled="1"/>
            </a:gradFill>
            <a:ln w="9525" cap="flat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 dirty="0"/>
            </a:p>
          </p:txBody>
        </p:sp>
        <p:sp>
          <p:nvSpPr>
            <p:cNvPr id="7" name="Freeform 24"/>
            <p:cNvSpPr>
              <a:spLocks/>
            </p:cNvSpPr>
            <p:nvPr/>
          </p:nvSpPr>
          <p:spPr bwMode="ltGray">
            <a:xfrm flipH="1">
              <a:off x="-2" y="2017"/>
              <a:ext cx="5761" cy="189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5761" y="0"/>
                </a:cxn>
                <a:cxn ang="0">
                  <a:pos x="5761" y="189"/>
                </a:cxn>
                <a:cxn ang="0">
                  <a:pos x="1" y="189"/>
                </a:cxn>
                <a:cxn ang="0">
                  <a:pos x="0" y="28"/>
                </a:cxn>
              </a:cxnLst>
              <a:rect l="0" t="0" r="r" b="b"/>
              <a:pathLst>
                <a:path w="5761" h="189">
                  <a:moveTo>
                    <a:pt x="0" y="28"/>
                  </a:moveTo>
                  <a:cubicBezTo>
                    <a:pt x="961" y="0"/>
                    <a:pt x="4971" y="161"/>
                    <a:pt x="5761" y="0"/>
                  </a:cubicBezTo>
                  <a:lnTo>
                    <a:pt x="5761" y="189"/>
                  </a:lnTo>
                  <a:lnTo>
                    <a:pt x="1" y="189"/>
                  </a:lnTo>
                  <a:lnTo>
                    <a:pt x="0" y="28"/>
                  </a:lnTo>
                  <a:close/>
                </a:path>
              </a:pathLst>
            </a:custGeom>
            <a:gradFill rotWithShape="0">
              <a:gsLst>
                <a:gs pos="0">
                  <a:srgbClr val="767676"/>
                </a:gs>
                <a:gs pos="100000">
                  <a:schemeClr val="bg1"/>
                </a:gs>
              </a:gsLst>
              <a:lin ang="5400000" scaled="1"/>
            </a:gradFill>
            <a:ln w="9525" cap="flat">
              <a:noFill/>
              <a:prstDash val="solid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 dirty="0"/>
            </a:p>
          </p:txBody>
        </p:sp>
      </p:grpSp>
      <p:sp>
        <p:nvSpPr>
          <p:cNvPr id="3097" name="Rectangle 25"/>
          <p:cNvSpPr>
            <a:spLocks noGrp="1" noChangeArrowheads="1"/>
          </p:cNvSpPr>
          <p:nvPr>
            <p:ph type="ctrTitle"/>
          </p:nvPr>
        </p:nvSpPr>
        <p:spPr>
          <a:xfrm>
            <a:off x="1173163" y="1341438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98" name="Rectangle 26"/>
          <p:cNvSpPr>
            <a:spLocks noGrp="1" noChangeArrowheads="1"/>
          </p:cNvSpPr>
          <p:nvPr>
            <p:ph type="subTitle" idx="1"/>
          </p:nvPr>
        </p:nvSpPr>
        <p:spPr>
          <a:xfrm>
            <a:off x="1166813" y="3886200"/>
            <a:ext cx="64008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27" name="Rectangle 27"/>
          <p:cNvSpPr>
            <a:spLocks noGrp="1" noChangeArrowheads="1"/>
          </p:cNvSpPr>
          <p:nvPr>
            <p:ph type="dt" sz="half" idx="10"/>
          </p:nvPr>
        </p:nvSpPr>
        <p:spPr>
          <a:xfrm>
            <a:off x="1166813" y="6248400"/>
            <a:ext cx="1905000" cy="457200"/>
          </a:xfrm>
        </p:spPr>
        <p:txBody>
          <a:bodyPr/>
          <a:lstStyle>
            <a:lvl1pPr>
              <a:defRPr dirty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" name="Rectangle 2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" name="Rectangle 2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47806C95-2750-45D5-A2F4-E91F81DAF92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9146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98" grpId="0" build="p" bldLvl="3" autoUpdateAnimBg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EE0555-3E2C-4B07-B42E-5DCF1F8C01A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4437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2463" y="457200"/>
            <a:ext cx="19431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3163" y="457200"/>
            <a:ext cx="56769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4FC04E-15BB-4091-A8A0-27385C38BD7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0960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FB66B2-A0BA-4E95-9433-FC42FDE30B9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754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FA9323-7F2A-45B1-8D98-E0A7C4244E2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012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3163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35563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09F9AF-B0B8-4EFE-B274-473519A9AD8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8893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30434B-3820-4758-A285-01BB4F2872A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8151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B0FA51-0EA5-4758-B03D-9D367B21343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6081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16F894-87E7-434C-A4D1-B2F882FC512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5937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5779F2-035D-4AF8-A6DE-15F9DB0026C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0472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41BB10-C5BF-45CB-A53B-2B74AB64DBE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65902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-4763"/>
            <a:ext cx="1063625" cy="6858001"/>
            <a:chOff x="0" y="-3"/>
            <a:chExt cx="670" cy="4320"/>
          </a:xfrm>
        </p:grpSpPr>
        <p:grpSp>
          <p:nvGrpSpPr>
            <p:cNvPr id="1032" name="Group 3"/>
            <p:cNvGrpSpPr>
              <a:grpSpLocks/>
            </p:cNvGrpSpPr>
            <p:nvPr/>
          </p:nvGrpSpPr>
          <p:grpSpPr bwMode="auto">
            <a:xfrm rot="16200000" flipH="1">
              <a:off x="-1815" y="1838"/>
              <a:ext cx="4320" cy="638"/>
              <a:chOff x="-2" y="1562"/>
              <a:chExt cx="5762" cy="638"/>
            </a:xfrm>
          </p:grpSpPr>
          <p:sp>
            <p:nvSpPr>
              <p:cNvPr id="2052" name="Freeform 4"/>
              <p:cNvSpPr>
                <a:spLocks/>
              </p:cNvSpPr>
              <p:nvPr/>
            </p:nvSpPr>
            <p:spPr bwMode="ltGray">
              <a:xfrm rot="-5400000">
                <a:off x="2557" y="-992"/>
                <a:ext cx="624" cy="574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720"/>
                  </a:cxn>
                  <a:cxn ang="0">
                    <a:pos x="1000" y="720"/>
                  </a:cxn>
                  <a:cxn ang="0">
                    <a:pos x="1000" y="0"/>
                  </a:cxn>
                  <a:cxn ang="0">
                    <a:pos x="0" y="0"/>
                  </a:cxn>
                </a:cxnLst>
                <a:rect l="0" t="0" r="r" b="b"/>
                <a:pathLst>
                  <a:path w="1000" h="720">
                    <a:moveTo>
                      <a:pt x="0" y="0"/>
                    </a:moveTo>
                    <a:lnTo>
                      <a:pt x="0" y="720"/>
                    </a:lnTo>
                    <a:lnTo>
                      <a:pt x="1000" y="720"/>
                    </a:lnTo>
                    <a:lnTo>
                      <a:pt x="10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dirty="0"/>
              </a:p>
            </p:txBody>
          </p:sp>
          <p:sp>
            <p:nvSpPr>
              <p:cNvPr id="2053" name="Freeform 5"/>
              <p:cNvSpPr>
                <a:spLocks/>
              </p:cNvSpPr>
              <p:nvPr/>
            </p:nvSpPr>
            <p:spPr bwMode="ltGray">
              <a:xfrm rot="-5400000">
                <a:off x="1323" y="1669"/>
                <a:ext cx="624" cy="42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dirty="0"/>
              </a:p>
            </p:txBody>
          </p:sp>
          <p:sp>
            <p:nvSpPr>
              <p:cNvPr id="2054" name="Freeform 6"/>
              <p:cNvSpPr>
                <a:spLocks/>
              </p:cNvSpPr>
              <p:nvPr/>
            </p:nvSpPr>
            <p:spPr bwMode="ltGray">
              <a:xfrm rot="-5400000">
                <a:off x="980" y="1669"/>
                <a:ext cx="624" cy="42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dirty="0"/>
              </a:p>
            </p:txBody>
          </p:sp>
          <p:sp>
            <p:nvSpPr>
              <p:cNvPr id="2055" name="Freeform 7"/>
              <p:cNvSpPr>
                <a:spLocks/>
              </p:cNvSpPr>
              <p:nvPr/>
            </p:nvSpPr>
            <p:spPr bwMode="ltGray">
              <a:xfrm rot="-5400000">
                <a:off x="-59" y="1753"/>
                <a:ext cx="624" cy="255"/>
              </a:xfrm>
              <a:custGeom>
                <a:avLst/>
                <a:gdLst/>
                <a:ahLst/>
                <a:cxnLst>
                  <a:cxn ang="0">
                    <a:pos x="0" y="53"/>
                  </a:cxn>
                  <a:cxn ang="0">
                    <a:pos x="0" y="325"/>
                  </a:cxn>
                  <a:cxn ang="0">
                    <a:pos x="624" y="325"/>
                  </a:cxn>
                  <a:cxn ang="0">
                    <a:pos x="624" y="53"/>
                  </a:cxn>
                  <a:cxn ang="0">
                    <a:pos x="384" y="8"/>
                  </a:cxn>
                  <a:cxn ang="0">
                    <a:pos x="0" y="53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dirty="0"/>
              </a:p>
            </p:txBody>
          </p:sp>
          <p:sp>
            <p:nvSpPr>
              <p:cNvPr id="2056" name="Freeform 8"/>
              <p:cNvSpPr>
                <a:spLocks/>
              </p:cNvSpPr>
              <p:nvPr/>
            </p:nvSpPr>
            <p:spPr bwMode="ltGray">
              <a:xfrm rot="-5400000">
                <a:off x="664" y="1733"/>
                <a:ext cx="624" cy="29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dirty="0"/>
              </a:p>
            </p:txBody>
          </p:sp>
          <p:sp>
            <p:nvSpPr>
              <p:cNvPr id="2057" name="Freeform 9"/>
              <p:cNvSpPr>
                <a:spLocks/>
              </p:cNvSpPr>
              <p:nvPr/>
            </p:nvSpPr>
            <p:spPr bwMode="ltGray">
              <a:xfrm rot="-5400000">
                <a:off x="442" y="1699"/>
                <a:ext cx="624" cy="36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240" y="240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dirty="0"/>
              </a:p>
            </p:txBody>
          </p:sp>
          <p:sp>
            <p:nvSpPr>
              <p:cNvPr id="2058" name="Freeform 10"/>
              <p:cNvSpPr>
                <a:spLocks/>
              </p:cNvSpPr>
              <p:nvPr/>
            </p:nvSpPr>
            <p:spPr bwMode="ltGray">
              <a:xfrm rot="-5400000">
                <a:off x="155" y="1727"/>
                <a:ext cx="632" cy="315"/>
              </a:xfrm>
              <a:custGeom>
                <a:avLst/>
                <a:gdLst/>
                <a:ahLst/>
                <a:cxnLst>
                  <a:cxn ang="0">
                    <a:pos x="8" y="45"/>
                  </a:cxn>
                  <a:cxn ang="0">
                    <a:pos x="8" y="317"/>
                  </a:cxn>
                  <a:cxn ang="0">
                    <a:pos x="248" y="317"/>
                  </a:cxn>
                  <a:cxn ang="0">
                    <a:pos x="632" y="317"/>
                  </a:cxn>
                  <a:cxn ang="0">
                    <a:pos x="632" y="45"/>
                  </a:cxn>
                  <a:cxn ang="0">
                    <a:pos x="104" y="45"/>
                  </a:cxn>
                  <a:cxn ang="0">
                    <a:pos x="8" y="45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dirty="0"/>
              </a:p>
            </p:txBody>
          </p:sp>
          <p:sp>
            <p:nvSpPr>
              <p:cNvPr id="2059" name="Freeform 11"/>
              <p:cNvSpPr>
                <a:spLocks/>
              </p:cNvSpPr>
              <p:nvPr/>
            </p:nvSpPr>
            <p:spPr bwMode="ltGray">
              <a:xfrm rot="-5400000">
                <a:off x="3208" y="1664"/>
                <a:ext cx="624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dirty="0"/>
              </a:p>
            </p:txBody>
          </p:sp>
          <p:sp>
            <p:nvSpPr>
              <p:cNvPr id="2060" name="Freeform 12"/>
              <p:cNvSpPr>
                <a:spLocks/>
              </p:cNvSpPr>
              <p:nvPr/>
            </p:nvSpPr>
            <p:spPr bwMode="ltGray">
              <a:xfrm rot="-5400000">
                <a:off x="2870" y="1664"/>
                <a:ext cx="624" cy="42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dirty="0"/>
              </a:p>
            </p:txBody>
          </p:sp>
          <p:sp>
            <p:nvSpPr>
              <p:cNvPr id="2061" name="Freeform 13"/>
              <p:cNvSpPr>
                <a:spLocks/>
              </p:cNvSpPr>
              <p:nvPr/>
            </p:nvSpPr>
            <p:spPr bwMode="ltGray">
              <a:xfrm rot="-5400000">
                <a:off x="1829" y="1747"/>
                <a:ext cx="624" cy="256"/>
              </a:xfrm>
              <a:custGeom>
                <a:avLst/>
                <a:gdLst/>
                <a:ahLst/>
                <a:cxnLst>
                  <a:cxn ang="0">
                    <a:pos x="0" y="53"/>
                  </a:cxn>
                  <a:cxn ang="0">
                    <a:pos x="0" y="325"/>
                  </a:cxn>
                  <a:cxn ang="0">
                    <a:pos x="624" y="325"/>
                  </a:cxn>
                  <a:cxn ang="0">
                    <a:pos x="624" y="53"/>
                  </a:cxn>
                  <a:cxn ang="0">
                    <a:pos x="384" y="8"/>
                  </a:cxn>
                  <a:cxn ang="0">
                    <a:pos x="0" y="53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dirty="0"/>
              </a:p>
            </p:txBody>
          </p:sp>
          <p:sp>
            <p:nvSpPr>
              <p:cNvPr id="2062" name="Freeform 14"/>
              <p:cNvSpPr>
                <a:spLocks/>
              </p:cNvSpPr>
              <p:nvPr/>
            </p:nvSpPr>
            <p:spPr bwMode="ltGray">
              <a:xfrm rot="-5400000">
                <a:off x="2551" y="1728"/>
                <a:ext cx="624" cy="29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fol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dirty="0"/>
              </a:p>
            </p:txBody>
          </p:sp>
          <p:sp>
            <p:nvSpPr>
              <p:cNvPr id="2063" name="Freeform 15"/>
              <p:cNvSpPr>
                <a:spLocks/>
              </p:cNvSpPr>
              <p:nvPr/>
            </p:nvSpPr>
            <p:spPr bwMode="ltGray">
              <a:xfrm rot="-5400000">
                <a:off x="2330" y="1695"/>
                <a:ext cx="624" cy="36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240" y="240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dirty="0"/>
              </a:p>
            </p:txBody>
          </p:sp>
          <p:sp>
            <p:nvSpPr>
              <p:cNvPr id="2064" name="Freeform 16"/>
              <p:cNvSpPr>
                <a:spLocks/>
              </p:cNvSpPr>
              <p:nvPr/>
            </p:nvSpPr>
            <p:spPr bwMode="ltGray">
              <a:xfrm rot="-5400000">
                <a:off x="2042" y="1721"/>
                <a:ext cx="632" cy="316"/>
              </a:xfrm>
              <a:custGeom>
                <a:avLst/>
                <a:gdLst/>
                <a:ahLst/>
                <a:cxnLst>
                  <a:cxn ang="0">
                    <a:pos x="8" y="45"/>
                  </a:cxn>
                  <a:cxn ang="0">
                    <a:pos x="8" y="317"/>
                  </a:cxn>
                  <a:cxn ang="0">
                    <a:pos x="248" y="317"/>
                  </a:cxn>
                  <a:cxn ang="0">
                    <a:pos x="632" y="317"/>
                  </a:cxn>
                  <a:cxn ang="0">
                    <a:pos x="632" y="45"/>
                  </a:cxn>
                  <a:cxn ang="0">
                    <a:pos x="104" y="45"/>
                  </a:cxn>
                  <a:cxn ang="0">
                    <a:pos x="8" y="45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dirty="0"/>
              </a:p>
            </p:txBody>
          </p:sp>
          <p:sp>
            <p:nvSpPr>
              <p:cNvPr id="2065" name="Freeform 17"/>
              <p:cNvSpPr>
                <a:spLocks/>
              </p:cNvSpPr>
              <p:nvPr/>
            </p:nvSpPr>
            <p:spPr bwMode="ltGray">
              <a:xfrm rot="-5400000">
                <a:off x="4076" y="1667"/>
                <a:ext cx="624" cy="42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dirty="0"/>
              </a:p>
            </p:txBody>
          </p:sp>
          <p:sp>
            <p:nvSpPr>
              <p:cNvPr id="2066" name="Freeform 18"/>
              <p:cNvSpPr>
                <a:spLocks/>
              </p:cNvSpPr>
              <p:nvPr/>
            </p:nvSpPr>
            <p:spPr bwMode="ltGray">
              <a:xfrm rot="-5400000">
                <a:off x="3733" y="1667"/>
                <a:ext cx="624" cy="42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dirty="0"/>
              </a:p>
            </p:txBody>
          </p:sp>
          <p:sp>
            <p:nvSpPr>
              <p:cNvPr id="2067" name="Freeform 19"/>
              <p:cNvSpPr>
                <a:spLocks/>
              </p:cNvSpPr>
              <p:nvPr/>
            </p:nvSpPr>
            <p:spPr bwMode="ltGray">
              <a:xfrm rot="-5400000">
                <a:off x="4580" y="1746"/>
                <a:ext cx="624" cy="255"/>
              </a:xfrm>
              <a:custGeom>
                <a:avLst/>
                <a:gdLst/>
                <a:ahLst/>
                <a:cxnLst>
                  <a:cxn ang="0">
                    <a:pos x="0" y="53"/>
                  </a:cxn>
                  <a:cxn ang="0">
                    <a:pos x="0" y="325"/>
                  </a:cxn>
                  <a:cxn ang="0">
                    <a:pos x="624" y="325"/>
                  </a:cxn>
                  <a:cxn ang="0">
                    <a:pos x="624" y="53"/>
                  </a:cxn>
                  <a:cxn ang="0">
                    <a:pos x="384" y="8"/>
                  </a:cxn>
                  <a:cxn ang="0">
                    <a:pos x="0" y="53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fol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dirty="0"/>
              </a:p>
            </p:txBody>
          </p:sp>
          <p:sp>
            <p:nvSpPr>
              <p:cNvPr id="2068" name="Freeform 20"/>
              <p:cNvSpPr>
                <a:spLocks/>
              </p:cNvSpPr>
              <p:nvPr/>
            </p:nvSpPr>
            <p:spPr bwMode="ltGray">
              <a:xfrm>
                <a:off x="5469" y="1561"/>
                <a:ext cx="291" cy="625"/>
              </a:xfrm>
              <a:custGeom>
                <a:avLst/>
                <a:gdLst/>
                <a:ahLst/>
                <a:cxnLst>
                  <a:cxn ang="0">
                    <a:pos x="0" y="624"/>
                  </a:cxn>
                  <a:cxn ang="0">
                    <a:pos x="291" y="625"/>
                  </a:cxn>
                  <a:cxn ang="0">
                    <a:pos x="291" y="6"/>
                  </a:cxn>
                  <a:cxn ang="0">
                    <a:pos x="0" y="0"/>
                  </a:cxn>
                  <a:cxn ang="0">
                    <a:pos x="0" y="624"/>
                  </a:cxn>
                </a:cxnLst>
                <a:rect l="0" t="0" r="r" b="b"/>
                <a:pathLst>
                  <a:path w="291" h="625">
                    <a:moveTo>
                      <a:pt x="0" y="624"/>
                    </a:moveTo>
                    <a:lnTo>
                      <a:pt x="291" y="625"/>
                    </a:lnTo>
                    <a:lnTo>
                      <a:pt x="291" y="6"/>
                    </a:lnTo>
                    <a:lnTo>
                      <a:pt x="0" y="0"/>
                    </a:lnTo>
                    <a:cubicBezTo>
                      <a:pt x="39" y="384"/>
                      <a:pt x="0" y="494"/>
                      <a:pt x="0" y="624"/>
                    </a:cubicBezTo>
                    <a:close/>
                  </a:path>
                </a:pathLst>
              </a:custGeom>
              <a:solidFill>
                <a:schemeClr val="tx1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dirty="0"/>
              </a:p>
            </p:txBody>
          </p:sp>
          <p:sp>
            <p:nvSpPr>
              <p:cNvPr id="2069" name="Freeform 21"/>
              <p:cNvSpPr>
                <a:spLocks/>
              </p:cNvSpPr>
              <p:nvPr/>
            </p:nvSpPr>
            <p:spPr bwMode="ltGray">
              <a:xfrm rot="-5400000">
                <a:off x="5081" y="1692"/>
                <a:ext cx="624" cy="36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72"/>
                  </a:cxn>
                  <a:cxn ang="0">
                    <a:pos x="240" y="240"/>
                  </a:cxn>
                  <a:cxn ang="0">
                    <a:pos x="624" y="272"/>
                  </a:cxn>
                  <a:cxn ang="0">
                    <a:pos x="624" y="0"/>
                  </a:cxn>
                  <a:cxn ang="0">
                    <a:pos x="0" y="0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dirty="0"/>
              </a:p>
            </p:txBody>
          </p:sp>
          <p:sp>
            <p:nvSpPr>
              <p:cNvPr id="2070" name="Freeform 22"/>
              <p:cNvSpPr>
                <a:spLocks/>
              </p:cNvSpPr>
              <p:nvPr/>
            </p:nvSpPr>
            <p:spPr bwMode="ltGray">
              <a:xfrm rot="-5400000">
                <a:off x="4794" y="1719"/>
                <a:ext cx="632" cy="316"/>
              </a:xfrm>
              <a:custGeom>
                <a:avLst/>
                <a:gdLst/>
                <a:ahLst/>
                <a:cxnLst>
                  <a:cxn ang="0">
                    <a:pos x="8" y="45"/>
                  </a:cxn>
                  <a:cxn ang="0">
                    <a:pos x="8" y="317"/>
                  </a:cxn>
                  <a:cxn ang="0">
                    <a:pos x="248" y="317"/>
                  </a:cxn>
                  <a:cxn ang="0">
                    <a:pos x="632" y="317"/>
                  </a:cxn>
                  <a:cxn ang="0">
                    <a:pos x="632" y="45"/>
                  </a:cxn>
                  <a:cxn ang="0">
                    <a:pos x="104" y="45"/>
                  </a:cxn>
                  <a:cxn ang="0">
                    <a:pos x="8" y="45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dirty="0"/>
              </a:p>
            </p:txBody>
          </p:sp>
        </p:grpSp>
        <p:sp>
          <p:nvSpPr>
            <p:cNvPr id="2071" name="Freeform 23"/>
            <p:cNvSpPr>
              <a:spLocks/>
            </p:cNvSpPr>
            <p:nvPr/>
          </p:nvSpPr>
          <p:spPr bwMode="ltGray">
            <a:xfrm rot="16200000" flipH="1">
              <a:off x="-1954" y="1951"/>
              <a:ext cx="4320" cy="412"/>
            </a:xfrm>
            <a:custGeom>
              <a:avLst/>
              <a:gdLst/>
              <a:ahLst/>
              <a:cxnLst>
                <a:cxn ang="0">
                  <a:pos x="0" y="196"/>
                </a:cxn>
                <a:cxn ang="0">
                  <a:pos x="5762" y="188"/>
                </a:cxn>
                <a:cxn ang="0">
                  <a:pos x="5762" y="4"/>
                </a:cxn>
                <a:cxn ang="0">
                  <a:pos x="0" y="0"/>
                </a:cxn>
                <a:cxn ang="0">
                  <a:pos x="0" y="196"/>
                </a:cxn>
              </a:cxnLst>
              <a:rect l="0" t="0" r="r" b="b"/>
              <a:pathLst>
                <a:path w="5762" h="385">
                  <a:moveTo>
                    <a:pt x="0" y="196"/>
                  </a:moveTo>
                  <a:cubicBezTo>
                    <a:pt x="1667" y="385"/>
                    <a:pt x="2275" y="93"/>
                    <a:pt x="5762" y="188"/>
                  </a:cubicBezTo>
                  <a:lnTo>
                    <a:pt x="5762" y="4"/>
                  </a:lnTo>
                  <a:lnTo>
                    <a:pt x="0" y="0"/>
                  </a:lnTo>
                  <a:lnTo>
                    <a:pt x="0" y="1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767676"/>
                </a:gs>
              </a:gsLst>
              <a:lin ang="0" scaled="1"/>
            </a:gradFill>
            <a:ln w="9525" cap="flat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 dirty="0"/>
            </a:p>
          </p:txBody>
        </p:sp>
        <p:sp>
          <p:nvSpPr>
            <p:cNvPr id="2072" name="Freeform 24"/>
            <p:cNvSpPr>
              <a:spLocks/>
            </p:cNvSpPr>
            <p:nvPr/>
          </p:nvSpPr>
          <p:spPr bwMode="ltGray">
            <a:xfrm rot="16200000" flipH="1">
              <a:off x="-1584" y="2062"/>
              <a:ext cx="4319" cy="189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5761" y="0"/>
                </a:cxn>
                <a:cxn ang="0">
                  <a:pos x="5761" y="189"/>
                </a:cxn>
                <a:cxn ang="0">
                  <a:pos x="1" y="189"/>
                </a:cxn>
                <a:cxn ang="0">
                  <a:pos x="0" y="28"/>
                </a:cxn>
              </a:cxnLst>
              <a:rect l="0" t="0" r="r" b="b"/>
              <a:pathLst>
                <a:path w="5761" h="189">
                  <a:moveTo>
                    <a:pt x="0" y="28"/>
                  </a:moveTo>
                  <a:cubicBezTo>
                    <a:pt x="961" y="0"/>
                    <a:pt x="4971" y="161"/>
                    <a:pt x="5761" y="0"/>
                  </a:cubicBezTo>
                  <a:lnTo>
                    <a:pt x="5761" y="189"/>
                  </a:lnTo>
                  <a:lnTo>
                    <a:pt x="1" y="189"/>
                  </a:lnTo>
                  <a:lnTo>
                    <a:pt x="0" y="28"/>
                  </a:lnTo>
                  <a:close/>
                </a:path>
              </a:pathLst>
            </a:custGeom>
            <a:gradFill rotWithShape="0">
              <a:gsLst>
                <a:gs pos="0">
                  <a:srgbClr val="767676"/>
                </a:gs>
                <a:gs pos="100000">
                  <a:schemeClr val="bg1"/>
                </a:gs>
              </a:gsLst>
              <a:lin ang="0" scaled="1"/>
            </a:gradFill>
            <a:ln w="9525" cap="flat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 dirty="0"/>
            </a:p>
          </p:txBody>
        </p:sp>
      </p:grpSp>
      <p:sp>
        <p:nvSpPr>
          <p:cNvPr id="1027" name="Rectangle 25"/>
          <p:cNvSpPr>
            <a:spLocks noGrp="1" noChangeArrowheads="1"/>
          </p:cNvSpPr>
          <p:nvPr>
            <p:ph type="title"/>
          </p:nvPr>
        </p:nvSpPr>
        <p:spPr bwMode="auto">
          <a:xfrm>
            <a:off x="1173163" y="4572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74" name="Rectangle 2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73163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075" name="Rectangle 2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73163" y="626586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50000"/>
              </a:spcBef>
              <a:defRPr sz="1400" dirty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76" name="Rectangle 2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spcBef>
                <a:spcPct val="50000"/>
              </a:spcBef>
              <a:defRPr sz="1400" dirty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77" name="Rectangle 2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50000"/>
              </a:spcBef>
              <a:defRPr sz="1400">
                <a:latin typeface="+mn-lt"/>
              </a:defRPr>
            </a:lvl1pPr>
          </a:lstStyle>
          <a:p>
            <a:pPr>
              <a:defRPr/>
            </a:pPr>
            <a:fld id="{7DAE7654-C539-4E0C-B8A7-E0DAF3DE757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0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0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20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0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4" grpId="0" build="p" bldLvl="3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7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2074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7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2074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7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2074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7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2074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7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2074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2pPr>
      <a:lvl3pPr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3pPr>
      <a:lvl4pPr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4pPr>
      <a:lvl5pPr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•"/>
        <a:defRPr kumimoji="1"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cat.org/oclc/231725083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smtClean="0"/>
              <a:t>Word Processing Features</a:t>
            </a:r>
          </a:p>
        </p:txBody>
      </p:sp>
      <p:sp>
        <p:nvSpPr>
          <p:cNvPr id="14338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dirty="0" smtClean="0"/>
              <a:t>Business and Technology</a:t>
            </a:r>
            <a:endParaRPr lang="en-US" altLang="en-US" dirty="0" smtClean="0"/>
          </a:p>
          <a:p>
            <a:r>
              <a:rPr lang="en-US" altLang="en-US" dirty="0" smtClean="0"/>
              <a:t>Using </a:t>
            </a:r>
            <a:r>
              <a:rPr lang="en-US" altLang="en-US" smtClean="0"/>
              <a:t>Microsoft </a:t>
            </a:r>
            <a:r>
              <a:rPr lang="en-US" altLang="en-US" smtClean="0"/>
              <a:t>Word</a:t>
            </a:r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Mail Merge Features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>
          <a:xfrm>
            <a:off x="1173163" y="1295400"/>
            <a:ext cx="7772400" cy="4800600"/>
          </a:xfrm>
        </p:spPr>
        <p:txBody>
          <a:bodyPr/>
          <a:lstStyle/>
          <a:p>
            <a:r>
              <a:rPr lang="en-US" altLang="en-US" smtClean="0"/>
              <a:t>Data source – contains the records or fields used in another document</a:t>
            </a:r>
          </a:p>
          <a:p>
            <a:pPr lvl="1"/>
            <a:r>
              <a:rPr lang="en-US" altLang="en-US" smtClean="0"/>
              <a:t>Field – Single characteristic that appears in columns</a:t>
            </a:r>
          </a:p>
          <a:p>
            <a:pPr lvl="1"/>
            <a:r>
              <a:rPr lang="en-US" altLang="en-US" smtClean="0"/>
              <a:t>Record – complete set of data appears in rows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More Mail Merge Features</a:t>
            </a:r>
          </a:p>
        </p:txBody>
      </p:sp>
      <p:sp>
        <p:nvSpPr>
          <p:cNvPr id="24578" name="Content Placeholder 2"/>
          <p:cNvSpPr>
            <a:spLocks noGrp="1"/>
          </p:cNvSpPr>
          <p:nvPr>
            <p:ph idx="1"/>
          </p:nvPr>
        </p:nvSpPr>
        <p:spPr>
          <a:xfrm>
            <a:off x="1371600" y="1524000"/>
            <a:ext cx="7772400" cy="4343400"/>
          </a:xfrm>
        </p:spPr>
        <p:txBody>
          <a:bodyPr/>
          <a:lstStyle/>
          <a:p>
            <a:r>
              <a:rPr lang="en-US" altLang="en-US" smtClean="0"/>
              <a:t>Main Document – contains the information that does not change in a mail merge</a:t>
            </a:r>
          </a:p>
          <a:p>
            <a:r>
              <a:rPr lang="en-US" altLang="en-US" smtClean="0"/>
              <a:t>Form Letter –Contains merge fields to indicate where to print data from the data source</a:t>
            </a:r>
          </a:p>
          <a:p>
            <a:r>
              <a:rPr lang="en-US" altLang="en-US" smtClean="0"/>
              <a:t>Merge Field – placeholder in the main document to be replaced with data in a data source</a:t>
            </a:r>
          </a:p>
          <a:p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Onscreen Forms</a:t>
            </a:r>
          </a:p>
        </p:txBody>
      </p:sp>
      <p:sp>
        <p:nvSpPr>
          <p:cNvPr id="25602" name="Content Placeholder 2"/>
          <p:cNvSpPr>
            <a:spLocks noGrp="1"/>
          </p:cNvSpPr>
          <p:nvPr>
            <p:ph idx="1"/>
          </p:nvPr>
        </p:nvSpPr>
        <p:spPr>
          <a:xfrm>
            <a:off x="1173163" y="1447800"/>
            <a:ext cx="7772400" cy="5029200"/>
          </a:xfrm>
        </p:spPr>
        <p:txBody>
          <a:bodyPr/>
          <a:lstStyle/>
          <a:p>
            <a:r>
              <a:rPr lang="en-US" altLang="en-US" smtClean="0"/>
              <a:t>Similar to templates</a:t>
            </a:r>
          </a:p>
          <a:p>
            <a:r>
              <a:rPr lang="en-US" altLang="en-US" smtClean="0"/>
              <a:t>On the Office button, choose New</a:t>
            </a:r>
          </a:p>
          <a:p>
            <a:r>
              <a:rPr lang="en-US" altLang="en-US" smtClean="0"/>
              <a:t>In the Microsoft Office Online Section, choose Forms</a:t>
            </a:r>
          </a:p>
          <a:p>
            <a:r>
              <a:rPr lang="en-US" altLang="en-US" smtClean="0"/>
              <a:t>Some categories:</a:t>
            </a:r>
          </a:p>
          <a:p>
            <a:pPr lvl="1"/>
            <a:r>
              <a:rPr lang="en-US" altLang="en-US" smtClean="0"/>
              <a:t>Academic</a:t>
            </a:r>
          </a:p>
          <a:p>
            <a:pPr lvl="1"/>
            <a:r>
              <a:rPr lang="en-US" altLang="en-US" smtClean="0"/>
              <a:t>Business </a:t>
            </a:r>
          </a:p>
          <a:p>
            <a:pPr lvl="1"/>
            <a:r>
              <a:rPr lang="en-US" altLang="en-US" smtClean="0"/>
              <a:t>Community</a:t>
            </a:r>
          </a:p>
          <a:p>
            <a:endParaRPr lang="en-US" altLang="en-US" smtClean="0"/>
          </a:p>
          <a:p>
            <a:pPr lvl="1"/>
            <a:endParaRPr lang="en-US" altLang="en-US" smtClean="0"/>
          </a:p>
          <a:p>
            <a:pPr lvl="1"/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Thesaurus</a:t>
            </a:r>
          </a:p>
        </p:txBody>
      </p:sp>
      <p:sp>
        <p:nvSpPr>
          <p:cNvPr id="2662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A built-in reference for finding synonyms for words in a document</a:t>
            </a:r>
          </a:p>
          <a:p>
            <a:pPr lvl="1"/>
            <a:r>
              <a:rPr lang="en-US" altLang="en-US" smtClean="0"/>
              <a:t>Right-click on a word and choose synonym</a:t>
            </a:r>
          </a:p>
          <a:p>
            <a:pPr algn="ctr">
              <a:buFontTx/>
              <a:buNone/>
            </a:pPr>
            <a:r>
              <a:rPr lang="en-US" altLang="en-US" smtClean="0"/>
              <a:t>Or</a:t>
            </a:r>
          </a:p>
          <a:p>
            <a:pPr lvl="1"/>
            <a:r>
              <a:rPr lang="en-US" altLang="en-US" smtClean="0"/>
              <a:t>Use the Thesaurus tool on the Review Tab in the Proofing section</a:t>
            </a:r>
          </a:p>
          <a:p>
            <a:endParaRPr lang="en-US" altLang="en-US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>
          <a:xfrm>
            <a:off x="914400" y="304800"/>
            <a:ext cx="8229600" cy="1143000"/>
          </a:xfrm>
        </p:spPr>
        <p:txBody>
          <a:bodyPr/>
          <a:lstStyle/>
          <a:p>
            <a:r>
              <a:rPr lang="en-US" altLang="en-US" smtClean="0"/>
              <a:t>Spelling and Grammar Check</a:t>
            </a:r>
          </a:p>
        </p:txBody>
      </p:sp>
      <p:sp>
        <p:nvSpPr>
          <p:cNvPr id="27650" name="Text Placeholder 3"/>
          <p:cNvSpPr>
            <a:spLocks noGrp="1"/>
          </p:cNvSpPr>
          <p:nvPr>
            <p:ph type="body" idx="1"/>
          </p:nvPr>
        </p:nvSpPr>
        <p:spPr>
          <a:xfrm>
            <a:off x="817563" y="1535113"/>
            <a:ext cx="4040187" cy="639762"/>
          </a:xfrm>
        </p:spPr>
        <p:txBody>
          <a:bodyPr/>
          <a:lstStyle/>
          <a:p>
            <a:r>
              <a:rPr lang="en-US" altLang="en-US" sz="3200" smtClean="0"/>
              <a:t>Spell Check</a:t>
            </a:r>
          </a:p>
        </p:txBody>
      </p:sp>
      <p:sp>
        <p:nvSpPr>
          <p:cNvPr id="27651" name="Content Placeholder 4"/>
          <p:cNvSpPr>
            <a:spLocks noGrp="1"/>
          </p:cNvSpPr>
          <p:nvPr>
            <p:ph sz="half" idx="2"/>
          </p:nvPr>
        </p:nvSpPr>
        <p:spPr>
          <a:xfrm>
            <a:off x="788988" y="2174875"/>
            <a:ext cx="4040187" cy="3951288"/>
          </a:xfrm>
        </p:spPr>
        <p:txBody>
          <a:bodyPr/>
          <a:lstStyle/>
          <a:p>
            <a:r>
              <a:rPr lang="en-US" altLang="en-US" smtClean="0"/>
              <a:t>A feature used to locate and correct spelling errors</a:t>
            </a:r>
          </a:p>
          <a:p>
            <a:r>
              <a:rPr lang="en-US" altLang="en-US" smtClean="0"/>
              <a:t>Indicated on screen by underlined misspelled words in red, wavy underlines and misused words in blue, wavy underlines</a:t>
            </a:r>
          </a:p>
          <a:p>
            <a:endParaRPr lang="en-US" altLang="en-US" smtClean="0"/>
          </a:p>
        </p:txBody>
      </p:sp>
      <p:sp>
        <p:nvSpPr>
          <p:cNvPr id="27652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4922838" y="1535113"/>
            <a:ext cx="4041775" cy="639762"/>
          </a:xfrm>
        </p:spPr>
        <p:txBody>
          <a:bodyPr/>
          <a:lstStyle/>
          <a:p>
            <a:r>
              <a:rPr lang="en-US" altLang="en-US" sz="3200" smtClean="0"/>
              <a:t>Grammar Check</a:t>
            </a:r>
          </a:p>
        </p:txBody>
      </p:sp>
      <p:sp>
        <p:nvSpPr>
          <p:cNvPr id="27653" name="Content Placeholder 6"/>
          <p:cNvSpPr>
            <a:spLocks noGrp="1"/>
          </p:cNvSpPr>
          <p:nvPr>
            <p:ph sz="quarter" idx="4"/>
          </p:nvPr>
        </p:nvSpPr>
        <p:spPr>
          <a:xfrm>
            <a:off x="4935538" y="2174875"/>
            <a:ext cx="4041775" cy="3951288"/>
          </a:xfrm>
        </p:spPr>
        <p:txBody>
          <a:bodyPr/>
          <a:lstStyle/>
          <a:p>
            <a:r>
              <a:rPr lang="en-US" altLang="en-US" smtClean="0"/>
              <a:t>A feature used to locate and correct grammar errors</a:t>
            </a:r>
          </a:p>
          <a:p>
            <a:r>
              <a:rPr lang="en-US" altLang="en-US" smtClean="0"/>
              <a:t>Indicated on screen by green, wavy underline</a:t>
            </a:r>
          </a:p>
          <a:p>
            <a:endParaRPr lang="en-US" altLang="en-US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Hyphenation</a:t>
            </a:r>
          </a:p>
        </p:txBody>
      </p:sp>
      <p:sp>
        <p:nvSpPr>
          <p:cNvPr id="28674" name="Content Placeholder 2"/>
          <p:cNvSpPr>
            <a:spLocks noGrp="1"/>
          </p:cNvSpPr>
          <p:nvPr>
            <p:ph idx="1"/>
          </p:nvPr>
        </p:nvSpPr>
        <p:spPr>
          <a:xfrm>
            <a:off x="1143000" y="1600200"/>
            <a:ext cx="7772400" cy="4114800"/>
          </a:xfrm>
        </p:spPr>
        <p:txBody>
          <a:bodyPr/>
          <a:lstStyle/>
          <a:p>
            <a:r>
              <a:rPr lang="en-US" altLang="en-US" smtClean="0"/>
              <a:t>Allows Word to break lines between syllables of words</a:t>
            </a:r>
          </a:p>
          <a:p>
            <a:r>
              <a:rPr lang="en-US" altLang="en-US" smtClean="0"/>
              <a:t>Three choices</a:t>
            </a:r>
          </a:p>
          <a:p>
            <a:pPr lvl="1"/>
            <a:r>
              <a:rPr lang="en-US" altLang="en-US" smtClean="0"/>
              <a:t>None</a:t>
            </a:r>
          </a:p>
          <a:p>
            <a:pPr lvl="1"/>
            <a:r>
              <a:rPr lang="en-US" altLang="en-US" smtClean="0"/>
              <a:t>Automatic</a:t>
            </a:r>
          </a:p>
          <a:p>
            <a:pPr lvl="1"/>
            <a:r>
              <a:rPr lang="en-US" altLang="en-US" smtClean="0"/>
              <a:t>Manual</a:t>
            </a:r>
          </a:p>
          <a:p>
            <a:r>
              <a:rPr lang="en-US" altLang="en-US" smtClean="0"/>
              <a:t>On Page Layout Tab in the Page Setup section</a:t>
            </a:r>
          </a:p>
          <a:p>
            <a:endParaRPr lang="en-US" altLang="en-US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Find and Replace</a:t>
            </a:r>
          </a:p>
        </p:txBody>
      </p:sp>
      <p:sp>
        <p:nvSpPr>
          <p:cNvPr id="2969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Find – command that lets you specify how to locate data in a file</a:t>
            </a:r>
          </a:p>
          <a:p>
            <a:r>
              <a:rPr lang="en-US" altLang="en-US" smtClean="0"/>
              <a:t>Replace – command that lets you search for data and replace it with other data</a:t>
            </a:r>
          </a:p>
          <a:p>
            <a:r>
              <a:rPr lang="en-US" altLang="en-US" smtClean="0"/>
              <a:t>On Home Tab in Editing Section</a:t>
            </a:r>
          </a:p>
        </p:txBody>
      </p:sp>
      <p:pic>
        <p:nvPicPr>
          <p:cNvPr id="296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942" t="6154" r="4488" b="82051"/>
          <a:stretch>
            <a:fillRect/>
          </a:stretch>
        </p:blipFill>
        <p:spPr bwMode="auto">
          <a:xfrm>
            <a:off x="5715000" y="762000"/>
            <a:ext cx="762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Source</a:t>
            </a:r>
          </a:p>
        </p:txBody>
      </p:sp>
      <p:sp>
        <p:nvSpPr>
          <p:cNvPr id="317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smtClean="0">
                <a:hlinkClick r:id="rId3"/>
              </a:rPr>
              <a:t>Microsoft Office 2007: Introductory Course</a:t>
            </a:r>
            <a:r>
              <a:rPr lang="en-US" altLang="en-US" sz="2800" smtClean="0"/>
              <a:t>. William Robert. Pasewark , et al. - Course Technology - Boston, Mass. - 2008</a:t>
            </a:r>
          </a:p>
          <a:p>
            <a:endParaRPr lang="en-US" altLang="en-US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Creating Tables</a:t>
            </a: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1143000" y="1600200"/>
            <a:ext cx="7772400" cy="4114800"/>
          </a:xfrm>
        </p:spPr>
        <p:txBody>
          <a:bodyPr/>
          <a:lstStyle/>
          <a:p>
            <a:r>
              <a:rPr lang="en-US" altLang="en-US" smtClean="0"/>
              <a:t>Table – an arrangement of text or numbers in rows and columns</a:t>
            </a:r>
          </a:p>
          <a:p>
            <a:r>
              <a:rPr lang="en-US" altLang="en-US" smtClean="0"/>
              <a:t>Row – horizontal placement of cells in a table</a:t>
            </a:r>
          </a:p>
          <a:p>
            <a:r>
              <a:rPr lang="en-US" altLang="en-US" smtClean="0"/>
              <a:t>Column – vertical stack of cells in a table</a:t>
            </a:r>
          </a:p>
          <a:p>
            <a:r>
              <a:rPr lang="en-US" altLang="en-US" smtClean="0"/>
              <a:t>Cell – intersection of a column and a row</a:t>
            </a:r>
          </a:p>
          <a:p>
            <a:r>
              <a:rPr lang="en-US" altLang="en-US" smtClean="0"/>
              <a:t>Gridlines – outline of rows and columns</a:t>
            </a:r>
          </a:p>
          <a:p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Steps to Create a Table</a:t>
            </a:r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Click the Insert Tab</a:t>
            </a:r>
          </a:p>
          <a:p>
            <a:r>
              <a:rPr lang="en-US" altLang="en-US" smtClean="0"/>
              <a:t>Click the Table button</a:t>
            </a:r>
          </a:p>
          <a:p>
            <a:pPr lvl="1"/>
            <a:r>
              <a:rPr lang="en-US" altLang="en-US" smtClean="0"/>
              <a:t>Choose the columns and rows using the grid or</a:t>
            </a:r>
          </a:p>
          <a:p>
            <a:pPr lvl="1"/>
            <a:r>
              <a:rPr lang="en-US" altLang="en-US" smtClean="0"/>
              <a:t>Choose Insert Table and insert the # of columns and rows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21" t="6647" r="84859" b="82175"/>
          <a:stretch>
            <a:fillRect/>
          </a:stretch>
        </p:blipFill>
        <p:spPr bwMode="auto">
          <a:xfrm>
            <a:off x="6096000" y="2286000"/>
            <a:ext cx="685800" cy="795338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Sorting Data in Tables</a:t>
            </a:r>
          </a:p>
        </p:txBody>
      </p:sp>
      <p:sp>
        <p:nvSpPr>
          <p:cNvPr id="17410" name="Content Placeholder 2"/>
          <p:cNvSpPr>
            <a:spLocks noGrp="1"/>
          </p:cNvSpPr>
          <p:nvPr>
            <p:ph idx="1"/>
          </p:nvPr>
        </p:nvSpPr>
        <p:spPr>
          <a:xfrm>
            <a:off x="1173163" y="1600200"/>
            <a:ext cx="7772400" cy="4495800"/>
          </a:xfrm>
        </p:spPr>
        <p:txBody>
          <a:bodyPr/>
          <a:lstStyle/>
          <a:p>
            <a:r>
              <a:rPr lang="en-US" altLang="en-US" smtClean="0"/>
              <a:t>Choose the Sort button on the Layout Tab</a:t>
            </a:r>
          </a:p>
          <a:p>
            <a:r>
              <a:rPr lang="en-US" altLang="en-US" smtClean="0"/>
              <a:t>Make sure Header Row is selected</a:t>
            </a:r>
          </a:p>
          <a:p>
            <a:r>
              <a:rPr lang="en-US" altLang="en-US" smtClean="0"/>
              <a:t>Can sort by up to three different columns</a:t>
            </a:r>
          </a:p>
          <a:p>
            <a:pPr lvl="1"/>
            <a:r>
              <a:rPr lang="en-US" altLang="en-US" smtClean="0"/>
              <a:t>Ascending Sort – sorts from A to Z or smallest to largest</a:t>
            </a:r>
          </a:p>
          <a:p>
            <a:pPr lvl="1"/>
            <a:r>
              <a:rPr lang="en-US" altLang="en-US" smtClean="0"/>
              <a:t>Descending Sort – sorts from Z to A or largest to smallest</a:t>
            </a:r>
          </a:p>
          <a:p>
            <a:endParaRPr lang="en-US" altLang="en-US" smtClean="0"/>
          </a:p>
        </p:txBody>
      </p:sp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769" t="5983" r="15279" b="84615"/>
          <a:stretch>
            <a:fillRect/>
          </a:stretch>
        </p:blipFill>
        <p:spPr bwMode="auto">
          <a:xfrm>
            <a:off x="6400800" y="762000"/>
            <a:ext cx="457200" cy="5334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Table Rows and Columns </a:t>
            </a:r>
          </a:p>
        </p:txBody>
      </p:sp>
      <p:sp>
        <p:nvSpPr>
          <p:cNvPr id="1843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Inserting Rows and Columns</a:t>
            </a:r>
          </a:p>
          <a:p>
            <a:pPr lvl="1"/>
            <a:r>
              <a:rPr lang="en-US" altLang="en-US" smtClean="0"/>
              <a:t>On the Layout Tab</a:t>
            </a:r>
          </a:p>
          <a:p>
            <a:pPr lvl="1"/>
            <a:r>
              <a:rPr lang="en-US" altLang="en-US" smtClean="0"/>
              <a:t>To insert rows use the Insert Above/Insert Below buttons</a:t>
            </a:r>
          </a:p>
          <a:p>
            <a:r>
              <a:rPr lang="en-US" altLang="en-US" smtClean="0"/>
              <a:t>Deleting Rows and Columns</a:t>
            </a:r>
          </a:p>
          <a:p>
            <a:pPr lvl="1"/>
            <a:r>
              <a:rPr lang="en-US" altLang="en-US" smtClean="0"/>
              <a:t>On the Layout Tab</a:t>
            </a:r>
          </a:p>
          <a:p>
            <a:pPr lvl="1"/>
            <a:r>
              <a:rPr lang="en-US" altLang="en-US" smtClean="0"/>
              <a:t>To delete rows/columns use the Delete button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64" t="5983" r="69336" b="82051"/>
          <a:stretch>
            <a:fillRect/>
          </a:stretch>
        </p:blipFill>
        <p:spPr bwMode="auto">
          <a:xfrm>
            <a:off x="6934200" y="1371600"/>
            <a:ext cx="1752600" cy="8382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Advanced Table Features</a:t>
            </a:r>
          </a:p>
        </p:txBody>
      </p:sp>
      <p:sp>
        <p:nvSpPr>
          <p:cNvPr id="19458" name="Content Placeholder 2"/>
          <p:cNvSpPr>
            <a:spLocks noGrp="1"/>
          </p:cNvSpPr>
          <p:nvPr>
            <p:ph sz="half" idx="1"/>
          </p:nvPr>
        </p:nvSpPr>
        <p:spPr>
          <a:xfrm>
            <a:off x="1173163" y="1981200"/>
            <a:ext cx="3810000" cy="4495800"/>
          </a:xfrm>
        </p:spPr>
        <p:txBody>
          <a:bodyPr/>
          <a:lstStyle/>
          <a:p>
            <a:r>
              <a:rPr lang="en-US" altLang="en-US" smtClean="0"/>
              <a:t>Split cells</a:t>
            </a:r>
          </a:p>
          <a:p>
            <a:pPr lvl="1"/>
            <a:r>
              <a:rPr lang="en-US" altLang="en-US" smtClean="0"/>
              <a:t>Select columns/rows to split </a:t>
            </a:r>
          </a:p>
          <a:p>
            <a:pPr lvl="1"/>
            <a:r>
              <a:rPr lang="en-US" altLang="en-US" smtClean="0"/>
              <a:t>Click Split cells to separate</a:t>
            </a:r>
          </a:p>
          <a:p>
            <a:r>
              <a:rPr lang="en-US" altLang="en-US" smtClean="0"/>
              <a:t>Merge cells</a:t>
            </a:r>
          </a:p>
          <a:p>
            <a:pPr lvl="1"/>
            <a:r>
              <a:rPr lang="en-US" altLang="en-US" smtClean="0"/>
              <a:t>Select the columns/rows to merge</a:t>
            </a:r>
          </a:p>
          <a:p>
            <a:pPr lvl="1"/>
            <a:r>
              <a:rPr lang="en-US" altLang="en-US" smtClean="0"/>
              <a:t>Click Merge cells to join cells</a:t>
            </a:r>
          </a:p>
          <a:p>
            <a:pPr lvl="1"/>
            <a:endParaRPr lang="en-US" altLang="en-US" smtClean="0"/>
          </a:p>
        </p:txBody>
      </p:sp>
      <p:sp>
        <p:nvSpPr>
          <p:cNvPr id="19459" name="Content Placeholder 6"/>
          <p:cNvSpPr>
            <a:spLocks noGrp="1"/>
          </p:cNvSpPr>
          <p:nvPr>
            <p:ph sz="half" idx="2"/>
          </p:nvPr>
        </p:nvSpPr>
        <p:spPr>
          <a:xfrm>
            <a:off x="5334000" y="1981200"/>
            <a:ext cx="3810000" cy="4114800"/>
          </a:xfrm>
        </p:spPr>
        <p:txBody>
          <a:bodyPr/>
          <a:lstStyle/>
          <a:p>
            <a:r>
              <a:rPr lang="en-US" altLang="en-US" smtClean="0"/>
              <a:t>Formulas</a:t>
            </a:r>
          </a:p>
          <a:p>
            <a:pPr lvl="1"/>
            <a:r>
              <a:rPr lang="en-US" altLang="en-US" smtClean="0"/>
              <a:t>Located on the Layout tab </a:t>
            </a:r>
          </a:p>
          <a:p>
            <a:pPr lvl="1"/>
            <a:r>
              <a:rPr lang="en-US" altLang="en-US" smtClean="0"/>
              <a:t>Allows you to create formulas in a table</a:t>
            </a:r>
          </a:p>
          <a:p>
            <a:r>
              <a:rPr lang="en-US" altLang="en-US" smtClean="0"/>
              <a:t>Table Styles</a:t>
            </a:r>
          </a:p>
          <a:p>
            <a:pPr lvl="1"/>
            <a:r>
              <a:rPr lang="en-US" altLang="en-US" smtClean="0"/>
              <a:t>Set of formatting options for tables</a:t>
            </a:r>
          </a:p>
          <a:p>
            <a:endParaRPr lang="en-US" altLang="en-US" smtClean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910" t="5983" r="2138" b="84615"/>
          <a:stretch>
            <a:fillRect/>
          </a:stretch>
        </p:blipFill>
        <p:spPr bwMode="auto">
          <a:xfrm>
            <a:off x="7543800" y="1905000"/>
            <a:ext cx="533400" cy="6096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664" t="5983" r="65276" b="84615"/>
          <a:stretch>
            <a:fillRect/>
          </a:stretch>
        </p:blipFill>
        <p:spPr bwMode="auto">
          <a:xfrm>
            <a:off x="3657600" y="4419600"/>
            <a:ext cx="381000" cy="50165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84" t="5983" r="62283" b="84615"/>
          <a:stretch>
            <a:fillRect/>
          </a:stretch>
        </p:blipFill>
        <p:spPr bwMode="auto">
          <a:xfrm>
            <a:off x="3429000" y="1981200"/>
            <a:ext cx="457200" cy="5334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42" t="6154" r="40704" b="82393"/>
          <a:stretch>
            <a:fillRect/>
          </a:stretch>
        </p:blipFill>
        <p:spPr bwMode="auto">
          <a:xfrm>
            <a:off x="6019800" y="5486400"/>
            <a:ext cx="2590800" cy="6096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Templates</a:t>
            </a:r>
          </a:p>
        </p:txBody>
      </p:sp>
      <p:sp>
        <p:nvSpPr>
          <p:cNvPr id="20482" name="Content Placeholder 2"/>
          <p:cNvSpPr>
            <a:spLocks noGrp="1"/>
          </p:cNvSpPr>
          <p:nvPr>
            <p:ph idx="1"/>
          </p:nvPr>
        </p:nvSpPr>
        <p:spPr>
          <a:xfrm>
            <a:off x="1219200" y="1524000"/>
            <a:ext cx="7772400" cy="4114800"/>
          </a:xfrm>
        </p:spPr>
        <p:txBody>
          <a:bodyPr/>
          <a:lstStyle/>
          <a:p>
            <a:r>
              <a:rPr lang="en-US" altLang="en-US" smtClean="0"/>
              <a:t>Templates are predesigned files that you can use to create a new file.</a:t>
            </a:r>
          </a:p>
          <a:p>
            <a:r>
              <a:rPr lang="en-US" altLang="en-US" smtClean="0"/>
              <a:t>Using Templates</a:t>
            </a:r>
          </a:p>
          <a:p>
            <a:pPr lvl="1"/>
            <a:r>
              <a:rPr lang="en-US" altLang="en-US" smtClean="0"/>
              <a:t>Click the Office Button and New</a:t>
            </a:r>
          </a:p>
          <a:p>
            <a:pPr lvl="1"/>
            <a:r>
              <a:rPr lang="en-US" altLang="en-US" smtClean="0"/>
              <a:t>Three choices</a:t>
            </a:r>
          </a:p>
          <a:p>
            <a:pPr lvl="2"/>
            <a:r>
              <a:rPr lang="en-US" altLang="en-US" smtClean="0"/>
              <a:t>Installed Templates</a:t>
            </a:r>
          </a:p>
          <a:p>
            <a:pPr lvl="2"/>
            <a:r>
              <a:rPr lang="en-US" altLang="en-US" smtClean="0"/>
              <a:t>My Templates </a:t>
            </a:r>
          </a:p>
          <a:p>
            <a:pPr lvl="2"/>
            <a:r>
              <a:rPr lang="en-US" altLang="en-US" smtClean="0"/>
              <a:t>New from existing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Creating Templates</a:t>
            </a:r>
          </a:p>
        </p:txBody>
      </p:sp>
      <p:sp>
        <p:nvSpPr>
          <p:cNvPr id="21506" name="Content Placeholder 2"/>
          <p:cNvSpPr>
            <a:spLocks noGrp="1"/>
          </p:cNvSpPr>
          <p:nvPr>
            <p:ph idx="1"/>
          </p:nvPr>
        </p:nvSpPr>
        <p:spPr>
          <a:xfrm>
            <a:off x="1173163" y="1447800"/>
            <a:ext cx="7772400" cy="4648200"/>
          </a:xfrm>
        </p:spPr>
        <p:txBody>
          <a:bodyPr/>
          <a:lstStyle/>
          <a:p>
            <a:r>
              <a:rPr lang="en-US" altLang="en-US" smtClean="0"/>
              <a:t>After designing your document:</a:t>
            </a:r>
          </a:p>
          <a:p>
            <a:pPr lvl="1"/>
            <a:r>
              <a:rPr lang="en-US" altLang="en-US" smtClean="0"/>
              <a:t>Click the Office Button</a:t>
            </a:r>
          </a:p>
          <a:p>
            <a:pPr lvl="1"/>
            <a:r>
              <a:rPr lang="en-US" altLang="en-US" smtClean="0"/>
              <a:t>Save as</a:t>
            </a:r>
          </a:p>
          <a:p>
            <a:pPr lvl="1"/>
            <a:r>
              <a:rPr lang="en-US" altLang="en-US" smtClean="0"/>
              <a:t>Change Save as Type to Word Template</a:t>
            </a:r>
          </a:p>
          <a:p>
            <a:pPr lvl="1"/>
            <a:r>
              <a:rPr lang="en-US" altLang="en-US" smtClean="0"/>
              <a:t>Save your file to your destination folder</a:t>
            </a:r>
          </a:p>
          <a:p>
            <a:r>
              <a:rPr lang="en-US" altLang="en-US" smtClean="0"/>
              <a:t>To use again:</a:t>
            </a:r>
          </a:p>
          <a:p>
            <a:pPr lvl="1"/>
            <a:r>
              <a:rPr lang="en-US" altLang="en-US" smtClean="0"/>
              <a:t>Click the Office button and New</a:t>
            </a:r>
          </a:p>
          <a:p>
            <a:pPr lvl="1"/>
            <a:r>
              <a:rPr lang="en-US" altLang="en-US" smtClean="0"/>
              <a:t>New from Existing</a:t>
            </a:r>
          </a:p>
          <a:p>
            <a:pPr lvl="1"/>
            <a:r>
              <a:rPr lang="en-US" altLang="en-US" smtClean="0"/>
              <a:t>Select your template and Create New</a:t>
            </a:r>
          </a:p>
          <a:p>
            <a:pPr lvl="1"/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Macros</a:t>
            </a:r>
          </a:p>
        </p:txBody>
      </p:sp>
      <p:sp>
        <p:nvSpPr>
          <p:cNvPr id="22530" name="Content Placeholder 2"/>
          <p:cNvSpPr>
            <a:spLocks noGrp="1"/>
          </p:cNvSpPr>
          <p:nvPr>
            <p:ph idx="1"/>
          </p:nvPr>
        </p:nvSpPr>
        <p:spPr>
          <a:xfrm>
            <a:off x="1173163" y="1371600"/>
            <a:ext cx="7772400" cy="4724400"/>
          </a:xfrm>
        </p:spPr>
        <p:txBody>
          <a:bodyPr/>
          <a:lstStyle/>
          <a:p>
            <a:r>
              <a:rPr lang="en-US" altLang="en-US" smtClean="0"/>
              <a:t>A bunch of commands grouped together as a single command to accomplish a task automatically</a:t>
            </a:r>
          </a:p>
          <a:p>
            <a:r>
              <a:rPr lang="en-US" altLang="en-US" smtClean="0"/>
              <a:t>Used to automate tasks</a:t>
            </a:r>
          </a:p>
          <a:p>
            <a:r>
              <a:rPr lang="en-US" altLang="en-US" smtClean="0"/>
              <a:t>To use - Go to Office Button</a:t>
            </a:r>
          </a:p>
          <a:p>
            <a:pPr lvl="1"/>
            <a:r>
              <a:rPr lang="en-US" altLang="en-US" smtClean="0"/>
              <a:t>Click Word Options</a:t>
            </a:r>
          </a:p>
          <a:p>
            <a:pPr lvl="1"/>
            <a:r>
              <a:rPr lang="en-US" altLang="en-US" smtClean="0"/>
              <a:t>Popular</a:t>
            </a:r>
          </a:p>
          <a:p>
            <a:pPr lvl="1"/>
            <a:r>
              <a:rPr lang="en-US" altLang="en-US" smtClean="0"/>
              <a:t>Show Developer Tab in the Ribbon</a:t>
            </a:r>
          </a:p>
          <a:p>
            <a:pPr lvl="1"/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ad's tie design template">
  <a:themeElements>
    <a:clrScheme name="Office Theme 2">
      <a:dk1>
        <a:srgbClr val="000000"/>
      </a:dk1>
      <a:lt1>
        <a:srgbClr val="FFFFFF"/>
      </a:lt1>
      <a:dk2>
        <a:srgbClr val="003366"/>
      </a:dk2>
      <a:lt2>
        <a:srgbClr val="5490A8"/>
      </a:lt2>
      <a:accent1>
        <a:srgbClr val="0099CC"/>
      </a:accent1>
      <a:accent2>
        <a:srgbClr val="3366CC"/>
      </a:accent2>
      <a:accent3>
        <a:srgbClr val="FFFFFF"/>
      </a:accent3>
      <a:accent4>
        <a:srgbClr val="000000"/>
      </a:accent4>
      <a:accent5>
        <a:srgbClr val="AACAE2"/>
      </a:accent5>
      <a:accent6>
        <a:srgbClr val="2D5CB9"/>
      </a:accent6>
      <a:hlink>
        <a:srgbClr val="99CCFF"/>
      </a:hlink>
      <a:folHlink>
        <a:srgbClr val="E1E1B7"/>
      </a:folHlink>
    </a:clrScheme>
    <a:fontScheme name="Office Theme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Office Theme 1">
        <a:dk1>
          <a:srgbClr val="5490A8"/>
        </a:dk1>
        <a:lt1>
          <a:srgbClr val="DDDDDD"/>
        </a:lt1>
        <a:dk2>
          <a:srgbClr val="00172E"/>
        </a:dk2>
        <a:lt2>
          <a:srgbClr val="CCECFF"/>
        </a:lt2>
        <a:accent1>
          <a:srgbClr val="0099CC"/>
        </a:accent1>
        <a:accent2>
          <a:srgbClr val="3366CC"/>
        </a:accent2>
        <a:accent3>
          <a:srgbClr val="AAABAD"/>
        </a:accent3>
        <a:accent4>
          <a:srgbClr val="BDBDBD"/>
        </a:accent4>
        <a:accent5>
          <a:srgbClr val="AACAE2"/>
        </a:accent5>
        <a:accent6>
          <a:srgbClr val="2D5CB9"/>
        </a:accent6>
        <a:hlink>
          <a:srgbClr val="99CCFF"/>
        </a:hlink>
        <a:folHlink>
          <a:srgbClr val="E1E1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3366"/>
        </a:dk2>
        <a:lt2>
          <a:srgbClr val="5490A8"/>
        </a:lt2>
        <a:accent1>
          <a:srgbClr val="0099CC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AACAE2"/>
        </a:accent5>
        <a:accent6>
          <a:srgbClr val="2D5CB9"/>
        </a:accent6>
        <a:hlink>
          <a:srgbClr val="99CCFF"/>
        </a:hlink>
        <a:folHlink>
          <a:srgbClr val="E1E1B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666633"/>
        </a:dk2>
        <a:lt2>
          <a:srgbClr val="908A6C"/>
        </a:lt2>
        <a:accent1>
          <a:srgbClr val="808000"/>
        </a:accent1>
        <a:accent2>
          <a:srgbClr val="996633"/>
        </a:accent2>
        <a:accent3>
          <a:srgbClr val="FFFFFF"/>
        </a:accent3>
        <a:accent4>
          <a:srgbClr val="000000"/>
        </a:accent4>
        <a:accent5>
          <a:srgbClr val="C0C0AA"/>
        </a:accent5>
        <a:accent6>
          <a:srgbClr val="8A5C2D"/>
        </a:accent6>
        <a:hlink>
          <a:srgbClr val="CCCC00"/>
        </a:hlink>
        <a:folHlink>
          <a:srgbClr val="D6DE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181848"/>
        </a:dk2>
        <a:lt2>
          <a:srgbClr val="656F97"/>
        </a:lt2>
        <a:accent1>
          <a:srgbClr val="6666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B8B8FF"/>
        </a:accent5>
        <a:accent6>
          <a:srgbClr val="2D2D8A"/>
        </a:accent6>
        <a:hlink>
          <a:srgbClr val="9A9ABC"/>
        </a:hlink>
        <a:folHlink>
          <a:srgbClr val="D2B6C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CC0066"/>
        </a:dk1>
        <a:lt1>
          <a:srgbClr val="FFFFFF"/>
        </a:lt1>
        <a:dk2>
          <a:srgbClr val="000000"/>
        </a:dk2>
        <a:lt2>
          <a:srgbClr val="CC0099"/>
        </a:lt2>
        <a:accent1>
          <a:srgbClr val="FF9900"/>
        </a:accent1>
        <a:accent2>
          <a:srgbClr val="CC66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B95C00"/>
        </a:accent6>
        <a:hlink>
          <a:srgbClr val="0099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Dad's tie design template</Template>
  <TotalTime>408</TotalTime>
  <Words>625</Words>
  <Application>Microsoft Office PowerPoint</Application>
  <PresentationFormat>On-screen Show (4:3)</PresentationFormat>
  <Paragraphs>107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Times New Roman</vt:lpstr>
      <vt:lpstr>Arial</vt:lpstr>
      <vt:lpstr>Calibri</vt:lpstr>
      <vt:lpstr>Dad's tie design template</vt:lpstr>
      <vt:lpstr>Word Processing Features</vt:lpstr>
      <vt:lpstr>Creating Tables</vt:lpstr>
      <vt:lpstr>Steps to Create a Table</vt:lpstr>
      <vt:lpstr>Sorting Data in Tables</vt:lpstr>
      <vt:lpstr>Table Rows and Columns </vt:lpstr>
      <vt:lpstr>Advanced Table Features</vt:lpstr>
      <vt:lpstr>Templates</vt:lpstr>
      <vt:lpstr>Creating Templates</vt:lpstr>
      <vt:lpstr>Macros</vt:lpstr>
      <vt:lpstr>Mail Merge Features</vt:lpstr>
      <vt:lpstr>More Mail Merge Features</vt:lpstr>
      <vt:lpstr>Onscreen Forms</vt:lpstr>
      <vt:lpstr>Thesaurus</vt:lpstr>
      <vt:lpstr>Spelling and Grammar Check</vt:lpstr>
      <vt:lpstr>Hyphenation</vt:lpstr>
      <vt:lpstr>Find and Replace</vt:lpstr>
      <vt:lpstr>Source</vt:lpstr>
    </vt:vector>
  </TitlesOfParts>
  <Company>Wilkes County Board of Education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Word Processing Features</dc:title>
  <dc:creator>morgant</dc:creator>
  <cp:lastModifiedBy>Jonathan Garrett</cp:lastModifiedBy>
  <cp:revision>61</cp:revision>
  <cp:lastPrinted>1601-01-01T00:00:00Z</cp:lastPrinted>
  <dcterms:created xsi:type="dcterms:W3CDTF">2010-05-28T00:22:55Z</dcterms:created>
  <dcterms:modified xsi:type="dcterms:W3CDTF">2014-09-08T13:25:33Z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TC010690111033</vt:lpwstr>
  </property>
</Properties>
</file>