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" r:id="rId3"/>
    <p:sldId id="291" r:id="rId4"/>
    <p:sldId id="257" r:id="rId5"/>
    <p:sldId id="258" r:id="rId6"/>
    <p:sldId id="283" r:id="rId7"/>
    <p:sldId id="284" r:id="rId8"/>
    <p:sldId id="286" r:id="rId9"/>
    <p:sldId id="260" r:id="rId10"/>
    <p:sldId id="280" r:id="rId11"/>
    <p:sldId id="288" r:id="rId12"/>
    <p:sldId id="290" r:id="rId13"/>
    <p:sldId id="287" r:id="rId14"/>
    <p:sldId id="263" r:id="rId15"/>
    <p:sldId id="282" r:id="rId16"/>
    <p:sldId id="285" r:id="rId17"/>
    <p:sldId id="289" r:id="rId18"/>
    <p:sldId id="292" r:id="rId19"/>
    <p:sldId id="264" r:id="rId20"/>
    <p:sldId id="293" r:id="rId21"/>
    <p:sldId id="295" r:id="rId22"/>
    <p:sldId id="294" r:id="rId2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Perpetua" panose="02020502060401020303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64" autoAdjust="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A6882B-4538-47CD-A791-C23C099CA272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DF0987-67B9-4936-B340-5854EE60B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89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E8F4BF-F6F5-44A6-8B9A-4FB049DBF480}" type="datetimeFigureOut">
              <a:rPr lang="en-US"/>
              <a:pPr>
                <a:defRPr/>
              </a:pPr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A51A03-1654-4D2A-8306-8E2749FE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E6294E4-1419-439F-ADA1-8960EE79B698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52542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F549-9674-41E2-83FD-8F7C55697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14025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6CB4-2FDD-4F74-9160-24AFF6492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20906"/>
      </p:ext>
    </p:extLst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2AF3-67CE-444C-92A6-0C1480B33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31897"/>
      </p:ext>
    </p:extLst>
  </p:cSld>
  <p:clrMapOvr>
    <a:masterClrMapping/>
  </p:clrMapOvr>
  <p:transition spd="med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8023-BCE2-411A-BF35-2537F6B92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47049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011D-695B-4A46-8761-AA3D57C54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87694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7E7-31EF-420F-864E-17F220938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91712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4B4C-2644-4BD7-A2B9-A93DBC136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19618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8738-13E9-4E3A-A02E-19E456113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40409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F38A-CC1F-4828-9B0C-DCF29EA54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89665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FC21-28FC-4AEF-9CA9-CEBBD920D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96771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32DE-09C4-47C6-AF25-79FDD6B0E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10712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F396-4BFE-472E-ACA8-23AB8B6E4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97945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463" y="6629400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825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EDB6FD09-6515-4FA9-B50B-FF741EA8E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Perpetua" pitchFamily="18" charset="0"/>
            </a:endParaRP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Perpet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cu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2"/>
          </a:solidFill>
          <a:latin typeface="+mj-lt"/>
          <a:ea typeface="+mj-ea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giarism.org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bib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cat.org/oclc/2317250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38150" y="5072063"/>
            <a:ext cx="7772400" cy="860425"/>
          </a:xfrm>
        </p:spPr>
        <p:txBody>
          <a:bodyPr/>
          <a:lstStyle/>
          <a:p>
            <a:pPr eaLnBrk="1" hangingPunct="1"/>
            <a:r>
              <a:rPr lang="en-US" altLang="en-US" smtClean="0"/>
              <a:t>Word Processing Fundamentals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35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Vocabulary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Cut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remove selected text and place it on the Office Clipboard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copy an item stored on the Office Clipboard to a location in a file.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648200" y="1524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Paste Command</a:t>
            </a:r>
            <a:endParaRPr lang="en-US" dirty="0"/>
          </a:p>
        </p:txBody>
      </p:sp>
      <p:sp>
        <p:nvSpPr>
          <p:cNvPr id="122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Cut – Copy – Paste Commands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Copy Command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352800"/>
            <a:ext cx="4040188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  <a:cs typeface="Segoe UI" pitchFamily="34" charset="0"/>
              </a:rPr>
              <a:t>To place a copy of selected text on the Office Clipboard</a:t>
            </a:r>
          </a:p>
          <a:p>
            <a:pPr marL="1482725" lvl="3" indent="-111125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bg2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" y="55626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*In Office 2007, each command can be found on the Home Tab in the Clipboard Section</a:t>
            </a:r>
          </a:p>
        </p:txBody>
      </p:sp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8929" r="90063" b="85938"/>
          <a:stretch>
            <a:fillRect/>
          </a:stretch>
        </p:blipFill>
        <p:spPr bwMode="auto">
          <a:xfrm>
            <a:off x="2667000" y="121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2947" r="90225" b="81918"/>
          <a:stretch>
            <a:fillRect/>
          </a:stretch>
        </p:blipFill>
        <p:spPr bwMode="auto">
          <a:xfrm>
            <a:off x="3200400" y="2819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r="93590" b="80803"/>
          <a:stretch>
            <a:fillRect/>
          </a:stretch>
        </p:blipFill>
        <p:spPr bwMode="auto">
          <a:xfrm>
            <a:off x="6934200" y="1143000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4721225" y="3352800"/>
            <a:ext cx="4041775" cy="121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  <a:cs typeface="Segoe UI" pitchFamily="34" charset="0"/>
              </a:rPr>
              <a:t>Inserts the contents of the clipboard so that you can edit it in that Microsoft Office program’s format.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2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idx="12"/>
          </p:nvPr>
        </p:nvSpPr>
        <p:spPr>
          <a:xfrm>
            <a:off x="4724400" y="3048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Paste Special Command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 build="p"/>
      <p:bldP spid="14" grpId="0" build="allAtOnce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Format Painter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6783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A feature that copies format attributes such as</a:t>
            </a:r>
          </a:p>
          <a:p>
            <a:pPr lvl="1" eaLnBrk="1" hangingPunct="1"/>
            <a:r>
              <a:rPr lang="en-US" altLang="en-US" smtClean="0"/>
              <a:t>Colors</a:t>
            </a:r>
          </a:p>
          <a:p>
            <a:pPr lvl="1" eaLnBrk="1" hangingPunct="1"/>
            <a:r>
              <a:rPr lang="en-US" altLang="en-US" smtClean="0"/>
              <a:t>Borders</a:t>
            </a:r>
          </a:p>
          <a:p>
            <a:pPr lvl="1" eaLnBrk="1" hangingPunct="1"/>
            <a:r>
              <a:rPr lang="en-US" altLang="en-US" smtClean="0"/>
              <a:t>Fill effects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These features can be applied to other objects or text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/>
              <a:t>Select the text or object and </a:t>
            </a:r>
          </a:p>
          <a:p>
            <a:pPr lvl="1" eaLnBrk="1" hangingPunct="1"/>
            <a:r>
              <a:rPr lang="en-US" altLang="en-US" smtClean="0"/>
              <a:t>Click once to copy once</a:t>
            </a:r>
          </a:p>
          <a:p>
            <a:pPr lvl="1" eaLnBrk="1" hangingPunct="1"/>
            <a:r>
              <a:rPr lang="en-US" altLang="en-US" smtClean="0"/>
              <a:t>Click twice to copy more than once</a:t>
            </a:r>
          </a:p>
          <a:p>
            <a:pPr lvl="1" eaLnBrk="1" hangingPunct="1"/>
            <a:r>
              <a:rPr lang="en-US" altLang="en-US" smtClean="0"/>
              <a:t>Then, paint over the text or object you want the</a:t>
            </a:r>
            <a:br>
              <a:rPr lang="en-US" altLang="en-US" smtClean="0"/>
            </a:br>
            <a:r>
              <a:rPr lang="en-US" altLang="en-US" smtClean="0"/>
              <a:t> attribute to be painted to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9172" r="90297" b="86069"/>
          <a:stretch>
            <a:fillRect/>
          </a:stretch>
        </p:blipFill>
        <p:spPr bwMode="auto">
          <a:xfrm>
            <a:off x="3810000" y="533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1450"/>
            <a:ext cx="2743200" cy="3114675"/>
          </a:xfrm>
        </p:spPr>
        <p:txBody>
          <a:bodyPr/>
          <a:lstStyle/>
          <a:p>
            <a:pPr eaLnBrk="1" hangingPunct="1"/>
            <a:r>
              <a:rPr lang="en-US" altLang="en-US" smtClean="0"/>
              <a:t>A built-in reference for finding synonyms for words in a document</a:t>
            </a:r>
          </a:p>
          <a:p>
            <a:pPr eaLnBrk="1" hangingPunct="1"/>
            <a:r>
              <a:rPr lang="en-US" altLang="en-US" smtClean="0"/>
              <a:t>Right-click on a word and choose synonym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Or</a:t>
            </a:r>
          </a:p>
          <a:p>
            <a:pPr eaLnBrk="1" hangingPunct="1"/>
            <a:r>
              <a:rPr lang="en-US" altLang="en-US" smtClean="0"/>
              <a:t>Use the Thesaurus tool on the Review Tab in the Proofing section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38500" y="1441450"/>
            <a:ext cx="2743200" cy="4730750"/>
          </a:xfrm>
        </p:spPr>
        <p:txBody>
          <a:bodyPr/>
          <a:lstStyle/>
          <a:p>
            <a:pPr eaLnBrk="1" hangingPunct="1"/>
            <a:r>
              <a:rPr lang="en-US" altLang="en-US" smtClean="0"/>
              <a:t>A feature used to locate and correct spelling errors</a:t>
            </a:r>
          </a:p>
          <a:p>
            <a:pPr eaLnBrk="1" hangingPunct="1"/>
            <a:r>
              <a:rPr lang="en-US" altLang="en-US" smtClean="0"/>
              <a:t>Use the Spelling and Grammar tool on the Review Tab in the Proofing section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Or</a:t>
            </a:r>
          </a:p>
          <a:p>
            <a:pPr eaLnBrk="1" hangingPunct="1"/>
            <a:r>
              <a:rPr lang="en-US" altLang="en-US" smtClean="0"/>
              <a:t>Add the Spelling Button to the Quick Access Toolbar</a:t>
            </a:r>
          </a:p>
          <a:p>
            <a:pPr eaLnBrk="1" hangingPunct="1"/>
            <a:r>
              <a:rPr lang="en-US" altLang="en-US" smtClean="0"/>
              <a:t>Indicated on screen by underlined misspelled words in red, wavy underlines and misused words in blue, wavy underlines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6019800" y="1441450"/>
            <a:ext cx="2743200" cy="2825750"/>
          </a:xfrm>
        </p:spPr>
        <p:txBody>
          <a:bodyPr/>
          <a:lstStyle/>
          <a:p>
            <a:pPr eaLnBrk="1" hangingPunct="1"/>
            <a:r>
              <a:rPr lang="en-US" altLang="en-US" smtClean="0"/>
              <a:t>A feature used to locate and correct spelling errors</a:t>
            </a:r>
          </a:p>
          <a:p>
            <a:pPr eaLnBrk="1" hangingPunct="1"/>
            <a:r>
              <a:rPr lang="en-US" altLang="en-US" smtClean="0"/>
              <a:t>Use the Spelling and Grammar tool on the Review Tab in the Proofing section</a:t>
            </a:r>
          </a:p>
          <a:p>
            <a:pPr eaLnBrk="1" hangingPunct="1"/>
            <a:r>
              <a:rPr lang="en-US" altLang="en-US" smtClean="0"/>
              <a:t>Indicated on screen by green, wavy underline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5"/>
          </p:nvPr>
        </p:nvSpPr>
        <p:spPr>
          <a:xfrm>
            <a:off x="457200" y="985838"/>
            <a:ext cx="2743200" cy="1477962"/>
          </a:xfrm>
        </p:spPr>
        <p:txBody>
          <a:bodyPr/>
          <a:lstStyle/>
          <a:p>
            <a:pPr eaLnBrk="1" hangingPunct="1"/>
            <a:r>
              <a:rPr lang="en-US" altLang="en-US" smtClean="0"/>
              <a:t>Thesaurus	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6"/>
          </p:nvPr>
        </p:nvSpPr>
        <p:spPr>
          <a:xfrm>
            <a:off x="3276600" y="985838"/>
            <a:ext cx="2667000" cy="1477962"/>
          </a:xfrm>
        </p:spPr>
        <p:txBody>
          <a:bodyPr/>
          <a:lstStyle/>
          <a:p>
            <a:pPr eaLnBrk="1" hangingPunct="1"/>
            <a:r>
              <a:rPr lang="en-US" altLang="en-US" smtClean="0"/>
              <a:t>Spell Checker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7"/>
          </p:nvPr>
        </p:nvSpPr>
        <p:spPr>
          <a:xfrm>
            <a:off x="6019800" y="985838"/>
            <a:ext cx="2743200" cy="1477962"/>
          </a:xfrm>
        </p:spPr>
        <p:txBody>
          <a:bodyPr/>
          <a:lstStyle/>
          <a:p>
            <a:pPr eaLnBrk="1" hangingPunct="1"/>
            <a:r>
              <a:rPr lang="en-US" altLang="en-US" smtClean="0"/>
              <a:t>Grammar Checker</a:t>
            </a:r>
          </a:p>
        </p:txBody>
      </p:sp>
      <p:sp>
        <p:nvSpPr>
          <p:cNvPr id="143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Helpful Word Features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-291" r="85713" b="97000"/>
          <a:stretch>
            <a:fillRect/>
          </a:stretch>
        </p:blipFill>
        <p:spPr bwMode="auto">
          <a:xfrm>
            <a:off x="5105400" y="990600"/>
            <a:ext cx="376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4546" r="89456" b="87920"/>
          <a:stretch>
            <a:fillRect/>
          </a:stretch>
        </p:blipFill>
        <p:spPr bwMode="auto">
          <a:xfrm>
            <a:off x="2057400" y="990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4546" r="95828" b="87198"/>
          <a:stretch>
            <a:fillRect/>
          </a:stretch>
        </p:blipFill>
        <p:spPr bwMode="auto">
          <a:xfrm>
            <a:off x="8382000" y="9144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  <p:bldP spid="10" grpId="0" build="allAtOnce"/>
      <p:bldP spid="11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Enhancing documents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133600" y="990600"/>
            <a:ext cx="6400800" cy="2057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Paragraph Borders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Used to draw the reader’s attention to the paragraph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Found on the Home Tab in the paragraph section </a:t>
            </a:r>
            <a:endParaRPr lang="en-US" sz="2400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2286000" y="2971800"/>
            <a:ext cx="4267200" cy="245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Page Borders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Borders around an entire page including Art borders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Found on the Page Layout Tab in the Page Background section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Borders</a:t>
            </a:r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45" y="1524000"/>
            <a:ext cx="2199710" cy="2057400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445" y="3638550"/>
            <a:ext cx="2199710" cy="2057400"/>
          </a:xfr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3" t="8467" r="62500" b="88181"/>
          <a:stretch>
            <a:fillRect/>
          </a:stretch>
        </p:blipFill>
        <p:spPr bwMode="auto">
          <a:xfrm>
            <a:off x="8001000" y="228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9" t="4938" r="63995" b="87656"/>
          <a:stretch>
            <a:fillRect/>
          </a:stretch>
        </p:blipFill>
        <p:spPr bwMode="auto">
          <a:xfrm>
            <a:off x="4800600" y="48768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133600" y="990600"/>
            <a:ext cx="6400800" cy="2057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Paragraph Shading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Used to draw the reader’s attention to the paragraph by adding color to the 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Found on the Home Tab in the paragraph section </a:t>
            </a:r>
            <a:endParaRPr lang="en-US" sz="2400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2362200" y="3124200"/>
            <a:ext cx="4267200" cy="245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Page Shading/Color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Add shading to the background of a page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Found on the Page Layout Tab in the Page Background section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741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Shading</a:t>
            </a:r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45" y="1524000"/>
            <a:ext cx="2199710" cy="2057400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445" y="3638550"/>
            <a:ext cx="2199710" cy="2057400"/>
          </a:xfr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 t="8467" r="64708" b="88181"/>
          <a:stretch>
            <a:fillRect/>
          </a:stretch>
        </p:blipFill>
        <p:spPr bwMode="auto">
          <a:xfrm>
            <a:off x="8001000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3" t="4938" r="66792" b="87656"/>
          <a:stretch>
            <a:fillRect/>
          </a:stretch>
        </p:blipFill>
        <p:spPr bwMode="auto">
          <a:xfrm>
            <a:off x="4191000" y="51054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Bullets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550988"/>
            <a:ext cx="4040188" cy="4068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Any small character that appears before an item in a list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the Bullets button in the Paragraph section of the Home Tab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550988"/>
            <a:ext cx="4041775" cy="4068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Add numbers, letters, Roman Numerals, etc. to a list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the Numbering button in the Paragraph section of the Home Tab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2"/>
          </p:nvPr>
        </p:nvSpPr>
        <p:spPr>
          <a:xfrm>
            <a:off x="4648200" y="11176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Enumeration (Numbering)</a:t>
            </a:r>
            <a:endParaRPr lang="en-US" dirty="0"/>
          </a:p>
        </p:txBody>
      </p:sp>
      <p:sp>
        <p:nvSpPr>
          <p:cNvPr id="1843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Bullets and Numbering</a:t>
            </a:r>
          </a:p>
        </p:txBody>
      </p:sp>
      <p:pic>
        <p:nvPicPr>
          <p:cNvPr id="1843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3" t="4904" r="72472" b="91145"/>
          <a:stretch>
            <a:fillRect/>
          </a:stretch>
        </p:blipFill>
        <p:spPr bwMode="auto">
          <a:xfrm>
            <a:off x="1905000" y="3124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0" t="4904" r="70480" b="91124"/>
          <a:stretch>
            <a:fillRect/>
          </a:stretch>
        </p:blipFill>
        <p:spPr bwMode="auto">
          <a:xfrm>
            <a:off x="61722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Tab stops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indicator in a paragraph that marks the place where the insertion point will stop when you press the Tab key.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default tab stops are set at every ½ inch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068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Text can be formatted into multiple columns: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One, two, or three of equal width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Useful in creating newsletters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Found on the Page Layout Tab in the Page Setup section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2"/>
          </p:nvPr>
        </p:nvSpPr>
        <p:spPr>
          <a:xfrm>
            <a:off x="4648200" y="1524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194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Tabs and Columns</a:t>
            </a:r>
          </a:p>
        </p:txBody>
      </p:sp>
      <p:sp>
        <p:nvSpPr>
          <p:cNvPr id="1946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82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Tabs and columns can also be used to organize your text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 Tabs</a:t>
            </a:r>
          </a:p>
        </p:txBody>
      </p:sp>
      <p:sp>
        <p:nvSpPr>
          <p:cNvPr id="2048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82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Use the Ruler to set tabs.</a:t>
            </a:r>
          </a:p>
        </p:txBody>
      </p:sp>
      <p:pic>
        <p:nvPicPr>
          <p:cNvPr id="20484" name="Picture 10" descr="Butt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Butt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Button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Button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Button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7" descr="Butt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78363"/>
          </a:xfrm>
        </p:spPr>
        <p:txBody>
          <a:bodyPr/>
          <a:lstStyle/>
          <a:p>
            <a:pPr eaLnBrk="1" fontAlgn="t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mtClean="0"/>
              <a:t>A </a:t>
            </a:r>
            <a:r>
              <a:rPr lang="en-US" altLang="en-US" b="1" smtClean="0"/>
              <a:t>Left Tab </a:t>
            </a:r>
            <a:r>
              <a:rPr lang="en-US" altLang="en-US" smtClean="0"/>
              <a:t>stop sets the start position of text that will then run to the right as you type.</a:t>
            </a:r>
          </a:p>
          <a:p>
            <a:pPr eaLnBrk="1" fontAlgn="t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mtClean="0"/>
              <a:t>A </a:t>
            </a:r>
            <a:r>
              <a:rPr lang="en-US" altLang="en-US" b="1" smtClean="0"/>
              <a:t>Center Tab</a:t>
            </a:r>
            <a:r>
              <a:rPr lang="en-US" altLang="en-US" smtClean="0"/>
              <a:t> stop sets the position of the middle of the text. The text centers on this position as you type.</a:t>
            </a:r>
          </a:p>
          <a:p>
            <a:pPr eaLnBrk="1" fontAlgn="t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mtClean="0"/>
              <a:t>A </a:t>
            </a:r>
            <a:r>
              <a:rPr lang="en-US" altLang="en-US" b="1" smtClean="0"/>
              <a:t>Right Tab</a:t>
            </a:r>
            <a:r>
              <a:rPr lang="en-US" altLang="en-US" smtClean="0"/>
              <a:t> stop sets the right end of the text. As you type, the text moves to the left.</a:t>
            </a:r>
          </a:p>
          <a:p>
            <a:pPr eaLnBrk="1" fontAlgn="t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mtClean="0"/>
              <a:t>A </a:t>
            </a:r>
            <a:r>
              <a:rPr lang="en-US" altLang="en-US" b="1" smtClean="0"/>
              <a:t>Decimal Tab</a:t>
            </a:r>
            <a:r>
              <a:rPr lang="en-US" altLang="en-US" smtClean="0"/>
              <a:t> stop aligns numbers around a decimal point. Independent of the number of digits, the decimal point will be in the same position. </a:t>
            </a:r>
          </a:p>
          <a:p>
            <a:pPr eaLnBrk="1" fontAlgn="t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mtClean="0"/>
              <a:t>A </a:t>
            </a:r>
            <a:r>
              <a:rPr lang="en-US" altLang="en-US" b="1" smtClean="0"/>
              <a:t>Bar Tab</a:t>
            </a:r>
            <a:r>
              <a:rPr lang="en-US" altLang="en-US" smtClean="0"/>
              <a:t> stop doesn't position text. It inserts a </a:t>
            </a:r>
            <a:br>
              <a:rPr lang="en-US" altLang="en-US" smtClean="0"/>
            </a:br>
            <a:r>
              <a:rPr lang="en-US" altLang="en-US" smtClean="0"/>
              <a:t>vertical bar at the tab position.</a:t>
            </a:r>
          </a:p>
          <a:p>
            <a:pPr eaLnBrk="1" hangingPunct="1">
              <a:buFont typeface="Arial" charset="0"/>
              <a:buChar char="•"/>
            </a:pPr>
            <a:endParaRPr lang="en-US" altLang="en-US" smtClean="0"/>
          </a:p>
        </p:txBody>
      </p:sp>
      <p:pic>
        <p:nvPicPr>
          <p:cNvPr id="20491" name="Picture 19" descr="Butt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0" descr="Button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1" descr="Button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2" descr="Button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005013"/>
            <a:ext cx="2743200" cy="32988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000" smtClean="0"/>
              <a:t>First line of a paragraph at the bottom of the page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smtClean="0"/>
              <a:t>This should be avoided!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smtClean="0"/>
              <a:t>Can be avoided when automatic page breaks are inserted</a:t>
            </a:r>
          </a:p>
        </p:txBody>
      </p:sp>
      <p:sp>
        <p:nvSpPr>
          <p:cNvPr id="21507" name="Content Placeholder 9"/>
          <p:cNvSpPr>
            <a:spLocks noGrp="1"/>
          </p:cNvSpPr>
          <p:nvPr>
            <p:ph sz="half" idx="2"/>
          </p:nvPr>
        </p:nvSpPr>
        <p:spPr>
          <a:xfrm>
            <a:off x="3238500" y="2005013"/>
            <a:ext cx="2743200" cy="2667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000" smtClean="0"/>
              <a:t>Last line of a paragraph at the top of a page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smtClean="0"/>
              <a:t>This should also be avoided!</a:t>
            </a:r>
          </a:p>
        </p:txBody>
      </p:sp>
      <p:sp>
        <p:nvSpPr>
          <p:cNvPr id="21508" name="Content Placeholder 11"/>
          <p:cNvSpPr>
            <a:spLocks noGrp="1"/>
          </p:cNvSpPr>
          <p:nvPr>
            <p:ph sz="half" idx="14"/>
          </p:nvPr>
        </p:nvSpPr>
        <p:spPr>
          <a:xfrm>
            <a:off x="6019800" y="2005013"/>
            <a:ext cx="2743200" cy="2667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000" smtClean="0"/>
              <a:t>Allows Word to break lines between syllables of words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smtClean="0"/>
              <a:t>Three choices</a:t>
            </a:r>
          </a:p>
          <a:p>
            <a:pPr lvl="1" eaLnBrk="1" hangingPunct="1"/>
            <a:r>
              <a:rPr lang="en-US" altLang="en-US" sz="2000" smtClean="0"/>
              <a:t>None</a:t>
            </a:r>
          </a:p>
          <a:p>
            <a:pPr lvl="1" eaLnBrk="1" hangingPunct="1"/>
            <a:r>
              <a:rPr lang="en-US" altLang="en-US" sz="2000" smtClean="0"/>
              <a:t>Automatic</a:t>
            </a:r>
          </a:p>
          <a:p>
            <a:pPr lvl="1" eaLnBrk="1" hangingPunct="1"/>
            <a:r>
              <a:rPr lang="en-US" altLang="en-US" sz="2000" smtClean="0"/>
              <a:t>Manual</a:t>
            </a:r>
          </a:p>
        </p:txBody>
      </p:sp>
      <p:sp>
        <p:nvSpPr>
          <p:cNvPr id="2150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Working with Documents</a:t>
            </a:r>
          </a:p>
        </p:txBody>
      </p:sp>
      <p:sp>
        <p:nvSpPr>
          <p:cNvPr id="215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825" cy="4572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11" name="Content Placeholder 14"/>
          <p:cNvSpPr>
            <a:spLocks noGrp="1"/>
          </p:cNvSpPr>
          <p:nvPr>
            <p:ph sz="half" idx="15"/>
          </p:nvPr>
        </p:nvSpPr>
        <p:spPr>
          <a:xfrm>
            <a:off x="457200" y="1493838"/>
            <a:ext cx="2743200" cy="1477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b="1" smtClean="0"/>
              <a:t>Widow</a:t>
            </a:r>
          </a:p>
        </p:txBody>
      </p:sp>
      <p:sp>
        <p:nvSpPr>
          <p:cNvPr id="21512" name="Content Placeholder 15"/>
          <p:cNvSpPr>
            <a:spLocks noGrp="1"/>
          </p:cNvSpPr>
          <p:nvPr>
            <p:ph sz="half" idx="16"/>
          </p:nvPr>
        </p:nvSpPr>
        <p:spPr>
          <a:xfrm>
            <a:off x="3276600" y="1493838"/>
            <a:ext cx="2667000" cy="1477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b="1" smtClean="0"/>
              <a:t>Orphan</a:t>
            </a:r>
          </a:p>
        </p:txBody>
      </p:sp>
      <p:sp>
        <p:nvSpPr>
          <p:cNvPr id="21513" name="Content Placeholder 16"/>
          <p:cNvSpPr>
            <a:spLocks noGrp="1"/>
          </p:cNvSpPr>
          <p:nvPr>
            <p:ph sz="half" idx="17"/>
          </p:nvPr>
        </p:nvSpPr>
        <p:spPr>
          <a:xfrm>
            <a:off x="6019800" y="1493838"/>
            <a:ext cx="2743200" cy="1477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b="1" smtClean="0"/>
              <a:t>Hyphenation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381000" y="152400"/>
            <a:ext cx="8382000" cy="6542088"/>
            <a:chOff x="381000" y="152400"/>
            <a:chExt cx="8382000" cy="6542049"/>
          </a:xfrm>
        </p:grpSpPr>
        <p:pic>
          <p:nvPicPr>
            <p:cNvPr id="409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3" t="8571" r="13795"/>
            <a:stretch>
              <a:fillRect/>
            </a:stretch>
          </p:blipFill>
          <p:spPr bwMode="auto">
            <a:xfrm>
              <a:off x="381000" y="152400"/>
              <a:ext cx="8382000" cy="654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47800" y="3276581"/>
              <a:ext cx="2819400" cy="9905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400" dirty="0">
                  <a:latin typeface="Perpetua" pitchFamily="18" charset="0"/>
                  <a:ea typeface="+mj-ea"/>
                  <a:cs typeface="+mj-cs"/>
                </a:rPr>
                <a:t>PARTS OF THE WORD 2007 SCREEN</a:t>
              </a: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4267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Turning in someone else's work as your own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Copying words or ideas from someone else without giving credit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Failing to put a quotation in quotation marks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Giving incorrect information about the source of a quotation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Changing words but copying the sentence structure of a source without giving credit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Copying so many words or ideas from a source that it makes up the majority of your work, whether you give credit or not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041775" cy="4068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These are rough guidelines for deciding the amount and extent work can be “borrowed”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648200" y="17526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Fair Use Laws</a:t>
            </a:r>
            <a:endParaRPr lang="en-US" dirty="0"/>
          </a:p>
        </p:txBody>
      </p:sp>
      <p:sp>
        <p:nvSpPr>
          <p:cNvPr id="2253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Plagiarism and Fair Use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825" cy="685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According to </a:t>
            </a:r>
            <a:r>
              <a:rPr lang="en-US" dirty="0" smtClean="0">
                <a:hlinkClick r:id="rId2"/>
              </a:rPr>
              <a:t>www.plagiarism.org</a:t>
            </a:r>
            <a:r>
              <a:rPr lang="en-US" dirty="0" smtClean="0"/>
              <a:t>, we know the following about plagiarism and “fair use” laws</a:t>
            </a:r>
            <a:endParaRPr lang="en-US" dirty="0"/>
          </a:p>
        </p:txBody>
      </p:sp>
    </p:spTree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8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0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3200" smtClean="0"/>
              <a:t>When creating any word processing document, you should never copy someone else’s work as your own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3200" smtClean="0"/>
              <a:t>Plan your document by writing information in your own words first!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3200" smtClean="0"/>
              <a:t>Then, create a Works Cited page or a </a:t>
            </a:r>
            <a:br>
              <a:rPr lang="en-US" altLang="en-US" sz="3200" smtClean="0"/>
            </a:br>
            <a:r>
              <a:rPr lang="en-US" altLang="en-US" sz="3200" smtClean="0"/>
              <a:t>source page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r>
              <a:rPr lang="en-US" altLang="en-US" sz="3200" smtClean="0">
                <a:hlinkClick r:id="rId2"/>
              </a:rPr>
              <a:t>www.easybib.com</a:t>
            </a:r>
            <a:r>
              <a:rPr lang="en-US" altLang="en-US" sz="3200" smtClean="0"/>
              <a:t> is a great source </a:t>
            </a:r>
            <a:br>
              <a:rPr lang="en-US" altLang="en-US" sz="3200" smtClean="0"/>
            </a:br>
            <a:r>
              <a:rPr lang="en-US" altLang="en-US" sz="3200" smtClean="0"/>
              <a:t>when citing information</a:t>
            </a:r>
          </a:p>
        </p:txBody>
      </p:sp>
      <p:sp>
        <p:nvSpPr>
          <p:cNvPr id="2355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AVOID PLAGIARISM!</a:t>
            </a:r>
          </a:p>
        </p:txBody>
      </p:sp>
    </p:spTree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Sources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6783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i="1" smtClean="0"/>
              <a:t>Plagiarism.org</a:t>
            </a:r>
            <a:r>
              <a:rPr lang="en-US" altLang="en-US" smtClean="0"/>
              <a:t>. Web. 10 May 2010. &lt;http://www.plagiarism.org&gt;.</a:t>
            </a:r>
          </a:p>
          <a:p>
            <a:pPr eaLnBrk="1" hangingPunct="1">
              <a:buFont typeface="Arial" charset="0"/>
              <a:buChar char="•"/>
            </a:pPr>
            <a:endParaRPr lang="en-US" altLang="en-US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smtClean="0">
                <a:hlinkClick r:id="rId2"/>
              </a:rPr>
              <a:t>Microsoft Office 2007: Introductory Course</a:t>
            </a:r>
            <a:r>
              <a:rPr lang="en-US" altLang="en-US" smtClean="0"/>
              <a:t>. William Robert. Pasewark , et al. - Course Technology - Boston, Mass. - 2008</a:t>
            </a:r>
          </a:p>
          <a:p>
            <a:pPr eaLnBrk="1" hangingPunct="1">
              <a:buFont typeface="Arial" charset="0"/>
              <a:buChar char="•"/>
            </a:pPr>
            <a:endParaRPr lang="en-US" altLang="en-US" smtClean="0"/>
          </a:p>
          <a:p>
            <a:pPr eaLnBrk="1" hangingPunct="1">
              <a:buFont typeface="Arial" charset="0"/>
              <a:buChar char="•"/>
            </a:pPr>
            <a:endParaRPr lang="en-US" altLang="en-US" smtClean="0"/>
          </a:p>
          <a:p>
            <a:pPr eaLnBrk="1" hangingPunct="1">
              <a:buFont typeface="Arial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1"/>
          <a:stretch>
            <a:fillRect/>
          </a:stretch>
        </p:blipFill>
        <p:spPr bwMode="auto">
          <a:xfrm>
            <a:off x="381000" y="2057400"/>
            <a:ext cx="85169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3581400"/>
            <a:ext cx="9906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Perpetua" pitchFamily="18" charset="0"/>
                <a:ea typeface="+mj-ea"/>
                <a:cs typeface="+mj-cs"/>
              </a:rPr>
              <a:t>Task pane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10400" y="3200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Task Pane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825" cy="76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A window along the side of the program window that contains options and commands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mtClean="0"/>
              <a:t>Getting Started….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514600" y="1066800"/>
            <a:ext cx="6324600" cy="838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design of text.  Example:  Times New Roman, Georgia, Arial, etc.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438400" y="2057400"/>
            <a:ext cx="6324600" cy="8382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Automatically formats and fixes your manuscript, generates correct headers, footers, footnotes, page layouts, etc.</a:t>
            </a:r>
          </a:p>
        </p:txBody>
      </p:sp>
      <p:sp>
        <p:nvSpPr>
          <p:cNvPr id="6149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438400" y="3763963"/>
            <a:ext cx="6324600" cy="8382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0"/>
          </p:nvPr>
        </p:nvSpPr>
        <p:spPr>
          <a:xfrm>
            <a:off x="2514600" y="4343400"/>
            <a:ext cx="4114800" cy="1905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Portrait</a:t>
            </a:r>
            <a:r>
              <a:rPr lang="en-US" altLang="en-US" sz="2400" smtClean="0"/>
              <a:t> – default orientation – when the page is longer than it is wide</a:t>
            </a:r>
          </a:p>
          <a:p>
            <a:pPr eaLnBrk="1" hangingPunct="1"/>
            <a:r>
              <a:rPr lang="en-US" altLang="en-US" sz="2400" b="1" smtClean="0"/>
              <a:t>Landscape</a:t>
            </a:r>
            <a:r>
              <a:rPr lang="en-US" altLang="en-US" sz="2400" smtClean="0"/>
              <a:t> – when the page is wider than it is long.</a:t>
            </a:r>
          </a:p>
        </p:txBody>
      </p:sp>
      <p:sp>
        <p:nvSpPr>
          <p:cNvPr id="24" name="Trapezoid 23"/>
          <p:cNvSpPr/>
          <p:nvPr/>
        </p:nvSpPr>
        <p:spPr>
          <a:xfrm>
            <a:off x="838200" y="1219200"/>
            <a:ext cx="1600200" cy="533400"/>
          </a:xfrm>
          <a:prstGeom prst="trapezoid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Font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514600" y="3276600"/>
            <a:ext cx="6629400" cy="99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 predesigned file that you can use to create </a:t>
            </a:r>
            <a:r>
              <a:rPr lang="en-US" sz="2400" dirty="0" smtClean="0"/>
              <a:t>a new file.  Ex: letters, memos, etc.  Click on the Office button &amp; New to get to templates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Trapezoid 24"/>
          <p:cNvSpPr/>
          <p:nvPr/>
        </p:nvSpPr>
        <p:spPr>
          <a:xfrm>
            <a:off x="838200" y="2286000"/>
            <a:ext cx="1600200" cy="533400"/>
          </a:xfrm>
          <a:prstGeom prst="trapezoi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Wizard</a:t>
            </a:r>
          </a:p>
        </p:txBody>
      </p:sp>
      <p:sp>
        <p:nvSpPr>
          <p:cNvPr id="31" name="Trapezoid 30"/>
          <p:cNvSpPr/>
          <p:nvPr/>
        </p:nvSpPr>
        <p:spPr>
          <a:xfrm>
            <a:off x="762000" y="3429000"/>
            <a:ext cx="1600200" cy="533400"/>
          </a:xfrm>
          <a:prstGeom prst="trapezoi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Template</a:t>
            </a:r>
          </a:p>
        </p:txBody>
      </p:sp>
      <p:sp>
        <p:nvSpPr>
          <p:cNvPr id="34" name="Trapezoid 33"/>
          <p:cNvSpPr/>
          <p:nvPr/>
        </p:nvSpPr>
        <p:spPr>
          <a:xfrm>
            <a:off x="762000" y="4572000"/>
            <a:ext cx="1676400" cy="641350"/>
          </a:xfrm>
          <a:prstGeom prst="trapezoi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Page Orientation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45" grpId="0" build="p"/>
      <p:bldP spid="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Page Orientation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7969" r="30952" b="3906"/>
          <a:stretch>
            <a:fillRect/>
          </a:stretch>
        </p:blipFill>
        <p:spPr bwMode="auto">
          <a:xfrm>
            <a:off x="228600" y="1676400"/>
            <a:ext cx="34305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7969" r="19524" b="4688"/>
          <a:stretch>
            <a:fillRect/>
          </a:stretch>
        </p:blipFill>
        <p:spPr bwMode="auto">
          <a:xfrm>
            <a:off x="3962400" y="3048000"/>
            <a:ext cx="49530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762000" y="914400"/>
            <a:ext cx="2514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Portrait Orientation</a:t>
            </a:r>
          </a:p>
        </p:txBody>
      </p:sp>
      <p:sp>
        <p:nvSpPr>
          <p:cNvPr id="12" name="Oval 11"/>
          <p:cNvSpPr/>
          <p:nvPr/>
        </p:nvSpPr>
        <p:spPr>
          <a:xfrm>
            <a:off x="5029200" y="2209800"/>
            <a:ext cx="2514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Landscape Orientation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105694" y="1485106"/>
            <a:ext cx="381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201694" y="2780506"/>
            <a:ext cx="381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Margins and Indentation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1355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3200" smtClean="0"/>
              <a:t>Margins</a:t>
            </a:r>
          </a:p>
          <a:p>
            <a:pPr lvl="1" eaLnBrk="1" hangingPunct="1"/>
            <a:r>
              <a:rPr lang="en-US" altLang="en-US" sz="2800" smtClean="0"/>
              <a:t>Blank spaces around the top, bottom, and sides of a page</a:t>
            </a:r>
          </a:p>
          <a:p>
            <a:pPr lvl="1" eaLnBrk="1" hangingPunct="1"/>
            <a:r>
              <a:rPr lang="en-US" altLang="en-US" sz="2800" smtClean="0"/>
              <a:t>Found on the Page Layout Tab in the Page Setup section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smtClean="0"/>
              <a:t>Indentations</a:t>
            </a:r>
          </a:p>
          <a:p>
            <a:pPr lvl="1" eaLnBrk="1" hangingPunct="1"/>
            <a:r>
              <a:rPr lang="en-US" altLang="en-US" sz="2800" smtClean="0"/>
              <a:t>The space between text and the margins</a:t>
            </a:r>
          </a:p>
          <a:p>
            <a:pPr lvl="1" eaLnBrk="1" hangingPunct="1"/>
            <a:r>
              <a:rPr lang="en-US" altLang="en-US" sz="2800" smtClean="0"/>
              <a:t>Set indentation in the paragraph section </a:t>
            </a:r>
            <a:br>
              <a:rPr lang="en-US" altLang="en-US" sz="2800" smtClean="0"/>
            </a:br>
            <a:r>
              <a:rPr lang="en-US" altLang="en-US" sz="2800" smtClean="0"/>
              <a:t>of the Page Layout tab OR</a:t>
            </a:r>
          </a:p>
          <a:p>
            <a:pPr lvl="1" eaLnBrk="1" hangingPunct="1"/>
            <a:r>
              <a:rPr lang="en-US" altLang="en-US" sz="2800" smtClean="0"/>
              <a:t>You can use the ruler to indent</a:t>
            </a:r>
          </a:p>
          <a:p>
            <a:pPr lvl="1" eaLnBrk="1" hangingPunct="1"/>
            <a:endParaRPr lang="en-US" altLang="en-US" sz="280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4938" r="89417" b="87656"/>
          <a:stretch>
            <a:fillRect/>
          </a:stretch>
        </p:blipFill>
        <p:spPr bwMode="auto">
          <a:xfrm>
            <a:off x="8305800" y="2133600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3" t="4938" r="55721" b="87656"/>
          <a:stretch>
            <a:fillRect/>
          </a:stretch>
        </p:blipFill>
        <p:spPr bwMode="auto">
          <a:xfrm>
            <a:off x="7315200" y="35052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2880" r="76344" b="82341"/>
          <a:stretch>
            <a:fillRect/>
          </a:stretch>
        </p:blipFill>
        <p:spPr bwMode="auto">
          <a:xfrm>
            <a:off x="1600200" y="5334000"/>
            <a:ext cx="6461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71600" y="4953000"/>
            <a:ext cx="1371600" cy="533400"/>
            <a:chOff x="1371600" y="4953000"/>
            <a:chExt cx="1371600" cy="533400"/>
          </a:xfrm>
        </p:grpSpPr>
        <p:sp>
          <p:nvSpPr>
            <p:cNvPr id="8210" name="Text Box 8"/>
            <p:cNvSpPr txBox="1">
              <a:spLocks noChangeArrowheads="1"/>
            </p:cNvSpPr>
            <p:nvPr/>
          </p:nvSpPr>
          <p:spPr bwMode="auto">
            <a:xfrm>
              <a:off x="1371600" y="4953000"/>
              <a:ext cx="1371600" cy="307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1400">
                  <a:latin typeface="Calibri" pitchFamily="34" charset="0"/>
                </a:rPr>
                <a:t>1</a:t>
              </a:r>
              <a:r>
                <a:rPr lang="en-US" altLang="en-US" sz="1400" baseline="30000">
                  <a:latin typeface="Calibri" pitchFamily="34" charset="0"/>
                </a:rPr>
                <a:t>st</a:t>
              </a:r>
              <a:r>
                <a:rPr lang="en-US" altLang="en-US" sz="1400">
                  <a:latin typeface="Calibri" pitchFamily="34" charset="0"/>
                </a:rPr>
                <a:t> Line Indent</a:t>
              </a:r>
              <a:endParaRPr lang="en-US" altLang="en-US" sz="24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1638300" y="5219700"/>
              <a:ext cx="304800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981200" y="5486400"/>
            <a:ext cx="1981200" cy="307975"/>
            <a:chOff x="1981200" y="5486400"/>
            <a:chExt cx="1981200" cy="307777"/>
          </a:xfrm>
        </p:grpSpPr>
        <p:sp>
          <p:nvSpPr>
            <p:cNvPr id="8208" name="Text Box 9"/>
            <p:cNvSpPr txBox="1">
              <a:spLocks noChangeArrowheads="1"/>
            </p:cNvSpPr>
            <p:nvPr/>
          </p:nvSpPr>
          <p:spPr bwMode="auto">
            <a:xfrm>
              <a:off x="2438400" y="5486400"/>
              <a:ext cx="1524000" cy="307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1400">
                  <a:latin typeface="Calibri" pitchFamily="34" charset="0"/>
                </a:rPr>
                <a:t>Hanging Indent</a:t>
              </a:r>
              <a:endParaRPr lang="en-US" altLang="en-US" sz="2400"/>
            </a:p>
          </p:txBody>
        </p:sp>
        <p:cxnSp>
          <p:nvCxnSpPr>
            <p:cNvPr id="23" name="Straight Arrow Connector 22"/>
            <p:cNvCxnSpPr>
              <a:stCxn id="8208" idx="1"/>
            </p:cNvCxnSpPr>
            <p:nvPr/>
          </p:nvCxnSpPr>
          <p:spPr>
            <a:xfrm rot="10800000">
              <a:off x="1981200" y="5638702"/>
              <a:ext cx="457200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981200" y="5791200"/>
            <a:ext cx="1019175" cy="612775"/>
            <a:chOff x="1981200" y="5791200"/>
            <a:chExt cx="1019175" cy="612577"/>
          </a:xfrm>
        </p:grpSpPr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981200" y="6096000"/>
              <a:ext cx="1019175" cy="307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1400">
                  <a:latin typeface="Calibri" pitchFamily="34" charset="0"/>
                </a:rPr>
                <a:t>Left Indent</a:t>
              </a:r>
              <a:endParaRPr lang="en-US" altLang="en-US" sz="240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V="1">
              <a:off x="1866962" y="5905438"/>
              <a:ext cx="380877" cy="152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5" t="12880" r="20486" b="82341"/>
          <a:stretch>
            <a:fillRect/>
          </a:stretch>
        </p:blipFill>
        <p:spPr bwMode="auto">
          <a:xfrm>
            <a:off x="5105400" y="5181600"/>
            <a:ext cx="571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029200" y="5564188"/>
            <a:ext cx="1524000" cy="611187"/>
            <a:chOff x="5029200" y="5563394"/>
            <a:chExt cx="1524000" cy="611783"/>
          </a:xfrm>
        </p:grpSpPr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5029200" y="5867400"/>
              <a:ext cx="1524000" cy="307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1400">
                  <a:latin typeface="Calibri" pitchFamily="34" charset="0"/>
                </a:rPr>
                <a:t>Right Indent</a:t>
              </a:r>
              <a:endParaRPr lang="en-US" altLang="en-US" sz="24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143315" y="5752492"/>
              <a:ext cx="381372" cy="31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Indentation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2117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3200" smtClean="0"/>
              <a:t>First Line Indent</a:t>
            </a:r>
          </a:p>
          <a:p>
            <a:pPr lvl="1" eaLnBrk="1" hangingPunct="1"/>
            <a:r>
              <a:rPr lang="en-US" altLang="en-US" sz="2800" smtClean="0"/>
              <a:t>Only the first line of text in the paragraph is indented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smtClean="0"/>
              <a:t>Hanging Indent</a:t>
            </a:r>
          </a:p>
          <a:p>
            <a:pPr lvl="1" eaLnBrk="1" hangingPunct="1"/>
            <a:r>
              <a:rPr lang="en-US" altLang="en-US" sz="2800" smtClean="0"/>
              <a:t>When the first line of text is not indented but all of the following lines in the paragraph are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smtClean="0"/>
              <a:t>Left Indent</a:t>
            </a:r>
          </a:p>
          <a:p>
            <a:pPr lvl="1" eaLnBrk="1" hangingPunct="1"/>
            <a:r>
              <a:rPr lang="en-US" altLang="en-US" sz="2800" smtClean="0"/>
              <a:t>When all lines of the paragraph are indented from the left margin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 smtClean="0"/>
              <a:t>Right Indent</a:t>
            </a:r>
          </a:p>
          <a:p>
            <a:pPr lvl="1" eaLnBrk="1" hangingPunct="1"/>
            <a:r>
              <a:rPr lang="en-US" altLang="en-US" sz="2800" smtClean="0"/>
              <a:t>When all lines of the paragraph are</a:t>
            </a:r>
            <a:br>
              <a:rPr lang="en-US" altLang="en-US" sz="2800" smtClean="0"/>
            </a:br>
            <a:r>
              <a:rPr lang="en-US" altLang="en-US" sz="2800" smtClean="0"/>
              <a:t>indented from the right margin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Editing Documents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Undo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Command useful when reversing a recent action.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Office 2007, on the Quick Access Toolbar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068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Command used to reverse an action that you undid.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add to your Quick Access Toolbar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648200" y="15240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REDO Command</a:t>
            </a:r>
            <a:endParaRPr lang="en-US" dirty="0"/>
          </a:p>
        </p:txBody>
      </p:sp>
      <p:sp>
        <p:nvSpPr>
          <p:cNvPr id="112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Undo – Redo – Repeat </a:t>
            </a: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93849" b="97496"/>
          <a:stretch>
            <a:fillRect/>
          </a:stretch>
        </p:blipFill>
        <p:spPr bwMode="auto">
          <a:xfrm>
            <a:off x="2667000" y="1219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r="92238" b="97256"/>
          <a:stretch>
            <a:fillRect/>
          </a:stretch>
        </p:blipFill>
        <p:spPr bwMode="auto">
          <a:xfrm>
            <a:off x="6705600" y="1219200"/>
            <a:ext cx="7318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533400" y="3505200"/>
            <a:ext cx="4040188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Repeat Command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3810000"/>
            <a:ext cx="4040188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  <a:cs typeface="Segoe UI" pitchFamily="34" charset="0"/>
              </a:rPr>
              <a:t>Command used to repeat the most recent action.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  <a:cs typeface="Segoe UI" pitchFamily="34" charset="0"/>
              </a:rPr>
              <a:t>Can add to your Quick Access Toolbar</a:t>
            </a:r>
          </a:p>
          <a:p>
            <a:pPr marL="1482725" lvl="3" indent="-111125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bg2"/>
              </a:solidFill>
              <a:latin typeface="+mn-lt"/>
              <a:cs typeface="Segoe UI" pitchFamily="34" charset="0"/>
            </a:endParaRPr>
          </a:p>
        </p:txBody>
      </p:sp>
      <p:pic>
        <p:nvPicPr>
          <p:cNvPr id="1127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92343" b="97504"/>
          <a:stretch>
            <a:fillRect/>
          </a:stretch>
        </p:blipFill>
        <p:spPr bwMode="auto">
          <a:xfrm>
            <a:off x="2743200" y="3124200"/>
            <a:ext cx="7858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 build="p"/>
    </p:bldLst>
  </p:timing>
</p:sld>
</file>

<file path=ppt/theme/theme1.xml><?xml version="1.0" encoding="utf-8"?>
<a:theme xmlns:a="http://schemas.openxmlformats.org/drawingml/2006/main" name="PM_piece_of_the_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Office PowerPoint</Application>
  <PresentationFormat>On-screen Show (4:3)</PresentationFormat>
  <Paragraphs>162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</vt:lpstr>
      <vt:lpstr>Perpetua</vt:lpstr>
      <vt:lpstr>PM_piece_of_the_puzzle</vt:lpstr>
      <vt:lpstr>Word Processing Fundamentals</vt:lpstr>
      <vt:lpstr>PowerPoint Presentation</vt:lpstr>
      <vt:lpstr>Task Pane</vt:lpstr>
      <vt:lpstr>Getting Started….</vt:lpstr>
      <vt:lpstr>Page Orientation</vt:lpstr>
      <vt:lpstr>Margins and Indentation</vt:lpstr>
      <vt:lpstr>Types of Indentation</vt:lpstr>
      <vt:lpstr>Editing Documents</vt:lpstr>
      <vt:lpstr>Undo – Redo – Repeat </vt:lpstr>
      <vt:lpstr>Cut – Copy – Paste Commands</vt:lpstr>
      <vt:lpstr>Format Painter</vt:lpstr>
      <vt:lpstr>Helpful Word Features</vt:lpstr>
      <vt:lpstr>Enhancing documents</vt:lpstr>
      <vt:lpstr>Borders</vt:lpstr>
      <vt:lpstr>Shading</vt:lpstr>
      <vt:lpstr>Bullets and Numbering</vt:lpstr>
      <vt:lpstr>Tabs and Columns</vt:lpstr>
      <vt:lpstr>Setting Tabs</vt:lpstr>
      <vt:lpstr>Working with Documents</vt:lpstr>
      <vt:lpstr>Plagiarism and Fair Use</vt:lpstr>
      <vt:lpstr>AVOID PLAGIARISM!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Processing Fundamentals</dc:title>
  <dc:creator>Jonathan Garrett</dc:creator>
  <cp:lastModifiedBy>Jonathan Garrett</cp:lastModifiedBy>
  <cp:revision>1</cp:revision>
  <dcterms:modified xsi:type="dcterms:W3CDTF">2014-08-22T18:39:45Z</dcterms:modified>
</cp:coreProperties>
</file>