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1"/>
  </p:notesMasterIdLst>
  <p:sldIdLst>
    <p:sldId id="256" r:id="rId5"/>
    <p:sldId id="275" r:id="rId6"/>
    <p:sldId id="266" r:id="rId7"/>
    <p:sldId id="5831" r:id="rId8"/>
    <p:sldId id="5829" r:id="rId9"/>
    <p:sldId id="5812" r:id="rId10"/>
    <p:sldId id="271" r:id="rId11"/>
    <p:sldId id="262" r:id="rId12"/>
    <p:sldId id="264" r:id="rId13"/>
    <p:sldId id="263" r:id="rId14"/>
    <p:sldId id="5830" r:id="rId15"/>
    <p:sldId id="276" r:id="rId16"/>
    <p:sldId id="5833" r:id="rId17"/>
    <p:sldId id="270" r:id="rId18"/>
    <p:sldId id="5832" r:id="rId19"/>
    <p:sldId id="26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2B4813-4C4F-4AA9-BC82-19C904AA0546}">
          <p14:sldIdLst>
            <p14:sldId id="256"/>
            <p14:sldId id="275"/>
            <p14:sldId id="266"/>
            <p14:sldId id="5831"/>
            <p14:sldId id="5829"/>
            <p14:sldId id="5812"/>
          </p14:sldIdLst>
        </p14:section>
        <p14:section name="Untitled Section" id="{CCAE5412-C81D-4EC6-A612-B49957A0888D}">
          <p14:sldIdLst>
            <p14:sldId id="271"/>
            <p14:sldId id="262"/>
            <p14:sldId id="264"/>
            <p14:sldId id="263"/>
            <p14:sldId id="5830"/>
            <p14:sldId id="276"/>
            <p14:sldId id="5833"/>
            <p14:sldId id="270"/>
            <p14:sldId id="583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B9FFB-F9A5-4699-BFFD-BEBB893790B0}" v="11" dt="2024-09-12T21:14:35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C846C-3456-46C1-B6D9-46E27C932D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05E13-B768-4AA4-844C-F34A0D3FB920}">
      <dgm:prSet phldrT="[Text]"/>
      <dgm:spPr>
        <a:solidFill>
          <a:srgbClr val="203C74"/>
        </a:solidFill>
      </dgm:spPr>
      <dgm:t>
        <a:bodyPr/>
        <a:lstStyle/>
        <a:p>
          <a:pPr rtl="0"/>
          <a:r>
            <a:rPr lang="en-US"/>
            <a:t>Reading</a:t>
          </a:r>
          <a:r>
            <a:rPr lang="en-US">
              <a:latin typeface="Calibri"/>
            </a:rPr>
            <a:t> </a:t>
          </a:r>
          <a:endParaRPr lang="en-US"/>
        </a:p>
      </dgm:t>
    </dgm:pt>
    <dgm:pt modelId="{98123E73-0131-4270-9459-107DCBDE080C}" type="parTrans" cxnId="{8FCA03CF-153D-432C-B569-6AECF27C9984}">
      <dgm:prSet/>
      <dgm:spPr/>
      <dgm:t>
        <a:bodyPr/>
        <a:lstStyle/>
        <a:p>
          <a:endParaRPr lang="en-US"/>
        </a:p>
      </dgm:t>
    </dgm:pt>
    <dgm:pt modelId="{B2926182-ABF7-4ACA-BA6D-44F7D8BD7E6D}" type="sibTrans" cxnId="{8FCA03CF-153D-432C-B569-6AECF27C9984}">
      <dgm:prSet/>
      <dgm:spPr/>
      <dgm:t>
        <a:bodyPr/>
        <a:lstStyle/>
        <a:p>
          <a:endParaRPr lang="en-US"/>
        </a:p>
      </dgm:t>
    </dgm:pt>
    <dgm:pt modelId="{74A1DC5D-4EFE-4E8C-B294-8F860BD942E2}">
      <dgm:prSet/>
      <dgm:spPr>
        <a:solidFill>
          <a:srgbClr val="203C74"/>
        </a:solidFill>
      </dgm:spPr>
      <dgm:t>
        <a:bodyPr/>
        <a:lstStyle/>
        <a:p>
          <a:r>
            <a:rPr lang="en-US"/>
            <a:t>Writing</a:t>
          </a:r>
        </a:p>
      </dgm:t>
    </dgm:pt>
    <dgm:pt modelId="{1D1B662C-902C-4878-A27A-B78F96866C46}" type="parTrans" cxnId="{2499DE4D-49D5-4998-9510-DF0A94E05764}">
      <dgm:prSet/>
      <dgm:spPr/>
      <dgm:t>
        <a:bodyPr/>
        <a:lstStyle/>
        <a:p>
          <a:endParaRPr lang="en-US"/>
        </a:p>
      </dgm:t>
    </dgm:pt>
    <dgm:pt modelId="{700F32B2-9857-4551-860E-244B07393F10}" type="sibTrans" cxnId="{2499DE4D-49D5-4998-9510-DF0A94E05764}">
      <dgm:prSet/>
      <dgm:spPr/>
      <dgm:t>
        <a:bodyPr/>
        <a:lstStyle/>
        <a:p>
          <a:endParaRPr lang="en-US"/>
        </a:p>
      </dgm:t>
    </dgm:pt>
    <dgm:pt modelId="{ACB616E3-3F8A-4E5F-AE87-67CD6C3FB677}">
      <dgm:prSet phldrT="[Text]"/>
      <dgm:spPr>
        <a:solidFill>
          <a:srgbClr val="203C74"/>
        </a:solidFill>
      </dgm:spPr>
      <dgm:t>
        <a:bodyPr/>
        <a:lstStyle/>
        <a:p>
          <a:r>
            <a:rPr lang="en-US"/>
            <a:t>Letter-Sound</a:t>
          </a:r>
        </a:p>
        <a:p>
          <a:r>
            <a:rPr lang="en-US"/>
            <a:t>Correspondences</a:t>
          </a:r>
        </a:p>
      </dgm:t>
    </dgm:pt>
    <dgm:pt modelId="{0F951830-D73D-4F9D-8260-1CB32EFED68F}" type="sibTrans" cxnId="{F74DDB9B-E4B4-4BA8-A262-13A1A0CBE691}">
      <dgm:prSet/>
      <dgm:spPr/>
      <dgm:t>
        <a:bodyPr/>
        <a:lstStyle/>
        <a:p>
          <a:endParaRPr lang="en-US"/>
        </a:p>
      </dgm:t>
    </dgm:pt>
    <dgm:pt modelId="{70CBABFD-82A1-4EE0-A493-E582A622E7AA}" type="parTrans" cxnId="{F74DDB9B-E4B4-4BA8-A262-13A1A0CBE691}">
      <dgm:prSet/>
      <dgm:spPr/>
      <dgm:t>
        <a:bodyPr/>
        <a:lstStyle/>
        <a:p>
          <a:endParaRPr lang="en-US"/>
        </a:p>
      </dgm:t>
    </dgm:pt>
    <dgm:pt modelId="{CEF66C2C-758A-4536-B745-29B459923562}">
      <dgm:prSet/>
      <dgm:spPr>
        <a:solidFill>
          <a:srgbClr val="203C74"/>
        </a:solidFill>
      </dgm:spPr>
      <dgm:t>
        <a:bodyPr/>
        <a:lstStyle/>
        <a:p>
          <a:r>
            <a:rPr lang="en-US"/>
            <a:t>High Frequency Words (HFW)</a:t>
          </a:r>
        </a:p>
      </dgm:t>
    </dgm:pt>
    <dgm:pt modelId="{6F0C7CF4-F324-48DD-9B69-1AA7915156F4}" type="parTrans" cxnId="{85335485-FEDD-4024-8C16-8FC438A3A6AA}">
      <dgm:prSet/>
      <dgm:spPr/>
      <dgm:t>
        <a:bodyPr/>
        <a:lstStyle/>
        <a:p>
          <a:endParaRPr lang="en-US"/>
        </a:p>
      </dgm:t>
    </dgm:pt>
    <dgm:pt modelId="{809DB1B0-1BA1-4B4D-ADDC-F0528D62183A}" type="sibTrans" cxnId="{85335485-FEDD-4024-8C16-8FC438A3A6AA}">
      <dgm:prSet/>
      <dgm:spPr/>
      <dgm:t>
        <a:bodyPr/>
        <a:lstStyle/>
        <a:p>
          <a:endParaRPr lang="en-US"/>
        </a:p>
      </dgm:t>
    </dgm:pt>
    <dgm:pt modelId="{E83EACD6-C696-4F69-A994-0268D1771AB5}">
      <dgm:prSet phldrT="[Text]"/>
      <dgm:spPr>
        <a:solidFill>
          <a:srgbClr val="203C74"/>
        </a:solidFill>
      </dgm:spPr>
      <dgm:t>
        <a:bodyPr/>
        <a:lstStyle/>
        <a:p>
          <a:r>
            <a:rPr lang="en-US"/>
            <a:t>Concepts of Print</a:t>
          </a:r>
        </a:p>
      </dgm:t>
    </dgm:pt>
    <dgm:pt modelId="{51A158DD-358D-4B35-B7AA-050DEE2987EB}" type="parTrans" cxnId="{1E2A3C00-36FF-48AE-8737-7833FEEC18C1}">
      <dgm:prSet/>
      <dgm:spPr/>
      <dgm:t>
        <a:bodyPr/>
        <a:lstStyle/>
        <a:p>
          <a:endParaRPr lang="en-US"/>
        </a:p>
      </dgm:t>
    </dgm:pt>
    <dgm:pt modelId="{6D6BDFA2-FBF2-4840-90B4-A875E4F74996}" type="sibTrans" cxnId="{1E2A3C00-36FF-48AE-8737-7833FEEC18C1}">
      <dgm:prSet/>
      <dgm:spPr/>
      <dgm:t>
        <a:bodyPr/>
        <a:lstStyle/>
        <a:p>
          <a:endParaRPr lang="en-US"/>
        </a:p>
      </dgm:t>
    </dgm:pt>
    <dgm:pt modelId="{5A47E41C-2D76-4142-9951-F4D769812B59}">
      <dgm:prSet phldrT="[Text]"/>
      <dgm:spPr>
        <a:solidFill>
          <a:srgbClr val="203C74"/>
        </a:solidFill>
      </dgm:spPr>
      <dgm:t>
        <a:bodyPr/>
        <a:lstStyle/>
        <a:p>
          <a:r>
            <a:rPr lang="en-US"/>
            <a:t>Phonological Awareness</a:t>
          </a:r>
        </a:p>
      </dgm:t>
    </dgm:pt>
    <dgm:pt modelId="{380F446E-DBA1-4D11-9A48-F8FDC27EECAB}" type="parTrans" cxnId="{C7E8BEEA-CE69-49F1-AB82-63FC0229386A}">
      <dgm:prSet/>
      <dgm:spPr/>
      <dgm:t>
        <a:bodyPr/>
        <a:lstStyle/>
        <a:p>
          <a:endParaRPr lang="en-US"/>
        </a:p>
      </dgm:t>
    </dgm:pt>
    <dgm:pt modelId="{2544F221-E7BF-478E-BA70-CD33FF5B9CD9}" type="sibTrans" cxnId="{C7E8BEEA-CE69-49F1-AB82-63FC0229386A}">
      <dgm:prSet/>
      <dgm:spPr/>
      <dgm:t>
        <a:bodyPr/>
        <a:lstStyle/>
        <a:p>
          <a:endParaRPr lang="en-US"/>
        </a:p>
      </dgm:t>
    </dgm:pt>
    <dgm:pt modelId="{D331F2CA-2B09-4511-A2F3-A3B9E234ECCF}">
      <dgm:prSet phldrT="[Text]"/>
      <dgm:spPr>
        <a:solidFill>
          <a:srgbClr val="203C74"/>
        </a:solidFill>
      </dgm:spPr>
      <dgm:t>
        <a:bodyPr/>
        <a:lstStyle/>
        <a:p>
          <a:r>
            <a:rPr lang="en-US"/>
            <a:t>Letter Formation</a:t>
          </a:r>
        </a:p>
      </dgm:t>
    </dgm:pt>
    <dgm:pt modelId="{6B81D957-44D0-45CF-B7BC-D94E267C2F69}" type="parTrans" cxnId="{B2C0F029-6489-4198-8924-5441015E62C5}">
      <dgm:prSet/>
      <dgm:spPr/>
      <dgm:t>
        <a:bodyPr/>
        <a:lstStyle/>
        <a:p>
          <a:endParaRPr lang="en-US"/>
        </a:p>
      </dgm:t>
    </dgm:pt>
    <dgm:pt modelId="{C565E5D5-B91D-4153-B0DE-BAA5BA8C7CE5}" type="sibTrans" cxnId="{B2C0F029-6489-4198-8924-5441015E62C5}">
      <dgm:prSet/>
      <dgm:spPr/>
      <dgm:t>
        <a:bodyPr/>
        <a:lstStyle/>
        <a:p>
          <a:endParaRPr lang="en-US"/>
        </a:p>
      </dgm:t>
    </dgm:pt>
    <dgm:pt modelId="{18D63C76-0E3D-4594-B16B-279A43A73258}">
      <dgm:prSet phldrT="[Text]"/>
      <dgm:spPr>
        <a:solidFill>
          <a:srgbClr val="203C74"/>
        </a:solidFill>
      </dgm:spPr>
      <dgm:t>
        <a:bodyPr/>
        <a:lstStyle/>
        <a:p>
          <a:r>
            <a:rPr lang="en-US"/>
            <a:t>Learning Objective</a:t>
          </a:r>
        </a:p>
      </dgm:t>
    </dgm:pt>
    <dgm:pt modelId="{FD7C7E88-D3B6-40DA-AA02-B99948C87AF1}" type="parTrans" cxnId="{83612A35-C0F3-41A0-AE10-552A9EEF3291}">
      <dgm:prSet/>
      <dgm:spPr/>
      <dgm:t>
        <a:bodyPr/>
        <a:lstStyle/>
        <a:p>
          <a:endParaRPr lang="en-US"/>
        </a:p>
      </dgm:t>
    </dgm:pt>
    <dgm:pt modelId="{46322FD7-D83D-434C-9DBC-BE29ECE69022}" type="sibTrans" cxnId="{83612A35-C0F3-41A0-AE10-552A9EEF3291}">
      <dgm:prSet/>
      <dgm:spPr/>
      <dgm:t>
        <a:bodyPr/>
        <a:lstStyle/>
        <a:p>
          <a:endParaRPr lang="en-US"/>
        </a:p>
      </dgm:t>
    </dgm:pt>
    <dgm:pt modelId="{74C99568-289D-4824-84C4-AA27B2F6E921}" type="pres">
      <dgm:prSet presAssocID="{AC8C846C-3456-46C1-B6D9-46E27C932DE3}" presName="diagram" presStyleCnt="0">
        <dgm:presLayoutVars>
          <dgm:dir/>
          <dgm:resizeHandles val="exact"/>
        </dgm:presLayoutVars>
      </dgm:prSet>
      <dgm:spPr/>
    </dgm:pt>
    <dgm:pt modelId="{64730ED8-87C7-4B6E-8239-86AC9809CA68}" type="pres">
      <dgm:prSet presAssocID="{18D63C76-0E3D-4594-B16B-279A43A73258}" presName="node" presStyleLbl="node1" presStyleIdx="0" presStyleCnt="8">
        <dgm:presLayoutVars>
          <dgm:bulletEnabled val="1"/>
        </dgm:presLayoutVars>
      </dgm:prSet>
      <dgm:spPr/>
    </dgm:pt>
    <dgm:pt modelId="{8635B1D5-80A8-49E3-9505-122609AB5DAB}" type="pres">
      <dgm:prSet presAssocID="{46322FD7-D83D-434C-9DBC-BE29ECE69022}" presName="sibTrans" presStyleCnt="0"/>
      <dgm:spPr/>
    </dgm:pt>
    <dgm:pt modelId="{4EEB680F-3BA9-4B28-928E-E971E5113BE4}" type="pres">
      <dgm:prSet presAssocID="{E83EACD6-C696-4F69-A994-0268D1771AB5}" presName="node" presStyleLbl="node1" presStyleIdx="1" presStyleCnt="8">
        <dgm:presLayoutVars>
          <dgm:bulletEnabled val="1"/>
        </dgm:presLayoutVars>
      </dgm:prSet>
      <dgm:spPr/>
    </dgm:pt>
    <dgm:pt modelId="{3D9D4A9A-EED1-422C-BD22-F7C3A5319082}" type="pres">
      <dgm:prSet presAssocID="{6D6BDFA2-FBF2-4840-90B4-A875E4F74996}" presName="sibTrans" presStyleCnt="0"/>
      <dgm:spPr/>
    </dgm:pt>
    <dgm:pt modelId="{29CF9DC5-471C-437A-A931-8E5D118CF6B5}" type="pres">
      <dgm:prSet presAssocID="{5A47E41C-2D76-4142-9951-F4D769812B59}" presName="node" presStyleLbl="node1" presStyleIdx="2" presStyleCnt="8">
        <dgm:presLayoutVars>
          <dgm:bulletEnabled val="1"/>
        </dgm:presLayoutVars>
      </dgm:prSet>
      <dgm:spPr/>
    </dgm:pt>
    <dgm:pt modelId="{F97BFF30-CC8B-4587-9F7C-B815A1AF0F06}" type="pres">
      <dgm:prSet presAssocID="{2544F221-E7BF-478E-BA70-CD33FF5B9CD9}" presName="sibTrans" presStyleCnt="0"/>
      <dgm:spPr/>
    </dgm:pt>
    <dgm:pt modelId="{B2BD6ACB-B163-4F8C-8651-D88E986436D0}" type="pres">
      <dgm:prSet presAssocID="{ACB616E3-3F8A-4E5F-AE87-67CD6C3FB677}" presName="node" presStyleLbl="node1" presStyleIdx="3" presStyleCnt="8">
        <dgm:presLayoutVars>
          <dgm:bulletEnabled val="1"/>
        </dgm:presLayoutVars>
      </dgm:prSet>
      <dgm:spPr/>
    </dgm:pt>
    <dgm:pt modelId="{143273E8-E50A-4381-AF99-4FB15802154F}" type="pres">
      <dgm:prSet presAssocID="{0F951830-D73D-4F9D-8260-1CB32EFED68F}" presName="sibTrans" presStyleCnt="0"/>
      <dgm:spPr/>
    </dgm:pt>
    <dgm:pt modelId="{2D798CDD-9B6D-49DD-B5B0-FADD524AFC64}" type="pres">
      <dgm:prSet presAssocID="{D331F2CA-2B09-4511-A2F3-A3B9E234ECCF}" presName="node" presStyleLbl="node1" presStyleIdx="4" presStyleCnt="8">
        <dgm:presLayoutVars>
          <dgm:bulletEnabled val="1"/>
        </dgm:presLayoutVars>
      </dgm:prSet>
      <dgm:spPr/>
    </dgm:pt>
    <dgm:pt modelId="{EFE75F78-0995-4EFE-BDAC-31E0DD9DF71A}" type="pres">
      <dgm:prSet presAssocID="{C565E5D5-B91D-4153-B0DE-BAA5BA8C7CE5}" presName="sibTrans" presStyleCnt="0"/>
      <dgm:spPr/>
    </dgm:pt>
    <dgm:pt modelId="{F280DD70-A7E3-441F-B21C-CEC0650009B6}" type="pres">
      <dgm:prSet presAssocID="{E8305E13-B768-4AA4-844C-F34A0D3FB920}" presName="node" presStyleLbl="node1" presStyleIdx="5" presStyleCnt="8">
        <dgm:presLayoutVars>
          <dgm:bulletEnabled val="1"/>
        </dgm:presLayoutVars>
      </dgm:prSet>
      <dgm:spPr/>
    </dgm:pt>
    <dgm:pt modelId="{74433947-3CB7-4CD6-93C6-4271EB72B80D}" type="pres">
      <dgm:prSet presAssocID="{B2926182-ABF7-4ACA-BA6D-44F7D8BD7E6D}" presName="sibTrans" presStyleCnt="0"/>
      <dgm:spPr/>
    </dgm:pt>
    <dgm:pt modelId="{34A579F4-D3C9-443A-9444-D7410487027F}" type="pres">
      <dgm:prSet presAssocID="{74A1DC5D-4EFE-4E8C-B294-8F860BD942E2}" presName="node" presStyleLbl="node1" presStyleIdx="6" presStyleCnt="8">
        <dgm:presLayoutVars>
          <dgm:bulletEnabled val="1"/>
        </dgm:presLayoutVars>
      </dgm:prSet>
      <dgm:spPr/>
    </dgm:pt>
    <dgm:pt modelId="{4CDD6796-120D-4BE5-BE59-3D36515970CF}" type="pres">
      <dgm:prSet presAssocID="{700F32B2-9857-4551-860E-244B07393F10}" presName="sibTrans" presStyleCnt="0"/>
      <dgm:spPr/>
    </dgm:pt>
    <dgm:pt modelId="{73DA3F42-91B2-4BF1-950C-CE2433B6D6E7}" type="pres">
      <dgm:prSet presAssocID="{CEF66C2C-758A-4536-B745-29B459923562}" presName="node" presStyleLbl="node1" presStyleIdx="7" presStyleCnt="8">
        <dgm:presLayoutVars>
          <dgm:bulletEnabled val="1"/>
        </dgm:presLayoutVars>
      </dgm:prSet>
      <dgm:spPr/>
    </dgm:pt>
  </dgm:ptLst>
  <dgm:cxnLst>
    <dgm:cxn modelId="{1E2A3C00-36FF-48AE-8737-7833FEEC18C1}" srcId="{AC8C846C-3456-46C1-B6D9-46E27C932DE3}" destId="{E83EACD6-C696-4F69-A994-0268D1771AB5}" srcOrd="1" destOrd="0" parTransId="{51A158DD-358D-4B35-B7AA-050DEE2987EB}" sibTransId="{6D6BDFA2-FBF2-4840-90B4-A875E4F74996}"/>
    <dgm:cxn modelId="{09153808-D4A5-422F-9943-1EA697CB098A}" type="presOf" srcId="{5A47E41C-2D76-4142-9951-F4D769812B59}" destId="{29CF9DC5-471C-437A-A931-8E5D118CF6B5}" srcOrd="0" destOrd="0" presId="urn:microsoft.com/office/officeart/2005/8/layout/default"/>
    <dgm:cxn modelId="{01DB0B09-7C19-4A61-BB01-DE1ED4C5AB5D}" type="presOf" srcId="{E83EACD6-C696-4F69-A994-0268D1771AB5}" destId="{4EEB680F-3BA9-4B28-928E-E971E5113BE4}" srcOrd="0" destOrd="0" presId="urn:microsoft.com/office/officeart/2005/8/layout/default"/>
    <dgm:cxn modelId="{B2C0F029-6489-4198-8924-5441015E62C5}" srcId="{AC8C846C-3456-46C1-B6D9-46E27C932DE3}" destId="{D331F2CA-2B09-4511-A2F3-A3B9E234ECCF}" srcOrd="4" destOrd="0" parTransId="{6B81D957-44D0-45CF-B7BC-D94E267C2F69}" sibTransId="{C565E5D5-B91D-4153-B0DE-BAA5BA8C7CE5}"/>
    <dgm:cxn modelId="{83612A35-C0F3-41A0-AE10-552A9EEF3291}" srcId="{AC8C846C-3456-46C1-B6D9-46E27C932DE3}" destId="{18D63C76-0E3D-4594-B16B-279A43A73258}" srcOrd="0" destOrd="0" parTransId="{FD7C7E88-D3B6-40DA-AA02-B99948C87AF1}" sibTransId="{46322FD7-D83D-434C-9DBC-BE29ECE69022}"/>
    <dgm:cxn modelId="{786FDD35-4EE5-48FB-B75F-6F0085261638}" type="presOf" srcId="{E8305E13-B768-4AA4-844C-F34A0D3FB920}" destId="{F280DD70-A7E3-441F-B21C-CEC0650009B6}" srcOrd="0" destOrd="0" presId="urn:microsoft.com/office/officeart/2005/8/layout/default"/>
    <dgm:cxn modelId="{55A38736-D2DB-4DB6-97A7-618F68D282E5}" type="presOf" srcId="{18D63C76-0E3D-4594-B16B-279A43A73258}" destId="{64730ED8-87C7-4B6E-8239-86AC9809CA68}" srcOrd="0" destOrd="0" presId="urn:microsoft.com/office/officeart/2005/8/layout/default"/>
    <dgm:cxn modelId="{2499DE4D-49D5-4998-9510-DF0A94E05764}" srcId="{AC8C846C-3456-46C1-B6D9-46E27C932DE3}" destId="{74A1DC5D-4EFE-4E8C-B294-8F860BD942E2}" srcOrd="6" destOrd="0" parTransId="{1D1B662C-902C-4878-A27A-B78F96866C46}" sibTransId="{700F32B2-9857-4551-860E-244B07393F10}"/>
    <dgm:cxn modelId="{059C9A72-4D8A-4988-BC85-6B75DE656E94}" type="presOf" srcId="{ACB616E3-3F8A-4E5F-AE87-67CD6C3FB677}" destId="{B2BD6ACB-B163-4F8C-8651-D88E986436D0}" srcOrd="0" destOrd="0" presId="urn:microsoft.com/office/officeart/2005/8/layout/default"/>
    <dgm:cxn modelId="{E138365A-7CE2-47DD-BA60-A9B2027B6683}" type="presOf" srcId="{CEF66C2C-758A-4536-B745-29B459923562}" destId="{73DA3F42-91B2-4BF1-950C-CE2433B6D6E7}" srcOrd="0" destOrd="0" presId="urn:microsoft.com/office/officeart/2005/8/layout/default"/>
    <dgm:cxn modelId="{85335485-FEDD-4024-8C16-8FC438A3A6AA}" srcId="{AC8C846C-3456-46C1-B6D9-46E27C932DE3}" destId="{CEF66C2C-758A-4536-B745-29B459923562}" srcOrd="7" destOrd="0" parTransId="{6F0C7CF4-F324-48DD-9B69-1AA7915156F4}" sibTransId="{809DB1B0-1BA1-4B4D-ADDC-F0528D62183A}"/>
    <dgm:cxn modelId="{90278295-0E83-4AEA-BCAB-5AF907CFE354}" type="presOf" srcId="{74A1DC5D-4EFE-4E8C-B294-8F860BD942E2}" destId="{34A579F4-D3C9-443A-9444-D7410487027F}" srcOrd="0" destOrd="0" presId="urn:microsoft.com/office/officeart/2005/8/layout/default"/>
    <dgm:cxn modelId="{F74DDB9B-E4B4-4BA8-A262-13A1A0CBE691}" srcId="{AC8C846C-3456-46C1-B6D9-46E27C932DE3}" destId="{ACB616E3-3F8A-4E5F-AE87-67CD6C3FB677}" srcOrd="3" destOrd="0" parTransId="{70CBABFD-82A1-4EE0-A493-E582A622E7AA}" sibTransId="{0F951830-D73D-4F9D-8260-1CB32EFED68F}"/>
    <dgm:cxn modelId="{8FCA03CF-153D-432C-B569-6AECF27C9984}" srcId="{AC8C846C-3456-46C1-B6D9-46E27C932DE3}" destId="{E8305E13-B768-4AA4-844C-F34A0D3FB920}" srcOrd="5" destOrd="0" parTransId="{98123E73-0131-4270-9459-107DCBDE080C}" sibTransId="{B2926182-ABF7-4ACA-BA6D-44F7D8BD7E6D}"/>
    <dgm:cxn modelId="{663B5FD9-E588-4462-9A71-98B1B8829027}" type="presOf" srcId="{AC8C846C-3456-46C1-B6D9-46E27C932DE3}" destId="{74C99568-289D-4824-84C4-AA27B2F6E921}" srcOrd="0" destOrd="0" presId="urn:microsoft.com/office/officeart/2005/8/layout/default"/>
    <dgm:cxn modelId="{D629CCDB-BEF7-4DE7-877B-4AEE24615DCA}" type="presOf" srcId="{D331F2CA-2B09-4511-A2F3-A3B9E234ECCF}" destId="{2D798CDD-9B6D-49DD-B5B0-FADD524AFC64}" srcOrd="0" destOrd="0" presId="urn:microsoft.com/office/officeart/2005/8/layout/default"/>
    <dgm:cxn modelId="{C7E8BEEA-CE69-49F1-AB82-63FC0229386A}" srcId="{AC8C846C-3456-46C1-B6D9-46E27C932DE3}" destId="{5A47E41C-2D76-4142-9951-F4D769812B59}" srcOrd="2" destOrd="0" parTransId="{380F446E-DBA1-4D11-9A48-F8FDC27EECAB}" sibTransId="{2544F221-E7BF-478E-BA70-CD33FF5B9CD9}"/>
    <dgm:cxn modelId="{4FDB8EE8-965E-4E17-9AC2-DA4F6590778D}" type="presParOf" srcId="{74C99568-289D-4824-84C4-AA27B2F6E921}" destId="{64730ED8-87C7-4B6E-8239-86AC9809CA68}" srcOrd="0" destOrd="0" presId="urn:microsoft.com/office/officeart/2005/8/layout/default"/>
    <dgm:cxn modelId="{BBA2AE3A-B6D1-4A31-9B72-97BA3AECE8E8}" type="presParOf" srcId="{74C99568-289D-4824-84C4-AA27B2F6E921}" destId="{8635B1D5-80A8-49E3-9505-122609AB5DAB}" srcOrd="1" destOrd="0" presId="urn:microsoft.com/office/officeart/2005/8/layout/default"/>
    <dgm:cxn modelId="{869737EE-B46A-4C21-B5D4-AA42F20F388E}" type="presParOf" srcId="{74C99568-289D-4824-84C4-AA27B2F6E921}" destId="{4EEB680F-3BA9-4B28-928E-E971E5113BE4}" srcOrd="2" destOrd="0" presId="urn:microsoft.com/office/officeart/2005/8/layout/default"/>
    <dgm:cxn modelId="{B378BBA5-CB94-4A5C-8093-0A8DEDEF9D4D}" type="presParOf" srcId="{74C99568-289D-4824-84C4-AA27B2F6E921}" destId="{3D9D4A9A-EED1-422C-BD22-F7C3A5319082}" srcOrd="3" destOrd="0" presId="urn:microsoft.com/office/officeart/2005/8/layout/default"/>
    <dgm:cxn modelId="{D5FDD7A2-3AAA-410F-8D1B-C02F1F79FF4E}" type="presParOf" srcId="{74C99568-289D-4824-84C4-AA27B2F6E921}" destId="{29CF9DC5-471C-437A-A931-8E5D118CF6B5}" srcOrd="4" destOrd="0" presId="urn:microsoft.com/office/officeart/2005/8/layout/default"/>
    <dgm:cxn modelId="{AA23A695-FB4F-4FC4-912C-32C8E1ED8FFD}" type="presParOf" srcId="{74C99568-289D-4824-84C4-AA27B2F6E921}" destId="{F97BFF30-CC8B-4587-9F7C-B815A1AF0F06}" srcOrd="5" destOrd="0" presId="urn:microsoft.com/office/officeart/2005/8/layout/default"/>
    <dgm:cxn modelId="{5CFCAF0A-FACA-4754-B7C9-60B1B08C0045}" type="presParOf" srcId="{74C99568-289D-4824-84C4-AA27B2F6E921}" destId="{B2BD6ACB-B163-4F8C-8651-D88E986436D0}" srcOrd="6" destOrd="0" presId="urn:microsoft.com/office/officeart/2005/8/layout/default"/>
    <dgm:cxn modelId="{1549A1B2-2F46-4DA4-965D-E53D749F2798}" type="presParOf" srcId="{74C99568-289D-4824-84C4-AA27B2F6E921}" destId="{143273E8-E50A-4381-AF99-4FB15802154F}" srcOrd="7" destOrd="0" presId="urn:microsoft.com/office/officeart/2005/8/layout/default"/>
    <dgm:cxn modelId="{5986BF16-3DD9-4EF8-85BA-C6CB8390C96E}" type="presParOf" srcId="{74C99568-289D-4824-84C4-AA27B2F6E921}" destId="{2D798CDD-9B6D-49DD-B5B0-FADD524AFC64}" srcOrd="8" destOrd="0" presId="urn:microsoft.com/office/officeart/2005/8/layout/default"/>
    <dgm:cxn modelId="{CF143C95-7E33-49DF-8B3E-08EFF98402D7}" type="presParOf" srcId="{74C99568-289D-4824-84C4-AA27B2F6E921}" destId="{EFE75F78-0995-4EFE-BDAC-31E0DD9DF71A}" srcOrd="9" destOrd="0" presId="urn:microsoft.com/office/officeart/2005/8/layout/default"/>
    <dgm:cxn modelId="{494ACC1A-A70A-4508-A110-BD906130EEB7}" type="presParOf" srcId="{74C99568-289D-4824-84C4-AA27B2F6E921}" destId="{F280DD70-A7E3-441F-B21C-CEC0650009B6}" srcOrd="10" destOrd="0" presId="urn:microsoft.com/office/officeart/2005/8/layout/default"/>
    <dgm:cxn modelId="{61090A3F-AB15-4096-89D8-6A19A3EB8FDB}" type="presParOf" srcId="{74C99568-289D-4824-84C4-AA27B2F6E921}" destId="{74433947-3CB7-4CD6-93C6-4271EB72B80D}" srcOrd="11" destOrd="0" presId="urn:microsoft.com/office/officeart/2005/8/layout/default"/>
    <dgm:cxn modelId="{C8314BE7-252E-4194-9015-D65D1F376F7A}" type="presParOf" srcId="{74C99568-289D-4824-84C4-AA27B2F6E921}" destId="{34A579F4-D3C9-443A-9444-D7410487027F}" srcOrd="12" destOrd="0" presId="urn:microsoft.com/office/officeart/2005/8/layout/default"/>
    <dgm:cxn modelId="{9C5B45AB-FD68-4CF5-9D97-4A7737B98028}" type="presParOf" srcId="{74C99568-289D-4824-84C4-AA27B2F6E921}" destId="{4CDD6796-120D-4BE5-BE59-3D36515970CF}" srcOrd="13" destOrd="0" presId="urn:microsoft.com/office/officeart/2005/8/layout/default"/>
    <dgm:cxn modelId="{F5A43772-A3BD-42DD-B2D5-1BA04263A27B}" type="presParOf" srcId="{74C99568-289D-4824-84C4-AA27B2F6E921}" destId="{73DA3F42-91B2-4BF1-950C-CE2433B6D6E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0ED8-87C7-4B6E-8239-86AC9809CA68}">
      <dsp:nvSpPr>
        <dsp:cNvPr id="0" name=""/>
        <dsp:cNvSpPr/>
      </dsp:nvSpPr>
      <dsp:spPr>
        <a:xfrm>
          <a:off x="106135" y="2596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Learning Objective</a:t>
          </a:r>
        </a:p>
      </dsp:txBody>
      <dsp:txXfrm>
        <a:off x="106135" y="2596"/>
        <a:ext cx="2056379" cy="1233827"/>
      </dsp:txXfrm>
    </dsp:sp>
    <dsp:sp modelId="{4EEB680F-3BA9-4B28-928E-E971E5113BE4}">
      <dsp:nvSpPr>
        <dsp:cNvPr id="0" name=""/>
        <dsp:cNvSpPr/>
      </dsp:nvSpPr>
      <dsp:spPr>
        <a:xfrm>
          <a:off x="2368153" y="2596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Concepts of Print</a:t>
          </a:r>
        </a:p>
      </dsp:txBody>
      <dsp:txXfrm>
        <a:off x="2368153" y="2596"/>
        <a:ext cx="2056379" cy="1233827"/>
      </dsp:txXfrm>
    </dsp:sp>
    <dsp:sp modelId="{29CF9DC5-471C-437A-A931-8E5D118CF6B5}">
      <dsp:nvSpPr>
        <dsp:cNvPr id="0" name=""/>
        <dsp:cNvSpPr/>
      </dsp:nvSpPr>
      <dsp:spPr>
        <a:xfrm>
          <a:off x="4630170" y="2596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Phonological Awareness</a:t>
          </a:r>
        </a:p>
      </dsp:txBody>
      <dsp:txXfrm>
        <a:off x="4630170" y="2596"/>
        <a:ext cx="2056379" cy="1233827"/>
      </dsp:txXfrm>
    </dsp:sp>
    <dsp:sp modelId="{B2BD6ACB-B163-4F8C-8651-D88E986436D0}">
      <dsp:nvSpPr>
        <dsp:cNvPr id="0" name=""/>
        <dsp:cNvSpPr/>
      </dsp:nvSpPr>
      <dsp:spPr>
        <a:xfrm>
          <a:off x="106135" y="1442062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Letter-Sound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Correspondences</a:t>
          </a:r>
        </a:p>
      </dsp:txBody>
      <dsp:txXfrm>
        <a:off x="106135" y="1442062"/>
        <a:ext cx="2056379" cy="1233827"/>
      </dsp:txXfrm>
    </dsp:sp>
    <dsp:sp modelId="{2D798CDD-9B6D-49DD-B5B0-FADD524AFC64}">
      <dsp:nvSpPr>
        <dsp:cNvPr id="0" name=""/>
        <dsp:cNvSpPr/>
      </dsp:nvSpPr>
      <dsp:spPr>
        <a:xfrm>
          <a:off x="2368153" y="1442062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Letter Formation</a:t>
          </a:r>
        </a:p>
      </dsp:txBody>
      <dsp:txXfrm>
        <a:off x="2368153" y="1442062"/>
        <a:ext cx="2056379" cy="1233827"/>
      </dsp:txXfrm>
    </dsp:sp>
    <dsp:sp modelId="{F280DD70-A7E3-441F-B21C-CEC0650009B6}">
      <dsp:nvSpPr>
        <dsp:cNvPr id="0" name=""/>
        <dsp:cNvSpPr/>
      </dsp:nvSpPr>
      <dsp:spPr>
        <a:xfrm>
          <a:off x="4630170" y="1442062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Reading</a:t>
          </a:r>
          <a:r>
            <a:rPr lang="en-US" sz="1700" kern="1200">
              <a:latin typeface="Calibri"/>
            </a:rPr>
            <a:t> </a:t>
          </a:r>
          <a:endParaRPr lang="en-US" sz="1700" kern="1200"/>
        </a:p>
      </dsp:txBody>
      <dsp:txXfrm>
        <a:off x="4630170" y="1442062"/>
        <a:ext cx="2056379" cy="1233827"/>
      </dsp:txXfrm>
    </dsp:sp>
    <dsp:sp modelId="{34A579F4-D3C9-443A-9444-D7410487027F}">
      <dsp:nvSpPr>
        <dsp:cNvPr id="0" name=""/>
        <dsp:cNvSpPr/>
      </dsp:nvSpPr>
      <dsp:spPr>
        <a:xfrm>
          <a:off x="1237144" y="2881528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Writing</a:t>
          </a:r>
        </a:p>
      </dsp:txBody>
      <dsp:txXfrm>
        <a:off x="1237144" y="2881528"/>
        <a:ext cx="2056379" cy="1233827"/>
      </dsp:txXfrm>
    </dsp:sp>
    <dsp:sp modelId="{73DA3F42-91B2-4BF1-950C-CE2433B6D6E7}">
      <dsp:nvSpPr>
        <dsp:cNvPr id="0" name=""/>
        <dsp:cNvSpPr/>
      </dsp:nvSpPr>
      <dsp:spPr>
        <a:xfrm>
          <a:off x="3499161" y="2881528"/>
          <a:ext cx="2056379" cy="1233827"/>
        </a:xfrm>
        <a:prstGeom prst="rect">
          <a:avLst/>
        </a:prstGeom>
        <a:solidFill>
          <a:srgbClr val="203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High Frequency Words (HFW)</a:t>
          </a:r>
        </a:p>
      </dsp:txBody>
      <dsp:txXfrm>
        <a:off x="3499161" y="2881528"/>
        <a:ext cx="2056379" cy="123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F24B95-988D-42E7-850E-F0CE77B86C0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E01A8A-0E17-4844-A05D-BCCD88DA3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Snack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Durden 2 min.  Identify the 3 resources and their purposes. Give the Goldilocks analogy for how we selected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4E952-6B4B-473E-B370-913DB1DF2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0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Carter-10 minutes</a:t>
            </a:r>
          </a:p>
          <a:p>
            <a:r>
              <a:rPr lang="en-US" b="1"/>
              <a:t>Concepts of Print </a:t>
            </a:r>
            <a:r>
              <a:rPr lang="en-US"/>
              <a:t>are found in Lessons 1-4.  Students are introduced to academic language such as author, illustrator, cover and title</a:t>
            </a:r>
          </a:p>
          <a:p>
            <a:r>
              <a:rPr lang="en-US"/>
              <a:t>PA-daily 2 minute warm up or wrap up.</a:t>
            </a:r>
          </a:p>
          <a:p>
            <a:r>
              <a:rPr lang="en-US" b="1"/>
              <a:t>Letter-Sound Correspondence-students </a:t>
            </a:r>
            <a:r>
              <a:rPr lang="en-US"/>
              <a:t>use pointer finger to trace a letter on laminated letter-sound strip that contains either 3 or 4 pairs of lowercase and uppercase letters and associated keywords.  </a:t>
            </a:r>
          </a:p>
          <a:p>
            <a:r>
              <a:rPr lang="en-US" b="1"/>
              <a:t>Letter Formation-students </a:t>
            </a:r>
            <a:r>
              <a:rPr lang="en-US"/>
              <a:t>practice handwriting of lowercase and uppercase letters through explicit teaching through teaching modeling with stroke talk.  Letter practice is found in workbook .  The program uses a ball and stick font that is aligned with the </a:t>
            </a:r>
            <a:r>
              <a:rPr lang="en-US" err="1"/>
              <a:t>Zaner-Bloser</a:t>
            </a:r>
            <a:r>
              <a:rPr lang="en-US"/>
              <a:t> Handwriting approach.</a:t>
            </a:r>
          </a:p>
          <a:p>
            <a:r>
              <a:rPr lang="en-US" b="1"/>
              <a:t>Reading</a:t>
            </a:r>
            <a:r>
              <a:rPr lang="en-US"/>
              <a:t>-Once 3 consonants and the first short vowel (a), teachers provide explicit instruction on blending words beginning in lessons 5 and 6. WD do and I Do of reading at the end of lesson 6.Reading noun phrases starts in lesson 7 and reading sentences starts in lesson 8. Afterwards, students are reading short stories soon after that.</a:t>
            </a:r>
          </a:p>
          <a:p>
            <a:r>
              <a:rPr lang="en-US" b="1"/>
              <a:t>Writing</a:t>
            </a:r>
            <a:r>
              <a:rPr lang="en-US"/>
              <a:t>-Students begin writing a letter for a picture’s initial sound in lesson 2. Writing words begins in lesson 5, writing phrases in lesson 7, and writing sentences in lesson 13.</a:t>
            </a:r>
          </a:p>
          <a:p>
            <a:r>
              <a:rPr lang="en-US" b="1"/>
              <a:t>High Frequency Words- </a:t>
            </a:r>
            <a:r>
              <a:rPr lang="en-US"/>
              <a:t>3-5 HFWs are based on the </a:t>
            </a:r>
            <a:r>
              <a:rPr lang="en-US" err="1"/>
              <a:t>Dolch</a:t>
            </a:r>
            <a:r>
              <a:rPr lang="en-US"/>
              <a:t> pre-primer and primer lists.  Teacher finger stretch the sounds and show and discuss the spelling of each new word as well as use it in a phrase or sentence.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9F0B-1DEC-486D-BA75-B6FEC14A8F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Rotations</a:t>
            </a:r>
          </a:p>
          <a:p>
            <a:r>
              <a:rPr lang="en-US"/>
              <a:t>Explain different grade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Hands</a:t>
            </a:r>
            <a:r>
              <a:rPr lang="en-US" baseline="0"/>
              <a:t> on activities to teach standards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Labor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b="1" err="1"/>
              <a:t>iRead</a:t>
            </a:r>
            <a:r>
              <a:rPr lang="en-US" b="1"/>
              <a:t>-Comprehensive online program for phonics and reading skills.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1A8A-0E17-4844-A05D-BCCD88DA3C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5874"/>
      </p:ext>
    </p:extLst>
  </p:cSld>
  <p:clrMapOvr>
    <a:masterClrMapping/>
  </p:clrMapOvr>
  <p:transition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0982"/>
      </p:ext>
    </p:extLst>
  </p:cSld>
  <p:clrMapOvr>
    <a:masterClrMapping/>
  </p:clrMapOvr>
  <p:transition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1301"/>
      </p:ext>
    </p:extLst>
  </p:cSld>
  <p:clrMapOvr>
    <a:masterClrMapping/>
  </p:clrMapOvr>
  <p:transition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1214"/>
      </p:ext>
    </p:extLst>
  </p:cSld>
  <p:clrMapOvr>
    <a:masterClrMapping/>
  </p:clrMapOvr>
  <p:transition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1898"/>
      </p:ext>
    </p:extLst>
  </p:cSld>
  <p:clrMapOvr>
    <a:masterClrMapping/>
  </p:clrMapOvr>
  <p:transition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1925"/>
      </p:ext>
    </p:extLst>
  </p:cSld>
  <p:clrMapOvr>
    <a:masterClrMapping/>
  </p:clrMapOvr>
  <p:transition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3621"/>
      </p:ext>
    </p:extLst>
  </p:cSld>
  <p:clrMapOvr>
    <a:masterClrMapping/>
  </p:clrMapOvr>
  <p:transition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236934"/>
      </p:ext>
    </p:extLst>
  </p:cSld>
  <p:clrMapOvr>
    <a:masterClrMapping/>
  </p:clrMapOvr>
  <p:transition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9859"/>
      </p:ext>
    </p:extLst>
  </p:cSld>
  <p:clrMapOvr>
    <a:masterClrMapping/>
  </p:clrMapOvr>
  <p:transition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3E0A917-85E9-4F97-8205-59117B1E199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FCA26A9-240F-4D80-88C8-BA3332744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4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advClick="0" advTm="5000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ltonschools.org/alpharettaes" TargetMode="External"/><Relationship Id="rId2" Type="http://schemas.openxmlformats.org/officeDocument/2006/relationships/hyperlink" Target="http://www.georgiastandar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ltonk12-my.sharepoint.com/:b:/g/personal/ayshc_fultonschools_org/EX3O8eqoNrxPt-2RnbKXiOkByLtOMW3FFoH0RGKMWbc6EQ?e=MmPN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122" y="2865300"/>
            <a:ext cx="6913756" cy="4180362"/>
          </a:xfrm>
        </p:spPr>
        <p:txBody>
          <a:bodyPr>
            <a:normAutofit fontScale="90000"/>
          </a:bodyPr>
          <a:lstStyle/>
          <a:p>
            <a:r>
              <a:rPr lang="en-US"/>
              <a:t>Academic Partnership Night</a:t>
            </a:r>
            <a:br>
              <a:rPr lang="en-US"/>
            </a:br>
            <a:r>
              <a:rPr lang="en-US"/>
              <a:t>2024-2025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chemeClr val="tx1"/>
                </a:solidFill>
              </a:rPr>
              <a:t>K Team: </a:t>
            </a:r>
            <a:br>
              <a:rPr lang="en-US"/>
            </a:br>
            <a:r>
              <a:rPr lang="en-US" sz="2200">
                <a:solidFill>
                  <a:schemeClr val="tx1"/>
                </a:solidFill>
              </a:rPr>
              <a:t>Ms. </a:t>
            </a:r>
            <a:r>
              <a:rPr lang="en-US" sz="2200" err="1">
                <a:solidFill>
                  <a:schemeClr val="tx1"/>
                </a:solidFill>
              </a:rPr>
              <a:t>Dahunsi</a:t>
            </a:r>
            <a:r>
              <a:rPr lang="en-US" sz="2200">
                <a:solidFill>
                  <a:schemeClr val="tx1"/>
                </a:solidFill>
              </a:rPr>
              <a:t>, Ms. Dawkins, and Mrs. Burns</a:t>
            </a:r>
            <a:br>
              <a:rPr lang="en-US" sz="2200"/>
            </a:b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5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892" y="1191802"/>
            <a:ext cx="4864100" cy="479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4000">
                <a:latin typeface="Comic Sans MS" panose="030F0702030302020204" pitchFamily="66" charset="0"/>
              </a:rPr>
              <a:t>Technology in the Classroom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en-US" sz="2400">
              <a:latin typeface="Comic Sans MS" panose="030F0702030302020204" pitchFamily="66" charset="0"/>
            </a:endParaRPr>
          </a:p>
          <a:p>
            <a:pPr indent="-182880" algn="ctr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  </a:t>
            </a:r>
            <a:r>
              <a:rPr lang="en-US" sz="2400" err="1">
                <a:latin typeface="Comic Sans MS" panose="030F0702030302020204" pitchFamily="66" charset="0"/>
              </a:rPr>
              <a:t>iPADS</a:t>
            </a:r>
            <a:endParaRPr lang="en-US" sz="2400">
              <a:latin typeface="Comic Sans MS" panose="030F0702030302020204" pitchFamily="66" charset="0"/>
            </a:endParaRPr>
          </a:p>
          <a:p>
            <a:pPr indent="-182880" algn="ctr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  Interactive White Board</a:t>
            </a:r>
          </a:p>
          <a:p>
            <a:pPr indent="-182880" algn="ctr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err="1">
                <a:latin typeface="Comic Sans MS" panose="030F0702030302020204" pitchFamily="66" charset="0"/>
              </a:rPr>
              <a:t>iReady</a:t>
            </a:r>
            <a:endParaRPr lang="en-US" sz="240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ipad clipart">
            <a:extLst>
              <a:ext uri="{FF2B5EF4-FFF2-40B4-BE49-F238E27FC236}">
                <a16:creationId xmlns:a16="http://schemas.microsoft.com/office/drawing/2014/main" id="{B54FC2E8-CA28-4E13-572D-D922A4C1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836" y="1881096"/>
            <a:ext cx="3112261" cy="28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87BE99-CF65-4EE8-8332-D9F672A6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E11D7-8206-1239-856F-4EC40AD32ABA}"/>
              </a:ext>
            </a:extLst>
          </p:cNvPr>
          <p:cNvSpPr txBox="1"/>
          <p:nvPr/>
        </p:nvSpPr>
        <p:spPr>
          <a:xfrm>
            <a:off x="651510" y="842481"/>
            <a:ext cx="4711446" cy="51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4000">
                <a:latin typeface="Comic Sans MS" panose="030F0702030302020204" pitchFamily="66" charset="0"/>
              </a:rPr>
              <a:t>AES Time</a:t>
            </a:r>
          </a:p>
          <a:p>
            <a:pPr indent="-18288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400">
              <a:latin typeface="Comic Sans MS" panose="030F0702030302020204" pitchFamily="66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2800">
                <a:latin typeface="Comic Sans MS" panose="030F0702030302020204" pitchFamily="66" charset="0"/>
              </a:rPr>
              <a:t>AES Time is a 30-minute block of time for enrichment and intervention based on student needs. It will change throughout the year.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B26C9-F720-4D4A-B62E-B3A3BAD9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072" y="381000"/>
            <a:ext cx="5334466" cy="608956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512104-9A82-4865-BA19-8E759F17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8027" y="0"/>
            <a:ext cx="326597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5BAA8-B641-A5FB-171C-AAF14DA8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01" y="1949965"/>
            <a:ext cx="2539025" cy="25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9332"/>
      </p:ext>
    </p:extLst>
  </p:cSld>
  <p:clrMapOvr>
    <a:masterClrMapping/>
  </p:clrMapOvr>
  <p:transition advClick="0" advTm="5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3C0FA-04C0-4321-B2AF-BA78CFBC345E}"/>
              </a:ext>
            </a:extLst>
          </p:cNvPr>
          <p:cNvSpPr txBox="1"/>
          <p:nvPr/>
        </p:nvSpPr>
        <p:spPr>
          <a:xfrm>
            <a:off x="356840" y="1308436"/>
            <a:ext cx="85083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Major (45%) - Two majors every 9 weeks, will assess 7-9 standards. Students may recover only one major per 9 weeks.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Minor (40%) – Three minors every 9 weeks, will assess one standard or learning target (quiz, project, performance assessment)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Practice (15%) – Three practice every 9 weeks, (small group work, classwork with teacher feedback provided)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Report cards every 18 weeks and Progress report at 9 weeks and 27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>
              <a:latin typeface="Comic Sans MS" panose="030F0702030302020204" pitchFamily="66" charset="0"/>
            </a:endParaRPr>
          </a:p>
          <a:p>
            <a:pPr algn="ctr"/>
            <a:r>
              <a:rPr lang="en-US" sz="3600">
                <a:latin typeface="Comic Sans MS" panose="030F0702030302020204" pitchFamily="66" charset="0"/>
              </a:rPr>
              <a:t>Grading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EM 90-100 Exceeding Mastery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M 80-89 Mastery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AM 70-79 Approaching Mastery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NYM 69&lt; Not Yet Mastered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omic Sans MS" panose="030F0702030302020204" pitchFamily="66" charset="0"/>
              </a:rPr>
              <a:t>NG No Grade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6ED15-B144-45FF-9683-0E56D9F5A325}"/>
              </a:ext>
            </a:extLst>
          </p:cNvPr>
          <p:cNvSpPr txBox="1"/>
          <p:nvPr/>
        </p:nvSpPr>
        <p:spPr>
          <a:xfrm>
            <a:off x="3490332" y="440473"/>
            <a:ext cx="537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Grading</a:t>
            </a:r>
            <a:endParaRPr 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01044"/>
      </p:ext>
    </p:extLst>
  </p:cSld>
  <p:clrMapOvr>
    <a:masterClrMapping/>
  </p:clrMapOvr>
  <p:transition advClick="0" advTm="5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102BFE-FEC2-E462-F369-D0ACD24C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46" y="1078758"/>
            <a:ext cx="7933308" cy="47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82147"/>
      </p:ext>
    </p:extLst>
  </p:cSld>
  <p:clrMapOvr>
    <a:masterClrMapping/>
  </p:clrMapOvr>
  <p:transition advClick="0" advTm="5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38212" y="0"/>
            <a:ext cx="7267575" cy="114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 algn="ctr">
              <a:buNone/>
            </a:pPr>
            <a:r>
              <a:rPr lang="en-US" sz="2800" b="1">
                <a:latin typeface="Comic Sans MS" panose="030F0702030302020204" pitchFamily="66" charset="0"/>
              </a:rPr>
              <a:t>Communication/Discipline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0"/>
            <a:ext cx="673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S.O.A. R. (Safe, Ownership, Attentive, Responsible) Matrix/ SOAR points/S.O.A.R. reminder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Kindergarten Weekly Newsletter (smore)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omic Sans MS" panose="030F0702030302020204" pitchFamily="66" charset="0"/>
              </a:rPr>
              <a:t>Daily Red Folder</a:t>
            </a:r>
          </a:p>
          <a:p>
            <a:endParaRPr lang="en-US" sz="2400">
              <a:latin typeface="Comic Sans MS" panose="030F0702030302020204" pitchFamily="66" charset="0"/>
            </a:endParaRPr>
          </a:p>
          <a:p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48806"/>
      </p:ext>
    </p:extLst>
  </p:cSld>
  <p:clrMapOvr>
    <a:masterClrMapping/>
  </p:clrMapOvr>
  <p:transition advClick="0" advTm="5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34F88-F51E-A1E9-0E96-F1E3E7B3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13307" y="-675204"/>
            <a:ext cx="6317386" cy="83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90305"/>
      </p:ext>
    </p:extLst>
  </p:cSld>
  <p:clrMapOvr>
    <a:masterClrMapping/>
  </p:clrMapOvr>
  <p:transition advClick="0" advTm="5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Thank you for coming tonight!  We are looking forward to a great year with your students!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01005"/>
            <a:ext cx="6400800" cy="2874264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E46A-2449-4884-B2D9-3A98F901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>
                <a:latin typeface="Comic Sans MS"/>
              </a:rPr>
              <a:t>Georgia Standards of Excellence</a:t>
            </a:r>
          </a:p>
          <a:p>
            <a:pPr algn="ctr"/>
            <a:r>
              <a:rPr lang="en-US" sz="2400">
                <a:latin typeface="Comic Sans MS"/>
                <a:hlinkClick r:id="rId2"/>
              </a:rPr>
              <a:t>www.georgiastandards.org</a:t>
            </a:r>
            <a:endParaRPr lang="en-US" sz="2400">
              <a:latin typeface="Comic Sans MS"/>
            </a:endParaRPr>
          </a:p>
          <a:p>
            <a:pPr algn="ctr"/>
            <a:endParaRPr lang="en-US" sz="2400">
              <a:latin typeface="Comic Sans MS" panose="030F0702030302020204" pitchFamily="66" charset="0"/>
            </a:endParaRPr>
          </a:p>
          <a:p>
            <a:pPr algn="ctr"/>
            <a:r>
              <a:rPr lang="en-US" sz="2400">
                <a:latin typeface="Comic Sans MS"/>
              </a:rPr>
              <a:t>AES Website for ClassLink </a:t>
            </a:r>
          </a:p>
          <a:p>
            <a:pPr algn="ctr"/>
            <a:r>
              <a:rPr lang="en-US" sz="2400">
                <a:latin typeface="Comic Sans MS"/>
                <a:hlinkClick r:id="rId3"/>
              </a:rPr>
              <a:t>https://www.fultonschools.org/alpharettaes</a:t>
            </a:r>
            <a:endParaRPr lang="en-US" sz="2400">
              <a:latin typeface="Comic Sans MS"/>
            </a:endParaRPr>
          </a:p>
          <a:p>
            <a:pPr marL="0" indent="0" algn="ctr">
              <a:buNone/>
            </a:pPr>
            <a:endParaRPr lang="en-US" sz="2400">
              <a:latin typeface="Comic Sans MS" panose="030F0702030302020204" pitchFamily="66" charset="0"/>
            </a:endParaRPr>
          </a:p>
          <a:p>
            <a:pPr algn="ctr"/>
            <a:r>
              <a:rPr lang="en-US" sz="2400">
                <a:latin typeface="Comic Sans MS"/>
                <a:hlinkClick r:id="rId4"/>
              </a:rPr>
              <a:t>Family Handbook</a:t>
            </a:r>
          </a:p>
          <a:p>
            <a:pPr algn="ctr"/>
            <a:r>
              <a:rPr lang="en-US" sz="2400">
                <a:latin typeface="Comic Sans MS"/>
              </a:rPr>
              <a:t>Please read pages 7&amp; 8 very closely</a:t>
            </a:r>
          </a:p>
          <a:p>
            <a:pPr algn="ctr"/>
            <a:endParaRPr lang="en-US" sz="2400">
              <a:latin typeface="Century Gothic"/>
            </a:endParaRPr>
          </a:p>
          <a:p>
            <a:pPr algn="ctr"/>
            <a:endParaRPr lang="en-US" sz="2400">
              <a:latin typeface="Century Gothic"/>
            </a:endParaRPr>
          </a:p>
          <a:p>
            <a:pPr marL="0" indent="0" algn="ctr">
              <a:buNone/>
            </a:pP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7358F-8E02-44C1-B4CE-D26D8C4A6E7D}"/>
              </a:ext>
            </a:extLst>
          </p:cNvPr>
          <p:cNvSpPr txBox="1"/>
          <p:nvPr/>
        </p:nvSpPr>
        <p:spPr>
          <a:xfrm>
            <a:off x="3367668" y="530572"/>
            <a:ext cx="7147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mic Sans MS" panose="030F0702030302020204" pitchFamily="66" charset="0"/>
              </a:rPr>
              <a:t>Resources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195825"/>
      </p:ext>
    </p:extLst>
  </p:cSld>
  <p:clrMapOvr>
    <a:masterClrMapping/>
  </p:clrMapOvr>
  <p:transition advClick="0" advTm="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66992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Comic Sans MS" panose="030F0702030302020204" pitchFamily="66" charset="0"/>
              </a:rPr>
              <a:t>Schedule</a:t>
            </a:r>
          </a:p>
          <a:p>
            <a:endParaRPr lang="en-US" sz="2800" b="1" u="sng"/>
          </a:p>
          <a:p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793C8-AECC-465C-B8C5-35088F0F83FA}"/>
              </a:ext>
            </a:extLst>
          </p:cNvPr>
          <p:cNvSpPr txBox="1"/>
          <p:nvPr/>
        </p:nvSpPr>
        <p:spPr>
          <a:xfrm>
            <a:off x="457200" y="771399"/>
            <a:ext cx="8610600" cy="56015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>
                <a:effectLst/>
                <a:latin typeface="Comic Sans MS"/>
              </a:rPr>
              <a:t>7:50-9:50 Reading</a:t>
            </a: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9</a:t>
            </a:r>
            <a:r>
              <a:rPr lang="en-US" sz="2000" b="0" i="0">
                <a:effectLst/>
                <a:latin typeface="Comic Sans MS"/>
              </a:rPr>
              <a:t>:50-10:20 AES Time</a:t>
            </a: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10:20-10:45</a:t>
            </a:r>
            <a:r>
              <a:rPr lang="en-US" sz="2000" b="0" i="0">
                <a:effectLst/>
                <a:latin typeface="Comic Sans MS"/>
              </a:rPr>
              <a:t> </a:t>
            </a:r>
            <a:r>
              <a:rPr lang="en-US" sz="2000">
                <a:latin typeface="Comic Sans MS"/>
              </a:rPr>
              <a:t>Writing</a:t>
            </a:r>
            <a:endParaRPr lang="en-US" sz="2000" b="0" i="0">
              <a:effectLst/>
              <a:latin typeface="Comic Sans MS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10:45-11:00</a:t>
            </a:r>
            <a:r>
              <a:rPr lang="en-US" sz="2000" b="0" i="0">
                <a:effectLst/>
                <a:latin typeface="Comic Sans MS"/>
              </a:rPr>
              <a:t> </a:t>
            </a:r>
            <a:r>
              <a:rPr lang="en-US" sz="2000">
                <a:latin typeface="Comic Sans MS"/>
              </a:rPr>
              <a:t>Recess</a:t>
            </a: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11:00-11:45 Specials</a:t>
            </a:r>
            <a:endParaRPr lang="en-US" sz="2000" b="0" i="0">
              <a:effectLst/>
              <a:latin typeface="Comic Sans MS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11:48-12:22</a:t>
            </a:r>
            <a:r>
              <a:rPr lang="en-US" sz="2000" b="0" i="0">
                <a:effectLst/>
                <a:latin typeface="Comic Sans MS"/>
              </a:rPr>
              <a:t> </a:t>
            </a:r>
            <a:r>
              <a:rPr lang="en-US" sz="2000">
                <a:latin typeface="Comic Sans MS"/>
              </a:rPr>
              <a:t>Lunch</a:t>
            </a: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Comic Sans MS"/>
              </a:rPr>
              <a:t>12:25-1:25</a:t>
            </a:r>
            <a:r>
              <a:rPr lang="en-US" sz="2000" b="0" i="0">
                <a:effectLst/>
                <a:latin typeface="Comic Sans MS"/>
              </a:rPr>
              <a:t> </a:t>
            </a:r>
            <a:r>
              <a:rPr lang="en-US" sz="2000">
                <a:latin typeface="Comic Sans MS"/>
              </a:rPr>
              <a:t>Math</a:t>
            </a:r>
            <a:endParaRPr lang="en-US" sz="2000" b="0" i="0">
              <a:effectLst/>
              <a:latin typeface="Comic Sans MS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>
                <a:effectLst/>
                <a:latin typeface="Comic Sans MS"/>
              </a:rPr>
              <a:t>1:30-1:45 Recess</a:t>
            </a: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endParaRPr lang="en-US" sz="2000" b="0" i="0">
              <a:effectLst/>
              <a:latin typeface="Comic Sans MS" panose="030F0702030302020204" pitchFamily="66" charset="0"/>
            </a:endParaRPr>
          </a:p>
          <a:p>
            <a:pPr fontAlgn="base"/>
            <a:r>
              <a:rPr lang="en-US" sz="2000">
                <a:latin typeface="Comic Sans MS"/>
              </a:rPr>
              <a:t>1:45-2:20 </a:t>
            </a:r>
            <a:r>
              <a:rPr lang="en-US" sz="2000" b="0" i="0">
                <a:effectLst/>
                <a:latin typeface="Comic Sans MS"/>
              </a:rPr>
              <a:t>SS/Science</a:t>
            </a:r>
            <a:r>
              <a:rPr lang="en-US" sz="2000">
                <a:latin typeface="Comic Sans MS"/>
              </a:rPr>
              <a:t>/ SSS</a:t>
            </a:r>
            <a:endParaRPr lang="en-US" sz="2000" b="0" i="0">
              <a:effectLst/>
              <a:latin typeface="Comic Sans MS"/>
            </a:endParaRPr>
          </a:p>
          <a:p>
            <a:endParaRPr lang="en-US"/>
          </a:p>
        </p:txBody>
      </p:sp>
    </p:spTree>
  </p:cSld>
  <p:clrMapOvr>
    <a:masterClrMapping/>
  </p:clrMapOvr>
  <p:transition advClick="0" advTm="5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9DE0-1511-1CF8-703B-9E3D2530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5209"/>
            <a:ext cx="7680960" cy="1371600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Reading 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44592-B23D-63EC-4844-792E2143C18E}"/>
              </a:ext>
            </a:extLst>
          </p:cNvPr>
          <p:cNvSpPr txBox="1"/>
          <p:nvPr/>
        </p:nvSpPr>
        <p:spPr>
          <a:xfrm>
            <a:off x="421241" y="1808252"/>
            <a:ext cx="8496728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omic Sans MS"/>
              </a:rPr>
              <a:t>Heggerty Lesson </a:t>
            </a:r>
            <a:r>
              <a:rPr lang="en-US" sz="4000">
                <a:latin typeface="Comic Sans MS"/>
              </a:rPr>
              <a:t>– </a:t>
            </a:r>
            <a:r>
              <a:rPr lang="en-US" sz="2800">
                <a:latin typeface="Comic Sans MS"/>
              </a:rPr>
              <a:t>Phonological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omic Sans MS"/>
              </a:rPr>
              <a:t>95 Core Phonics – </a:t>
            </a:r>
            <a:r>
              <a:rPr lang="en-US" sz="2800">
                <a:latin typeface="Comic Sans MS"/>
              </a:rPr>
              <a:t>Phonics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omic Sans MS"/>
              </a:rPr>
              <a:t>Wonders Lesson </a:t>
            </a:r>
            <a:r>
              <a:rPr lang="en-US" sz="4000">
                <a:latin typeface="Comic Sans MS"/>
              </a:rPr>
              <a:t>– </a:t>
            </a:r>
            <a:r>
              <a:rPr lang="en-US" sz="2800">
                <a:latin typeface="Comic Sans MS"/>
              </a:rPr>
              <a:t>Reading Comprehension skills/vocabulary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latin typeface="Comic Sans MS"/>
              </a:rPr>
              <a:t>Rotations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Comic Sans MS"/>
              </a:rPr>
              <a:t>Read to Self, iPads, Independent Work, Para Table, Teacher Table, ELA Word Building</a:t>
            </a:r>
            <a:endParaRPr lang="en-US" sz="2800">
              <a:latin typeface="Comic Sans MS" panose="030F0702030302020204" pitchFamily="66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9863"/>
      </p:ext>
    </p:extLst>
  </p:cSld>
  <p:clrMapOvr>
    <a:masterClrMapping/>
  </p:clrMapOvr>
  <p:transition advClick="0" advTm="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B4A04-3045-182F-35F7-9590A01A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6E80F52-E0AF-4B34-A727-48CA29981DC1}" type="slidenum">
              <a:rPr lang="en-US" sz="675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5</a:t>
            </a:fld>
            <a:endParaRPr lang="en-US" sz="675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89C2DB5-FAE1-B525-1D12-EDEBE3F6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2" y="2240782"/>
            <a:ext cx="2764855" cy="191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20496-F166-13B9-D67D-33F77546D506}"/>
              </a:ext>
            </a:extLst>
          </p:cNvPr>
          <p:cNvSpPr txBox="1"/>
          <p:nvPr/>
        </p:nvSpPr>
        <p:spPr>
          <a:xfrm>
            <a:off x="1753078" y="634058"/>
            <a:ext cx="59357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300">
                <a:solidFill>
                  <a:prstClr val="white"/>
                </a:solidFill>
                <a:latin typeface="Comic Sans MS" panose="030F0702030302020204" pitchFamily="66" charset="0"/>
              </a:rPr>
              <a:t>Kindergarten ELA Resources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32241B7-89CD-6BD7-582E-022C62467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03" y="1849504"/>
            <a:ext cx="1790469" cy="230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0703BA6-A137-F68C-E016-12739837C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74" y="2083660"/>
            <a:ext cx="2419564" cy="20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34888-3A66-3199-9975-48031AE621FD}"/>
              </a:ext>
            </a:extLst>
          </p:cNvPr>
          <p:cNvSpPr txBox="1"/>
          <p:nvPr/>
        </p:nvSpPr>
        <p:spPr>
          <a:xfrm>
            <a:off x="303164" y="4785812"/>
            <a:ext cx="85376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Comic Sans MS" panose="030F0702030302020204" pitchFamily="66" charset="0"/>
              </a:rPr>
              <a:t>Explicit, targeted instruction based on foundational reading and comprehension.</a:t>
            </a:r>
          </a:p>
          <a:p>
            <a:pPr algn="l"/>
            <a:endParaRPr lang="en-US" b="0" i="0">
              <a:effectLst/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Comic Sans MS" panose="030F0702030302020204" pitchFamily="66" charset="0"/>
              </a:rPr>
              <a:t>Students will build background knowledge, experience shared reading, whole-group lessons, small group work, as well as phonics and word work.</a:t>
            </a:r>
          </a:p>
        </p:txBody>
      </p:sp>
    </p:spTree>
    <p:extLst>
      <p:ext uri="{BB962C8B-B14F-4D97-AF65-F5344CB8AC3E}">
        <p14:creationId xmlns:p14="http://schemas.microsoft.com/office/powerpoint/2010/main" val="113493862"/>
      </p:ext>
    </p:extLst>
  </p:cSld>
  <p:clrMapOvr>
    <a:masterClrMapping/>
  </p:clrMapOvr>
  <p:transition advClick="0" advTm="5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3122791-E12D-4F1D-AE79-7425FEA4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883846"/>
            <a:ext cx="7248525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/>
              <a:t>95 Core Phonics Weekly Routine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A0D3591-0E95-4B03-B545-FAB32AF989B0}"/>
              </a:ext>
            </a:extLst>
          </p:cNvPr>
          <p:cNvGraphicFramePr/>
          <p:nvPr/>
        </p:nvGraphicFramePr>
        <p:xfrm>
          <a:off x="947057" y="1695020"/>
          <a:ext cx="6792686" cy="411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752175"/>
      </p:ext>
    </p:extLst>
  </p:cSld>
  <p:clrMapOvr>
    <a:masterClrMapping/>
  </p:clrMapOvr>
  <p:transition advClick="0" advTm="5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Comic Sans MS"/>
              </a:rPr>
              <a:t>Math </a:t>
            </a:r>
            <a:endParaRPr lang="en-US">
              <a:latin typeface="Comic Sans M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" y="2341866"/>
            <a:ext cx="3720546" cy="2786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719" y="1603099"/>
            <a:ext cx="4603748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Comic Sans MS"/>
              </a:rPr>
              <a:t>Unit 1 Numerical Reasoning: Numbers within 10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/>
              </a:rPr>
              <a:t>Unit 2 Geometric &amp; Spatial Reasoning: 2-D shapes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/>
              </a:rPr>
              <a:t>Unit 3 Numerical Reasoning: How many? Numbers up to 20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/>
              </a:rPr>
              <a:t>Unit 4 Numerical Reasoning: Using numbers using numbers within 20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/>
              </a:rPr>
              <a:t>Unit 5 Numerical Reasoning: Addition &amp; Subtraction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/>
              </a:rPr>
              <a:t>Unit 6 Geometric &amp; Spatial Reasoning: 3-D shapes</a:t>
            </a:r>
            <a:endParaRPr lang="en-US">
              <a:solidFill>
                <a:srgbClr val="000000"/>
              </a:solidFill>
              <a:latin typeface="Comic Sans MS"/>
            </a:endParaRPr>
          </a:p>
          <a:p>
            <a:r>
              <a:rPr lang="en-US">
                <a:latin typeface="Comic Sans MS"/>
              </a:rPr>
              <a:t>Unit 7 Measurement &amp; Data Reasoning</a:t>
            </a:r>
            <a:endParaRPr lang="en-US"/>
          </a:p>
          <a:p>
            <a:endParaRPr lang="en-US" sz="2400"/>
          </a:p>
          <a:p>
            <a:r>
              <a:rPr lang="en-US">
                <a:latin typeface="Comic Sans MS"/>
              </a:rPr>
              <a:t>Workbooks will be sent home to supplement instruction.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5971631"/>
      </p:ext>
    </p:extLst>
  </p:cSld>
  <p:clrMapOvr>
    <a:masterClrMapping/>
  </p:clrMapOvr>
  <p:transition advClick="0" advTm="5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94EA3-3062-C2C4-2872-16DA06EB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9" y="1357364"/>
            <a:ext cx="3984575" cy="4107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258" y="585627"/>
            <a:ext cx="4395849" cy="4458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3200" b="1" u="sng">
                <a:latin typeface="Comic Sans MS" panose="030F0702030302020204" pitchFamily="66" charset="0"/>
              </a:rPr>
              <a:t>Science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endParaRPr lang="en-US" sz="2000" b="1" u="sng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 Physical Properties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800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 Motion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800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 Day and Night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800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 Rocks, Soil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800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 Living and Non-Living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800">
              <a:latin typeface="Comic Sans MS" panose="030F0702030302020204" pitchFamily="66" charset="0"/>
            </a:endParaRPr>
          </a:p>
          <a:p>
            <a:pPr marL="342900"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>
                <a:latin typeface="Comic Sans MS" panose="030F0702030302020204" pitchFamily="66" charset="0"/>
              </a:rPr>
              <a:t>Similarities/Differences in Organisms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31F5F-5F27-3784-A1DC-B522E36B7A00}"/>
              </a:ext>
            </a:extLst>
          </p:cNvPr>
          <p:cNvSpPr txBox="1"/>
          <p:nvPr/>
        </p:nvSpPr>
        <p:spPr>
          <a:xfrm>
            <a:off x="586539" y="5806475"/>
            <a:ext cx="533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Workbook to support instruction. </a:t>
            </a:r>
          </a:p>
        </p:txBody>
      </p:sp>
    </p:spTree>
  </p:cSld>
  <p:clrMapOvr>
    <a:masterClrMapping/>
  </p:clrMapOvr>
  <p:transition advClick="0" advTm="5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46086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46089" name="Rectangle 46088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56439-684B-CF6E-438E-E493E3D2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9" y="1080792"/>
            <a:ext cx="3984575" cy="4660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105" y="750013"/>
            <a:ext cx="3718166" cy="5733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3200" b="1" u="sng">
                <a:latin typeface="Comic Sans MS"/>
              </a:rPr>
              <a:t>Social Studies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Where We Live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Labor Day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Columbus Day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Veterans Day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Thanksgiving   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  Day/ Christmas Day         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MLK Jr. Day      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Observing Presidents Day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Celebrating Our Nation</a:t>
            </a:r>
          </a:p>
          <a:p>
            <a:pPr indent="-182880" algn="ctr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>
                <a:latin typeface="Comic Sans MS"/>
              </a:rPr>
              <a:t>   Personal Finance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50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53E14-1EFB-ED87-FAC8-E7C6C8467DB4}"/>
              </a:ext>
            </a:extLst>
          </p:cNvPr>
          <p:cNvSpPr txBox="1"/>
          <p:nvPr/>
        </p:nvSpPr>
        <p:spPr>
          <a:xfrm>
            <a:off x="755151" y="5916460"/>
            <a:ext cx="4695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Workbook to support instruction. </a:t>
            </a:r>
          </a:p>
        </p:txBody>
      </p:sp>
    </p:spTree>
  </p:cSld>
  <p:clrMapOvr>
    <a:masterClrMapping/>
  </p:clrMapOvr>
  <p:transition advClick="0" advTm="5000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A586444DC374B978EF01520BFAA9B" ma:contentTypeVersion="14" ma:contentTypeDescription="Create a new document." ma:contentTypeScope="" ma:versionID="ee0eb658619e04c053d041fa3af48c8f">
  <xsd:schema xmlns:xsd="http://www.w3.org/2001/XMLSchema" xmlns:xs="http://www.w3.org/2001/XMLSchema" xmlns:p="http://schemas.microsoft.com/office/2006/metadata/properties" xmlns:ns3="6301dd49-ba21-4189-a5c0-79c33ea610e6" xmlns:ns4="707e07a8-223d-4631-b51b-f15510f99610" targetNamespace="http://schemas.microsoft.com/office/2006/metadata/properties" ma:root="true" ma:fieldsID="4368fbcea1a0455eb04c01f59602d67b" ns3:_="" ns4:_="">
    <xsd:import namespace="6301dd49-ba21-4189-a5c0-79c33ea610e6"/>
    <xsd:import namespace="707e07a8-223d-4631-b51b-f15510f996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1dd49-ba21-4189-a5c0-79c33ea61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e07a8-223d-4631-b51b-f15510f996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30F47-C994-4169-9F82-611ED1EA1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4EAB9-A405-4C31-8A0A-417671A4D863}">
  <ds:schemaRefs>
    <ds:schemaRef ds:uri="6301dd49-ba21-4189-a5c0-79c33ea610e6"/>
    <ds:schemaRef ds:uri="707e07a8-223d-4631-b51b-f15510f996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85403A-5E63-4397-ACA1-EC55E4DB77C4}">
  <ds:schemaRefs>
    <ds:schemaRef ds:uri="6301dd49-ba21-4189-a5c0-79c33ea610e6"/>
    <ds:schemaRef ds:uri="707e07a8-223d-4631-b51b-f15510f996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847</Words>
  <Application>Microsoft Office PowerPoint</Application>
  <PresentationFormat>On-screen Show (4:3)</PresentationFormat>
  <Paragraphs>146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Academic Partnership Night 2024-2025  K Team:  Ms. Dahunsi, Ms. Dawkins, and Mrs. Burns </vt:lpstr>
      <vt:lpstr>PowerPoint Presentation</vt:lpstr>
      <vt:lpstr>PowerPoint Presentation</vt:lpstr>
      <vt:lpstr>Reading Block</vt:lpstr>
      <vt:lpstr>PowerPoint Presentation</vt:lpstr>
      <vt:lpstr>95 Core Phonics Weekly Routine </vt:lpstr>
      <vt:lpstr>Math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Curriculum Night 2020-2021  K Team:  Ms. Dahunsi, Ms. Jacobs, Mrs. Lister, &amp; Mrs. Shettle</dc:title>
  <dc:creator>Jacobs, Kathryn</dc:creator>
  <cp:lastModifiedBy>Dahunsi, Kate A</cp:lastModifiedBy>
  <cp:revision>3</cp:revision>
  <dcterms:created xsi:type="dcterms:W3CDTF">2020-09-03T01:06:14Z</dcterms:created>
  <dcterms:modified xsi:type="dcterms:W3CDTF">2024-09-16T14:07:02Z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0x0101006A5A586444DC374B978EF01520BFAA9B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etDate">
    <vt:lpwstr>2022-08-30T19:29:05Z</vt:lpwstr>
  </property>
  <property fmtid="{D5CDD505-2E9C-101B-9397-08002B2CF9AE}" pid="5" name="MSIP_Label_0ee3c538-ec52-435f-ae58-017644bd9513_Method">
    <vt:lpwstr>Standard</vt:lpwstr>
  </property>
  <property fmtid="{D5CDD505-2E9C-101B-9397-08002B2CF9AE}" pid="6" name="MSIP_Label_0ee3c538-ec52-435f-ae58-017644bd9513_Name">
    <vt:lpwstr>0ee3c538-ec52-435f-ae58-017644bd9513</vt:lpwstr>
  </property>
  <property fmtid="{D5CDD505-2E9C-101B-9397-08002B2CF9AE}" pid="7" name="MSIP_Label_0ee3c538-ec52-435f-ae58-017644bd9513_SiteId">
    <vt:lpwstr>0cdcb198-8169-4b70-ba9f-da7e3ba700c2</vt:lpwstr>
  </property>
  <property fmtid="{D5CDD505-2E9C-101B-9397-08002B2CF9AE}" pid="8" name="MSIP_Label_0ee3c538-ec52-435f-ae58-017644bd9513_ContentBits">
    <vt:lpwstr>0</vt:lpwstr>
  </property>
</Properties>
</file>