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embeddedFontLst>
    <p:embeddedFont>
      <p:font typeface="Sniglet"/>
      <p:regular r:id="rId22"/>
    </p:embeddedFont>
    <p:embeddedFont>
      <p:font typeface="Acme"/>
      <p:regular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B914D17-1C32-4A45-89BB-B857DF9CBD38}">
  <a:tblStyle styleId="{0B914D17-1C32-4A45-89BB-B857DF9CBD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font" Target="fonts/Sniglet-regular.fntdata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Acm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ee776126ae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ee776126a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ee776126ae_0_5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g2ee776126a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e776126a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g2ee776126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ee776126ae_0_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2ee776126a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ee776126ae_0_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2ee776126ae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ee776126ae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ee776126ae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fbf6560742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1fbf65607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fbf6560742_0_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1fbf656074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4" name="Google Shape;44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5" name="Google Shape;45;p1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Google Shape;4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4"/>
          <p:cNvSpPr txBox="1"/>
          <p:nvPr>
            <p:ph idx="1" type="subTitle"/>
          </p:nvPr>
        </p:nvSpPr>
        <p:spPr>
          <a:xfrm>
            <a:off x="685800" y="3144853"/>
            <a:ext cx="777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0" name="Google Shape;20;p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4A86E8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p14:dur="36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imbli.eboardsolutions.com/Policy/ViewPolicy.aspx?S=4088&amp;revid=SYijYgn9woslshuZ2D2nsslshQfw==&amp;ptid=amIgTZiB9plushNjl6WXhfiOQ==&amp;secid=qo79RxbUbdO3GjATNVIJ7Q==&amp;PG=6&amp;IRP=0&amp;isPndg=false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henry.k12.ga.us/site/Default.aspx?PageID=109057" TargetMode="External"/><Relationship Id="rId4" Type="http://schemas.openxmlformats.org/officeDocument/2006/relationships/hyperlink" Target="https://outlook.office365.com/owa/calendar/DrProthroGraduationCoach@henryco.onmicrosoft.com/bookings/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hyperlink" Target="https://schoolwires.henry.k12.ga.us/domain/8778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242000" y="739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3900"/>
              <a:t>Information about Graduation Credits</a:t>
            </a:r>
            <a:endParaRPr sz="3900"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0850" y="1003600"/>
            <a:ext cx="5199250" cy="407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45250" y="3829775"/>
            <a:ext cx="1198750" cy="124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/>
          <p:nvPr>
            <p:ph type="title"/>
          </p:nvPr>
        </p:nvSpPr>
        <p:spPr>
          <a:xfrm>
            <a:off x="204800" y="178500"/>
            <a:ext cx="85206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Cohorts 2028</a:t>
            </a:r>
            <a:endParaRPr sz="7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Credit Requirements</a:t>
            </a:r>
            <a:endParaRPr sz="7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3"/>
          <p:cNvSpPr txBox="1"/>
          <p:nvPr/>
        </p:nvSpPr>
        <p:spPr>
          <a:xfrm>
            <a:off x="641425" y="2702975"/>
            <a:ext cx="8165400" cy="6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The board shall make available to all students the requires areas of study as outlined in </a:t>
            </a:r>
            <a:r>
              <a:rPr lang="en" sz="18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Rule 160-4-2.48</a:t>
            </a:r>
            <a:r>
              <a:rPr lang="en" sz="1800"/>
              <a:t>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Times New Roman"/>
                <a:ea typeface="Times New Roman"/>
                <a:cs typeface="Times New Roman"/>
                <a:sym typeface="Times New Roman"/>
              </a:rPr>
              <a:t>A course shall count only once for satisfying any unit of credit requirement for graduation. See the following chart on the next slide:</a:t>
            </a:r>
            <a:endParaRPr sz="26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4" name="Google Shape;144;p24"/>
          <p:cNvSpPr txBox="1"/>
          <p:nvPr/>
        </p:nvSpPr>
        <p:spPr>
          <a:xfrm>
            <a:off x="404775" y="112725"/>
            <a:ext cx="7320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45" name="Google Shape;145;p24"/>
          <p:cNvGraphicFramePr/>
          <p:nvPr/>
        </p:nvGraphicFramePr>
        <p:xfrm>
          <a:off x="0" y="26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{0B914D17-1C32-4A45-89BB-B857DF9CBD38}</a:tableStyleId>
              </a:tblPr>
              <a:tblGrid>
                <a:gridCol w="6581050"/>
                <a:gridCol w="25075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Areas of Study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Units Required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English (Required Course/Core Course)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Math </a:t>
                      </a:r>
                      <a:r>
                        <a:rPr lang="en"/>
                        <a:t>(Required Course/Core Course)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3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Science </a:t>
                      </a:r>
                      <a:r>
                        <a:rPr lang="en"/>
                        <a:t>(Required Course/Core Course)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(The 4th Science unit may be used to meet both a science and elective requirements.)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Social Studies </a:t>
                      </a:r>
                      <a:r>
                        <a:rPr lang="en"/>
                        <a:t>(Required Course/Core Course)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52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World Language or American Sign Language or Computer Science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(The units must be in the same content)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CTAE and/or Fine Arts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586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Health and Physical </a:t>
                      </a:r>
                      <a:r>
                        <a:rPr lang="en"/>
                        <a:t>Education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(Three units of credit in JROTC may be used to satisfy this requirement.)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Electives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Community Service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.5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Senior Capstone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.5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/>
          <p:nvPr>
            <p:ph type="ctrTitle"/>
          </p:nvPr>
        </p:nvSpPr>
        <p:spPr>
          <a:xfrm>
            <a:off x="326175" y="1382625"/>
            <a:ext cx="66384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How many credits do you need to </a:t>
            </a:r>
            <a:endParaRPr sz="36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graduate high school?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51" name="Google Shape;151;p25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2" name="Google Shape;152;p25"/>
          <p:cNvSpPr txBox="1"/>
          <p:nvPr>
            <p:ph type="ctrTitle"/>
          </p:nvPr>
        </p:nvSpPr>
        <p:spPr>
          <a:xfrm>
            <a:off x="1727125" y="106300"/>
            <a:ext cx="6638400" cy="13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4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Cohorts 2028</a:t>
            </a:r>
            <a:endParaRPr sz="4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Credit Requirements</a:t>
            </a:r>
            <a:endParaRPr sz="4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p25"/>
          <p:cNvSpPr txBox="1"/>
          <p:nvPr>
            <p:ph type="ctrTitle"/>
          </p:nvPr>
        </p:nvSpPr>
        <p:spPr>
          <a:xfrm>
            <a:off x="128850" y="3391600"/>
            <a:ext cx="5023500" cy="160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How is  a credit earned for a class?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54" name="Google Shape;154;p25"/>
          <p:cNvSpPr txBox="1"/>
          <p:nvPr>
            <p:ph type="ctrTitle"/>
          </p:nvPr>
        </p:nvSpPr>
        <p:spPr>
          <a:xfrm>
            <a:off x="6717900" y="1528300"/>
            <a:ext cx="1796400" cy="1512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9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24</a:t>
            </a:r>
            <a:endParaRPr sz="9600">
              <a:solidFill>
                <a:srgbClr val="000000"/>
              </a:solidFill>
            </a:endParaRPr>
          </a:p>
        </p:txBody>
      </p:sp>
      <p:sp>
        <p:nvSpPr>
          <p:cNvPr id="155" name="Google Shape;155;p25"/>
          <p:cNvSpPr txBox="1"/>
          <p:nvPr>
            <p:ph type="ctrTitle"/>
          </p:nvPr>
        </p:nvSpPr>
        <p:spPr>
          <a:xfrm>
            <a:off x="5345723" y="3483700"/>
            <a:ext cx="3798000" cy="1512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3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Pass the class with a 70% or higher</a:t>
            </a:r>
            <a:endParaRPr b="1" sz="3200">
              <a:solidFill>
                <a:srgbClr val="000000"/>
              </a:solidFill>
            </a:endParaRPr>
          </a:p>
        </p:txBody>
      </p:sp>
      <p:pic>
        <p:nvPicPr>
          <p:cNvPr id="156" name="Google Shape;156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22410" y="106298"/>
            <a:ext cx="1308390" cy="135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2533500" cy="171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type="ctrTitle"/>
          </p:nvPr>
        </p:nvSpPr>
        <p:spPr>
          <a:xfrm>
            <a:off x="236600" y="1594313"/>
            <a:ext cx="66384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Do I get more credits if I make a higher grade in the class?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63" name="Google Shape;163;p26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4" name="Google Shape;164;p26"/>
          <p:cNvSpPr txBox="1"/>
          <p:nvPr>
            <p:ph type="ctrTitle"/>
          </p:nvPr>
        </p:nvSpPr>
        <p:spPr>
          <a:xfrm>
            <a:off x="236600" y="160025"/>
            <a:ext cx="8886300" cy="13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7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Credits</a:t>
            </a:r>
            <a:endParaRPr sz="72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sp>
        <p:nvSpPr>
          <p:cNvPr id="165" name="Google Shape;165;p26"/>
          <p:cNvSpPr txBox="1"/>
          <p:nvPr>
            <p:ph type="ctrTitle"/>
          </p:nvPr>
        </p:nvSpPr>
        <p:spPr>
          <a:xfrm>
            <a:off x="236600" y="3510025"/>
            <a:ext cx="62169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Does earning a higher/lower grade change my GPA?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66" name="Google Shape;166;p26"/>
          <p:cNvSpPr txBox="1"/>
          <p:nvPr>
            <p:ph type="ctrTitle"/>
          </p:nvPr>
        </p:nvSpPr>
        <p:spPr>
          <a:xfrm>
            <a:off x="6814500" y="1464088"/>
            <a:ext cx="2016300" cy="16041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7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No</a:t>
            </a:r>
            <a:endParaRPr b="1" sz="7200">
              <a:solidFill>
                <a:srgbClr val="000000"/>
              </a:solidFill>
            </a:endParaRPr>
          </a:p>
        </p:txBody>
      </p:sp>
      <p:sp>
        <p:nvSpPr>
          <p:cNvPr id="167" name="Google Shape;167;p26"/>
          <p:cNvSpPr txBox="1"/>
          <p:nvPr>
            <p:ph type="ctrTitle"/>
          </p:nvPr>
        </p:nvSpPr>
        <p:spPr>
          <a:xfrm>
            <a:off x="6814500" y="3182800"/>
            <a:ext cx="2016300" cy="18129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7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Yes</a:t>
            </a:r>
            <a:endParaRPr b="1" sz="7200">
              <a:solidFill>
                <a:srgbClr val="000000"/>
              </a:solidFill>
            </a:endParaRPr>
          </a:p>
        </p:txBody>
      </p:sp>
      <p:pic>
        <p:nvPicPr>
          <p:cNvPr id="168" name="Google Shape;168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8293" y="132750"/>
            <a:ext cx="1172506" cy="121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-172125"/>
            <a:ext cx="2987050" cy="202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/>
          <p:nvPr>
            <p:ph type="ctrTitle"/>
          </p:nvPr>
        </p:nvSpPr>
        <p:spPr>
          <a:xfrm>
            <a:off x="231750" y="1584675"/>
            <a:ext cx="8680500" cy="128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ELHS is on a block schedule which enables students to earn </a:t>
            </a:r>
            <a:r>
              <a:rPr lang="en" sz="3200">
                <a:solidFill>
                  <a:srgbClr val="000000"/>
                </a:solidFill>
                <a:highlight>
                  <a:srgbClr val="FFFF00"/>
                </a:highlight>
                <a:latin typeface="Acme"/>
                <a:ea typeface="Acme"/>
                <a:cs typeface="Acme"/>
                <a:sym typeface="Acme"/>
              </a:rPr>
              <a:t>4 credits each semester</a:t>
            </a:r>
            <a:r>
              <a:rPr lang="en" sz="3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/</a:t>
            </a:r>
            <a:r>
              <a:rPr lang="en" sz="3200">
                <a:solidFill>
                  <a:srgbClr val="000000"/>
                </a:solidFill>
                <a:highlight>
                  <a:srgbClr val="00FF00"/>
                </a:highlight>
                <a:latin typeface="Acme"/>
                <a:ea typeface="Acme"/>
                <a:cs typeface="Acme"/>
                <a:sym typeface="Acme"/>
              </a:rPr>
              <a:t>8 credits each year.</a:t>
            </a:r>
            <a:endParaRPr sz="3200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75" name="Google Shape;175;p27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6" name="Google Shape;176;p27"/>
          <p:cNvSpPr txBox="1"/>
          <p:nvPr>
            <p:ph type="ctrTitle"/>
          </p:nvPr>
        </p:nvSpPr>
        <p:spPr>
          <a:xfrm>
            <a:off x="599000" y="160025"/>
            <a:ext cx="8886300" cy="13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7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Credits</a:t>
            </a:r>
            <a:endParaRPr sz="72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sp>
        <p:nvSpPr>
          <p:cNvPr id="177" name="Google Shape;177;p27"/>
          <p:cNvSpPr txBox="1"/>
          <p:nvPr>
            <p:ph type="ctrTitle"/>
          </p:nvPr>
        </p:nvSpPr>
        <p:spPr>
          <a:xfrm>
            <a:off x="236600" y="3510025"/>
            <a:ext cx="88863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30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Students have the potential to earn the 24 credits needed to graduate in 3 years. If you believe you qualify as an  early graduate, speak with your counselor.</a:t>
            </a:r>
            <a:endParaRPr sz="3000">
              <a:solidFill>
                <a:srgbClr val="000000"/>
              </a:solidFill>
            </a:endParaRPr>
          </a:p>
        </p:txBody>
      </p:sp>
      <p:pic>
        <p:nvPicPr>
          <p:cNvPr id="178" name="Google Shape;178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4320" y="72675"/>
            <a:ext cx="1716456" cy="178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-494575"/>
            <a:ext cx="3416150" cy="234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8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5" name="Google Shape;185;p28"/>
          <p:cNvSpPr txBox="1"/>
          <p:nvPr>
            <p:ph type="ctrTitle"/>
          </p:nvPr>
        </p:nvSpPr>
        <p:spPr>
          <a:xfrm>
            <a:off x="1458700" y="70475"/>
            <a:ext cx="7566600" cy="13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9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45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Need to Discuss your Credit Needs?</a:t>
            </a:r>
            <a:endParaRPr sz="42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sp>
        <p:nvSpPr>
          <p:cNvPr id="186" name="Google Shape;186;p28"/>
          <p:cNvSpPr txBox="1"/>
          <p:nvPr>
            <p:ph type="ctrTitle"/>
          </p:nvPr>
        </p:nvSpPr>
        <p:spPr>
          <a:xfrm>
            <a:off x="349550" y="3132426"/>
            <a:ext cx="8549400" cy="13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             Speak with your counselor and or the Dr. Prothro.</a:t>
            </a:r>
            <a:endParaRPr sz="30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To book an appointment with your counselor, access the </a:t>
            </a:r>
            <a:r>
              <a:rPr lang="en" sz="3000" u="sng">
                <a:solidFill>
                  <a:schemeClr val="hlink"/>
                </a:solidFill>
                <a:latin typeface="Acme"/>
                <a:ea typeface="Acme"/>
                <a:cs typeface="Acme"/>
                <a:sym typeface="Acme"/>
                <a:hlinkClick r:id="rId3"/>
              </a:rPr>
              <a:t>ELHS Counseling page</a:t>
            </a:r>
            <a:r>
              <a:rPr lang="en" sz="30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.</a:t>
            </a:r>
            <a:endParaRPr sz="30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To book an appointment with Dr. Prothro, access this </a:t>
            </a:r>
            <a:r>
              <a:rPr lang="en" sz="3000" u="sng">
                <a:solidFill>
                  <a:schemeClr val="hlink"/>
                </a:solidFill>
                <a:latin typeface="Acme"/>
                <a:ea typeface="Acme"/>
                <a:cs typeface="Acme"/>
                <a:sym typeface="Acme"/>
                <a:hlinkClick r:id="rId4"/>
              </a:rPr>
              <a:t>Booking</a:t>
            </a:r>
            <a:r>
              <a:rPr lang="en" sz="30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 link.</a:t>
            </a:r>
            <a:endParaRPr sz="30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pic>
        <p:nvPicPr>
          <p:cNvPr id="187" name="Google Shape;187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153090" y="116425"/>
            <a:ext cx="1476760" cy="153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16800" y="3572075"/>
            <a:ext cx="2527200" cy="171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4294967295" type="ctrTitle"/>
          </p:nvPr>
        </p:nvSpPr>
        <p:spPr>
          <a:xfrm>
            <a:off x="107450" y="174600"/>
            <a:ext cx="68178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en" sz="4000" u="none" cap="none" strike="noStrike">
                <a:solidFill>
                  <a:schemeClr val="dk1"/>
                </a:solidFill>
                <a:latin typeface="Acme"/>
                <a:ea typeface="Acme"/>
                <a:cs typeface="Acme"/>
                <a:sym typeface="Acme"/>
              </a:rPr>
              <a:t>Grade Level Classification</a:t>
            </a:r>
            <a:endParaRPr b="0" i="0" sz="4000" u="none" cap="none" strike="noStrike">
              <a:solidFill>
                <a:schemeClr val="dk1"/>
              </a:solidFill>
              <a:latin typeface="Acme"/>
              <a:ea typeface="Acme"/>
              <a:cs typeface="Acme"/>
              <a:sym typeface="Acme"/>
            </a:endParaRPr>
          </a:p>
        </p:txBody>
      </p:sp>
      <p:sp>
        <p:nvSpPr>
          <p:cNvPr id="66" name="Google Shape;66;p15"/>
          <p:cNvSpPr txBox="1"/>
          <p:nvPr>
            <p:ph idx="4294967295" type="subTitle"/>
          </p:nvPr>
        </p:nvSpPr>
        <p:spPr>
          <a:xfrm>
            <a:off x="352000" y="2430725"/>
            <a:ext cx="7773000" cy="25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3600" u="none" cap="none" strike="noStrike">
                <a:solidFill>
                  <a:srgbClr val="000000"/>
                </a:solidFill>
                <a:highlight>
                  <a:srgbClr val="FFF2CC"/>
                </a:highlight>
                <a:latin typeface="Acme"/>
                <a:ea typeface="Acme"/>
                <a:cs typeface="Acme"/>
                <a:sym typeface="Acme"/>
              </a:rPr>
              <a:t>10</a:t>
            </a:r>
            <a:r>
              <a:rPr b="0" baseline="30000" i="0" lang="en" sz="3600" u="none" cap="none" strike="noStrike">
                <a:solidFill>
                  <a:srgbClr val="000000"/>
                </a:solidFill>
                <a:highlight>
                  <a:srgbClr val="FFF2CC"/>
                </a:highlight>
                <a:latin typeface="Acme"/>
                <a:ea typeface="Acme"/>
                <a:cs typeface="Acme"/>
                <a:sym typeface="Acme"/>
              </a:rPr>
              <a:t>th</a:t>
            </a:r>
            <a:r>
              <a:rPr b="0" i="0" lang="en" sz="3600" u="none" cap="none" strike="noStrike">
                <a:solidFill>
                  <a:srgbClr val="000000"/>
                </a:solidFill>
                <a:highlight>
                  <a:srgbClr val="FFF2CC"/>
                </a:highlight>
                <a:latin typeface="Acme"/>
                <a:ea typeface="Acme"/>
                <a:cs typeface="Acme"/>
                <a:sym typeface="Acme"/>
              </a:rPr>
              <a:t> grade – must have at least 5 credits</a:t>
            </a:r>
            <a:endParaRPr b="0" i="0" sz="3600" u="none" cap="none" strike="noStrike">
              <a:solidFill>
                <a:srgbClr val="000000"/>
              </a:solidFill>
              <a:highlight>
                <a:srgbClr val="FFF2CC"/>
              </a:highlight>
              <a:latin typeface="Acme"/>
              <a:ea typeface="Acme"/>
              <a:cs typeface="Acme"/>
              <a:sym typeface="Acm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3600" u="none" cap="none" strike="noStrike">
                <a:solidFill>
                  <a:srgbClr val="000000"/>
                </a:solidFill>
                <a:highlight>
                  <a:srgbClr val="B6D7A8"/>
                </a:highlight>
                <a:latin typeface="Acme"/>
                <a:ea typeface="Acme"/>
                <a:cs typeface="Acme"/>
                <a:sym typeface="Acme"/>
              </a:rPr>
              <a:t>11</a:t>
            </a:r>
            <a:r>
              <a:rPr b="0" baseline="30000" i="0" lang="en" sz="3600" u="none" cap="none" strike="noStrike">
                <a:solidFill>
                  <a:srgbClr val="000000"/>
                </a:solidFill>
                <a:highlight>
                  <a:srgbClr val="B6D7A8"/>
                </a:highlight>
                <a:latin typeface="Acme"/>
                <a:ea typeface="Acme"/>
                <a:cs typeface="Acme"/>
                <a:sym typeface="Acme"/>
              </a:rPr>
              <a:t>th</a:t>
            </a:r>
            <a:r>
              <a:rPr b="0" i="0" lang="en" sz="3600" u="none" cap="none" strike="noStrike">
                <a:solidFill>
                  <a:srgbClr val="000000"/>
                </a:solidFill>
                <a:highlight>
                  <a:srgbClr val="B6D7A8"/>
                </a:highlight>
                <a:latin typeface="Acme"/>
                <a:ea typeface="Acme"/>
                <a:cs typeface="Acme"/>
                <a:sym typeface="Acme"/>
              </a:rPr>
              <a:t> grade - must have at least 11 credits</a:t>
            </a:r>
            <a:endParaRPr b="0" i="0" sz="3600" u="none" cap="none" strike="noStrike">
              <a:solidFill>
                <a:srgbClr val="000000"/>
              </a:solidFill>
              <a:highlight>
                <a:srgbClr val="B6D7A8"/>
              </a:highlight>
              <a:latin typeface="Acme"/>
              <a:ea typeface="Acme"/>
              <a:cs typeface="Acme"/>
              <a:sym typeface="Acm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3600" u="none" cap="none" strike="noStrike">
                <a:solidFill>
                  <a:srgbClr val="000000"/>
                </a:solidFill>
                <a:highlight>
                  <a:srgbClr val="C9DAF8"/>
                </a:highlight>
                <a:latin typeface="Acme"/>
                <a:ea typeface="Acme"/>
                <a:cs typeface="Acme"/>
                <a:sym typeface="Acme"/>
              </a:rPr>
              <a:t>12</a:t>
            </a:r>
            <a:r>
              <a:rPr b="0" baseline="30000" i="0" lang="en" sz="3600" u="none" cap="none" strike="noStrike">
                <a:solidFill>
                  <a:srgbClr val="000000"/>
                </a:solidFill>
                <a:highlight>
                  <a:srgbClr val="C9DAF8"/>
                </a:highlight>
                <a:latin typeface="Acme"/>
                <a:ea typeface="Acme"/>
                <a:cs typeface="Acme"/>
                <a:sym typeface="Acme"/>
              </a:rPr>
              <a:t>th</a:t>
            </a:r>
            <a:r>
              <a:rPr b="0" i="0" lang="en" sz="3600" u="none" cap="none" strike="noStrike">
                <a:solidFill>
                  <a:srgbClr val="000000"/>
                </a:solidFill>
                <a:highlight>
                  <a:srgbClr val="C9DAF8"/>
                </a:highlight>
                <a:latin typeface="Acme"/>
                <a:ea typeface="Acme"/>
                <a:cs typeface="Acme"/>
                <a:sym typeface="Acme"/>
              </a:rPr>
              <a:t> grade - must have at least 17 credits</a:t>
            </a:r>
            <a:endParaRPr b="0" i="0" sz="3600" u="none" cap="none" strike="noStrike">
              <a:solidFill>
                <a:srgbClr val="000000"/>
              </a:solidFill>
              <a:highlight>
                <a:srgbClr val="C9DAF8"/>
              </a:highlight>
              <a:latin typeface="Acme"/>
              <a:ea typeface="Acme"/>
              <a:cs typeface="Acme"/>
              <a:sym typeface="Acm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lt2"/>
              </a:solidFill>
              <a:latin typeface="Acme"/>
              <a:ea typeface="Acme"/>
              <a:cs typeface="Acme"/>
              <a:sym typeface="Acme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25300" y="604351"/>
            <a:ext cx="3260125" cy="283632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>
            <p:ph idx="4294967295" type="ctrTitle"/>
          </p:nvPr>
        </p:nvSpPr>
        <p:spPr>
          <a:xfrm>
            <a:off x="352000" y="1362588"/>
            <a:ext cx="68178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en" sz="3000" u="none" cap="none" strike="noStrike">
                <a:solidFill>
                  <a:schemeClr val="dk1"/>
                </a:solidFill>
                <a:latin typeface="Acme"/>
                <a:ea typeface="Acme"/>
                <a:cs typeface="Acme"/>
                <a:sym typeface="Acme"/>
              </a:rPr>
              <a:t>The grade you are in is determined by the number of credits you have earned:</a:t>
            </a:r>
            <a:endParaRPr b="0" i="0" sz="3000" u="none" cap="none" strike="noStrike">
              <a:solidFill>
                <a:schemeClr val="dk1"/>
              </a:solidFill>
              <a:latin typeface="Acme"/>
              <a:ea typeface="Acme"/>
              <a:cs typeface="Acme"/>
              <a:sym typeface="Acm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992575"/>
            <a:ext cx="85206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Cohorts 2025-2027</a:t>
            </a:r>
            <a:endParaRPr sz="7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Credit Requirements</a:t>
            </a:r>
            <a:endParaRPr sz="7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326175" y="1382625"/>
            <a:ext cx="66384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How many credits do you need to </a:t>
            </a:r>
            <a:endParaRPr sz="36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graduate high school?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0" name="Google Shape;80;p17"/>
          <p:cNvSpPr txBox="1"/>
          <p:nvPr>
            <p:ph type="ctrTitle"/>
          </p:nvPr>
        </p:nvSpPr>
        <p:spPr>
          <a:xfrm>
            <a:off x="1727125" y="106300"/>
            <a:ext cx="6638400" cy="13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4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Cohorts 2025-2027</a:t>
            </a:r>
            <a:endParaRPr sz="4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Credit Requirements</a:t>
            </a:r>
            <a:endParaRPr sz="4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7"/>
          <p:cNvSpPr txBox="1"/>
          <p:nvPr>
            <p:ph type="ctrTitle"/>
          </p:nvPr>
        </p:nvSpPr>
        <p:spPr>
          <a:xfrm>
            <a:off x="128850" y="3391600"/>
            <a:ext cx="5023442" cy="160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How is  a credit earned for a class?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82" name="Google Shape;82;p17"/>
          <p:cNvSpPr txBox="1"/>
          <p:nvPr>
            <p:ph type="ctrTitle"/>
          </p:nvPr>
        </p:nvSpPr>
        <p:spPr>
          <a:xfrm>
            <a:off x="6744800" y="1671838"/>
            <a:ext cx="2016300" cy="16041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9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23</a:t>
            </a:r>
            <a:endParaRPr sz="9600">
              <a:solidFill>
                <a:srgbClr val="000000"/>
              </a:solidFill>
            </a:endParaRPr>
          </a:p>
        </p:txBody>
      </p:sp>
      <p:sp>
        <p:nvSpPr>
          <p:cNvPr id="83" name="Google Shape;83;p17"/>
          <p:cNvSpPr txBox="1"/>
          <p:nvPr>
            <p:ph type="ctrTitle"/>
          </p:nvPr>
        </p:nvSpPr>
        <p:spPr>
          <a:xfrm>
            <a:off x="5345723" y="3483700"/>
            <a:ext cx="3798077" cy="1512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3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Pass the class with a 70% or higher</a:t>
            </a:r>
            <a:endParaRPr b="1" sz="3200">
              <a:solidFill>
                <a:srgbClr val="000000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22410" y="106298"/>
            <a:ext cx="1308390" cy="135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2533500" cy="171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ctrTitle"/>
          </p:nvPr>
        </p:nvSpPr>
        <p:spPr>
          <a:xfrm>
            <a:off x="236600" y="1594313"/>
            <a:ext cx="66384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Do I get more credits if I make a higher grade in the class?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2" name="Google Shape;92;p18"/>
          <p:cNvSpPr txBox="1"/>
          <p:nvPr>
            <p:ph type="ctrTitle"/>
          </p:nvPr>
        </p:nvSpPr>
        <p:spPr>
          <a:xfrm>
            <a:off x="236600" y="160025"/>
            <a:ext cx="8886300" cy="13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7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Credits</a:t>
            </a:r>
            <a:endParaRPr sz="72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sp>
        <p:nvSpPr>
          <p:cNvPr id="93" name="Google Shape;93;p18"/>
          <p:cNvSpPr txBox="1"/>
          <p:nvPr>
            <p:ph type="ctrTitle"/>
          </p:nvPr>
        </p:nvSpPr>
        <p:spPr>
          <a:xfrm>
            <a:off x="236600" y="3510025"/>
            <a:ext cx="62169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3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Does earning a higher/lower grade change my GPA?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94" name="Google Shape;94;p18"/>
          <p:cNvSpPr txBox="1"/>
          <p:nvPr>
            <p:ph type="ctrTitle"/>
          </p:nvPr>
        </p:nvSpPr>
        <p:spPr>
          <a:xfrm>
            <a:off x="6814500" y="1464088"/>
            <a:ext cx="2016300" cy="16041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7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No</a:t>
            </a:r>
            <a:endParaRPr b="1" sz="7200">
              <a:solidFill>
                <a:srgbClr val="000000"/>
              </a:solidFill>
            </a:endParaRPr>
          </a:p>
        </p:txBody>
      </p:sp>
      <p:sp>
        <p:nvSpPr>
          <p:cNvPr id="95" name="Google Shape;95;p18"/>
          <p:cNvSpPr txBox="1"/>
          <p:nvPr>
            <p:ph type="ctrTitle"/>
          </p:nvPr>
        </p:nvSpPr>
        <p:spPr>
          <a:xfrm>
            <a:off x="6814500" y="3182800"/>
            <a:ext cx="2016300" cy="18129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7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Yes</a:t>
            </a:r>
            <a:endParaRPr b="1" sz="7200">
              <a:solidFill>
                <a:srgbClr val="000000"/>
              </a:solidFill>
            </a:endParaRPr>
          </a:p>
        </p:txBody>
      </p:sp>
      <p:pic>
        <p:nvPicPr>
          <p:cNvPr id="96" name="Google Shape;9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8293" y="132750"/>
            <a:ext cx="1172506" cy="121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-172125"/>
            <a:ext cx="2987050" cy="202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ctrTitle"/>
          </p:nvPr>
        </p:nvSpPr>
        <p:spPr>
          <a:xfrm>
            <a:off x="231750" y="1584675"/>
            <a:ext cx="8680500" cy="128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ELHS is on a block schedule which enables students to earn </a:t>
            </a:r>
            <a:r>
              <a:rPr lang="en" sz="3200">
                <a:solidFill>
                  <a:srgbClr val="000000"/>
                </a:solidFill>
                <a:highlight>
                  <a:srgbClr val="FFFF00"/>
                </a:highlight>
                <a:latin typeface="Acme"/>
                <a:ea typeface="Acme"/>
                <a:cs typeface="Acme"/>
                <a:sym typeface="Acme"/>
              </a:rPr>
              <a:t>4 credits each semester</a:t>
            </a:r>
            <a:r>
              <a:rPr lang="en" sz="3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/</a:t>
            </a:r>
            <a:r>
              <a:rPr lang="en" sz="3200">
                <a:solidFill>
                  <a:srgbClr val="000000"/>
                </a:solidFill>
                <a:highlight>
                  <a:srgbClr val="00FF00"/>
                </a:highlight>
                <a:latin typeface="Acme"/>
                <a:ea typeface="Acme"/>
                <a:cs typeface="Acme"/>
                <a:sym typeface="Acme"/>
              </a:rPr>
              <a:t>8 credits each year.</a:t>
            </a:r>
            <a:endParaRPr sz="3200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3" name="Google Shape;103;p19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4" name="Google Shape;104;p19"/>
          <p:cNvSpPr txBox="1"/>
          <p:nvPr>
            <p:ph type="ctrTitle"/>
          </p:nvPr>
        </p:nvSpPr>
        <p:spPr>
          <a:xfrm>
            <a:off x="599000" y="160025"/>
            <a:ext cx="8886300" cy="13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7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Credits</a:t>
            </a:r>
            <a:endParaRPr sz="72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sp>
        <p:nvSpPr>
          <p:cNvPr id="105" name="Google Shape;105;p19"/>
          <p:cNvSpPr txBox="1"/>
          <p:nvPr>
            <p:ph type="ctrTitle"/>
          </p:nvPr>
        </p:nvSpPr>
        <p:spPr>
          <a:xfrm>
            <a:off x="236600" y="3510025"/>
            <a:ext cx="88863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30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Students have the potential to earn the 23 credits needed to graduate in 3 years. If you believe you qualify as an early graduate, speak to your counselor.</a:t>
            </a:r>
            <a:endParaRPr sz="3000">
              <a:solidFill>
                <a:srgbClr val="000000"/>
              </a:solidFill>
            </a:endParaRPr>
          </a:p>
        </p:txBody>
      </p:sp>
      <p:pic>
        <p:nvPicPr>
          <p:cNvPr id="106" name="Google Shape;10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4320" y="72675"/>
            <a:ext cx="1716456" cy="178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-494575"/>
            <a:ext cx="3416150" cy="234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ctrTitle"/>
          </p:nvPr>
        </p:nvSpPr>
        <p:spPr>
          <a:xfrm>
            <a:off x="3062500" y="1241075"/>
            <a:ext cx="5954100" cy="337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cme"/>
              <a:buChar char="●"/>
            </a:pPr>
            <a:r>
              <a:rPr lang="en" sz="25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English - 4 credits</a:t>
            </a:r>
            <a:endParaRPr sz="25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cme"/>
              <a:buChar char="●"/>
            </a:pPr>
            <a:r>
              <a:rPr lang="en" sz="25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Math - 4 credits</a:t>
            </a:r>
            <a:endParaRPr sz="25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cme"/>
              <a:buChar char="●"/>
            </a:pPr>
            <a:r>
              <a:rPr lang="en" sz="25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Science - 4 credits</a:t>
            </a:r>
            <a:endParaRPr sz="25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cme"/>
              <a:buChar char="●"/>
            </a:pPr>
            <a:r>
              <a:rPr lang="en" sz="25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Social Studies - 3 credits</a:t>
            </a:r>
            <a:endParaRPr sz="25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cme"/>
              <a:buChar char="●"/>
            </a:pPr>
            <a:r>
              <a:rPr lang="en" sz="25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PE/Health - 1 credit</a:t>
            </a:r>
            <a:endParaRPr sz="25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cme"/>
              <a:buChar char="●"/>
            </a:pPr>
            <a:r>
              <a:rPr lang="en" sz="25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Electives - 7 credits (including  at least one in CTAE, Fine Arts, or World Language)</a:t>
            </a:r>
            <a:endParaRPr sz="25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sp>
        <p:nvSpPr>
          <p:cNvPr id="113" name="Google Shape;113;p20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4" name="Google Shape;114;p20"/>
          <p:cNvSpPr txBox="1"/>
          <p:nvPr>
            <p:ph type="ctrTitle"/>
          </p:nvPr>
        </p:nvSpPr>
        <p:spPr>
          <a:xfrm>
            <a:off x="228175" y="0"/>
            <a:ext cx="6933900" cy="13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7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Credits Needed</a:t>
            </a:r>
            <a:endParaRPr sz="72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39710" y="154100"/>
            <a:ext cx="1476760" cy="153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2995925"/>
            <a:ext cx="3062500" cy="2245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2" name="Google Shape;122;p21"/>
          <p:cNvSpPr txBox="1"/>
          <p:nvPr>
            <p:ph type="ctrTitle"/>
          </p:nvPr>
        </p:nvSpPr>
        <p:spPr>
          <a:xfrm>
            <a:off x="216525" y="27650"/>
            <a:ext cx="8127300" cy="8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46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Core Courses &amp; Credits Needed</a:t>
            </a:r>
            <a:endParaRPr sz="46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pic>
        <p:nvPicPr>
          <p:cNvPr id="123" name="Google Shape;12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07775" y="-12"/>
            <a:ext cx="891975" cy="9256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4" name="Google Shape;124;p21"/>
          <p:cNvGraphicFramePr/>
          <p:nvPr/>
        </p:nvGraphicFramePr>
        <p:xfrm>
          <a:off x="1268950" y="925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{0B914D17-1C32-4A45-89BB-B857DF9CBD38}</a:tableStyleId>
              </a:tblPr>
              <a:tblGrid>
                <a:gridCol w="1818525"/>
                <a:gridCol w="1768275"/>
                <a:gridCol w="1256275"/>
                <a:gridCol w="12812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English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(4)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Math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(4)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Science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(4)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Social Studies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(3)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One English class in each year of high school, including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*American Literature/Composition (11th grade) and *Ninth-Grade Literature and Composition.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*GSE Algebra,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*GSE Geometry,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*GSE Algebra II, and *Pre-Calculus or Advanced Math Decision Making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/>
                        <a:t>A</a:t>
                      </a:r>
                      <a:r>
                        <a:rPr b="1" lang="en" sz="1200" u="sng"/>
                        <a:t>ccelerated Students</a:t>
                      </a:r>
                      <a:endParaRPr b="1" sz="1200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*Honors GSE, Geometry,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*GSE Algebra II,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*Pre-Calculus, and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*AP Calculus/AP Statistics 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*Biology, *Physical Science or Physics, *Environmental Science OR Earth Systems OR Chemistry and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*One additional science course of choice.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(See the </a:t>
                      </a:r>
                      <a:r>
                        <a:rPr lang="en" sz="1200" u="sng">
                          <a:solidFill>
                            <a:schemeClr val="hlink"/>
                          </a:solidFill>
                          <a:hlinkClick r:id="rId4"/>
                        </a:rPr>
                        <a:t>Advisement Guide</a:t>
                      </a:r>
                      <a:r>
                        <a:rPr lang="en" sz="1200"/>
                        <a:t> for Choices.)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*World History, *United States History,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*United States Government (.5 credit). and ^Economics (.5 credit)</a:t>
                      </a:r>
                      <a:endParaRPr sz="12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>
            <p:ph idx="12" type="sldNum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0" name="Google Shape;130;p22"/>
          <p:cNvSpPr txBox="1"/>
          <p:nvPr>
            <p:ph type="ctrTitle"/>
          </p:nvPr>
        </p:nvSpPr>
        <p:spPr>
          <a:xfrm>
            <a:off x="241525" y="-94600"/>
            <a:ext cx="8127300" cy="87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4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Elective</a:t>
            </a:r>
            <a:r>
              <a:rPr lang="en" sz="42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 Courses &amp; Credits Needed</a:t>
            </a:r>
            <a:endParaRPr sz="42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  <p:pic>
        <p:nvPicPr>
          <p:cNvPr id="131" name="Google Shape;13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07775" y="-12"/>
            <a:ext cx="891975" cy="9256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2" name="Google Shape;132;p22"/>
          <p:cNvGraphicFramePr/>
          <p:nvPr/>
        </p:nvGraphicFramePr>
        <p:xfrm>
          <a:off x="424700" y="650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{0B914D17-1C32-4A45-89BB-B857DF9CBD38}</a:tableStyleId>
              </a:tblPr>
              <a:tblGrid>
                <a:gridCol w="3059400"/>
                <a:gridCol w="2026425"/>
                <a:gridCol w="27885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CTAE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Fine Arts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World Language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(3)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Health and Physical Education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(1)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Electives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(4)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Students must earn 3 credits, in any combination, from these three curriculum areas.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Students planning to attend a 4-year college or university immediately after high school must earn a minimum of 2 credits in a modern language.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Students who plan to continue a technical program of study at a technical college after high school are encouraged to take at least 3 credits in a single CTAE career pathway.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½ credit per course. Each course is 9-weeks in length (block school).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Typically taken in the 9th grade.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Electives can be taken in any curriculum area.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Students planning to attend a 4-year college or university are encouraged to take at least 2 electives from academic curriculum areas.</a:t>
                      </a:r>
                      <a:endParaRPr sz="12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