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88" r:id="rId3"/>
    <p:sldId id="287" r:id="rId4"/>
    <p:sldId id="266" r:id="rId5"/>
    <p:sldId id="261" r:id="rId6"/>
    <p:sldId id="269" r:id="rId7"/>
    <p:sldId id="262" r:id="rId8"/>
    <p:sldId id="260" r:id="rId9"/>
    <p:sldId id="263" r:id="rId10"/>
    <p:sldId id="278" r:id="rId11"/>
    <p:sldId id="265" r:id="rId12"/>
    <p:sldId id="284" r:id="rId13"/>
    <p:sldId id="293" r:id="rId14"/>
    <p:sldId id="272" r:id="rId15"/>
    <p:sldId id="290" r:id="rId16"/>
    <p:sldId id="289" r:id="rId17"/>
    <p:sldId id="271" r:id="rId18"/>
    <p:sldId id="292" r:id="rId19"/>
    <p:sldId id="274" r:id="rId20"/>
    <p:sldId id="282" r:id="rId21"/>
    <p:sldId id="280" r:id="rId22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9"/>
    <a:srgbClr val="FF6600"/>
    <a:srgbClr val="FF9933"/>
    <a:srgbClr val="FFEEB7"/>
    <a:srgbClr val="FEC60A"/>
    <a:srgbClr val="7CBF33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r">
              <a:defRPr sz="1200"/>
            </a:lvl1pPr>
          </a:lstStyle>
          <a:p>
            <a:fld id="{4D6B11E7-8A13-4112-B697-93160F66E53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r">
              <a:defRPr sz="1200"/>
            </a:lvl1pPr>
          </a:lstStyle>
          <a:p>
            <a:fld id="{C3BE652A-230C-4A77-8FAD-6F9DD47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r">
              <a:defRPr sz="1200"/>
            </a:lvl1pPr>
          </a:lstStyle>
          <a:p>
            <a:fld id="{58721664-B2B2-4BA4-A790-052990D1E6D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0" tIns="47025" rIns="94050" bIns="470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4050" tIns="47025" rIns="94050" bIns="470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r">
              <a:defRPr sz="1200"/>
            </a:lvl1pPr>
          </a:lstStyle>
          <a:p>
            <a:fld id="{494877B1-E262-426C-8853-F09D741F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9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7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4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nightly a variety of ways:  aloud, independently, shared reading, taking turns,</a:t>
            </a:r>
            <a:r>
              <a:rPr lang="en-US" baseline="0"/>
              <a:t> listen to 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nightly a variety of ways:  aloud, independently, shared reading, taking turns,</a:t>
            </a:r>
            <a:r>
              <a:rPr lang="en-US" baseline="0"/>
              <a:t> listen to 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3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nightly a variety of ways:  aloud, independently, shared reading, taking turns,</a:t>
            </a:r>
            <a:r>
              <a:rPr lang="en-US" baseline="0"/>
              <a:t> listen to 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SOAR points; Bi-Weekly Progress Report;  SOAR Reminder; 3 SOAR reminders in a month is an </a:t>
            </a:r>
            <a:r>
              <a:rPr lang="en-US"/>
              <a:t>office referral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8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02F2D"/>
                </a:solidFill>
              </a:rPr>
              <a:t>BIRTHDAY CELEBRATIONS </a:t>
            </a:r>
            <a:endParaRPr lang="en-US" b="1">
              <a:ea typeface="Calibri"/>
              <a:cs typeface="Calibri"/>
            </a:endParaRPr>
          </a:p>
          <a:p>
            <a:r>
              <a:rPr lang="en-US" dirty="0">
                <a:solidFill>
                  <a:srgbClr val="302F2D"/>
                </a:solidFill>
              </a:rPr>
              <a:t>Due to the number of students with food allergies and our focus on health and wellness, our birthday </a:t>
            </a:r>
            <a:endParaRPr lang="en-US" dirty="0"/>
          </a:p>
          <a:p>
            <a:r>
              <a:rPr lang="en-US">
                <a:solidFill>
                  <a:srgbClr val="302F2D"/>
                </a:solidFill>
              </a:rPr>
              <a:t>celebration policy is as follows. Parents are welcome to send in one small nonedible birthday item Tstudent’s birthday.  Please 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solidFill>
                  <a:srgbClr val="302F2D"/>
                </a:solidFill>
              </a:rPr>
              <a:t>note that the following items are prohibited on school campus: party bags, balloons, flowers, and party </a:t>
            </a:r>
            <a:endParaRPr lang="en-US" dirty="0"/>
          </a:p>
          <a:p>
            <a:r>
              <a:rPr lang="en-US" dirty="0">
                <a:solidFill>
                  <a:srgbClr val="302F2D"/>
                </a:solidFill>
              </a:rPr>
              <a:t>invitations.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302F2D"/>
                </a:solidFill>
              </a:rPr>
              <a:t>After 5 unexcused absences</a:t>
            </a:r>
            <a:r>
              <a:rPr lang="en-US">
                <a:solidFill>
                  <a:srgbClr val="302F2D"/>
                </a:solidFill>
              </a:rPr>
              <a:t>, our school social worker will reach out to parents.  A letter from the AES social worker will be sent home once your child accumulates</a:t>
            </a:r>
            <a:r>
              <a:rPr lang="en-US" b="1" dirty="0">
                <a:solidFill>
                  <a:srgbClr val="302F2D"/>
                </a:solidFill>
              </a:rPr>
              <a:t> five or more days of unexcused absences or tardies</a:t>
            </a:r>
            <a:r>
              <a:rPr lang="en-US" dirty="0">
                <a:solidFill>
                  <a:srgbClr val="302F2D"/>
                </a:solidFill>
              </a:rPr>
              <a:t>. A social worker referral is automatically made once your child has accumulated more than five days of unexcused absences or tardies</a:t>
            </a:r>
          </a:p>
          <a:p>
            <a:r>
              <a:rPr lang="en-US">
                <a:solidFill>
                  <a:srgbClr val="302F2D"/>
                </a:solidFill>
                <a:ea typeface="Calibri"/>
                <a:cs typeface="Calibri"/>
              </a:rPr>
              <a:t>Communication- AES Website, Eagles Wings, Weekly Newsletter, Email....</a:t>
            </a:r>
            <a:endParaRPr lang="en-US" dirty="0">
              <a:solidFill>
                <a:srgbClr val="302F2D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9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Daily folder – Check it, TRANSPORTATION (Call office) and EXCUSES  Friday Folder -  Sent home 2</a:t>
            </a:r>
            <a:r>
              <a:rPr lang="en-US" baseline="30000"/>
              <a:t>nd</a:t>
            </a:r>
            <a:r>
              <a:rPr lang="en-US"/>
              <a:t> and 4</a:t>
            </a:r>
            <a:r>
              <a:rPr lang="en-US" baseline="30000"/>
              <a:t>th</a:t>
            </a:r>
            <a:r>
              <a:rPr lang="en-US"/>
              <a:t> Friday, sign cover sheet and return.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7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02F2D"/>
                </a:solidFill>
                <a:effectLst/>
                <a:latin typeface="Montserrat Light" panose="00000400000000000000" pitchFamily="2" charset="0"/>
              </a:rPr>
              <a:t>The Curriculum Hub provides a variety of resources to assist parents in supporting their student's learning in the areas of English Language Arts/Reading, Mathematics, Science and Social Studies including: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AES Time is a 30-minute block of time for enrichment and intervention based on student needs. It will change throughout the year. TAG is Monday.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Explicit, targeted instruction based on foundational reading and comprehension. Students will build background knowledge, experience shared reading, whole-group minilessons, small group work, as well as phonics and word work. </a:t>
            </a:r>
            <a:r>
              <a:rPr lang="en-US" b="0" i="0">
                <a:effectLst/>
                <a:latin typeface="Raleway" pitchFamily="2" charset="0"/>
              </a:rPr>
              <a:t>An easy way to remember the difference between phonics and phonemic awareness is that phonics is visual while phonemic awareness is auditory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look for spelling to be close to what the word sounds like, sentence structure, word order, and a clear thought. At the end of each unit, they will publish a piece of writing based on the theme in that unit. We are currently working on a unit about “What makes you special.”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1</a:t>
            </a:r>
            <a:r>
              <a:rPr lang="en-US" baseline="30000"/>
              <a:t>st</a:t>
            </a:r>
            <a:r>
              <a:rPr lang="en-US"/>
              <a:t> Grade Standards.  We do have Continuous Achievement in Math. We meet the children where they are academically.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8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sometimes have projects with these units. (Sound)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 workbook/notebook that we use for Social Studies. There may be projects due in these subjects.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aunchpad.classlink.com/fc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ultonk12-my.sharepoint.com/:b:/g/personal/crawfordce_fultonschools_org/ESu2GONniyxCiP8-4qhHn2cBKs1I91YNExG-RPLUtertAQ?e=x85wWv" TargetMode="External"/><Relationship Id="rId4" Type="http://schemas.openxmlformats.org/officeDocument/2006/relationships/hyperlink" Target="https://www.fultonschools.org/studentdisciplin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ultonk12-my.sharepoint.com/:b:/g/personal/ayshc_fultonschools_org/EW_L-RKHOT1IjjrsmijqkdkBZ1hL4CsFVd3zwZeGgk-_HA?e=niaxg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wallj1@fultonschools.org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jamesm2@fultonschools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eys@fultonschools.org" TargetMode="External"/><Relationship Id="rId5" Type="http://schemas.openxmlformats.org/officeDocument/2006/relationships/hyperlink" Target="mailto:Dingesm@fultonschools.org" TargetMode="External"/><Relationship Id="rId4" Type="http://schemas.openxmlformats.org/officeDocument/2006/relationships/hyperlink" Target="mailto:Andolino@fulton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afari.fultonschools.org/PORTAL" TargetMode="External"/><Relationship Id="rId4" Type="http://schemas.openxmlformats.org/officeDocument/2006/relationships/hyperlink" Target="https://www.fultonschools.org/alpharetta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1600" y="1129538"/>
            <a:ext cx="6629400" cy="25908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4A66AC"/>
                </a:solidFill>
                <a:latin typeface="Century Gothic"/>
                <a:ea typeface="+mj-ea"/>
                <a:cs typeface="+mj-cs"/>
              </a:rPr>
              <a:t>Welcome to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First Grade</a:t>
            </a:r>
            <a:br>
              <a:rPr lang="en-US" sz="4400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4400" b="1" dirty="0">
                <a:solidFill>
                  <a:srgbClr val="7CBF33"/>
                </a:solidFill>
                <a:latin typeface="Century Gothic"/>
                <a:ea typeface="+mj-ea"/>
                <a:cs typeface="+mj-cs"/>
              </a:rPr>
              <a:t>Academic Partnership Night</a:t>
            </a:r>
            <a:endParaRPr lang="en-US" sz="4400" b="1" i="0" u="none" strike="noStrike" kern="1200" cap="none" spc="0" normalizeH="0" baseline="0" noProof="0">
              <a:ln w="38100">
                <a:noFill/>
              </a:ln>
              <a:solidFill>
                <a:srgbClr val="7CBF33"/>
              </a:solidFill>
              <a:effectLst/>
              <a:uLnTx/>
              <a:uFillTx/>
              <a:latin typeface="Century Gothic" panose="020B0502020202020204" pitchFamily="34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700" y="4011676"/>
            <a:ext cx="350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Teachers:</a:t>
            </a:r>
          </a:p>
          <a:p>
            <a:pPr algn="ctr"/>
            <a:r>
              <a:rPr lang="en-US" sz="800" dirty="0">
                <a:latin typeface="Century Gothic" panose="020B0502020202020204" pitchFamily="34" charset="0"/>
              </a:rPr>
              <a:t>  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Mrs. Andolino, Mrs. Dinges,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Ms. James, Ms. Jacobs, and Mrs. Shettle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259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2057400"/>
            <a:ext cx="701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Programs:  </a:t>
            </a:r>
            <a:r>
              <a:rPr lang="en-US" sz="2800" dirty="0" err="1">
                <a:latin typeface="Century Gothic" panose="020B0502020202020204" pitchFamily="34" charset="0"/>
              </a:rPr>
              <a:t>iReady</a:t>
            </a:r>
            <a:r>
              <a:rPr lang="en-US" sz="2800" dirty="0">
                <a:latin typeface="Century Gothic" panose="020B0502020202020204" pitchFamily="34" charset="0"/>
              </a:rPr>
              <a:t> (30-45 mins per week in reading and math), </a:t>
            </a:r>
            <a:r>
              <a:rPr lang="en-US" sz="2800" dirty="0" err="1">
                <a:latin typeface="Century Gothic" panose="020B0502020202020204" pitchFamily="34" charset="0"/>
              </a:rPr>
              <a:t>Tumblebooks</a:t>
            </a:r>
            <a:endParaRPr lang="en-US" sz="28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These programs should be accessed through </a:t>
            </a:r>
            <a:r>
              <a:rPr lang="en-US" sz="2800" dirty="0" err="1">
                <a:latin typeface="Century Gothic" panose="020B0502020202020204" pitchFamily="34" charset="0"/>
              </a:rPr>
              <a:t>ClassLink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F4B5F-E76C-44EA-9130-DB1250F16618}"/>
              </a:ext>
            </a:extLst>
          </p:cNvPr>
          <p:cNvSpPr txBox="1"/>
          <p:nvPr/>
        </p:nvSpPr>
        <p:spPr>
          <a:xfrm>
            <a:off x="2667000" y="4343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  <a:hlinkClick r:id="rId4"/>
              </a:rPr>
              <a:t>https://launchpad.classlink.com/fcs</a:t>
            </a:r>
            <a:r>
              <a:rPr lang="en-US" sz="240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C661134B-588A-A310-DDD6-69B4DDF445D5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42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4648200"/>
            <a:ext cx="66294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Century Gothic" panose="020B0502020202020204" pitchFamily="34" charset="0"/>
              </a:rPr>
              <a:t>Report Cards – every 18 weeks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Century Gothic" panose="020B0502020202020204" pitchFamily="34" charset="0"/>
              </a:rPr>
              <a:t>Progress Reports – every 4 ½ weeks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97B310-68EF-F86F-2526-CDA60B3A8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1519"/>
              </p:ext>
            </p:extLst>
          </p:nvPr>
        </p:nvGraphicFramePr>
        <p:xfrm>
          <a:off x="1257300" y="1981200"/>
          <a:ext cx="6438898" cy="228600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231995">
                  <a:extLst>
                    <a:ext uri="{9D8B030D-6E8A-4147-A177-3AD203B41FA5}">
                      <a16:colId xmlns:a16="http://schemas.microsoft.com/office/drawing/2014/main" val="3346956849"/>
                    </a:ext>
                  </a:extLst>
                </a:gridCol>
                <a:gridCol w="1321361">
                  <a:extLst>
                    <a:ext uri="{9D8B030D-6E8A-4147-A177-3AD203B41FA5}">
                      <a16:colId xmlns:a16="http://schemas.microsoft.com/office/drawing/2014/main" val="457747701"/>
                    </a:ext>
                  </a:extLst>
                </a:gridCol>
                <a:gridCol w="3885542">
                  <a:extLst>
                    <a:ext uri="{9D8B030D-6E8A-4147-A177-3AD203B41FA5}">
                      <a16:colId xmlns:a16="http://schemas.microsoft.com/office/drawing/2014/main" val="133444711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Exceeding Mastery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000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28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Approaching Mastery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758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 &lt;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Yet Mastered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08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Grade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30643"/>
                  </a:ext>
                </a:extLst>
              </a:tr>
            </a:tbl>
          </a:graphicData>
        </a:graphic>
      </p:graphicFrame>
      <p:sp>
        <p:nvSpPr>
          <p:cNvPr id="7" name="Title 11">
            <a:extLst>
              <a:ext uri="{FF2B5EF4-FFF2-40B4-BE49-F238E27FC236}">
                <a16:creationId xmlns:a16="http://schemas.microsoft.com/office/drawing/2014/main" id="{23435D02-84D2-4F2C-A9E5-F95297A0A34E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Grading Scale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205740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>
                <a:latin typeface="Century Gothic" panose="020B0502020202020204" pitchFamily="34" charset="0"/>
              </a:rPr>
              <a:t>Major</a:t>
            </a:r>
            <a:r>
              <a:rPr lang="en-US" sz="2600">
                <a:latin typeface="Century Gothic" panose="020B0502020202020204" pitchFamily="34" charset="0"/>
              </a:rPr>
              <a:t> (45%) – 2 every 9 weeks  </a:t>
            </a:r>
            <a:r>
              <a:rPr lang="en-US" sz="2400" i="1">
                <a:latin typeface="Century Gothic" panose="020B0502020202020204" pitchFamily="34" charset="0"/>
              </a:rPr>
              <a:t>(multiple standards)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>
                <a:latin typeface="Century Gothic" panose="020B0502020202020204" pitchFamily="34" charset="0"/>
              </a:rPr>
              <a:t>Minor</a:t>
            </a:r>
            <a:r>
              <a:rPr lang="en-US" sz="2600">
                <a:latin typeface="Century Gothic" panose="020B0502020202020204" pitchFamily="34" charset="0"/>
              </a:rPr>
              <a:t> (40%) – 3 every 9 weeks </a:t>
            </a:r>
            <a:r>
              <a:rPr lang="en-US" sz="2400" i="1">
                <a:latin typeface="Century Gothic" panose="020B0502020202020204" pitchFamily="34" charset="0"/>
              </a:rPr>
              <a:t>(one standard, quiz, project, performance assessment)</a:t>
            </a:r>
            <a:endParaRPr lang="en-US" sz="2600" i="1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>
                <a:latin typeface="Century Gothic" panose="020B0502020202020204" pitchFamily="34" charset="0"/>
              </a:rPr>
              <a:t>Practice</a:t>
            </a:r>
            <a:r>
              <a:rPr lang="en-US" sz="2600">
                <a:latin typeface="Century Gothic" panose="020B0502020202020204" pitchFamily="34" charset="0"/>
              </a:rPr>
              <a:t> (15%) – 3 every 9 weeks </a:t>
            </a:r>
            <a:r>
              <a:rPr lang="en-US" sz="2400" i="1">
                <a:latin typeface="Century Gothic" panose="020B0502020202020204" pitchFamily="34" charset="0"/>
              </a:rPr>
              <a:t>(small group, classwork)</a:t>
            </a:r>
            <a:endParaRPr lang="en-US" sz="2600" i="1">
              <a:latin typeface="Century Gothic" panose="020B0502020202020204" pitchFamily="34" charset="0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54D94DD8-7C07-BB2C-A8A4-5658E1EEFDEC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Grading Policy</a:t>
            </a:r>
            <a:endParaRPr kumimoji="0" lang="en-US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9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54D94DD8-7C07-BB2C-A8A4-5658E1EEFDEC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Grading Policy</a:t>
            </a:r>
            <a:endParaRPr kumimoji="0" lang="en-US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30543-1F5A-3E15-CA68-8F8EC3345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862" y="1905000"/>
            <a:ext cx="5534797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2777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1905000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i="1" dirty="0">
                <a:latin typeface="Century Gothic" panose="020B0502020202020204" pitchFamily="34" charset="0"/>
              </a:rPr>
              <a:t>(10 - 20 minutes per day total)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Reading: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15 minutes nightly; can be done independently or with support.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Math:</a:t>
            </a:r>
            <a:r>
              <a:rPr lang="en-US" sz="2400" dirty="0">
                <a:latin typeface="Century Gothic" panose="020B0502020202020204" pitchFamily="34" charset="0"/>
              </a:rPr>
              <a:t> fact flash cards to practice fluency for addition/subtraction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iReady</a:t>
            </a:r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Math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iReady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Reading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Special Projects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may be assigned throughout the year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EFFAB8-F610-5F33-4144-FC73818A8D1D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can parents help?</a:t>
            </a:r>
            <a:endParaRPr kumimoji="0" lang="en-US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56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2777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0600" y="1634066"/>
            <a:ext cx="6705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0" u="sng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Lunch visitors:</a:t>
            </a:r>
            <a:endParaRPr lang="en-US" sz="2400" b="0" i="0" dirty="0">
              <a:solidFill>
                <a:srgbClr val="424242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Here at AES, you are able to eat lunch with your child(ren).  We ask that you do the following: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Come during your child’s lunch time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If you are early, please wait outside the cafeteria doors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Sit with your child at the visitor’s table (near stage) or you can take them out to the courtyard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Please</a:t>
            </a:r>
            <a:r>
              <a:rPr lang="en-US" sz="2200" b="0" i="0" u="sng" dirty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 do not take a friend to eat lunch with you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EFFAB8-F610-5F33-4144-FC73818A8D1D}"/>
              </a:ext>
            </a:extLst>
          </p:cNvPr>
          <p:cNvSpPr txBox="1">
            <a:spLocks/>
          </p:cNvSpPr>
          <p:nvPr/>
        </p:nvSpPr>
        <p:spPr>
          <a:xfrm>
            <a:off x="658026" y="934447"/>
            <a:ext cx="7772400" cy="83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Joining us for Lunch?</a:t>
            </a:r>
            <a:endParaRPr kumimoji="0" 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53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2777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81865" y="1905000"/>
            <a:ext cx="67056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 new Fulton County Schools Student Code of Conduct &amp; Discipline Handbook (2024-25) is ready to start receiving parent/guardian signatures. </a:t>
            </a:r>
            <a:r>
              <a:rPr lang="en-US" sz="2400" u="sng" dirty="0">
                <a:solidFill>
                  <a:srgbClr val="1C6E9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4"/>
              </a:rPr>
              <a:t>Click here</a:t>
            </a: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to access the Code of Conduct. Students age 10 years and older and all parents/guardians who have a student attending Fulton County Schools should sign. </a:t>
            </a:r>
            <a:r>
              <a:rPr lang="en-US" sz="24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5"/>
              </a:rPr>
              <a:t>Click here </a:t>
            </a: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 instruction on how to sign.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EFFAB8-F610-5F33-4144-FC73818A8D1D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Code of Conduct</a:t>
            </a:r>
            <a:endParaRPr kumimoji="0" lang="en-US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73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990600"/>
            <a:ext cx="7391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>
                <a:latin typeface="Century Gothic" panose="020B0502020202020204" pitchFamily="34" charset="0"/>
              </a:rPr>
              <a:t>Positive Behavior Intervention System</a:t>
            </a:r>
          </a:p>
          <a:p>
            <a:pPr algn="ctr">
              <a:spcAft>
                <a:spcPts val="600"/>
              </a:spcAft>
            </a:pPr>
            <a:r>
              <a:rPr lang="en-US" sz="2800">
                <a:latin typeface="Century Gothic" panose="020B0502020202020204" pitchFamily="34" charset="0"/>
              </a:rPr>
              <a:t> Alpharetta Elementary’s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Capslock" panose="02000503000000020004" pitchFamily="2" charset="0"/>
              </a:rPr>
              <a:t>S.O.A.R.</a:t>
            </a:r>
            <a:r>
              <a:rPr lang="en-US" sz="2800" b="1">
                <a:latin typeface="Century Gothic" panose="020B0502020202020204" pitchFamily="34" charset="0"/>
              </a:rPr>
              <a:t>  </a:t>
            </a:r>
            <a:r>
              <a:rPr lang="en-US" sz="2800">
                <a:latin typeface="Century Gothic" panose="020B0502020202020204" pitchFamily="34" charset="0"/>
              </a:rPr>
              <a:t>Program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05957-4BC7-1FE8-D091-5D095C58B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" t="3189" r="1149" b="240"/>
          <a:stretch/>
        </p:blipFill>
        <p:spPr>
          <a:xfrm>
            <a:off x="1447800" y="2018072"/>
            <a:ext cx="6172199" cy="38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14416" y="3501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23884" y="1905000"/>
            <a:ext cx="5867400" cy="32004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endParaRPr lang="en-US" sz="1800" b="0" i="0" u="sng" strike="noStrike" dirty="0">
              <a:solidFill>
                <a:srgbClr val="467886"/>
              </a:solidFill>
              <a:effectLst/>
              <a:highlight>
                <a:srgbClr val="FFFFFF"/>
              </a:highlight>
              <a:latin typeface="Century Gothic" panose="020B0502020202020204" pitchFamily="34" charset="0"/>
              <a:hlinkClick r:id="rId4"/>
            </a:endParaRPr>
          </a:p>
          <a:p>
            <a:pPr algn="ctr"/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  <a:hlinkClick r:id="rId4"/>
              </a:rPr>
              <a:t>AES Family Handbook 24-25.pdf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 </a:t>
            </a:r>
          </a:p>
          <a:p>
            <a:pPr algn="ctr"/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algn="ctr"/>
            <a:r>
              <a:rPr lang="en-US" sz="2000" u="sng" dirty="0">
                <a:solidFill>
                  <a:srgbClr val="000000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Highlights to look for: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-Birthday policy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-Attendance/tardy policy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-Communication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A3777385-D228-02F1-C9CA-C8631599DEC2}"/>
              </a:ext>
            </a:extLst>
          </p:cNvPr>
          <p:cNvSpPr txBox="1">
            <a:spLocks/>
          </p:cNvSpPr>
          <p:nvPr/>
        </p:nvSpPr>
        <p:spPr>
          <a:xfrm>
            <a:off x="671384" y="106680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8C97D4F-8045-5435-E1C5-B55849772861}"/>
              </a:ext>
            </a:extLst>
          </p:cNvPr>
          <p:cNvSpPr txBox="1">
            <a:spLocks/>
          </p:cNvSpPr>
          <p:nvPr/>
        </p:nvSpPr>
        <p:spPr>
          <a:xfrm>
            <a:off x="1095470" y="934770"/>
            <a:ext cx="707981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NEW!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Family Handbook</a:t>
            </a:r>
            <a:endParaRPr kumimoji="0" lang="en-US" sz="4800" b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11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103006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61066"/>
            <a:ext cx="6858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Daily folders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E-Newsletter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Bi-weekly Papers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Eagle Wings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Email: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4"/>
              </a:rPr>
              <a:t>Andolino@fultonschools.org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5"/>
              </a:rPr>
              <a:t>Dingesm@fultonschools.org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6"/>
              </a:rPr>
              <a:t>Jacobsko@fultonschools.org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7"/>
              </a:rPr>
              <a:t>jamesm2@fultonschools.org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8"/>
              </a:rPr>
              <a:t>shettle@fultonschools.org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205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Schedule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4BC84-7896-6E24-47C2-2B9BE99A6527}"/>
              </a:ext>
            </a:extLst>
          </p:cNvPr>
          <p:cNvSpPr txBox="1"/>
          <p:nvPr/>
        </p:nvSpPr>
        <p:spPr>
          <a:xfrm>
            <a:off x="1720516" y="1540042"/>
            <a:ext cx="57029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/>
              </a:rPr>
              <a:t>7:10-7:40               Arrival</a:t>
            </a:r>
          </a:p>
          <a:p>
            <a:r>
              <a:rPr lang="en-US" sz="2400" dirty="0">
                <a:latin typeface="Comic Sans MS"/>
              </a:rPr>
              <a:t>7:40-8:15               AES Time</a:t>
            </a:r>
          </a:p>
          <a:p>
            <a:r>
              <a:rPr lang="en-US" sz="2400" dirty="0">
                <a:latin typeface="Comic Sans MS"/>
              </a:rPr>
              <a:t>8:15-10:20              Reading</a:t>
            </a:r>
          </a:p>
          <a:p>
            <a:r>
              <a:rPr lang="en-US" sz="2400" dirty="0">
                <a:latin typeface="Comic Sans MS"/>
              </a:rPr>
              <a:t>10:20-10:50            Recess</a:t>
            </a:r>
          </a:p>
          <a:p>
            <a:r>
              <a:rPr lang="en-US" sz="2400" dirty="0">
                <a:latin typeface="Comic Sans MS"/>
              </a:rPr>
              <a:t>10:50-11:20            Lunch </a:t>
            </a:r>
          </a:p>
          <a:p>
            <a:r>
              <a:rPr lang="en-US" sz="2400" dirty="0">
                <a:latin typeface="Comic Sans MS"/>
              </a:rPr>
              <a:t>11:20-11:45            Writing</a:t>
            </a:r>
          </a:p>
          <a:p>
            <a:r>
              <a:rPr lang="en-US" sz="2400" dirty="0">
                <a:latin typeface="Comic Sans MS"/>
              </a:rPr>
              <a:t>11:50-12:35            Specials</a:t>
            </a:r>
          </a:p>
          <a:p>
            <a:r>
              <a:rPr lang="en-US" sz="2400" dirty="0">
                <a:latin typeface="Comic Sans MS"/>
              </a:rPr>
              <a:t>12:35-1:50             Math</a:t>
            </a:r>
          </a:p>
          <a:p>
            <a:r>
              <a:rPr lang="en-US" sz="2400" dirty="0">
                <a:latin typeface="Comic Sans MS"/>
              </a:rPr>
              <a:t>1:50-2:15               Science/SS            </a:t>
            </a:r>
          </a:p>
          <a:p>
            <a:r>
              <a:rPr lang="en-US" sz="2400" dirty="0">
                <a:latin typeface="Comic Sans MS"/>
              </a:rPr>
              <a:t>2:20                       Dismissal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14416" y="3501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23884" y="1905000"/>
            <a:ext cx="5867400" cy="32004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AES Website for </a:t>
            </a:r>
            <a:r>
              <a:rPr lang="en-US" sz="2400" dirty="0" err="1">
                <a:latin typeface="Century Gothic" panose="020B0502020202020204" pitchFamily="34" charset="0"/>
              </a:rPr>
              <a:t>ClassLink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https://www.fultonschools.org/alpharettaes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Curriculum Hub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5"/>
              </a:rPr>
              <a:t>https://safari.fultonschools.org/PORTAL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A3777385-D228-02F1-C9CA-C8631599DEC2}"/>
              </a:ext>
            </a:extLst>
          </p:cNvPr>
          <p:cNvSpPr txBox="1">
            <a:spLocks/>
          </p:cNvSpPr>
          <p:nvPr/>
        </p:nvSpPr>
        <p:spPr>
          <a:xfrm>
            <a:off x="671384" y="106680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8C97D4F-8045-5435-E1C5-B55849772861}"/>
              </a:ext>
            </a:extLst>
          </p:cNvPr>
          <p:cNvSpPr txBox="1">
            <a:spLocks/>
          </p:cNvSpPr>
          <p:nvPr/>
        </p:nvSpPr>
        <p:spPr>
          <a:xfrm>
            <a:off x="1828800" y="1143000"/>
            <a:ext cx="58674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Got Questions? 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Need Answers?</a:t>
            </a:r>
            <a:endParaRPr kumimoji="0" lang="en-US" sz="3200" b="1" i="1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5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1988" y="172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36312" y="1170325"/>
            <a:ext cx="5867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entury Gothic" panose="020B0502020202020204" pitchFamily="34" charset="0"/>
              </a:rPr>
              <a:t>Thank you for joining us tonight!  </a:t>
            </a:r>
          </a:p>
          <a:p>
            <a:pPr algn="ctr"/>
            <a:r>
              <a:rPr lang="en-US" sz="4400">
                <a:latin typeface="Century Gothic" panose="020B0502020202020204" pitchFamily="34" charset="0"/>
              </a:rPr>
              <a:t>We look forward to a great year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2295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70062" y="2438400"/>
            <a:ext cx="6858000" cy="348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A 30-minute block of time for enrichment and intervention based on student needs. </a:t>
            </a:r>
          </a:p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It will change throughout the year.</a:t>
            </a: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Students in TAG will go every day during AES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0562" y="122280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AES Time  </a:t>
            </a:r>
          </a:p>
        </p:txBody>
      </p:sp>
    </p:spTree>
    <p:extLst>
      <p:ext uri="{BB962C8B-B14F-4D97-AF65-F5344CB8AC3E}">
        <p14:creationId xmlns:p14="http://schemas.microsoft.com/office/powerpoint/2010/main" val="22175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Reading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981200"/>
            <a:ext cx="6553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latin typeface="Century Gothic" panose="020B0502020202020204" pitchFamily="34" charset="0"/>
              </a:rPr>
              <a:t>Phonemic Awareness - </a:t>
            </a:r>
            <a:r>
              <a:rPr lang="en-US" sz="2800" u="sng">
                <a:latin typeface="Century Gothic" panose="020B0502020202020204" pitchFamily="34" charset="0"/>
              </a:rPr>
              <a:t>Heggerty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latin typeface="Century Gothic" panose="020B0502020202020204" pitchFamily="34" charset="0"/>
              </a:rPr>
              <a:t>Phonics – </a:t>
            </a:r>
            <a:r>
              <a:rPr lang="en-US" sz="2800" u="sng">
                <a:latin typeface="Century Gothic" panose="020B0502020202020204" pitchFamily="34" charset="0"/>
              </a:rPr>
              <a:t>95 Phonics Core Program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latin typeface="Century Gothic" panose="020B0502020202020204" pitchFamily="34" charset="0"/>
              </a:rPr>
              <a:t>Reading Skills/Strategies - </a:t>
            </a:r>
            <a:r>
              <a:rPr lang="en-US" sz="2800" u="sng">
                <a:latin typeface="Century Gothic" panose="020B0502020202020204" pitchFamily="34" charset="0"/>
              </a:rPr>
              <a:t>Wonders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latin typeface="Century Gothic" panose="020B0502020202020204" pitchFamily="34" charset="0"/>
              </a:rPr>
              <a:t>Reading Comprehension - </a:t>
            </a:r>
            <a:r>
              <a:rPr lang="en-US" sz="2800" u="sng">
                <a:latin typeface="Century Gothic" panose="020B0502020202020204" pitchFamily="34" charset="0"/>
              </a:rPr>
              <a:t>Wonders</a:t>
            </a:r>
          </a:p>
          <a:p>
            <a:endParaRPr lang="en-US" sz="2800">
              <a:latin typeface="Century Gothic" panose="020B0502020202020204" pitchFamily="34" charset="0"/>
            </a:endParaRPr>
          </a:p>
          <a:p>
            <a:r>
              <a:rPr lang="en-US" sz="2800">
                <a:latin typeface="Century Gothic" panose="020B0502020202020204" pitchFamily="34" charset="0"/>
              </a:rPr>
              <a:t>Reading block structure: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>
                <a:latin typeface="Century Gothic" panose="020B0502020202020204" pitchFamily="34" charset="0"/>
              </a:rPr>
              <a:t>whole group mini lessons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>
                <a:latin typeface="Century Gothic" panose="020B0502020202020204" pitchFamily="34" charset="0"/>
              </a:rPr>
              <a:t>small group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>
                <a:latin typeface="Century Gothic" panose="020B0502020202020204" pitchFamily="34" charset="0"/>
              </a:rPr>
              <a:t>phonics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>
                <a:latin typeface="Century Gothic" panose="020B0502020202020204" pitchFamily="34" charset="0"/>
              </a:rPr>
              <a:t>word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706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927086"/>
            <a:ext cx="6858000" cy="356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Research shows that reading and writing strengthen one another. </a:t>
            </a:r>
          </a:p>
          <a:p>
            <a:endParaRPr lang="en-US" sz="2400">
              <a:latin typeface="Century Gothic" panose="020B0502020202020204" pitchFamily="34" charset="0"/>
            </a:endParaRPr>
          </a:p>
          <a:p>
            <a:r>
              <a:rPr lang="en-US" sz="2400">
                <a:latin typeface="Century Gothic" panose="020B0502020202020204" pitchFamily="34" charset="0"/>
              </a:rPr>
              <a:t>We will focus writing instruction on the following areas: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writing foundations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quality writing for multiple purposes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the writing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writing to enhance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911423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Writing</a:t>
            </a: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Number and Operations in Base Ten (Counting to 120/Addition and Subtraction/Using 120 Chart)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Operations and Algebraic Thinking (Addition and Subtraction up to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Measurement and Data (Length/Time/Data)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Geometry (2D and 3D Shapes/Fractions)</a:t>
            </a:r>
          </a:p>
        </p:txBody>
      </p:sp>
    </p:spTree>
    <p:extLst>
      <p:ext uri="{BB962C8B-B14F-4D97-AF65-F5344CB8AC3E}">
        <p14:creationId xmlns:p14="http://schemas.microsoft.com/office/powerpoint/2010/main" val="13612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Math</a:t>
            </a:r>
            <a:endParaRPr kumimoji="0" lang="en-US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FE1AD-9655-CC8B-C12C-D0A9857F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678" y="1981200"/>
            <a:ext cx="6431963" cy="3570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Science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7300" y="1866900"/>
            <a:ext cx="66294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Weather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Light and Sound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Magnetism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Needs of Living Things (Plants/Animals)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Social Studies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1981200"/>
            <a:ext cx="6629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Our Earth, Our Home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Benjamin Franklin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Lewis and Clark/Sacagawea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Thomas Jefferson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George Washington Carver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Ruby Bridges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Theodore Roosevelt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Century Gothic" panose="020B0502020202020204" pitchFamily="34" charset="0"/>
              </a:rPr>
              <a:t>Personal Finance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1203</Words>
  <Application>Microsoft Office PowerPoint</Application>
  <PresentationFormat>On-screen Show (4:3)</PresentationFormat>
  <Paragraphs>178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Courier New</vt:lpstr>
      <vt:lpstr>Janda Capslock</vt:lpstr>
      <vt:lpstr>KG Primary Penmanship</vt:lpstr>
      <vt:lpstr>Love Ya Like A Sister Solid</vt:lpstr>
      <vt:lpstr>Montserrat Light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Dinges, Martha</cp:lastModifiedBy>
  <cp:revision>35</cp:revision>
  <cp:lastPrinted>2018-08-27T19:52:08Z</cp:lastPrinted>
  <dcterms:created xsi:type="dcterms:W3CDTF">2013-09-21T12:11:13Z</dcterms:created>
  <dcterms:modified xsi:type="dcterms:W3CDTF">2024-09-13T18:01:04Z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2021-09-01T21:00:52Z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d89e83dd-698d-4996-9cb9-151850a5d44d</vt:lpwstr>
  </property>
  <property fmtid="{D5CDD505-2E9C-101B-9397-08002B2CF9AE}" pid="8" name="MSIP_Label_0ee3c538-ec52-435f-ae58-017644bd9513_ContentBits">
    <vt:lpwstr>0</vt:lpwstr>
  </property>
</Properties>
</file>