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31"/>
  </p:notesMasterIdLst>
  <p:handoutMasterIdLst>
    <p:handoutMasterId r:id="rId32"/>
  </p:handoutMasterIdLst>
  <p:sldIdLst>
    <p:sldId id="256" r:id="rId3"/>
    <p:sldId id="282" r:id="rId4"/>
    <p:sldId id="257" r:id="rId5"/>
    <p:sldId id="279" r:id="rId6"/>
    <p:sldId id="280" r:id="rId7"/>
    <p:sldId id="258" r:id="rId8"/>
    <p:sldId id="269" r:id="rId9"/>
    <p:sldId id="283" r:id="rId10"/>
    <p:sldId id="264" r:id="rId11"/>
    <p:sldId id="267" r:id="rId12"/>
    <p:sldId id="284" r:id="rId13"/>
    <p:sldId id="272" r:id="rId14"/>
    <p:sldId id="265" r:id="rId15"/>
    <p:sldId id="263" r:id="rId16"/>
    <p:sldId id="270" r:id="rId17"/>
    <p:sldId id="271" r:id="rId18"/>
    <p:sldId id="262" r:id="rId19"/>
    <p:sldId id="275" r:id="rId20"/>
    <p:sldId id="278" r:id="rId21"/>
    <p:sldId id="274" r:id="rId22"/>
    <p:sldId id="285" r:id="rId23"/>
    <p:sldId id="286" r:id="rId24"/>
    <p:sldId id="287" r:id="rId25"/>
    <p:sldId id="261" r:id="rId26"/>
    <p:sldId id="273" r:id="rId27"/>
    <p:sldId id="276" r:id="rId28"/>
    <p:sldId id="277" r:id="rId29"/>
    <p:sldId id="28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988" autoAdjust="0"/>
  </p:normalViewPr>
  <p:slideViewPr>
    <p:cSldViewPr>
      <p:cViewPr varScale="1">
        <p:scale>
          <a:sx n="52" d="100"/>
          <a:sy n="52" d="100"/>
        </p:scale>
        <p:origin x="-94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0DE06A-F824-4E8D-B088-41A58B10704F}" type="datetimeFigureOut">
              <a:rPr lang="en-US" smtClean="0"/>
              <a:t>9/14/2012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D897E7-45A1-4ECE-8FFE-98B3F2BD9B88}" type="slidenum">
              <a:rPr lang="en-US" smtClean="0"/>
              <a:t>‹#›</a:t>
            </a:fld>
            <a:endParaRPr lang="en-US"/>
          </a:p>
        </p:txBody>
      </p:sp>
    </p:spTree>
    <p:extLst>
      <p:ext uri="{BB962C8B-B14F-4D97-AF65-F5344CB8AC3E}">
        <p14:creationId xmlns:p14="http://schemas.microsoft.com/office/powerpoint/2010/main" val="1393048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A036E9-5F13-4078-97B9-EAEB9D5BE4A3}" type="datetimeFigureOut">
              <a:rPr lang="en-US" smtClean="0"/>
              <a:t>9/14/2012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9DDF01-E22E-419A-AE77-11195693B906}" type="slidenum">
              <a:rPr lang="en-US" smtClean="0"/>
              <a:t>‹#›</a:t>
            </a:fld>
            <a:endParaRPr lang="en-US"/>
          </a:p>
        </p:txBody>
      </p:sp>
    </p:spTree>
    <p:extLst>
      <p:ext uri="{BB962C8B-B14F-4D97-AF65-F5344CB8AC3E}">
        <p14:creationId xmlns:p14="http://schemas.microsoft.com/office/powerpoint/2010/main" val="417057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9DDF01-E22E-419A-AE77-11195693B906}" type="slidenum">
              <a:rPr lang="en-US" smtClean="0"/>
              <a:t>1</a:t>
            </a:fld>
            <a:endParaRPr lang="en-US"/>
          </a:p>
        </p:txBody>
      </p:sp>
    </p:spTree>
    <p:extLst>
      <p:ext uri="{BB962C8B-B14F-4D97-AF65-F5344CB8AC3E}">
        <p14:creationId xmlns:p14="http://schemas.microsoft.com/office/powerpoint/2010/main" val="2219426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Stage</a:t>
            </a:r>
            <a:r>
              <a:rPr lang="en-US" baseline="0" dirty="0" smtClean="0"/>
              <a:t> 5: Student uses a limited range of mental strategies to estimate answers and solve addition or subtraction problems. Strategies include deriving the answer from know basic facts (doubles, fives, making tens)</a:t>
            </a:r>
          </a:p>
          <a:p>
            <a:r>
              <a:rPr lang="en-US" baseline="0" dirty="0" smtClean="0"/>
              <a:t>Stage 6: Student can estimate answers and solve addition and subtraction tasks involving whole numbers mentally by choosing appropriately from a broad range of advanced mental strategies (place value positioning, rounding, compensating, etc.) Student uses combination of know facts and a limited range of mental strategies to derive answers to multiplication and division problems (doubling, rounding or reversibility)</a:t>
            </a:r>
          </a:p>
          <a:p>
            <a:r>
              <a:rPr lang="en-US" baseline="0" dirty="0" smtClean="0"/>
              <a:t>Stage 7: Student is able to choose appropriately from a broad range of mental strategies to estimate answers and solve multiplication and division problems.</a:t>
            </a:r>
            <a:endParaRPr lang="en-US" dirty="0"/>
          </a:p>
        </p:txBody>
      </p:sp>
      <p:sp>
        <p:nvSpPr>
          <p:cNvPr id="4" name="Slide Number Placeholder 3"/>
          <p:cNvSpPr>
            <a:spLocks noGrp="1"/>
          </p:cNvSpPr>
          <p:nvPr>
            <p:ph type="sldNum" sz="quarter" idx="10"/>
          </p:nvPr>
        </p:nvSpPr>
        <p:spPr/>
        <p:txBody>
          <a:bodyPr/>
          <a:lstStyle/>
          <a:p>
            <a:fld id="{9F9DDF01-E22E-419A-AE77-11195693B906}" type="slidenum">
              <a:rPr lang="en-US" smtClean="0"/>
              <a:t>11</a:t>
            </a:fld>
            <a:endParaRPr lang="en-US"/>
          </a:p>
        </p:txBody>
      </p:sp>
    </p:spTree>
    <p:extLst>
      <p:ext uri="{BB962C8B-B14F-4D97-AF65-F5344CB8AC3E}">
        <p14:creationId xmlns:p14="http://schemas.microsoft.com/office/powerpoint/2010/main" val="1434744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9DDF01-E22E-419A-AE77-11195693B906}" type="slidenum">
              <a:rPr lang="en-US" smtClean="0"/>
              <a:t>12</a:t>
            </a:fld>
            <a:endParaRPr lang="en-US"/>
          </a:p>
        </p:txBody>
      </p:sp>
    </p:spTree>
    <p:extLst>
      <p:ext uri="{BB962C8B-B14F-4D97-AF65-F5344CB8AC3E}">
        <p14:creationId xmlns:p14="http://schemas.microsoft.com/office/powerpoint/2010/main" val="377419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9DDF01-E22E-419A-AE77-11195693B906}" type="slidenum">
              <a:rPr lang="en-US" smtClean="0"/>
              <a:t>13</a:t>
            </a:fld>
            <a:endParaRPr lang="en-US"/>
          </a:p>
        </p:txBody>
      </p:sp>
    </p:spTree>
    <p:extLst>
      <p:ext uri="{BB962C8B-B14F-4D97-AF65-F5344CB8AC3E}">
        <p14:creationId xmlns:p14="http://schemas.microsoft.com/office/powerpoint/2010/main" val="1571321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9DDF01-E22E-419A-AE77-11195693B906}" type="slidenum">
              <a:rPr lang="en-US" smtClean="0"/>
              <a:t>14</a:t>
            </a:fld>
            <a:endParaRPr lang="en-US"/>
          </a:p>
        </p:txBody>
      </p:sp>
    </p:spTree>
    <p:extLst>
      <p:ext uri="{BB962C8B-B14F-4D97-AF65-F5344CB8AC3E}">
        <p14:creationId xmlns:p14="http://schemas.microsoft.com/office/powerpoint/2010/main" val="984433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9DDF01-E22E-419A-AE77-11195693B906}" type="slidenum">
              <a:rPr lang="en-US" smtClean="0"/>
              <a:t>15</a:t>
            </a:fld>
            <a:endParaRPr lang="en-US"/>
          </a:p>
        </p:txBody>
      </p:sp>
    </p:spTree>
    <p:extLst>
      <p:ext uri="{BB962C8B-B14F-4D97-AF65-F5344CB8AC3E}">
        <p14:creationId xmlns:p14="http://schemas.microsoft.com/office/powerpoint/2010/main" val="646880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9DDF01-E22E-419A-AE77-11195693B906}" type="slidenum">
              <a:rPr lang="en-US" smtClean="0"/>
              <a:t>16</a:t>
            </a:fld>
            <a:endParaRPr lang="en-US"/>
          </a:p>
        </p:txBody>
      </p:sp>
    </p:spTree>
    <p:extLst>
      <p:ext uri="{BB962C8B-B14F-4D97-AF65-F5344CB8AC3E}">
        <p14:creationId xmlns:p14="http://schemas.microsoft.com/office/powerpoint/2010/main" val="2085714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9DDF01-E22E-419A-AE77-11195693B906}" type="slidenum">
              <a:rPr lang="en-US" smtClean="0"/>
              <a:t>17</a:t>
            </a:fld>
            <a:endParaRPr lang="en-US"/>
          </a:p>
        </p:txBody>
      </p:sp>
    </p:spTree>
    <p:extLst>
      <p:ext uri="{BB962C8B-B14F-4D97-AF65-F5344CB8AC3E}">
        <p14:creationId xmlns:p14="http://schemas.microsoft.com/office/powerpoint/2010/main" val="2585160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9DDF01-E22E-419A-AE77-11195693B906}" type="slidenum">
              <a:rPr lang="en-US" smtClean="0"/>
              <a:t>18</a:t>
            </a:fld>
            <a:endParaRPr lang="en-US"/>
          </a:p>
        </p:txBody>
      </p:sp>
    </p:spTree>
    <p:extLst>
      <p:ext uri="{BB962C8B-B14F-4D97-AF65-F5344CB8AC3E}">
        <p14:creationId xmlns:p14="http://schemas.microsoft.com/office/powerpoint/2010/main" val="259396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9DDF01-E22E-419A-AE77-11195693B906}" type="slidenum">
              <a:rPr lang="en-US" smtClean="0"/>
              <a:t>19</a:t>
            </a:fld>
            <a:endParaRPr lang="en-US"/>
          </a:p>
        </p:txBody>
      </p:sp>
    </p:spTree>
    <p:extLst>
      <p:ext uri="{BB962C8B-B14F-4D97-AF65-F5344CB8AC3E}">
        <p14:creationId xmlns:p14="http://schemas.microsoft.com/office/powerpoint/2010/main" val="4266865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9DDF01-E22E-419A-AE77-11195693B906}" type="slidenum">
              <a:rPr lang="en-US" smtClean="0"/>
              <a:t>20</a:t>
            </a:fld>
            <a:endParaRPr lang="en-US"/>
          </a:p>
        </p:txBody>
      </p:sp>
    </p:spTree>
    <p:extLst>
      <p:ext uri="{BB962C8B-B14F-4D97-AF65-F5344CB8AC3E}">
        <p14:creationId xmlns:p14="http://schemas.microsoft.com/office/powerpoint/2010/main" val="3591617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9DDF01-E22E-419A-AE77-11195693B906}" type="slidenum">
              <a:rPr lang="en-US" smtClean="0"/>
              <a:t>2</a:t>
            </a:fld>
            <a:endParaRPr lang="en-US"/>
          </a:p>
        </p:txBody>
      </p:sp>
    </p:spTree>
    <p:extLst>
      <p:ext uri="{BB962C8B-B14F-4D97-AF65-F5344CB8AC3E}">
        <p14:creationId xmlns:p14="http://schemas.microsoft.com/office/powerpoint/2010/main" val="555594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9DDF01-E22E-419A-AE77-11195693B906}" type="slidenum">
              <a:rPr lang="en-US" smtClean="0"/>
              <a:t>24</a:t>
            </a:fld>
            <a:endParaRPr lang="en-US"/>
          </a:p>
        </p:txBody>
      </p:sp>
    </p:spTree>
    <p:extLst>
      <p:ext uri="{BB962C8B-B14F-4D97-AF65-F5344CB8AC3E}">
        <p14:creationId xmlns:p14="http://schemas.microsoft.com/office/powerpoint/2010/main" val="2668603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Number Talks: Resources on the internet; also check out my webpage!</a:t>
            </a:r>
            <a:endParaRPr lang="en-US" dirty="0"/>
          </a:p>
        </p:txBody>
      </p:sp>
      <p:sp>
        <p:nvSpPr>
          <p:cNvPr id="4" name="Slide Number Placeholder 3"/>
          <p:cNvSpPr>
            <a:spLocks noGrp="1"/>
          </p:cNvSpPr>
          <p:nvPr>
            <p:ph type="sldNum" sz="quarter" idx="10"/>
          </p:nvPr>
        </p:nvSpPr>
        <p:spPr/>
        <p:txBody>
          <a:bodyPr/>
          <a:lstStyle/>
          <a:p>
            <a:fld id="{9F9DDF01-E22E-419A-AE77-11195693B906}" type="slidenum">
              <a:rPr lang="en-US" smtClean="0"/>
              <a:t>25</a:t>
            </a:fld>
            <a:endParaRPr lang="en-US"/>
          </a:p>
        </p:txBody>
      </p:sp>
    </p:spTree>
    <p:extLst>
      <p:ext uri="{BB962C8B-B14F-4D97-AF65-F5344CB8AC3E}">
        <p14:creationId xmlns:p14="http://schemas.microsoft.com/office/powerpoint/2010/main" val="1191592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9DDF01-E22E-419A-AE77-11195693B906}" type="slidenum">
              <a:rPr lang="en-US" smtClean="0"/>
              <a:t>26</a:t>
            </a:fld>
            <a:endParaRPr lang="en-US"/>
          </a:p>
        </p:txBody>
      </p:sp>
    </p:spTree>
    <p:extLst>
      <p:ext uri="{BB962C8B-B14F-4D97-AF65-F5344CB8AC3E}">
        <p14:creationId xmlns:p14="http://schemas.microsoft.com/office/powerpoint/2010/main" val="2788723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9DDF01-E22E-419A-AE77-11195693B906}" type="slidenum">
              <a:rPr lang="en-US" smtClean="0"/>
              <a:t>27</a:t>
            </a:fld>
            <a:endParaRPr lang="en-US"/>
          </a:p>
        </p:txBody>
      </p:sp>
    </p:spTree>
    <p:extLst>
      <p:ext uri="{BB962C8B-B14F-4D97-AF65-F5344CB8AC3E}">
        <p14:creationId xmlns:p14="http://schemas.microsoft.com/office/powerpoint/2010/main" val="42054761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9DDF01-E22E-419A-AE77-11195693B906}" type="slidenum">
              <a:rPr lang="en-US" smtClean="0"/>
              <a:t>28</a:t>
            </a:fld>
            <a:endParaRPr lang="en-US"/>
          </a:p>
        </p:txBody>
      </p:sp>
    </p:spTree>
    <p:extLst>
      <p:ext uri="{BB962C8B-B14F-4D97-AF65-F5344CB8AC3E}">
        <p14:creationId xmlns:p14="http://schemas.microsoft.com/office/powerpoint/2010/main" val="1163533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9DDF01-E22E-419A-AE77-11195693B906}" type="slidenum">
              <a:rPr lang="en-US" smtClean="0"/>
              <a:t>3</a:t>
            </a:fld>
            <a:endParaRPr lang="en-US"/>
          </a:p>
        </p:txBody>
      </p:sp>
    </p:spTree>
    <p:extLst>
      <p:ext uri="{BB962C8B-B14F-4D97-AF65-F5344CB8AC3E}">
        <p14:creationId xmlns:p14="http://schemas.microsoft.com/office/powerpoint/2010/main" val="4121835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9DDF01-E22E-419A-AE77-11195693B906}" type="slidenum">
              <a:rPr lang="en-US" smtClean="0"/>
              <a:t>4</a:t>
            </a:fld>
            <a:endParaRPr lang="en-US"/>
          </a:p>
        </p:txBody>
      </p:sp>
    </p:spTree>
    <p:extLst>
      <p:ext uri="{BB962C8B-B14F-4D97-AF65-F5344CB8AC3E}">
        <p14:creationId xmlns:p14="http://schemas.microsoft.com/office/powerpoint/2010/main" val="1686270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must show growth</a:t>
            </a:r>
            <a:r>
              <a:rPr lang="en-US" baseline="0" dirty="0" smtClean="0"/>
              <a:t> for each year. The SLO’s do take into account SWD. </a:t>
            </a:r>
            <a:endParaRPr lang="en-US" dirty="0"/>
          </a:p>
        </p:txBody>
      </p:sp>
      <p:sp>
        <p:nvSpPr>
          <p:cNvPr id="4" name="Slide Number Placeholder 3"/>
          <p:cNvSpPr>
            <a:spLocks noGrp="1"/>
          </p:cNvSpPr>
          <p:nvPr>
            <p:ph type="sldNum" sz="quarter" idx="10"/>
          </p:nvPr>
        </p:nvSpPr>
        <p:spPr/>
        <p:txBody>
          <a:bodyPr/>
          <a:lstStyle/>
          <a:p>
            <a:fld id="{9F9DDF01-E22E-419A-AE77-11195693B906}" type="slidenum">
              <a:rPr lang="en-US" smtClean="0"/>
              <a:t>5</a:t>
            </a:fld>
            <a:endParaRPr lang="en-US"/>
          </a:p>
        </p:txBody>
      </p:sp>
    </p:spTree>
    <p:extLst>
      <p:ext uri="{BB962C8B-B14F-4D97-AF65-F5344CB8AC3E}">
        <p14:creationId xmlns:p14="http://schemas.microsoft.com/office/powerpoint/2010/main" val="3092353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9DDF01-E22E-419A-AE77-11195693B906}" type="slidenum">
              <a:rPr lang="en-US" smtClean="0"/>
              <a:t>6</a:t>
            </a:fld>
            <a:endParaRPr lang="en-US"/>
          </a:p>
        </p:txBody>
      </p:sp>
    </p:spTree>
    <p:extLst>
      <p:ext uri="{BB962C8B-B14F-4D97-AF65-F5344CB8AC3E}">
        <p14:creationId xmlns:p14="http://schemas.microsoft.com/office/powerpoint/2010/main" val="1186571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kindergarten: count</a:t>
            </a:r>
            <a:r>
              <a:rPr lang="en-US" baseline="0" dirty="0" smtClean="0"/>
              <a:t> to 100</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by ones and by tens. Count forward beginning from a given number within the known sequence (instead of having to begin at 1). Write numbers from 0 to 20. </a:t>
            </a:r>
            <a:endParaRPr lang="en-US" b="0" baseline="0" dirty="0" smtClean="0"/>
          </a:p>
          <a:p>
            <a:r>
              <a:rPr lang="en-US" b="0" baseline="0" dirty="0" smtClean="0"/>
              <a:t>For 1</a:t>
            </a:r>
            <a:r>
              <a:rPr lang="en-US" b="0" baseline="30000" dirty="0" smtClean="0"/>
              <a:t>st</a:t>
            </a:r>
            <a:r>
              <a:rPr lang="en-US" b="0" baseline="0" dirty="0" smtClean="0"/>
              <a:t> grade: </a:t>
            </a:r>
            <a:r>
              <a:rPr lang="en-US" sz="1200" b="0" i="0" u="none" strike="noStrike" kern="1200" baseline="0" dirty="0" smtClean="0">
                <a:solidFill>
                  <a:schemeClr val="tx1"/>
                </a:solidFill>
                <a:latin typeface="+mn-lt"/>
                <a:ea typeface="+mn-ea"/>
                <a:cs typeface="+mn-cs"/>
              </a:rPr>
              <a:t>Count to 120, starting at any number less than 120. In this range, read and write numerals and represent a number of objects with a written numeral. </a:t>
            </a:r>
          </a:p>
          <a:p>
            <a:r>
              <a:rPr lang="en-US" sz="1200" b="0" i="0" u="none" strike="noStrike" kern="1200" baseline="0" dirty="0" smtClean="0">
                <a:solidFill>
                  <a:schemeClr val="tx1"/>
                </a:solidFill>
                <a:latin typeface="+mn-lt"/>
                <a:ea typeface="+mn-ea"/>
                <a:cs typeface="+mn-cs"/>
              </a:rPr>
              <a:t>For 2</a:t>
            </a:r>
            <a:r>
              <a:rPr lang="en-US" sz="1200" b="0" i="0" u="none" strike="noStrike" kern="1200" baseline="30000" dirty="0" smtClean="0">
                <a:solidFill>
                  <a:schemeClr val="tx1"/>
                </a:solidFill>
                <a:latin typeface="+mn-lt"/>
                <a:ea typeface="+mn-ea"/>
                <a:cs typeface="+mn-cs"/>
              </a:rPr>
              <a:t>nd</a:t>
            </a:r>
            <a:r>
              <a:rPr lang="en-US" sz="1200" b="0" i="0" u="none" strike="noStrike" kern="1200" baseline="0" dirty="0" smtClean="0">
                <a:solidFill>
                  <a:schemeClr val="tx1"/>
                </a:solidFill>
                <a:latin typeface="+mn-lt"/>
                <a:ea typeface="+mn-ea"/>
                <a:cs typeface="+mn-cs"/>
              </a:rPr>
              <a:t> grade: Count within 1000; skip-count by 5s, 10s, and 100s. </a:t>
            </a:r>
            <a:endParaRPr lang="en-US" b="0" dirty="0"/>
          </a:p>
        </p:txBody>
      </p:sp>
      <p:sp>
        <p:nvSpPr>
          <p:cNvPr id="4" name="Slide Number Placeholder 3"/>
          <p:cNvSpPr>
            <a:spLocks noGrp="1"/>
          </p:cNvSpPr>
          <p:nvPr>
            <p:ph type="sldNum" sz="quarter" idx="10"/>
          </p:nvPr>
        </p:nvSpPr>
        <p:spPr/>
        <p:txBody>
          <a:bodyPr/>
          <a:lstStyle/>
          <a:p>
            <a:fld id="{9F9DDF01-E22E-419A-AE77-11195693B906}" type="slidenum">
              <a:rPr lang="en-US" smtClean="0"/>
              <a:t>7</a:t>
            </a:fld>
            <a:endParaRPr lang="en-US"/>
          </a:p>
        </p:txBody>
      </p:sp>
    </p:spTree>
    <p:extLst>
      <p:ext uri="{BB962C8B-B14F-4D97-AF65-F5344CB8AC3E}">
        <p14:creationId xmlns:p14="http://schemas.microsoft.com/office/powerpoint/2010/main" val="1489115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9DDF01-E22E-419A-AE77-11195693B906}" type="slidenum">
              <a:rPr lang="en-US" smtClean="0"/>
              <a:t>9</a:t>
            </a:fld>
            <a:endParaRPr lang="en-US"/>
          </a:p>
        </p:txBody>
      </p:sp>
    </p:spTree>
    <p:extLst>
      <p:ext uri="{BB962C8B-B14F-4D97-AF65-F5344CB8AC3E}">
        <p14:creationId xmlns:p14="http://schemas.microsoft.com/office/powerpoint/2010/main" val="4017830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Stage 3: Counting from one by imaging</a:t>
            </a:r>
          </a:p>
          <a:p>
            <a:r>
              <a:rPr lang="en-US" dirty="0" smtClean="0">
                <a:effectLst/>
              </a:rPr>
              <a:t>The student is able to </a:t>
            </a:r>
            <a:r>
              <a:rPr lang="en-US" dirty="0" err="1" smtClean="0">
                <a:effectLst/>
              </a:rPr>
              <a:t>visualise</a:t>
            </a:r>
            <a:r>
              <a:rPr lang="en-US" dirty="0" smtClean="0">
                <a:effectLst/>
              </a:rPr>
              <a:t> sets of objects to solve simple addition and subtraction problems. </a:t>
            </a:r>
            <a:br>
              <a:rPr lang="en-US" dirty="0" smtClean="0">
                <a:effectLst/>
              </a:rPr>
            </a:br>
            <a:r>
              <a:rPr lang="en-US" dirty="0" smtClean="0">
                <a:effectLst/>
              </a:rPr>
              <a:t>The student solves problems by counting all the objects.</a:t>
            </a:r>
          </a:p>
          <a:p>
            <a:r>
              <a:rPr lang="en-US" dirty="0" smtClean="0">
                <a:effectLst/>
              </a:rPr>
              <a:t>Stage 4: Advanced counting</a:t>
            </a:r>
          </a:p>
          <a:p>
            <a:r>
              <a:rPr lang="en-US" dirty="0" smtClean="0">
                <a:effectLst/>
              </a:rPr>
              <a:t>The student uses counting on or counting back to solve simple addition or subtraction tasks.</a:t>
            </a:r>
          </a:p>
          <a:p>
            <a:r>
              <a:rPr lang="en-US" dirty="0" smtClean="0">
                <a:effectLst/>
              </a:rPr>
              <a:t>Stage 5: Early additive part-whole</a:t>
            </a:r>
          </a:p>
          <a:p>
            <a:r>
              <a:rPr lang="en-US" dirty="0" smtClean="0">
                <a:effectLst/>
              </a:rPr>
              <a:t>The student uses a limited range of mental strategies to estimate answers and solve addition or subtraction problems. These strategies involve deriving the answer from known basic facts (for example doubles, fives, making tens).</a:t>
            </a:r>
          </a:p>
          <a:p>
            <a:endParaRPr lang="en-US" dirty="0"/>
          </a:p>
        </p:txBody>
      </p:sp>
      <p:sp>
        <p:nvSpPr>
          <p:cNvPr id="4" name="Slide Number Placeholder 3"/>
          <p:cNvSpPr>
            <a:spLocks noGrp="1"/>
          </p:cNvSpPr>
          <p:nvPr>
            <p:ph type="sldNum" sz="quarter" idx="10"/>
          </p:nvPr>
        </p:nvSpPr>
        <p:spPr/>
        <p:txBody>
          <a:bodyPr/>
          <a:lstStyle/>
          <a:p>
            <a:fld id="{9F9DDF01-E22E-419A-AE77-11195693B906}" type="slidenum">
              <a:rPr lang="en-US" smtClean="0"/>
              <a:t>10</a:t>
            </a:fld>
            <a:endParaRPr lang="en-US"/>
          </a:p>
        </p:txBody>
      </p:sp>
    </p:spTree>
    <p:extLst>
      <p:ext uri="{BB962C8B-B14F-4D97-AF65-F5344CB8AC3E}">
        <p14:creationId xmlns:p14="http://schemas.microsoft.com/office/powerpoint/2010/main" val="14347445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267200" y="177800"/>
            <a:ext cx="4648200" cy="1879600"/>
          </a:xfrm>
        </p:spPr>
        <p:txBody>
          <a:bodyPr/>
          <a:lstStyle>
            <a:lvl1pPr>
              <a:defRPr/>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5486400" y="3429000"/>
            <a:ext cx="3429000" cy="1346200"/>
          </a:xfrm>
        </p:spPr>
        <p:txBody>
          <a:bodyPr/>
          <a:lstStyle>
            <a:lvl1pPr marL="0" indent="0">
              <a:buFontTx/>
              <a:buNone/>
              <a:defRPr/>
            </a:lvl1pPr>
          </a:lstStyle>
          <a:p>
            <a:r>
              <a:rPr lang="en-US" smtClean="0"/>
              <a:t>Click to edit Master subtitle style</a:t>
            </a:r>
            <a:endParaRPr lang="en-US"/>
          </a:p>
        </p:txBody>
      </p:sp>
      <p:sp>
        <p:nvSpPr>
          <p:cNvPr id="4100" name="Rectangle 4"/>
          <p:cNvSpPr>
            <a:spLocks noGrp="1" noChangeArrowheads="1"/>
          </p:cNvSpPr>
          <p:nvPr>
            <p:ph type="dt" sz="half" idx="2"/>
          </p:nvPr>
        </p:nvSpPr>
        <p:spPr/>
        <p:txBody>
          <a:bodyPr/>
          <a:lstStyle>
            <a:lvl1pPr>
              <a:defRPr/>
            </a:lvl1pPr>
          </a:lstStyle>
          <a:p>
            <a:fld id="{95E8BB52-9570-4E74-A725-51071CC74501}" type="datetimeFigureOut">
              <a:rPr lang="en-US" smtClean="0"/>
              <a:t>9/14/2012</a:t>
            </a:fld>
            <a:endParaRPr lang="en-US"/>
          </a:p>
        </p:txBody>
      </p:sp>
      <p:sp>
        <p:nvSpPr>
          <p:cNvPr id="4101" name="Rectangle 5"/>
          <p:cNvSpPr>
            <a:spLocks noGrp="1" noChangeArrowheads="1"/>
          </p:cNvSpPr>
          <p:nvPr>
            <p:ph type="ftr" sz="quarter" idx="3"/>
          </p:nvPr>
        </p:nvSpPr>
        <p:spPr/>
        <p:txBody>
          <a:bodyPr/>
          <a:lstStyle>
            <a:lvl1pPr>
              <a:defRPr/>
            </a:lvl1pPr>
          </a:lstStyle>
          <a:p>
            <a:endParaRPr lang="en-US"/>
          </a:p>
        </p:txBody>
      </p:sp>
      <p:sp>
        <p:nvSpPr>
          <p:cNvPr id="4102" name="Rectangle 6"/>
          <p:cNvSpPr>
            <a:spLocks noGrp="1" noChangeArrowheads="1"/>
          </p:cNvSpPr>
          <p:nvPr>
            <p:ph type="sldNum" sz="quarter" idx="4"/>
          </p:nvPr>
        </p:nvSpPr>
        <p:spPr/>
        <p:txBody>
          <a:bodyPr/>
          <a:lstStyle>
            <a:lvl1pPr>
              <a:defRPr/>
            </a:lvl1pPr>
          </a:lstStyle>
          <a:p>
            <a:fld id="{C9004ED6-1B71-4B82-BC83-18827654245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5E8BB52-9570-4E74-A725-51071CC74501}" type="datetimeFigureOut">
              <a:rPr lang="en-US" smtClean="0"/>
              <a:t>9/14/2012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9004ED6-1B71-4B82-BC83-18827654245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101600"/>
            <a:ext cx="2171700" cy="6100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01600"/>
            <a:ext cx="6362700" cy="6100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5E8BB52-9570-4E74-A725-51071CC74501}" type="datetimeFigureOut">
              <a:rPr lang="en-US" smtClean="0"/>
              <a:t>9/14/2012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9004ED6-1B71-4B82-BC83-18827654245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5E8BB52-9570-4E74-A725-51071CC74501}" type="datetimeFigureOut">
              <a:rPr lang="en-US" smtClean="0"/>
              <a:t>9/14/2012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9004ED6-1B71-4B82-BC83-18827654245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5E8BB52-9570-4E74-A725-51071CC74501}" type="datetimeFigureOut">
              <a:rPr lang="en-US" smtClean="0"/>
              <a:t>9/14/2012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9004ED6-1B71-4B82-BC83-18827654245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672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2672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95E8BB52-9570-4E74-A725-51071CC74501}" type="datetimeFigureOut">
              <a:rPr lang="en-US" smtClean="0"/>
              <a:t>9/14/2012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9004ED6-1B71-4B82-BC83-18827654245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95E8BB52-9570-4E74-A725-51071CC74501}" type="datetimeFigureOut">
              <a:rPr lang="en-US" smtClean="0"/>
              <a:t>9/14/2012</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9004ED6-1B71-4B82-BC83-18827654245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5E8BB52-9570-4E74-A725-51071CC74501}" type="datetimeFigureOut">
              <a:rPr lang="en-US" smtClean="0"/>
              <a:t>9/14/2012</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9004ED6-1B71-4B82-BC83-18827654245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5E8BB52-9570-4E74-A725-51071CC74501}" type="datetimeFigureOut">
              <a:rPr lang="en-US" smtClean="0"/>
              <a:t>9/14/2012</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9004ED6-1B71-4B82-BC83-18827654245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5E8BB52-9570-4E74-A725-51071CC74501}" type="datetimeFigureOut">
              <a:rPr lang="en-US" smtClean="0"/>
              <a:t>9/14/2012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9004ED6-1B71-4B82-BC83-18827654245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5E8BB52-9570-4E74-A725-51071CC74501}" type="datetimeFigureOut">
              <a:rPr lang="en-US" smtClean="0"/>
              <a:t>9/14/2012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9004ED6-1B71-4B82-BC83-18827654245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101600"/>
            <a:ext cx="76200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8600" y="1371600"/>
            <a:ext cx="86868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286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95E8BB52-9570-4E74-A725-51071CC74501}" type="datetimeFigureOut">
              <a:rPr lang="en-US" smtClean="0"/>
              <a:t>9/14/2012</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7818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9004ED6-1B71-4B82-BC83-18827654245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cs typeface="Arial" charset="0"/>
        </a:defRPr>
      </a:lvl2pPr>
      <a:lvl3pPr algn="l" rtl="0" eaLnBrk="1" fontAlgn="base" hangingPunct="1">
        <a:spcBef>
          <a:spcPct val="0"/>
        </a:spcBef>
        <a:spcAft>
          <a:spcPct val="0"/>
        </a:spcAft>
        <a:defRPr sz="3600">
          <a:solidFill>
            <a:schemeClr val="tx1"/>
          </a:solidFill>
          <a:latin typeface="Arial" charset="0"/>
          <a:cs typeface="Arial" charset="0"/>
        </a:defRPr>
      </a:lvl3pPr>
      <a:lvl4pPr algn="l" rtl="0" eaLnBrk="1" fontAlgn="base" hangingPunct="1">
        <a:spcBef>
          <a:spcPct val="0"/>
        </a:spcBef>
        <a:spcAft>
          <a:spcPct val="0"/>
        </a:spcAft>
        <a:defRPr sz="3600">
          <a:solidFill>
            <a:schemeClr val="tx1"/>
          </a:solidFill>
          <a:latin typeface="Arial" charset="0"/>
          <a:cs typeface="Arial" charset="0"/>
        </a:defRPr>
      </a:lvl4pPr>
      <a:lvl5pPr algn="l" rtl="0" eaLnBrk="1" fontAlgn="base" hangingPunct="1">
        <a:spcBef>
          <a:spcPct val="0"/>
        </a:spcBef>
        <a:spcAft>
          <a:spcPct val="0"/>
        </a:spcAft>
        <a:defRPr sz="3600">
          <a:solidFill>
            <a:schemeClr val="tx1"/>
          </a:solidFill>
          <a:latin typeface="Arial" charset="0"/>
          <a:cs typeface="Arial" charset="0"/>
        </a:defRPr>
      </a:lvl5pPr>
      <a:lvl6pPr marL="457200" algn="l" rtl="0" eaLnBrk="1" fontAlgn="base" hangingPunct="1">
        <a:spcBef>
          <a:spcPct val="0"/>
        </a:spcBef>
        <a:spcAft>
          <a:spcPct val="0"/>
        </a:spcAft>
        <a:defRPr sz="3600">
          <a:solidFill>
            <a:schemeClr val="tx1"/>
          </a:solidFill>
          <a:latin typeface="Arial" charset="0"/>
          <a:cs typeface="Arial" charset="0"/>
        </a:defRPr>
      </a:lvl6pPr>
      <a:lvl7pPr marL="914400" algn="l" rtl="0" eaLnBrk="1" fontAlgn="base" hangingPunct="1">
        <a:spcBef>
          <a:spcPct val="0"/>
        </a:spcBef>
        <a:spcAft>
          <a:spcPct val="0"/>
        </a:spcAft>
        <a:defRPr sz="3600">
          <a:solidFill>
            <a:schemeClr val="tx1"/>
          </a:solidFill>
          <a:latin typeface="Arial" charset="0"/>
          <a:cs typeface="Arial" charset="0"/>
        </a:defRPr>
      </a:lvl7pPr>
      <a:lvl8pPr marL="1371600" algn="l" rtl="0" eaLnBrk="1" fontAlgn="base" hangingPunct="1">
        <a:spcBef>
          <a:spcPct val="0"/>
        </a:spcBef>
        <a:spcAft>
          <a:spcPct val="0"/>
        </a:spcAft>
        <a:defRPr sz="3600">
          <a:solidFill>
            <a:schemeClr val="tx1"/>
          </a:solidFill>
          <a:latin typeface="Arial" charset="0"/>
          <a:cs typeface="Arial" charset="0"/>
        </a:defRPr>
      </a:lvl8pPr>
      <a:lvl9pPr marL="1828800" algn="l" rtl="0" eaLnBrk="1" fontAlgn="base" hangingPunct="1">
        <a:spcBef>
          <a:spcPct val="0"/>
        </a:spcBef>
        <a:spcAft>
          <a:spcPct val="0"/>
        </a:spcAft>
        <a:defRPr sz="36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cs typeface="+mn-cs"/>
        </a:defRPr>
      </a:lvl2pPr>
      <a:lvl3pPr marL="1143000" indent="-228600" algn="l" rtl="0" eaLnBrk="1" fontAlgn="base" hangingPunct="1">
        <a:spcBef>
          <a:spcPct val="20000"/>
        </a:spcBef>
        <a:spcAft>
          <a:spcPct val="0"/>
        </a:spcAft>
        <a:buChar char="•"/>
        <a:defRPr>
          <a:solidFill>
            <a:schemeClr val="tx1"/>
          </a:solidFill>
          <a:latin typeface="+mn-lt"/>
          <a:cs typeface="+mn-cs"/>
        </a:defRPr>
      </a:lvl3pPr>
      <a:lvl4pPr marL="1600200" indent="-228600" algn="l" rtl="0" eaLnBrk="1" fontAlgn="base" hangingPunct="1">
        <a:spcBef>
          <a:spcPct val="20000"/>
        </a:spcBef>
        <a:spcAft>
          <a:spcPct val="0"/>
        </a:spcAft>
        <a:buChar char="–"/>
        <a:defRPr sz="16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2.nzmaths.co.nz/frames/onpd/Intro/01.aspx"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nzmaths.co.nz/content-tutorials?parent_node="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www.nzmaths.co.nz/numeracy-development-projects-books?parent_nod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tmp"/></Relationships>
</file>

<file path=ppt/slides/_rels/slide18.xml.rels><?xml version="1.0" encoding="UTF-8" standalone="yes"?>
<Relationships xmlns="http://schemas.openxmlformats.org/package/2006/relationships"><Relationship Id="rId3" Type="http://schemas.openxmlformats.org/officeDocument/2006/relationships/hyperlink" Target="http://www.nzmaths.co.nz/resource-finder"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tmp"/></Relationships>
</file>

<file path=ppt/slides/_rels/slide19.xml.rels><?xml version="1.0" encoding="UTF-8" standalone="yes"?>
<Relationships xmlns="http://schemas.openxmlformats.org/package/2006/relationships"><Relationship Id="rId3" Type="http://schemas.openxmlformats.org/officeDocument/2006/relationships/hyperlink" Target="http://www.nzmaths.co.nz/digital-learning-object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tm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choolwires.henry.k12.ga.us/Page/20772"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nzmaths.co.nz/frequently-asked-question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IKAN%20and%20GLoSS%20FAQ's%20HCS.docx"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mhall@henry.k12.ga.u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0" y="304800"/>
            <a:ext cx="4876800" cy="1879600"/>
          </a:xfrm>
        </p:spPr>
        <p:txBody>
          <a:bodyPr/>
          <a:lstStyle/>
          <a:p>
            <a:r>
              <a:rPr lang="en-US" dirty="0" smtClean="0">
                <a:latin typeface="Comic Sans MS" pitchFamily="66" charset="0"/>
              </a:rPr>
              <a:t>I’ve tested my kids with </a:t>
            </a:r>
            <a:r>
              <a:rPr lang="en-US" dirty="0" err="1" smtClean="0">
                <a:latin typeface="Comic Sans MS" pitchFamily="66" charset="0"/>
              </a:rPr>
              <a:t>GLoSS</a:t>
            </a:r>
            <a:r>
              <a:rPr lang="en-US" dirty="0" smtClean="0">
                <a:latin typeface="Comic Sans MS" pitchFamily="66" charset="0"/>
              </a:rPr>
              <a:t>/IKAN....</a:t>
            </a:r>
            <a:endParaRPr lang="en-US" dirty="0">
              <a:latin typeface="Comic Sans MS" pitchFamily="66" charset="0"/>
            </a:endParaRPr>
          </a:p>
        </p:txBody>
      </p:sp>
      <p:sp>
        <p:nvSpPr>
          <p:cNvPr id="3" name="Subtitle 2"/>
          <p:cNvSpPr>
            <a:spLocks noGrp="1"/>
          </p:cNvSpPr>
          <p:nvPr>
            <p:ph type="subTitle" idx="1"/>
          </p:nvPr>
        </p:nvSpPr>
        <p:spPr/>
        <p:txBody>
          <a:bodyPr/>
          <a:lstStyle/>
          <a:p>
            <a:r>
              <a:rPr lang="en-US" sz="4800" dirty="0" smtClean="0">
                <a:latin typeface="Comic Sans MS" pitchFamily="66" charset="0"/>
              </a:rPr>
              <a:t>Now what?</a:t>
            </a:r>
            <a:endParaRPr lang="en-US" sz="4800" dirty="0">
              <a:latin typeface="Comic Sans MS" pitchFamily="66" charset="0"/>
            </a:endParaRPr>
          </a:p>
        </p:txBody>
      </p:sp>
      <p:sp>
        <p:nvSpPr>
          <p:cNvPr id="4" name="TextBox 3"/>
          <p:cNvSpPr txBox="1"/>
          <p:nvPr/>
        </p:nvSpPr>
        <p:spPr>
          <a:xfrm>
            <a:off x="5181600" y="5410200"/>
            <a:ext cx="3733800" cy="1200329"/>
          </a:xfrm>
          <a:prstGeom prst="rect">
            <a:avLst/>
          </a:prstGeom>
          <a:noFill/>
        </p:spPr>
        <p:txBody>
          <a:bodyPr wrap="square" rtlCol="0">
            <a:spAutoFit/>
          </a:bodyPr>
          <a:lstStyle/>
          <a:p>
            <a:r>
              <a:rPr lang="en-US" dirty="0" smtClean="0">
                <a:latin typeface="Comic Sans MS" pitchFamily="66" charset="0"/>
              </a:rPr>
              <a:t>Mollie Hall</a:t>
            </a:r>
          </a:p>
          <a:p>
            <a:r>
              <a:rPr lang="en-US" dirty="0" smtClean="0">
                <a:latin typeface="Comic Sans MS" pitchFamily="66" charset="0"/>
              </a:rPr>
              <a:t>Math Instructional Lead Teacher</a:t>
            </a:r>
          </a:p>
          <a:p>
            <a:r>
              <a:rPr lang="en-US" dirty="0" smtClean="0">
                <a:latin typeface="Comic Sans MS" pitchFamily="66" charset="0"/>
              </a:rPr>
              <a:t>Locust Grove Elementary</a:t>
            </a:r>
          </a:p>
          <a:p>
            <a:r>
              <a:rPr lang="en-US" dirty="0" smtClean="0">
                <a:latin typeface="Comic Sans MS" pitchFamily="66" charset="0"/>
              </a:rPr>
              <a:t>mhall@henry.k12.ga.us</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omic Sans MS" pitchFamily="66" charset="0"/>
              </a:rPr>
              <a:t>Henry County Expectations</a:t>
            </a:r>
            <a:endParaRPr lang="en-US" dirty="0">
              <a:latin typeface="Comic Sans MS" pitchFamily="66" charset="0"/>
            </a:endParaRPr>
          </a:p>
        </p:txBody>
      </p:sp>
      <p:pic>
        <p:nvPicPr>
          <p:cNvPr id="4" name="Content Placeholder 3" descr="Strategy Expectations Continuum Henry #12 - Microsoft Word"/>
          <p:cNvPicPr>
            <a:picLocks noGrp="1" noChangeAspect="1"/>
          </p:cNvPicPr>
          <p:nvPr>
            <p:ph idx="1"/>
          </p:nvPr>
        </p:nvPicPr>
        <p:blipFill rotWithShape="1">
          <a:blip r:embed="rId3">
            <a:extLst>
              <a:ext uri="{28A0092B-C50C-407E-A947-70E740481C1C}">
                <a14:useLocalDpi xmlns:a14="http://schemas.microsoft.com/office/drawing/2010/main" val="0"/>
              </a:ext>
            </a:extLst>
          </a:blip>
          <a:srcRect l="20487" t="22174" r="22571" b="4816"/>
          <a:stretch/>
        </p:blipFill>
        <p:spPr>
          <a:xfrm>
            <a:off x="228600" y="1371600"/>
            <a:ext cx="6324600" cy="4810261"/>
          </a:xfrm>
        </p:spPr>
      </p:pic>
      <p:sp>
        <p:nvSpPr>
          <p:cNvPr id="3" name="TextBox 2"/>
          <p:cNvSpPr txBox="1"/>
          <p:nvPr/>
        </p:nvSpPr>
        <p:spPr>
          <a:xfrm>
            <a:off x="6324600" y="2020669"/>
            <a:ext cx="2438400" cy="646331"/>
          </a:xfrm>
          <a:prstGeom prst="rect">
            <a:avLst/>
          </a:prstGeom>
          <a:noFill/>
        </p:spPr>
        <p:txBody>
          <a:bodyPr wrap="square" rtlCol="0">
            <a:spAutoFit/>
          </a:bodyPr>
          <a:lstStyle/>
          <a:p>
            <a:r>
              <a:rPr lang="en-US" u="sng" dirty="0" smtClean="0">
                <a:latin typeface="Comic Sans MS" pitchFamily="66" charset="0"/>
              </a:rPr>
              <a:t>Stage 3</a:t>
            </a:r>
            <a:r>
              <a:rPr lang="en-US" u="sng" dirty="0" smtClean="0"/>
              <a:t>: </a:t>
            </a:r>
            <a:r>
              <a:rPr lang="en-US" dirty="0" smtClean="0">
                <a:latin typeface="Comic Sans MS" pitchFamily="66" charset="0"/>
              </a:rPr>
              <a:t>Counting from one by Imaging</a:t>
            </a:r>
          </a:p>
        </p:txBody>
      </p:sp>
      <p:sp>
        <p:nvSpPr>
          <p:cNvPr id="5" name="TextBox 4"/>
          <p:cNvSpPr txBox="1"/>
          <p:nvPr/>
        </p:nvSpPr>
        <p:spPr>
          <a:xfrm>
            <a:off x="6324600" y="3544669"/>
            <a:ext cx="2286000" cy="646331"/>
          </a:xfrm>
          <a:prstGeom prst="rect">
            <a:avLst/>
          </a:prstGeom>
          <a:noFill/>
        </p:spPr>
        <p:txBody>
          <a:bodyPr wrap="square" rtlCol="0">
            <a:spAutoFit/>
          </a:bodyPr>
          <a:lstStyle/>
          <a:p>
            <a:r>
              <a:rPr lang="en-US" u="sng" dirty="0" smtClean="0">
                <a:latin typeface="Comic Sans MS" pitchFamily="66" charset="0"/>
              </a:rPr>
              <a:t>Stage </a:t>
            </a:r>
            <a:r>
              <a:rPr lang="en-US" u="sng" dirty="0">
                <a:latin typeface="Comic Sans MS" pitchFamily="66" charset="0"/>
              </a:rPr>
              <a:t>4:</a:t>
            </a:r>
          </a:p>
          <a:p>
            <a:r>
              <a:rPr lang="en-US" dirty="0">
                <a:latin typeface="Comic Sans MS" pitchFamily="66" charset="0"/>
              </a:rPr>
              <a:t>Advanced </a:t>
            </a:r>
            <a:r>
              <a:rPr lang="en-US" dirty="0" smtClean="0">
                <a:latin typeface="Comic Sans MS" pitchFamily="66" charset="0"/>
              </a:rPr>
              <a:t>Counting</a:t>
            </a:r>
            <a:endParaRPr lang="en-US" dirty="0">
              <a:latin typeface="Comic Sans MS" pitchFamily="66" charset="0"/>
            </a:endParaRPr>
          </a:p>
        </p:txBody>
      </p:sp>
      <p:sp>
        <p:nvSpPr>
          <p:cNvPr id="6" name="TextBox 5"/>
          <p:cNvSpPr txBox="1"/>
          <p:nvPr/>
        </p:nvSpPr>
        <p:spPr>
          <a:xfrm>
            <a:off x="6324600" y="5029200"/>
            <a:ext cx="2286000" cy="646331"/>
          </a:xfrm>
          <a:prstGeom prst="rect">
            <a:avLst/>
          </a:prstGeom>
          <a:noFill/>
        </p:spPr>
        <p:txBody>
          <a:bodyPr wrap="square" rtlCol="0">
            <a:spAutoFit/>
          </a:bodyPr>
          <a:lstStyle/>
          <a:p>
            <a:r>
              <a:rPr lang="en-US" u="sng" dirty="0" smtClean="0">
                <a:latin typeface="Comic Sans MS" pitchFamily="66" charset="0"/>
              </a:rPr>
              <a:t>Stage </a:t>
            </a:r>
            <a:r>
              <a:rPr lang="en-US" u="sng" dirty="0">
                <a:latin typeface="Comic Sans MS" pitchFamily="66" charset="0"/>
              </a:rPr>
              <a:t>5:</a:t>
            </a:r>
          </a:p>
          <a:p>
            <a:r>
              <a:rPr lang="en-US" dirty="0">
                <a:latin typeface="Comic Sans MS" pitchFamily="66" charset="0"/>
              </a:rPr>
              <a:t>Early </a:t>
            </a:r>
            <a:r>
              <a:rPr lang="en-US" dirty="0" smtClean="0">
                <a:latin typeface="Comic Sans MS" pitchFamily="66" charset="0"/>
              </a:rPr>
              <a:t>Additive</a:t>
            </a:r>
            <a:endParaRPr lang="en-US" dirty="0"/>
          </a:p>
        </p:txBody>
      </p:sp>
      <p:sp>
        <p:nvSpPr>
          <p:cNvPr id="7" name="TextBox 6"/>
          <p:cNvSpPr txBox="1"/>
          <p:nvPr/>
        </p:nvSpPr>
        <p:spPr>
          <a:xfrm>
            <a:off x="457200" y="6096000"/>
            <a:ext cx="8077200" cy="369332"/>
          </a:xfrm>
          <a:prstGeom prst="rect">
            <a:avLst/>
          </a:prstGeom>
          <a:noFill/>
        </p:spPr>
        <p:txBody>
          <a:bodyPr wrap="square" rtlCol="0">
            <a:spAutoFit/>
          </a:bodyPr>
          <a:lstStyle/>
          <a:p>
            <a:r>
              <a:rPr lang="en-US" dirty="0" smtClean="0">
                <a:latin typeface="Comic Sans MS" pitchFamily="66" charset="0"/>
              </a:rPr>
              <a:t>All students must show growth from the beginning to the end of the year.</a:t>
            </a:r>
            <a:endParaRPr lang="en-US" dirty="0">
              <a:latin typeface="Comic Sans MS" pitchFamily="66" charset="0"/>
            </a:endParaRPr>
          </a:p>
        </p:txBody>
      </p:sp>
    </p:spTree>
    <p:extLst>
      <p:ext uri="{BB962C8B-B14F-4D97-AF65-F5344CB8AC3E}">
        <p14:creationId xmlns:p14="http://schemas.microsoft.com/office/powerpoint/2010/main" val="35325005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Strategy Expectations Continuum Henry #12 - Microsoft Word"/>
          <p:cNvPicPr>
            <a:picLocks noGrp="1" noChangeAspect="1"/>
          </p:cNvPicPr>
          <p:nvPr>
            <p:ph idx="1"/>
          </p:nvPr>
        </p:nvPicPr>
        <p:blipFill rotWithShape="1">
          <a:blip r:embed="rId3">
            <a:extLst>
              <a:ext uri="{28A0092B-C50C-407E-A947-70E740481C1C}">
                <a14:useLocalDpi xmlns:a14="http://schemas.microsoft.com/office/drawing/2010/main" val="0"/>
              </a:ext>
            </a:extLst>
          </a:blip>
          <a:srcRect l="10918" t="23610" r="8075" b="4668"/>
          <a:stretch/>
        </p:blipFill>
        <p:spPr>
          <a:xfrm>
            <a:off x="76200" y="1447799"/>
            <a:ext cx="6239044" cy="4267201"/>
          </a:xfrm>
        </p:spPr>
      </p:pic>
      <p:sp>
        <p:nvSpPr>
          <p:cNvPr id="2" name="Title 1"/>
          <p:cNvSpPr>
            <a:spLocks noGrp="1"/>
          </p:cNvSpPr>
          <p:nvPr>
            <p:ph type="title"/>
          </p:nvPr>
        </p:nvSpPr>
        <p:spPr/>
        <p:txBody>
          <a:bodyPr/>
          <a:lstStyle/>
          <a:p>
            <a:pPr algn="ctr"/>
            <a:r>
              <a:rPr lang="en-US" dirty="0" smtClean="0">
                <a:latin typeface="Comic Sans MS" pitchFamily="66" charset="0"/>
              </a:rPr>
              <a:t>Henry County Expectations</a:t>
            </a:r>
            <a:endParaRPr lang="en-US" dirty="0">
              <a:latin typeface="Comic Sans MS" pitchFamily="66" charset="0"/>
            </a:endParaRPr>
          </a:p>
        </p:txBody>
      </p:sp>
      <p:sp>
        <p:nvSpPr>
          <p:cNvPr id="3" name="TextBox 2"/>
          <p:cNvSpPr txBox="1"/>
          <p:nvPr/>
        </p:nvSpPr>
        <p:spPr>
          <a:xfrm>
            <a:off x="6019800" y="1676400"/>
            <a:ext cx="2743200" cy="1015663"/>
          </a:xfrm>
          <a:prstGeom prst="rect">
            <a:avLst/>
          </a:prstGeom>
          <a:noFill/>
        </p:spPr>
        <p:txBody>
          <a:bodyPr wrap="square" rtlCol="0">
            <a:spAutoFit/>
          </a:bodyPr>
          <a:lstStyle/>
          <a:p>
            <a:r>
              <a:rPr lang="en-US" sz="1500" u="sng" dirty="0" smtClean="0">
                <a:latin typeface="Comic Sans MS" pitchFamily="66" charset="0"/>
              </a:rPr>
              <a:t>Stage 5/6</a:t>
            </a:r>
            <a:r>
              <a:rPr lang="en-US" sz="1500" u="sng" dirty="0" smtClean="0"/>
              <a:t>: </a:t>
            </a:r>
            <a:r>
              <a:rPr lang="en-US" sz="1500" dirty="0" smtClean="0">
                <a:latin typeface="Comic Sans MS" pitchFamily="66" charset="0"/>
              </a:rPr>
              <a:t>Early Additive Part Whole or Advanced Additive/Early Multiplicative Part-Whole</a:t>
            </a:r>
          </a:p>
        </p:txBody>
      </p:sp>
      <p:sp>
        <p:nvSpPr>
          <p:cNvPr id="5" name="TextBox 4"/>
          <p:cNvSpPr txBox="1"/>
          <p:nvPr/>
        </p:nvSpPr>
        <p:spPr>
          <a:xfrm>
            <a:off x="6019800" y="3276600"/>
            <a:ext cx="2590800" cy="1015663"/>
          </a:xfrm>
          <a:prstGeom prst="rect">
            <a:avLst/>
          </a:prstGeom>
          <a:noFill/>
        </p:spPr>
        <p:txBody>
          <a:bodyPr wrap="square" rtlCol="0">
            <a:spAutoFit/>
          </a:bodyPr>
          <a:lstStyle/>
          <a:p>
            <a:r>
              <a:rPr lang="en-US" sz="1500" u="sng" dirty="0" smtClean="0">
                <a:latin typeface="Comic Sans MS" pitchFamily="66" charset="0"/>
              </a:rPr>
              <a:t>Stage </a:t>
            </a:r>
            <a:r>
              <a:rPr lang="en-US" sz="1500" u="sng" dirty="0">
                <a:latin typeface="Comic Sans MS" pitchFamily="66" charset="0"/>
              </a:rPr>
              <a:t>6</a:t>
            </a:r>
            <a:r>
              <a:rPr lang="en-US" sz="1500" u="sng" dirty="0" smtClean="0">
                <a:latin typeface="Comic Sans MS" pitchFamily="66" charset="0"/>
              </a:rPr>
              <a:t>:</a:t>
            </a:r>
            <a:r>
              <a:rPr lang="en-US" sz="1500" dirty="0">
                <a:latin typeface="Comic Sans MS" pitchFamily="66" charset="0"/>
              </a:rPr>
              <a:t> Advanced Additive/Early Multiplicative </a:t>
            </a:r>
            <a:endParaRPr lang="en-US" sz="1500" dirty="0" smtClean="0">
              <a:latin typeface="Comic Sans MS" pitchFamily="66" charset="0"/>
            </a:endParaRPr>
          </a:p>
          <a:p>
            <a:r>
              <a:rPr lang="en-US" sz="1500" dirty="0" smtClean="0">
                <a:latin typeface="Comic Sans MS" pitchFamily="66" charset="0"/>
              </a:rPr>
              <a:t>Part-Whole</a:t>
            </a:r>
            <a:r>
              <a:rPr lang="en-US" sz="1500" u="sng" dirty="0" smtClean="0">
                <a:latin typeface="Comic Sans MS" pitchFamily="66" charset="0"/>
              </a:rPr>
              <a:t> </a:t>
            </a:r>
            <a:endParaRPr lang="en-US" sz="1500" u="sng" dirty="0">
              <a:latin typeface="Comic Sans MS" pitchFamily="66" charset="0"/>
            </a:endParaRPr>
          </a:p>
        </p:txBody>
      </p:sp>
      <p:sp>
        <p:nvSpPr>
          <p:cNvPr id="6" name="TextBox 5"/>
          <p:cNvSpPr txBox="1"/>
          <p:nvPr/>
        </p:nvSpPr>
        <p:spPr>
          <a:xfrm>
            <a:off x="6019800" y="4572000"/>
            <a:ext cx="2590800" cy="1015663"/>
          </a:xfrm>
          <a:prstGeom prst="rect">
            <a:avLst/>
          </a:prstGeom>
          <a:noFill/>
        </p:spPr>
        <p:txBody>
          <a:bodyPr wrap="square" rtlCol="0">
            <a:spAutoFit/>
          </a:bodyPr>
          <a:lstStyle/>
          <a:p>
            <a:r>
              <a:rPr lang="en-US" sz="1500" u="sng" dirty="0" smtClean="0">
                <a:latin typeface="Comic Sans MS" pitchFamily="66" charset="0"/>
              </a:rPr>
              <a:t>Stage 6/7:</a:t>
            </a:r>
            <a:endParaRPr lang="en-US" sz="1500" u="sng" dirty="0">
              <a:latin typeface="Comic Sans MS" pitchFamily="66" charset="0"/>
            </a:endParaRPr>
          </a:p>
          <a:p>
            <a:r>
              <a:rPr lang="en-US" sz="1500" dirty="0">
                <a:latin typeface="Comic Sans MS" pitchFamily="66" charset="0"/>
              </a:rPr>
              <a:t>Advanced Additive/Early Multiplicative </a:t>
            </a:r>
          </a:p>
          <a:p>
            <a:r>
              <a:rPr lang="en-US" sz="1500" dirty="0">
                <a:latin typeface="Comic Sans MS" pitchFamily="66" charset="0"/>
              </a:rPr>
              <a:t>Part-Whole</a:t>
            </a:r>
            <a:r>
              <a:rPr lang="en-US" sz="1500" u="sng" dirty="0">
                <a:latin typeface="Comic Sans MS" pitchFamily="66" charset="0"/>
              </a:rPr>
              <a:t> </a:t>
            </a:r>
          </a:p>
        </p:txBody>
      </p:sp>
      <p:sp>
        <p:nvSpPr>
          <p:cNvPr id="7" name="TextBox 6"/>
          <p:cNvSpPr txBox="1"/>
          <p:nvPr/>
        </p:nvSpPr>
        <p:spPr>
          <a:xfrm>
            <a:off x="457200" y="6096000"/>
            <a:ext cx="8077200" cy="369332"/>
          </a:xfrm>
          <a:prstGeom prst="rect">
            <a:avLst/>
          </a:prstGeom>
          <a:noFill/>
        </p:spPr>
        <p:txBody>
          <a:bodyPr wrap="square" rtlCol="0">
            <a:spAutoFit/>
          </a:bodyPr>
          <a:lstStyle/>
          <a:p>
            <a:r>
              <a:rPr lang="en-US" dirty="0" smtClean="0">
                <a:latin typeface="Comic Sans MS" pitchFamily="66" charset="0"/>
              </a:rPr>
              <a:t>All students must show growth from the beginning to the end of the year.</a:t>
            </a:r>
            <a:endParaRPr lang="en-US" dirty="0">
              <a:latin typeface="Comic Sans MS" pitchFamily="66" charset="0"/>
            </a:endParaRPr>
          </a:p>
        </p:txBody>
      </p:sp>
    </p:spTree>
    <p:extLst>
      <p:ext uri="{BB962C8B-B14F-4D97-AF65-F5344CB8AC3E}">
        <p14:creationId xmlns:p14="http://schemas.microsoft.com/office/powerpoint/2010/main" val="3663326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752600"/>
            <a:ext cx="7620000" cy="3429000"/>
          </a:xfrm>
        </p:spPr>
        <p:txBody>
          <a:bodyPr/>
          <a:lstStyle/>
          <a:p>
            <a:r>
              <a:rPr lang="en-US" sz="4400" dirty="0" smtClean="0">
                <a:latin typeface="Comic Sans MS" pitchFamily="66" charset="0"/>
              </a:rPr>
              <a:t>How do I expose students to appropriate strategies to help students grow from one stage to another between assessments?</a:t>
            </a:r>
            <a:endParaRPr lang="en-US" sz="4400" dirty="0">
              <a:latin typeface="Comic Sans MS" pitchFamily="66" charset="0"/>
            </a:endParaRPr>
          </a:p>
        </p:txBody>
      </p:sp>
      <p:sp>
        <p:nvSpPr>
          <p:cNvPr id="3" name="TextBox 2"/>
          <p:cNvSpPr txBox="1"/>
          <p:nvPr/>
        </p:nvSpPr>
        <p:spPr>
          <a:xfrm>
            <a:off x="1447800" y="0"/>
            <a:ext cx="6934200" cy="1200329"/>
          </a:xfrm>
          <a:prstGeom prst="rect">
            <a:avLst/>
          </a:prstGeom>
          <a:noFill/>
        </p:spPr>
        <p:txBody>
          <a:bodyPr wrap="square" rtlCol="0">
            <a:spAutoFit/>
          </a:bodyPr>
          <a:lstStyle/>
          <a:p>
            <a:pPr algn="ctr"/>
            <a:r>
              <a:rPr lang="en-US" sz="7200" dirty="0" smtClean="0">
                <a:latin typeface="Comic Sans MS" pitchFamily="66" charset="0"/>
              </a:rPr>
              <a:t>Goal #2</a:t>
            </a:r>
            <a:endParaRPr lang="en-US" sz="7200" dirty="0">
              <a:latin typeface="Comic Sans MS" pitchFamily="66" charset="0"/>
            </a:endParaRPr>
          </a:p>
        </p:txBody>
      </p:sp>
    </p:spTree>
    <p:extLst>
      <p:ext uri="{BB962C8B-B14F-4D97-AF65-F5344CB8AC3E}">
        <p14:creationId xmlns:p14="http://schemas.microsoft.com/office/powerpoint/2010/main" val="3441484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omic Sans MS" pitchFamily="66" charset="0"/>
              </a:rPr>
              <a:t>Grouping options</a:t>
            </a:r>
            <a:endParaRPr lang="en-US" dirty="0">
              <a:latin typeface="Comic Sans MS" pitchFamily="66" charset="0"/>
            </a:endParaRPr>
          </a:p>
        </p:txBody>
      </p:sp>
      <p:sp>
        <p:nvSpPr>
          <p:cNvPr id="3" name="Content Placeholder 2"/>
          <p:cNvSpPr>
            <a:spLocks noGrp="1"/>
          </p:cNvSpPr>
          <p:nvPr>
            <p:ph idx="1"/>
          </p:nvPr>
        </p:nvSpPr>
        <p:spPr/>
        <p:txBody>
          <a:bodyPr/>
          <a:lstStyle/>
          <a:p>
            <a:r>
              <a:rPr lang="en-US" dirty="0">
                <a:latin typeface="Comic Sans MS" pitchFamily="66" charset="0"/>
              </a:rPr>
              <a:t>Most classes display a wide range of strategy stages. This can be managed in many </a:t>
            </a:r>
            <a:r>
              <a:rPr lang="en-US" dirty="0" smtClean="0">
                <a:latin typeface="Comic Sans MS" pitchFamily="66" charset="0"/>
              </a:rPr>
              <a:t>ways, including:</a:t>
            </a:r>
          </a:p>
          <a:p>
            <a:pPr lvl="1"/>
            <a:r>
              <a:rPr lang="en-US" sz="2400" dirty="0" smtClean="0">
                <a:latin typeface="Comic Sans MS" pitchFamily="66" charset="0"/>
              </a:rPr>
              <a:t> </a:t>
            </a:r>
            <a:r>
              <a:rPr lang="en-US" sz="2400" dirty="0">
                <a:latin typeface="Comic Sans MS" pitchFamily="66" charset="0"/>
              </a:rPr>
              <a:t>Putting together students from close strategy </a:t>
            </a:r>
            <a:r>
              <a:rPr lang="en-US" sz="2400" dirty="0" smtClean="0">
                <a:latin typeface="Comic Sans MS" pitchFamily="66" charset="0"/>
              </a:rPr>
              <a:t>stages</a:t>
            </a:r>
          </a:p>
          <a:p>
            <a:pPr lvl="1"/>
            <a:r>
              <a:rPr lang="en-US" sz="2400" dirty="0" smtClean="0">
                <a:latin typeface="Comic Sans MS" pitchFamily="66" charset="0"/>
              </a:rPr>
              <a:t>Cross-grouping </a:t>
            </a:r>
            <a:r>
              <a:rPr lang="en-US" sz="2400" dirty="0">
                <a:latin typeface="Comic Sans MS" pitchFamily="66" charset="0"/>
              </a:rPr>
              <a:t>between classes for a few students at the extreme ends of the </a:t>
            </a:r>
            <a:r>
              <a:rPr lang="en-US" sz="2400" dirty="0" smtClean="0">
                <a:latin typeface="Comic Sans MS" pitchFamily="66" charset="0"/>
              </a:rPr>
              <a:t>range</a:t>
            </a:r>
          </a:p>
          <a:p>
            <a:pPr lvl="1"/>
            <a:r>
              <a:rPr lang="en-US" sz="2400" dirty="0" smtClean="0">
                <a:latin typeface="Comic Sans MS" pitchFamily="66" charset="0"/>
              </a:rPr>
              <a:t>Using </a:t>
            </a:r>
            <a:r>
              <a:rPr lang="en-US" sz="2400" dirty="0">
                <a:latin typeface="Comic Sans MS" pitchFamily="66" charset="0"/>
              </a:rPr>
              <a:t>parent or teacher aide </a:t>
            </a:r>
            <a:r>
              <a:rPr lang="en-US" sz="2400" dirty="0" smtClean="0">
                <a:latin typeface="Comic Sans MS" pitchFamily="66" charset="0"/>
              </a:rPr>
              <a:t>to help </a:t>
            </a:r>
            <a:r>
              <a:rPr lang="en-US" sz="2400" dirty="0">
                <a:latin typeface="Comic Sans MS" pitchFamily="66" charset="0"/>
              </a:rPr>
              <a:t>monitor group or independent work.</a:t>
            </a:r>
          </a:p>
        </p:txBody>
      </p:sp>
    </p:spTree>
    <p:extLst>
      <p:ext uri="{BB962C8B-B14F-4D97-AF65-F5344CB8AC3E}">
        <p14:creationId xmlns:p14="http://schemas.microsoft.com/office/powerpoint/2010/main" val="21068739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omic Sans MS" pitchFamily="66" charset="0"/>
              </a:rPr>
              <a:t>Students’ Learning</a:t>
            </a:r>
            <a:endParaRPr lang="en-US" dirty="0">
              <a:latin typeface="Comic Sans MS" pitchFamily="66" charset="0"/>
            </a:endParaRPr>
          </a:p>
        </p:txBody>
      </p:sp>
      <p:pic>
        <p:nvPicPr>
          <p:cNvPr id="4" name="Content Placeholder 3" descr="http://www.nzmaths.co.nz/sites/default/files/Numeracy/2008numPDFs/NumBk3.pdf - Windows Internet Explorer"/>
          <p:cNvPicPr>
            <a:picLocks noGrp="1" noChangeAspect="1"/>
          </p:cNvPicPr>
          <p:nvPr>
            <p:ph idx="1"/>
          </p:nvPr>
        </p:nvPicPr>
        <p:blipFill rotWithShape="1">
          <a:blip r:embed="rId3">
            <a:extLst>
              <a:ext uri="{28A0092B-C50C-407E-A947-70E740481C1C}">
                <a14:useLocalDpi xmlns:a14="http://schemas.microsoft.com/office/drawing/2010/main" val="0"/>
              </a:ext>
            </a:extLst>
          </a:blip>
          <a:srcRect l="49198" t="23255" r="10381" b="3734"/>
          <a:stretch/>
        </p:blipFill>
        <p:spPr>
          <a:xfrm>
            <a:off x="2819400" y="1447800"/>
            <a:ext cx="4495800" cy="4816928"/>
          </a:xfrm>
        </p:spPr>
      </p:pic>
    </p:spTree>
    <p:extLst>
      <p:ext uri="{BB962C8B-B14F-4D97-AF65-F5344CB8AC3E}">
        <p14:creationId xmlns:p14="http://schemas.microsoft.com/office/powerpoint/2010/main" val="19952823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hlinkClick r:id="rId3"/>
              </a:rPr>
              <a:t>How do I teach the different stages?</a:t>
            </a:r>
            <a:endParaRPr lang="en-US" sz="4000" dirty="0"/>
          </a:p>
        </p:txBody>
      </p:sp>
    </p:spTree>
    <p:extLst>
      <p:ext uri="{BB962C8B-B14F-4D97-AF65-F5344CB8AC3E}">
        <p14:creationId xmlns:p14="http://schemas.microsoft.com/office/powerpoint/2010/main" val="33590148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hlinkClick r:id="rId3"/>
              </a:rPr>
              <a:t>What if I don’t know?</a:t>
            </a:r>
            <a:endParaRPr lang="en-US" dirty="0"/>
          </a:p>
        </p:txBody>
      </p:sp>
    </p:spTree>
    <p:extLst>
      <p:ext uri="{BB962C8B-B14F-4D97-AF65-F5344CB8AC3E}">
        <p14:creationId xmlns:p14="http://schemas.microsoft.com/office/powerpoint/2010/main" val="38581603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omic Sans MS" pitchFamily="66" charset="0"/>
                <a:hlinkClick r:id="rId3"/>
              </a:rPr>
              <a:t>Lesson Activities from the Books</a:t>
            </a:r>
            <a:endParaRPr lang="en-US" dirty="0">
              <a:latin typeface="Comic Sans MS" pitchFamily="66" charset="0"/>
            </a:endParaRPr>
          </a:p>
        </p:txBody>
      </p:sp>
      <p:pic>
        <p:nvPicPr>
          <p:cNvPr id="4" name="Content Placeholder 3" descr="Numeracy Development Projects Books | nzmaths - Windows Internet Explorer"/>
          <p:cNvPicPr>
            <a:picLocks noGrp="1" noChangeAspect="1"/>
          </p:cNvPicPr>
          <p:nvPr>
            <p:ph idx="1"/>
          </p:nvPr>
        </p:nvPicPr>
        <p:blipFill rotWithShape="1">
          <a:blip r:embed="rId4">
            <a:extLst>
              <a:ext uri="{28A0092B-C50C-407E-A947-70E740481C1C}">
                <a14:useLocalDpi xmlns:a14="http://schemas.microsoft.com/office/drawing/2010/main" val="0"/>
              </a:ext>
            </a:extLst>
          </a:blip>
          <a:srcRect l="2682" t="18388" r="2523" b="5086"/>
          <a:stretch/>
        </p:blipFill>
        <p:spPr>
          <a:xfrm>
            <a:off x="228600" y="1447800"/>
            <a:ext cx="8620378" cy="4127863"/>
          </a:xfrm>
        </p:spPr>
      </p:pic>
    </p:spTree>
    <p:extLst>
      <p:ext uri="{BB962C8B-B14F-4D97-AF65-F5344CB8AC3E}">
        <p14:creationId xmlns:p14="http://schemas.microsoft.com/office/powerpoint/2010/main" val="17471915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omic Sans MS" pitchFamily="66" charset="0"/>
                <a:hlinkClick r:id="rId3"/>
              </a:rPr>
              <a:t>The Resource Finder</a:t>
            </a:r>
            <a:endParaRPr lang="en-US" dirty="0">
              <a:latin typeface="Comic Sans MS" pitchFamily="66" charset="0"/>
            </a:endParaRPr>
          </a:p>
        </p:txBody>
      </p:sp>
      <p:pic>
        <p:nvPicPr>
          <p:cNvPr id="4" name="Content Placeholder 3" descr="Resource Finder | nzmaths - Windows Internet Explorer"/>
          <p:cNvPicPr>
            <a:picLocks noGrp="1" noChangeAspect="1"/>
          </p:cNvPicPr>
          <p:nvPr>
            <p:ph idx="1"/>
          </p:nvPr>
        </p:nvPicPr>
        <p:blipFill rotWithShape="1">
          <a:blip r:embed="rId4">
            <a:extLst>
              <a:ext uri="{28A0092B-C50C-407E-A947-70E740481C1C}">
                <a14:useLocalDpi xmlns:a14="http://schemas.microsoft.com/office/drawing/2010/main" val="0"/>
              </a:ext>
            </a:extLst>
          </a:blip>
          <a:srcRect l="33639" t="21092" r="1560" b="5897"/>
          <a:stretch/>
        </p:blipFill>
        <p:spPr>
          <a:xfrm>
            <a:off x="1219200" y="1600200"/>
            <a:ext cx="7145383" cy="4775379"/>
          </a:xfrm>
        </p:spPr>
      </p:pic>
    </p:spTree>
    <p:extLst>
      <p:ext uri="{BB962C8B-B14F-4D97-AF65-F5344CB8AC3E}">
        <p14:creationId xmlns:p14="http://schemas.microsoft.com/office/powerpoint/2010/main" val="15454831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omic Sans MS" pitchFamily="66" charset="0"/>
                <a:hlinkClick r:id="rId3"/>
              </a:rPr>
              <a:t>Digital Learning Space</a:t>
            </a:r>
            <a:endParaRPr lang="en-US" dirty="0">
              <a:latin typeface="Comic Sans MS" pitchFamily="66" charset="0"/>
            </a:endParaRPr>
          </a:p>
        </p:txBody>
      </p:sp>
      <p:pic>
        <p:nvPicPr>
          <p:cNvPr id="6" name="Content Placeholder 5" descr="Digital Learning Objects | nzmaths - Windows Internet Explorer"/>
          <p:cNvPicPr>
            <a:picLocks noGrp="1" noChangeAspect="1"/>
          </p:cNvPicPr>
          <p:nvPr>
            <p:ph idx="1"/>
          </p:nvPr>
        </p:nvPicPr>
        <p:blipFill rotWithShape="1">
          <a:blip r:embed="rId4">
            <a:extLst>
              <a:ext uri="{28A0092B-C50C-407E-A947-70E740481C1C}">
                <a14:useLocalDpi xmlns:a14="http://schemas.microsoft.com/office/drawing/2010/main" val="0"/>
              </a:ext>
            </a:extLst>
          </a:blip>
          <a:srcRect l="33479" t="27312" r="3965" b="13469"/>
          <a:stretch/>
        </p:blipFill>
        <p:spPr>
          <a:xfrm>
            <a:off x="1143000" y="1520969"/>
            <a:ext cx="7178040" cy="4030745"/>
          </a:xfrm>
        </p:spPr>
      </p:pic>
    </p:spTree>
    <p:extLst>
      <p:ext uri="{BB962C8B-B14F-4D97-AF65-F5344CB8AC3E}">
        <p14:creationId xmlns:p14="http://schemas.microsoft.com/office/powerpoint/2010/main" val="3947443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omic Sans MS" pitchFamily="66" charset="0"/>
              </a:rPr>
              <a:t>Where are You?</a:t>
            </a:r>
            <a:endParaRPr lang="en-US" dirty="0">
              <a:latin typeface="Comic Sans MS" pitchFamily="66" charset="0"/>
            </a:endParaRP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sz="3200" b="1" dirty="0" smtClean="0">
              <a:latin typeface="Comic Sans MS" pitchFamily="66" charset="0"/>
            </a:endParaRPr>
          </a:p>
          <a:p>
            <a:pPr marL="0" indent="0">
              <a:buNone/>
            </a:pPr>
            <a:r>
              <a:rPr lang="en-US" sz="3200" b="1" dirty="0" smtClean="0">
                <a:latin typeface="Comic Sans MS" pitchFamily="66" charset="0"/>
              </a:rPr>
              <a:t>1</a:t>
            </a:r>
            <a:r>
              <a:rPr lang="en-US" sz="3200" b="1" dirty="0">
                <a:latin typeface="Comic Sans MS" pitchFamily="66" charset="0"/>
              </a:rPr>
              <a:t>. I’m lacing </a:t>
            </a:r>
            <a:r>
              <a:rPr lang="en-US" sz="3200" b="1" dirty="0" smtClean="0">
                <a:latin typeface="Comic Sans MS" pitchFamily="66" charset="0"/>
              </a:rPr>
              <a:t>up.</a:t>
            </a:r>
            <a:endParaRPr lang="en-US" sz="3200" b="1" dirty="0">
              <a:latin typeface="Comic Sans MS" pitchFamily="66" charset="0"/>
            </a:endParaRPr>
          </a:p>
          <a:p>
            <a:pPr marL="0" indent="0">
              <a:buNone/>
            </a:pPr>
            <a:r>
              <a:rPr lang="en-US" sz="3200" b="1" dirty="0">
                <a:latin typeface="Comic Sans MS" pitchFamily="66" charset="0"/>
              </a:rPr>
              <a:t>2. I’m out of the starting </a:t>
            </a:r>
            <a:r>
              <a:rPr lang="en-US" sz="3200" b="1" dirty="0" smtClean="0">
                <a:latin typeface="Comic Sans MS" pitchFamily="66" charset="0"/>
              </a:rPr>
              <a:t>gate.</a:t>
            </a:r>
            <a:endParaRPr lang="en-US" sz="3200" b="1" dirty="0">
              <a:latin typeface="Comic Sans MS" pitchFamily="66" charset="0"/>
            </a:endParaRPr>
          </a:p>
          <a:p>
            <a:pPr marL="0" indent="0">
              <a:buNone/>
            </a:pPr>
            <a:r>
              <a:rPr lang="en-US" sz="3200" b="1" dirty="0">
                <a:latin typeface="Comic Sans MS" pitchFamily="66" charset="0"/>
              </a:rPr>
              <a:t>3. I’m gaining </a:t>
            </a:r>
            <a:r>
              <a:rPr lang="en-US" sz="3200" b="1" dirty="0" smtClean="0">
                <a:latin typeface="Comic Sans MS" pitchFamily="66" charset="0"/>
              </a:rPr>
              <a:t>speed.</a:t>
            </a:r>
            <a:endParaRPr lang="en-US" sz="3200" b="1" dirty="0">
              <a:latin typeface="Comic Sans MS" pitchFamily="66" charset="0"/>
            </a:endParaRPr>
          </a:p>
          <a:p>
            <a:pPr marL="0" indent="0">
              <a:buNone/>
            </a:pPr>
            <a:r>
              <a:rPr lang="en-US" sz="3200" b="1" dirty="0">
                <a:latin typeface="Comic Sans MS" pitchFamily="66" charset="0"/>
              </a:rPr>
              <a:t>4. I’ve caught the runner’s high!</a:t>
            </a:r>
            <a:endParaRPr lang="en-US" sz="3200" dirty="0">
              <a:latin typeface="Comic Sans MS" pitchFamily="66"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6756" y="1600200"/>
            <a:ext cx="2076450"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777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omic Sans MS" pitchFamily="66" charset="0"/>
              </a:rPr>
              <a:t>Let’s Try Some Activities</a:t>
            </a:r>
            <a:endParaRPr lang="en-US" dirty="0">
              <a:latin typeface="Comic Sans MS" pitchFamily="66" charset="0"/>
            </a:endParaRPr>
          </a:p>
        </p:txBody>
      </p:sp>
      <p:sp>
        <p:nvSpPr>
          <p:cNvPr id="3" name="Content Placeholder 2"/>
          <p:cNvSpPr>
            <a:spLocks noGrp="1"/>
          </p:cNvSpPr>
          <p:nvPr>
            <p:ph idx="1"/>
          </p:nvPr>
        </p:nvSpPr>
        <p:spPr/>
        <p:txBody>
          <a:bodyPr/>
          <a:lstStyle/>
          <a:p>
            <a:r>
              <a:rPr lang="en-US" sz="4000" dirty="0" smtClean="0">
                <a:latin typeface="Comic Sans MS" pitchFamily="66" charset="0"/>
              </a:rPr>
              <a:t>Beep</a:t>
            </a:r>
          </a:p>
          <a:p>
            <a:r>
              <a:rPr lang="en-US" sz="4000" dirty="0" smtClean="0">
                <a:latin typeface="Comic Sans MS" pitchFamily="66" charset="0"/>
              </a:rPr>
              <a:t>Hundred Board Snakes</a:t>
            </a:r>
          </a:p>
          <a:p>
            <a:r>
              <a:rPr lang="en-US" sz="4000" dirty="0" smtClean="0">
                <a:latin typeface="Comic Sans MS" pitchFamily="66" charset="0"/>
              </a:rPr>
              <a:t>The Birthday Cake</a:t>
            </a:r>
            <a:endParaRPr lang="en-US" sz="4000" dirty="0">
              <a:latin typeface="Comic Sans MS" pitchFamily="66" charset="0"/>
            </a:endParaRPr>
          </a:p>
        </p:txBody>
      </p:sp>
    </p:spTree>
    <p:extLst>
      <p:ext uri="{BB962C8B-B14F-4D97-AF65-F5344CB8AC3E}">
        <p14:creationId xmlns:p14="http://schemas.microsoft.com/office/powerpoint/2010/main" val="278979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omic Sans MS" pitchFamily="66" charset="0"/>
              </a:rPr>
              <a:t>Birthday Cakes – Using Materials</a:t>
            </a:r>
            <a:endParaRPr lang="en-US" dirty="0">
              <a:latin typeface="Comic Sans MS" pitchFamily="66" charset="0"/>
            </a:endParaRPr>
          </a:p>
        </p:txBody>
      </p:sp>
      <p:sp>
        <p:nvSpPr>
          <p:cNvPr id="3" name="Content Placeholder 2"/>
          <p:cNvSpPr>
            <a:spLocks noGrp="1"/>
          </p:cNvSpPr>
          <p:nvPr>
            <p:ph idx="1"/>
          </p:nvPr>
        </p:nvSpPr>
        <p:spPr/>
        <p:txBody>
          <a:bodyPr/>
          <a:lstStyle/>
          <a:p>
            <a:pPr marL="0" indent="0">
              <a:buNone/>
            </a:pPr>
            <a:r>
              <a:rPr lang="en-US" sz="3600" dirty="0" smtClean="0">
                <a:latin typeface="Comic Sans MS" pitchFamily="66" charset="0"/>
              </a:rPr>
              <a:t>The four people at Carla’s birthday will get one-quarter (one-fourth) of the cake each. Carla puts 16 candles on the cakes so that each person gets the same number of candles on their piece of cake. How many candles will each person get on their piece of cake?</a:t>
            </a:r>
          </a:p>
          <a:p>
            <a:pPr marL="0" indent="0">
              <a:buNone/>
            </a:pPr>
            <a:endParaRPr lang="en-US" sz="3600" dirty="0">
              <a:latin typeface="Comic Sans MS" pitchFamily="66" charset="0"/>
            </a:endParaRPr>
          </a:p>
        </p:txBody>
      </p:sp>
    </p:spTree>
    <p:extLst>
      <p:ext uri="{BB962C8B-B14F-4D97-AF65-F5344CB8AC3E}">
        <p14:creationId xmlns:p14="http://schemas.microsoft.com/office/powerpoint/2010/main" val="24161597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omic Sans MS" pitchFamily="66" charset="0"/>
              </a:rPr>
              <a:t>Birthday Cakes – Using Imaging</a:t>
            </a:r>
            <a:endParaRPr lang="en-US" dirty="0">
              <a:latin typeface="Comic Sans MS" pitchFamily="66" charset="0"/>
            </a:endParaRPr>
          </a:p>
        </p:txBody>
      </p:sp>
      <p:sp>
        <p:nvSpPr>
          <p:cNvPr id="3" name="Content Placeholder 2"/>
          <p:cNvSpPr>
            <a:spLocks noGrp="1"/>
          </p:cNvSpPr>
          <p:nvPr>
            <p:ph idx="1"/>
          </p:nvPr>
        </p:nvSpPr>
        <p:spPr/>
        <p:txBody>
          <a:bodyPr/>
          <a:lstStyle/>
          <a:p>
            <a:pPr marL="0" indent="0">
              <a:buNone/>
            </a:pPr>
            <a:r>
              <a:rPr lang="en-US" sz="3600" dirty="0" smtClean="0">
                <a:latin typeface="Comic Sans MS" pitchFamily="66" charset="0"/>
              </a:rPr>
              <a:t>Here is a piece of Randy’s birthday cake. Each piece of cake has the same number of candles. How old is Randy?</a:t>
            </a:r>
          </a:p>
          <a:p>
            <a:pPr marL="0" indent="0">
              <a:buNone/>
            </a:pPr>
            <a:endParaRPr lang="en-US" sz="3600" dirty="0">
              <a:latin typeface="Comic Sans MS" pitchFamily="66" charset="0"/>
            </a:endParaRPr>
          </a:p>
          <a:p>
            <a:pPr marL="0" indent="0">
              <a:buNone/>
            </a:pPr>
            <a:r>
              <a:rPr lang="en-US" sz="1800" dirty="0" smtClean="0">
                <a:latin typeface="Comic Sans MS" pitchFamily="66" charset="0"/>
              </a:rPr>
              <a:t>    One piece of cake</a:t>
            </a:r>
          </a:p>
          <a:p>
            <a:pPr marL="0" indent="0">
              <a:buNone/>
            </a:pPr>
            <a:endParaRPr lang="en-US" sz="1800" dirty="0">
              <a:latin typeface="Comic Sans MS" pitchFamily="66" charset="0"/>
            </a:endParaRPr>
          </a:p>
          <a:p>
            <a:pPr marL="0" indent="0">
              <a:buNone/>
            </a:pPr>
            <a:endParaRPr lang="en-US" sz="1800" dirty="0" smtClean="0">
              <a:latin typeface="Comic Sans MS" pitchFamily="66" charset="0"/>
            </a:endParaRPr>
          </a:p>
          <a:p>
            <a:pPr marL="0" indent="0">
              <a:buNone/>
            </a:pPr>
            <a:endParaRPr lang="en-US" sz="1800" dirty="0">
              <a:latin typeface="Comic Sans MS" pitchFamily="66" charset="0"/>
            </a:endParaRPr>
          </a:p>
          <a:p>
            <a:pPr marL="0" indent="0">
              <a:buNone/>
            </a:pPr>
            <a:endParaRPr lang="en-US" sz="1800" dirty="0" smtClean="0">
              <a:latin typeface="Comic Sans MS" pitchFamily="66" charset="0"/>
            </a:endParaRPr>
          </a:p>
          <a:p>
            <a:pPr marL="0" indent="0">
              <a:buNone/>
            </a:pPr>
            <a:r>
              <a:rPr lang="en-US" sz="1800" dirty="0" smtClean="0">
                <a:latin typeface="Comic Sans MS" pitchFamily="66" charset="0"/>
              </a:rPr>
              <a:t> </a:t>
            </a:r>
          </a:p>
          <a:p>
            <a:pPr marL="0" indent="0">
              <a:buNone/>
            </a:pPr>
            <a:endParaRPr lang="en-US" sz="1800" dirty="0">
              <a:latin typeface="Comic Sans MS" pitchFamily="66" charset="0"/>
            </a:endParaRPr>
          </a:p>
          <a:p>
            <a:pPr marL="0" indent="0">
              <a:buNone/>
            </a:pPr>
            <a:endParaRPr lang="en-US" sz="1800" dirty="0" smtClean="0">
              <a:latin typeface="Comic Sans MS" pitchFamily="66" charset="0"/>
            </a:endParaRPr>
          </a:p>
          <a:p>
            <a:pPr marL="0" indent="0">
              <a:buNone/>
            </a:pPr>
            <a:endParaRPr lang="en-US" sz="1800" dirty="0">
              <a:latin typeface="Comic Sans MS" pitchFamily="66" charset="0"/>
            </a:endParaRPr>
          </a:p>
        </p:txBody>
      </p:sp>
      <p:cxnSp>
        <p:nvCxnSpPr>
          <p:cNvPr id="5" name="Straight Arrow Connector 4"/>
          <p:cNvCxnSpPr/>
          <p:nvPr/>
        </p:nvCxnSpPr>
        <p:spPr>
          <a:xfrm>
            <a:off x="2286000" y="4114800"/>
            <a:ext cx="11430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200400"/>
            <a:ext cx="2616476"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060" y="5356292"/>
            <a:ext cx="2513879" cy="815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57876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omic Sans MS" pitchFamily="66" charset="0"/>
              </a:rPr>
              <a:t>Birthday Cakes – </a:t>
            </a:r>
            <a:br>
              <a:rPr lang="en-US" dirty="0" smtClean="0">
                <a:latin typeface="Comic Sans MS" pitchFamily="66" charset="0"/>
              </a:rPr>
            </a:br>
            <a:r>
              <a:rPr lang="en-US" dirty="0" smtClean="0">
                <a:latin typeface="Comic Sans MS" pitchFamily="66" charset="0"/>
              </a:rPr>
              <a:t>Using Number Properties</a:t>
            </a:r>
            <a:endParaRPr lang="en-US" dirty="0">
              <a:latin typeface="Comic Sans MS" pitchFamily="66" charset="0"/>
            </a:endParaRPr>
          </a:p>
        </p:txBody>
      </p:sp>
      <p:sp>
        <p:nvSpPr>
          <p:cNvPr id="3" name="Content Placeholder 2"/>
          <p:cNvSpPr>
            <a:spLocks noGrp="1"/>
          </p:cNvSpPr>
          <p:nvPr>
            <p:ph idx="1"/>
          </p:nvPr>
        </p:nvSpPr>
        <p:spPr/>
        <p:txBody>
          <a:bodyPr/>
          <a:lstStyle/>
          <a:p>
            <a:pPr marL="0" indent="0">
              <a:buNone/>
            </a:pPr>
            <a:r>
              <a:rPr lang="en-US" sz="3600" dirty="0" smtClean="0">
                <a:latin typeface="Comic Sans MS" pitchFamily="66" charset="0"/>
              </a:rPr>
              <a:t>Two-thirds of the cake has eight candles on it. How many candles are on the whole cake?</a:t>
            </a:r>
          </a:p>
          <a:p>
            <a:pPr marL="0" indent="0">
              <a:buNone/>
            </a:pPr>
            <a:endParaRPr lang="en-US" sz="3600" dirty="0" smtClean="0">
              <a:latin typeface="Comic Sans MS" pitchFamily="66" charset="0"/>
            </a:endParaRPr>
          </a:p>
          <a:p>
            <a:pPr marL="0" indent="0">
              <a:buNone/>
            </a:pPr>
            <a:r>
              <a:rPr lang="en-US" sz="3600" dirty="0" smtClean="0">
                <a:latin typeface="Comic Sans MS" pitchFamily="66" charset="0"/>
              </a:rPr>
              <a:t>Three-quarters of the cake has nine candles on it. How many candles are on the whole cake? </a:t>
            </a:r>
          </a:p>
          <a:p>
            <a:pPr marL="0" indent="0">
              <a:buNone/>
            </a:pPr>
            <a:endParaRPr lang="en-US" sz="3600" dirty="0" smtClean="0">
              <a:latin typeface="Comic Sans MS" pitchFamily="66" charset="0"/>
            </a:endParaRPr>
          </a:p>
          <a:p>
            <a:pPr marL="0" indent="0">
              <a:buNone/>
            </a:pPr>
            <a:endParaRPr lang="en-US" sz="3600" dirty="0">
              <a:latin typeface="Comic Sans MS" pitchFamily="66" charset="0"/>
            </a:endParaRPr>
          </a:p>
          <a:p>
            <a:pPr marL="0" indent="0">
              <a:buNone/>
            </a:pPr>
            <a:r>
              <a:rPr lang="en-US" sz="1800" dirty="0" smtClean="0">
                <a:latin typeface="Comic Sans MS" pitchFamily="66" charset="0"/>
              </a:rPr>
              <a:t>    </a:t>
            </a:r>
            <a:endParaRPr lang="en-US" sz="1800" dirty="0">
              <a:latin typeface="Comic Sans MS" pitchFamily="66" charset="0"/>
            </a:endParaRPr>
          </a:p>
          <a:p>
            <a:pPr marL="0" indent="0">
              <a:buNone/>
            </a:pPr>
            <a:endParaRPr lang="en-US" sz="1800" dirty="0" smtClean="0">
              <a:latin typeface="Comic Sans MS" pitchFamily="66" charset="0"/>
            </a:endParaRPr>
          </a:p>
          <a:p>
            <a:pPr marL="0" indent="0">
              <a:buNone/>
            </a:pPr>
            <a:endParaRPr lang="en-US" sz="1800" dirty="0">
              <a:latin typeface="Comic Sans MS" pitchFamily="66" charset="0"/>
            </a:endParaRPr>
          </a:p>
          <a:p>
            <a:pPr marL="0" indent="0">
              <a:buNone/>
            </a:pPr>
            <a:endParaRPr lang="en-US" sz="1800" dirty="0" smtClean="0">
              <a:latin typeface="Comic Sans MS" pitchFamily="66" charset="0"/>
            </a:endParaRPr>
          </a:p>
          <a:p>
            <a:pPr marL="0" indent="0">
              <a:buNone/>
            </a:pPr>
            <a:r>
              <a:rPr lang="en-US" sz="1800" dirty="0" smtClean="0">
                <a:latin typeface="Comic Sans MS" pitchFamily="66" charset="0"/>
              </a:rPr>
              <a:t> </a:t>
            </a:r>
          </a:p>
          <a:p>
            <a:pPr marL="0" indent="0">
              <a:buNone/>
            </a:pPr>
            <a:endParaRPr lang="en-US" sz="1800" dirty="0">
              <a:latin typeface="Comic Sans MS" pitchFamily="66" charset="0"/>
            </a:endParaRPr>
          </a:p>
          <a:p>
            <a:pPr marL="0" indent="0">
              <a:buNone/>
            </a:pPr>
            <a:endParaRPr lang="en-US" sz="1800" dirty="0" smtClean="0">
              <a:latin typeface="Comic Sans MS" pitchFamily="66" charset="0"/>
            </a:endParaRPr>
          </a:p>
          <a:p>
            <a:pPr marL="0" indent="0">
              <a:buNone/>
            </a:pPr>
            <a:endParaRPr lang="en-US" sz="1800" dirty="0">
              <a:latin typeface="Comic Sans MS" pitchFamily="66"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41" y="3124200"/>
            <a:ext cx="4666298"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970" y="5562600"/>
            <a:ext cx="3848830" cy="571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140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fade">
                                      <p:cBhvr>
                                        <p:cTn id="2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620000" cy="1066800"/>
          </a:xfrm>
        </p:spPr>
        <p:txBody>
          <a:bodyPr/>
          <a:lstStyle/>
          <a:p>
            <a:r>
              <a:rPr lang="en-US" sz="3200" dirty="0" smtClean="0">
                <a:latin typeface="Comic Sans MS" pitchFamily="66" charset="0"/>
              </a:rPr>
              <a:t>We are Kindergarten, 1</a:t>
            </a:r>
            <a:r>
              <a:rPr lang="en-US" sz="3200" baseline="30000" dirty="0" smtClean="0">
                <a:latin typeface="Comic Sans MS" pitchFamily="66" charset="0"/>
              </a:rPr>
              <a:t>st</a:t>
            </a:r>
            <a:r>
              <a:rPr lang="en-US" sz="3200" dirty="0" smtClean="0">
                <a:latin typeface="Comic Sans MS" pitchFamily="66" charset="0"/>
              </a:rPr>
              <a:t> and 2</a:t>
            </a:r>
            <a:r>
              <a:rPr lang="en-US" sz="3200" baseline="30000" dirty="0" smtClean="0">
                <a:latin typeface="Comic Sans MS" pitchFamily="66" charset="0"/>
              </a:rPr>
              <a:t>nd</a:t>
            </a:r>
            <a:r>
              <a:rPr lang="en-US" sz="3200" dirty="0" smtClean="0">
                <a:latin typeface="Comic Sans MS" pitchFamily="66" charset="0"/>
              </a:rPr>
              <a:t> grade teachers….what does it matter?</a:t>
            </a:r>
            <a:endParaRPr lang="en-US" sz="3200" dirty="0">
              <a:latin typeface="Comic Sans MS" pitchFamily="66" charset="0"/>
            </a:endParaRPr>
          </a:p>
        </p:txBody>
      </p:sp>
      <p:sp>
        <p:nvSpPr>
          <p:cNvPr id="3" name="Content Placeholder 2"/>
          <p:cNvSpPr>
            <a:spLocks noGrp="1"/>
          </p:cNvSpPr>
          <p:nvPr>
            <p:ph idx="1"/>
          </p:nvPr>
        </p:nvSpPr>
        <p:spPr/>
        <p:txBody>
          <a:bodyPr/>
          <a:lstStyle/>
          <a:p>
            <a:pPr marL="0" indent="0">
              <a:buNone/>
            </a:pPr>
            <a:r>
              <a:rPr lang="en-US" dirty="0" smtClean="0">
                <a:latin typeface="Comic Sans MS" pitchFamily="66" charset="0"/>
              </a:rPr>
              <a:t>	A </a:t>
            </a:r>
            <a:r>
              <a:rPr lang="en-US" dirty="0">
                <a:latin typeface="Comic Sans MS" pitchFamily="66" charset="0"/>
              </a:rPr>
              <a:t>good understanding of addition, subtraction, and place value is </a:t>
            </a:r>
            <a:r>
              <a:rPr lang="en-US" u="sng" dirty="0">
                <a:latin typeface="Comic Sans MS" pitchFamily="66" charset="0"/>
              </a:rPr>
              <a:t>crucial</a:t>
            </a:r>
            <a:r>
              <a:rPr lang="en-US" dirty="0">
                <a:latin typeface="Comic Sans MS" pitchFamily="66" charset="0"/>
              </a:rPr>
              <a:t> for strategies in multiplication</a:t>
            </a:r>
            <a:r>
              <a:rPr lang="en-US" dirty="0" smtClean="0">
                <a:latin typeface="Comic Sans MS" pitchFamily="66" charset="0"/>
              </a:rPr>
              <a:t>, division</a:t>
            </a:r>
            <a:r>
              <a:rPr lang="en-US" dirty="0">
                <a:latin typeface="Comic Sans MS" pitchFamily="66" charset="0"/>
              </a:rPr>
              <a:t>, fractions, algebra, and statistics. Students initially use counting to solve addition </a:t>
            </a:r>
            <a:r>
              <a:rPr lang="en-US" dirty="0" smtClean="0">
                <a:latin typeface="Comic Sans MS" pitchFamily="66" charset="0"/>
              </a:rPr>
              <a:t>and subtraction </a:t>
            </a:r>
            <a:r>
              <a:rPr lang="en-US" dirty="0">
                <a:latin typeface="Comic Sans MS" pitchFamily="66" charset="0"/>
              </a:rPr>
              <a:t>problems. They then start to think strategically, first with smaller whole numbers, then </a:t>
            </a:r>
            <a:r>
              <a:rPr lang="en-US" dirty="0" smtClean="0">
                <a:latin typeface="Comic Sans MS" pitchFamily="66" charset="0"/>
              </a:rPr>
              <a:t>with larger </a:t>
            </a:r>
            <a:r>
              <a:rPr lang="en-US" dirty="0">
                <a:latin typeface="Comic Sans MS" pitchFamily="66" charset="0"/>
              </a:rPr>
              <a:t>ones, and later with fractions, decimals, and integers</a:t>
            </a:r>
            <a:r>
              <a:rPr lang="en-US" dirty="0" smtClean="0">
                <a:latin typeface="Comic Sans MS" pitchFamily="66" charset="0"/>
              </a:rPr>
              <a:t>.</a:t>
            </a:r>
          </a:p>
          <a:p>
            <a:pPr marL="0" indent="0" algn="ctr">
              <a:buNone/>
            </a:pPr>
            <a:endParaRPr lang="en-US" b="1" dirty="0" smtClean="0">
              <a:latin typeface="Comic Sans MS" pitchFamily="66" charset="0"/>
            </a:endParaRPr>
          </a:p>
          <a:p>
            <a:pPr marL="0" indent="0" algn="ctr">
              <a:buNone/>
            </a:pPr>
            <a:endParaRPr lang="en-US" b="1" dirty="0">
              <a:latin typeface="Comic Sans MS" pitchFamily="66" charset="0"/>
            </a:endParaRPr>
          </a:p>
          <a:p>
            <a:pPr marL="0" indent="0" algn="ctr">
              <a:buNone/>
            </a:pPr>
            <a:r>
              <a:rPr lang="en-US" b="1" dirty="0" smtClean="0">
                <a:latin typeface="Comic Sans MS" pitchFamily="66" charset="0"/>
              </a:rPr>
              <a:t>We are the foundation builders for our students.</a:t>
            </a:r>
            <a:endParaRPr lang="en-US" b="1" dirty="0">
              <a:latin typeface="Comic Sans MS" pitchFamily="66" charset="0"/>
            </a:endParaRPr>
          </a:p>
        </p:txBody>
      </p:sp>
    </p:spTree>
    <p:extLst>
      <p:ext uri="{BB962C8B-B14F-4D97-AF65-F5344CB8AC3E}">
        <p14:creationId xmlns:p14="http://schemas.microsoft.com/office/powerpoint/2010/main" val="20687828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latin typeface="Comic Sans MS" pitchFamily="66" charset="0"/>
              </a:rPr>
              <a:t>Routines And Rituals from CCGPS Unit Overviews</a:t>
            </a:r>
            <a:endParaRPr lang="en-US" dirty="0">
              <a:latin typeface="Comic Sans MS" pitchFamily="66" charset="0"/>
            </a:endParaRPr>
          </a:p>
        </p:txBody>
      </p:sp>
      <p:sp>
        <p:nvSpPr>
          <p:cNvPr id="3" name="Content Placeholder 2"/>
          <p:cNvSpPr>
            <a:spLocks noGrp="1"/>
          </p:cNvSpPr>
          <p:nvPr>
            <p:ph idx="1"/>
          </p:nvPr>
        </p:nvSpPr>
        <p:spPr>
          <a:xfrm>
            <a:off x="228600" y="2209800"/>
            <a:ext cx="8686800" cy="3992563"/>
          </a:xfrm>
        </p:spPr>
        <p:txBody>
          <a:bodyPr/>
          <a:lstStyle/>
          <a:p>
            <a:r>
              <a:rPr lang="en-US" sz="3000" dirty="0" smtClean="0">
                <a:latin typeface="Comic Sans MS" pitchFamily="66" charset="0"/>
              </a:rPr>
              <a:t>Teaching </a:t>
            </a:r>
            <a:r>
              <a:rPr lang="en-US" sz="3000" dirty="0">
                <a:latin typeface="Comic Sans MS" pitchFamily="66" charset="0"/>
              </a:rPr>
              <a:t>Math in Context and Through </a:t>
            </a:r>
            <a:r>
              <a:rPr lang="en-US" sz="3000" dirty="0" smtClean="0">
                <a:latin typeface="Comic Sans MS" pitchFamily="66" charset="0"/>
              </a:rPr>
              <a:t>Problems</a:t>
            </a:r>
          </a:p>
          <a:p>
            <a:r>
              <a:rPr lang="en-US" sz="3000" dirty="0" smtClean="0">
                <a:latin typeface="Comic Sans MS" pitchFamily="66" charset="0"/>
              </a:rPr>
              <a:t>Use </a:t>
            </a:r>
            <a:r>
              <a:rPr lang="en-US" sz="3000" dirty="0">
                <a:latin typeface="Comic Sans MS" pitchFamily="66" charset="0"/>
              </a:rPr>
              <a:t>of </a:t>
            </a:r>
            <a:r>
              <a:rPr lang="en-US" sz="3000" dirty="0" err="1">
                <a:latin typeface="Comic Sans MS" pitchFamily="66" charset="0"/>
              </a:rPr>
              <a:t>Manipulatives</a:t>
            </a:r>
            <a:r>
              <a:rPr lang="en-US" sz="3000" dirty="0">
                <a:latin typeface="Comic Sans MS" pitchFamily="66" charset="0"/>
              </a:rPr>
              <a:t> </a:t>
            </a:r>
            <a:endParaRPr lang="en-US" sz="3000" dirty="0" smtClean="0">
              <a:latin typeface="Comic Sans MS" pitchFamily="66" charset="0"/>
            </a:endParaRPr>
          </a:p>
          <a:p>
            <a:r>
              <a:rPr lang="en-US" sz="3000" dirty="0">
                <a:latin typeface="Comic Sans MS" pitchFamily="66" charset="0"/>
              </a:rPr>
              <a:t>Use of Strategies and Effective Questioning</a:t>
            </a:r>
          </a:p>
          <a:p>
            <a:r>
              <a:rPr lang="en-US" sz="3000" dirty="0">
                <a:latin typeface="Comic Sans MS" pitchFamily="66" charset="0"/>
              </a:rPr>
              <a:t>Number Corner </a:t>
            </a:r>
          </a:p>
          <a:p>
            <a:r>
              <a:rPr lang="en-US" sz="3000" dirty="0">
                <a:latin typeface="Comic Sans MS" pitchFamily="66" charset="0"/>
                <a:hlinkClick r:id="rId3"/>
              </a:rPr>
              <a:t>Number </a:t>
            </a:r>
            <a:r>
              <a:rPr lang="en-US" sz="3000" dirty="0" smtClean="0">
                <a:latin typeface="Comic Sans MS" pitchFamily="66" charset="0"/>
                <a:hlinkClick r:id="rId3"/>
              </a:rPr>
              <a:t>Talks</a:t>
            </a:r>
            <a:endParaRPr lang="en-US" sz="3000" dirty="0" smtClean="0">
              <a:latin typeface="Comic Sans MS" pitchFamily="66" charset="0"/>
            </a:endParaRPr>
          </a:p>
          <a:p>
            <a:r>
              <a:rPr lang="en-US" sz="3000" dirty="0">
                <a:latin typeface="Comic Sans MS" pitchFamily="66" charset="0"/>
              </a:rPr>
              <a:t>Workstations and Learning Centers</a:t>
            </a:r>
          </a:p>
          <a:p>
            <a:endParaRPr lang="en-US" dirty="0"/>
          </a:p>
          <a:p>
            <a:endParaRPr lang="en-US" dirty="0"/>
          </a:p>
        </p:txBody>
      </p:sp>
    </p:spTree>
    <p:extLst>
      <p:ext uri="{BB962C8B-B14F-4D97-AF65-F5344CB8AC3E}">
        <p14:creationId xmlns:p14="http://schemas.microsoft.com/office/powerpoint/2010/main" val="24937269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981200"/>
            <a:ext cx="7620000" cy="3429000"/>
          </a:xfrm>
        </p:spPr>
        <p:txBody>
          <a:bodyPr/>
          <a:lstStyle/>
          <a:p>
            <a:pPr algn="ctr"/>
            <a:r>
              <a:rPr lang="en-US" sz="4000" dirty="0">
                <a:latin typeface="Comic Sans MS" pitchFamily="66" charset="0"/>
              </a:rPr>
              <a:t>What are the answers to the frequently asked questions that come up when administering this assessment?</a:t>
            </a:r>
            <a:br>
              <a:rPr lang="en-US" sz="4000" dirty="0">
                <a:latin typeface="Comic Sans MS" pitchFamily="66" charset="0"/>
              </a:rPr>
            </a:br>
            <a:endParaRPr lang="en-US" sz="4000" dirty="0">
              <a:latin typeface="Comic Sans MS" pitchFamily="66" charset="0"/>
            </a:endParaRPr>
          </a:p>
        </p:txBody>
      </p:sp>
      <p:sp>
        <p:nvSpPr>
          <p:cNvPr id="3" name="TextBox 2"/>
          <p:cNvSpPr txBox="1"/>
          <p:nvPr/>
        </p:nvSpPr>
        <p:spPr>
          <a:xfrm>
            <a:off x="1676400" y="228600"/>
            <a:ext cx="6400800" cy="1015663"/>
          </a:xfrm>
          <a:prstGeom prst="rect">
            <a:avLst/>
          </a:prstGeom>
          <a:noFill/>
        </p:spPr>
        <p:txBody>
          <a:bodyPr wrap="square" rtlCol="0">
            <a:spAutoFit/>
          </a:bodyPr>
          <a:lstStyle/>
          <a:p>
            <a:r>
              <a:rPr lang="en-US" sz="6000" dirty="0" smtClean="0">
                <a:latin typeface="Comic Sans MS" pitchFamily="66" charset="0"/>
              </a:rPr>
              <a:t>Goal # 3</a:t>
            </a:r>
            <a:endParaRPr lang="en-US" sz="6000" dirty="0">
              <a:latin typeface="Comic Sans MS" pitchFamily="66" charset="0"/>
            </a:endParaRPr>
          </a:p>
        </p:txBody>
      </p:sp>
    </p:spTree>
    <p:extLst>
      <p:ext uri="{BB962C8B-B14F-4D97-AF65-F5344CB8AC3E}">
        <p14:creationId xmlns:p14="http://schemas.microsoft.com/office/powerpoint/2010/main" val="42145464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omic Sans MS" pitchFamily="66" charset="0"/>
                <a:hlinkClick r:id="rId3"/>
              </a:rPr>
              <a:t>Frequently Asked Questions</a:t>
            </a:r>
            <a:endParaRPr lang="en-US" dirty="0">
              <a:latin typeface="Comic Sans MS" pitchFamily="66" charset="0"/>
            </a:endParaRPr>
          </a:p>
        </p:txBody>
      </p:sp>
      <p:sp>
        <p:nvSpPr>
          <p:cNvPr id="3" name="Content Placeholder 2"/>
          <p:cNvSpPr>
            <a:spLocks noGrp="1"/>
          </p:cNvSpPr>
          <p:nvPr>
            <p:ph idx="1"/>
          </p:nvPr>
        </p:nvSpPr>
        <p:spPr/>
        <p:txBody>
          <a:bodyPr/>
          <a:lstStyle/>
          <a:p>
            <a:r>
              <a:rPr lang="en-US" dirty="0" smtClean="0"/>
              <a:t>What questions do you have that we can all answer?</a:t>
            </a:r>
          </a:p>
          <a:p>
            <a:r>
              <a:rPr lang="en-US" dirty="0" smtClean="0">
                <a:hlinkClick r:id="rId4" action="ppaction://hlinkfile"/>
              </a:rPr>
              <a:t>FAQ in Henry County</a:t>
            </a:r>
            <a:endParaRPr lang="en-US" dirty="0" smtClean="0"/>
          </a:p>
          <a:p>
            <a:endParaRPr lang="en-US" dirty="0"/>
          </a:p>
        </p:txBody>
      </p:sp>
    </p:spTree>
    <p:extLst>
      <p:ext uri="{BB962C8B-B14F-4D97-AF65-F5344CB8AC3E}">
        <p14:creationId xmlns:p14="http://schemas.microsoft.com/office/powerpoint/2010/main" val="31146960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omic Sans MS" pitchFamily="66" charset="0"/>
              </a:rPr>
              <a:t>3, 2, 1</a:t>
            </a:r>
            <a:endParaRPr lang="en-US" dirty="0">
              <a:latin typeface="Comic Sans MS" pitchFamily="66" charset="0"/>
            </a:endParaRPr>
          </a:p>
        </p:txBody>
      </p:sp>
      <p:sp>
        <p:nvSpPr>
          <p:cNvPr id="3" name="Content Placeholder 2"/>
          <p:cNvSpPr>
            <a:spLocks noGrp="1"/>
          </p:cNvSpPr>
          <p:nvPr>
            <p:ph idx="1"/>
          </p:nvPr>
        </p:nvSpPr>
        <p:spPr/>
        <p:txBody>
          <a:bodyPr/>
          <a:lstStyle/>
          <a:p>
            <a:pPr marL="0" indent="0" algn="ctr">
              <a:buNone/>
            </a:pPr>
            <a:r>
              <a:rPr lang="en-US" sz="3200" dirty="0">
                <a:latin typeface="Comic Sans MS" pitchFamily="66" charset="0"/>
              </a:rPr>
              <a:t>3 </a:t>
            </a:r>
            <a:r>
              <a:rPr lang="en-US" sz="3200" dirty="0" smtClean="0">
                <a:latin typeface="Comic Sans MS" pitchFamily="66" charset="0"/>
              </a:rPr>
              <a:t>things </a:t>
            </a:r>
            <a:r>
              <a:rPr lang="en-US" sz="3200" dirty="0">
                <a:latin typeface="Comic Sans MS" pitchFamily="66" charset="0"/>
              </a:rPr>
              <a:t>you learned today</a:t>
            </a:r>
          </a:p>
          <a:p>
            <a:pPr marL="0" indent="0" algn="ctr">
              <a:buNone/>
            </a:pPr>
            <a:r>
              <a:rPr lang="en-US" sz="3200" dirty="0">
                <a:latin typeface="Comic Sans MS" pitchFamily="66" charset="0"/>
              </a:rPr>
              <a:t>2 </a:t>
            </a:r>
            <a:r>
              <a:rPr lang="en-US" sz="3200" dirty="0" smtClean="0">
                <a:latin typeface="Comic Sans MS" pitchFamily="66" charset="0"/>
              </a:rPr>
              <a:t>things </a:t>
            </a:r>
            <a:r>
              <a:rPr lang="en-US" sz="3200" dirty="0">
                <a:latin typeface="Comic Sans MS" pitchFamily="66" charset="0"/>
              </a:rPr>
              <a:t>that connected for you</a:t>
            </a:r>
          </a:p>
          <a:p>
            <a:pPr marL="0" indent="0" algn="ctr">
              <a:buNone/>
            </a:pPr>
            <a:r>
              <a:rPr lang="en-US" sz="3200" dirty="0">
                <a:latin typeface="Comic Sans MS" pitchFamily="66" charset="0"/>
              </a:rPr>
              <a:t>1 </a:t>
            </a:r>
            <a:r>
              <a:rPr lang="en-US" sz="3200" dirty="0" smtClean="0">
                <a:latin typeface="Comic Sans MS" pitchFamily="66" charset="0"/>
              </a:rPr>
              <a:t>question </a:t>
            </a:r>
            <a:r>
              <a:rPr lang="en-US" sz="3200" dirty="0">
                <a:latin typeface="Comic Sans MS" pitchFamily="66" charset="0"/>
              </a:rPr>
              <a:t>you still </a:t>
            </a:r>
            <a:r>
              <a:rPr lang="en-US" sz="3200" dirty="0" smtClean="0">
                <a:latin typeface="Comic Sans MS" pitchFamily="66" charset="0"/>
              </a:rPr>
              <a:t>have</a:t>
            </a:r>
          </a:p>
          <a:p>
            <a:pPr marL="0" indent="0" algn="ctr">
              <a:buNone/>
            </a:pPr>
            <a:endParaRPr lang="en-US" sz="3200" dirty="0">
              <a:latin typeface="Comic Sans MS" pitchFamily="66" charset="0"/>
            </a:endParaRPr>
          </a:p>
          <a:p>
            <a:pPr marL="0" indent="0" algn="ctr">
              <a:buNone/>
            </a:pPr>
            <a:r>
              <a:rPr lang="en-US" sz="3200" dirty="0" smtClean="0">
                <a:latin typeface="Comic Sans MS" pitchFamily="66" charset="0"/>
              </a:rPr>
              <a:t>Thank you for coming!</a:t>
            </a:r>
          </a:p>
          <a:p>
            <a:pPr marL="0" indent="0" algn="ctr">
              <a:buNone/>
            </a:pPr>
            <a:r>
              <a:rPr lang="en-US" sz="3200" dirty="0" smtClean="0">
                <a:latin typeface="Comic Sans MS" pitchFamily="66" charset="0"/>
                <a:hlinkClick r:id="rId3"/>
              </a:rPr>
              <a:t>mhall@henry.k12.ga.us</a:t>
            </a:r>
            <a:r>
              <a:rPr lang="en-US" sz="3200" dirty="0" smtClean="0">
                <a:latin typeface="Comic Sans MS" pitchFamily="66" charset="0"/>
              </a:rPr>
              <a:t> </a:t>
            </a:r>
            <a:endParaRPr lang="en-US" sz="3200" dirty="0">
              <a:latin typeface="Comic Sans MS" pitchFamily="66" charset="0"/>
            </a:endParaRPr>
          </a:p>
        </p:txBody>
      </p:sp>
    </p:spTree>
    <p:extLst>
      <p:ext uri="{BB962C8B-B14F-4D97-AF65-F5344CB8AC3E}">
        <p14:creationId xmlns:p14="http://schemas.microsoft.com/office/powerpoint/2010/main" val="289269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latin typeface="Comic Sans MS" pitchFamily="66" charset="0"/>
              </a:rPr>
              <a:t>TODAY’S GOALS…</a:t>
            </a:r>
            <a:endParaRPr lang="en-US" sz="4400" dirty="0">
              <a:latin typeface="Comic Sans MS" pitchFamily="66" charset="0"/>
            </a:endParaRPr>
          </a:p>
        </p:txBody>
      </p:sp>
      <p:sp>
        <p:nvSpPr>
          <p:cNvPr id="3" name="Content Placeholder 2"/>
          <p:cNvSpPr>
            <a:spLocks noGrp="1"/>
          </p:cNvSpPr>
          <p:nvPr>
            <p:ph idx="1"/>
          </p:nvPr>
        </p:nvSpPr>
        <p:spPr/>
        <p:txBody>
          <a:bodyPr/>
          <a:lstStyle/>
          <a:p>
            <a:pPr marL="0" indent="0">
              <a:buNone/>
            </a:pPr>
            <a:r>
              <a:rPr lang="en-US" sz="3200" dirty="0" smtClean="0">
                <a:latin typeface="Comic Sans MS" pitchFamily="66" charset="0"/>
              </a:rPr>
              <a:t>1. How </a:t>
            </a:r>
            <a:r>
              <a:rPr lang="en-US" sz="3200" dirty="0">
                <a:latin typeface="Comic Sans MS" pitchFamily="66" charset="0"/>
              </a:rPr>
              <a:t>do I analyze the data provided by </a:t>
            </a:r>
            <a:r>
              <a:rPr lang="en-US" sz="3200" dirty="0" err="1">
                <a:latin typeface="Comic Sans MS" pitchFamily="66" charset="0"/>
              </a:rPr>
              <a:t>GLoSS</a:t>
            </a:r>
            <a:r>
              <a:rPr lang="en-US" sz="3200" dirty="0">
                <a:latin typeface="Comic Sans MS" pitchFamily="66" charset="0"/>
              </a:rPr>
              <a:t>/IKAN?</a:t>
            </a:r>
          </a:p>
          <a:p>
            <a:pPr marL="0" indent="0">
              <a:buNone/>
            </a:pPr>
            <a:r>
              <a:rPr lang="en-US" sz="3200" dirty="0" smtClean="0">
                <a:latin typeface="Comic Sans MS" pitchFamily="66" charset="0"/>
              </a:rPr>
              <a:t>2. How </a:t>
            </a:r>
            <a:r>
              <a:rPr lang="en-US" sz="3200" dirty="0">
                <a:latin typeface="Comic Sans MS" pitchFamily="66" charset="0"/>
              </a:rPr>
              <a:t>do I expose students to appropriate strategies to help students grow from one stage to another between assessments</a:t>
            </a:r>
            <a:r>
              <a:rPr lang="en-US" sz="3200" dirty="0" smtClean="0">
                <a:latin typeface="Comic Sans MS" pitchFamily="66" charset="0"/>
              </a:rPr>
              <a:t>?</a:t>
            </a:r>
          </a:p>
          <a:p>
            <a:pPr marL="0" indent="0">
              <a:buNone/>
            </a:pPr>
            <a:r>
              <a:rPr lang="en-US" sz="3200" dirty="0" smtClean="0">
                <a:latin typeface="Comic Sans MS" pitchFamily="66" charset="0"/>
              </a:rPr>
              <a:t>3. What </a:t>
            </a:r>
            <a:r>
              <a:rPr lang="en-US" sz="3200" dirty="0">
                <a:latin typeface="Comic Sans MS" pitchFamily="66" charset="0"/>
              </a:rPr>
              <a:t>are the answers to the frequently asked questions that come up when administering this assessment?</a:t>
            </a:r>
          </a:p>
          <a:p>
            <a:pPr marL="0" indent="0">
              <a:buNone/>
            </a:pPr>
            <a:endParaRPr lang="en-US" sz="32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omic Sans MS" pitchFamily="66" charset="0"/>
              </a:rPr>
              <a:t>For your Students</a:t>
            </a:r>
            <a:br>
              <a:rPr lang="en-US" dirty="0" smtClean="0">
                <a:latin typeface="Comic Sans MS" pitchFamily="66" charset="0"/>
              </a:rPr>
            </a:br>
            <a:r>
              <a:rPr lang="en-US" sz="2800" dirty="0" smtClean="0">
                <a:latin typeface="Comic Sans MS" pitchFamily="66" charset="0"/>
              </a:rPr>
              <a:t>CCGPS </a:t>
            </a:r>
            <a:r>
              <a:rPr lang="en-US" sz="2800" dirty="0">
                <a:latin typeface="Comic Sans MS" pitchFamily="66" charset="0"/>
              </a:rPr>
              <a:t>Standards in </a:t>
            </a:r>
            <a:r>
              <a:rPr lang="en-US" sz="2800" dirty="0" err="1" smtClean="0">
                <a:latin typeface="Comic Sans MS" pitchFamily="66" charset="0"/>
              </a:rPr>
              <a:t>GLoSS</a:t>
            </a:r>
            <a:r>
              <a:rPr lang="en-US" sz="2800" dirty="0" smtClean="0">
                <a:latin typeface="Comic Sans MS" pitchFamily="66" charset="0"/>
              </a:rPr>
              <a:t>/IKAN</a:t>
            </a:r>
            <a:endParaRPr lang="en-US" sz="2800" dirty="0">
              <a:latin typeface="Comic Sans MS" pitchFamily="66" charset="0"/>
            </a:endParaRPr>
          </a:p>
        </p:txBody>
      </p:sp>
      <p:sp>
        <p:nvSpPr>
          <p:cNvPr id="3" name="Content Placeholder 2"/>
          <p:cNvSpPr>
            <a:spLocks noGrp="1"/>
          </p:cNvSpPr>
          <p:nvPr>
            <p:ph idx="1"/>
          </p:nvPr>
        </p:nvSpPr>
        <p:spPr>
          <a:xfrm>
            <a:off x="228600" y="1371600"/>
            <a:ext cx="8686800" cy="5257800"/>
          </a:xfrm>
        </p:spPr>
        <p:txBody>
          <a:bodyPr numCol="2"/>
          <a:lstStyle/>
          <a:p>
            <a:pPr marL="0" indent="0">
              <a:buNone/>
            </a:pPr>
            <a:r>
              <a:rPr lang="en-US" sz="1900" u="sng" dirty="0" smtClean="0">
                <a:latin typeface="Comic Sans MS" pitchFamily="66" charset="0"/>
              </a:rPr>
              <a:t>Kindergarten</a:t>
            </a:r>
          </a:p>
          <a:p>
            <a:r>
              <a:rPr lang="en-US" sz="1900" dirty="0" smtClean="0">
                <a:latin typeface="Comic Sans MS" pitchFamily="66" charset="0"/>
              </a:rPr>
              <a:t>MCCK.CC.1 - 4</a:t>
            </a:r>
          </a:p>
          <a:p>
            <a:r>
              <a:rPr lang="en-US" sz="1900" dirty="0" smtClean="0">
                <a:latin typeface="Comic Sans MS" pitchFamily="66" charset="0"/>
              </a:rPr>
              <a:t>MCCK.OA.1 - 3</a:t>
            </a:r>
          </a:p>
          <a:p>
            <a:r>
              <a:rPr lang="en-US" sz="1900" dirty="0" smtClean="0">
                <a:latin typeface="Comic Sans MS" pitchFamily="66" charset="0"/>
              </a:rPr>
              <a:t>MCCK.OA.5</a:t>
            </a:r>
          </a:p>
          <a:p>
            <a:r>
              <a:rPr lang="en-US" sz="1900" dirty="0" smtClean="0">
                <a:latin typeface="Comic Sans MS" pitchFamily="66" charset="0"/>
              </a:rPr>
              <a:t>MCCK.NBT.1</a:t>
            </a:r>
          </a:p>
          <a:p>
            <a:pPr marL="0" indent="0">
              <a:buNone/>
            </a:pPr>
            <a:r>
              <a:rPr lang="en-US" sz="1900" u="sng" dirty="0" smtClean="0">
                <a:latin typeface="Comic Sans MS" pitchFamily="66" charset="0"/>
              </a:rPr>
              <a:t>First </a:t>
            </a:r>
            <a:r>
              <a:rPr lang="en-US" sz="1900" u="sng" dirty="0">
                <a:latin typeface="Comic Sans MS" pitchFamily="66" charset="0"/>
              </a:rPr>
              <a:t>Grade</a:t>
            </a:r>
          </a:p>
          <a:p>
            <a:r>
              <a:rPr lang="en-US" sz="1900" dirty="0">
                <a:latin typeface="Comic Sans MS" pitchFamily="66" charset="0"/>
              </a:rPr>
              <a:t>MCC1.OA.5 - 6</a:t>
            </a:r>
          </a:p>
          <a:p>
            <a:r>
              <a:rPr lang="en-US" sz="1900" dirty="0">
                <a:latin typeface="Comic Sans MS" pitchFamily="66" charset="0"/>
              </a:rPr>
              <a:t>MCC1.NBT.1</a:t>
            </a:r>
          </a:p>
          <a:p>
            <a:r>
              <a:rPr lang="en-US" sz="1900" dirty="0">
                <a:latin typeface="Comic Sans MS" pitchFamily="66" charset="0"/>
              </a:rPr>
              <a:t>MCC1.NBT.4 </a:t>
            </a:r>
            <a:r>
              <a:rPr lang="en-US" sz="1900" dirty="0" smtClean="0">
                <a:latin typeface="Comic Sans MS" pitchFamily="66" charset="0"/>
              </a:rPr>
              <a:t>– 5</a:t>
            </a:r>
          </a:p>
          <a:p>
            <a:pPr marL="0" indent="0">
              <a:buNone/>
            </a:pPr>
            <a:r>
              <a:rPr lang="en-US" sz="1900" u="sng" dirty="0" smtClean="0">
                <a:latin typeface="Comic Sans MS" pitchFamily="66" charset="0"/>
              </a:rPr>
              <a:t>Second Grade</a:t>
            </a:r>
          </a:p>
          <a:p>
            <a:r>
              <a:rPr lang="en-US" sz="1900" dirty="0" smtClean="0">
                <a:latin typeface="Comic Sans MS" pitchFamily="66" charset="0"/>
              </a:rPr>
              <a:t>MCC2.OA.1 - 2</a:t>
            </a:r>
          </a:p>
          <a:p>
            <a:r>
              <a:rPr lang="en-US" sz="1900" dirty="0" smtClean="0">
                <a:latin typeface="Comic Sans MS" pitchFamily="66" charset="0"/>
              </a:rPr>
              <a:t>MCC2.NBT.3</a:t>
            </a:r>
          </a:p>
          <a:p>
            <a:r>
              <a:rPr lang="en-US" sz="1900" dirty="0" smtClean="0">
                <a:latin typeface="Comic Sans MS" pitchFamily="66" charset="0"/>
              </a:rPr>
              <a:t>MCC2.NBT.5 – 9</a:t>
            </a:r>
          </a:p>
          <a:p>
            <a:endParaRPr lang="en-US" sz="1900" dirty="0">
              <a:latin typeface="Comic Sans MS" pitchFamily="66" charset="0"/>
            </a:endParaRPr>
          </a:p>
          <a:p>
            <a:pPr marL="0" indent="0">
              <a:buNone/>
            </a:pPr>
            <a:endParaRPr lang="en-US" sz="1900" dirty="0" smtClean="0">
              <a:latin typeface="Comic Sans MS" pitchFamily="66" charset="0"/>
            </a:endParaRPr>
          </a:p>
          <a:p>
            <a:pPr marL="0" indent="0">
              <a:buNone/>
            </a:pPr>
            <a:endParaRPr lang="en-US" sz="1900" dirty="0" smtClean="0">
              <a:latin typeface="Comic Sans MS" pitchFamily="66" charset="0"/>
            </a:endParaRPr>
          </a:p>
          <a:p>
            <a:pPr marL="0" indent="0">
              <a:buNone/>
            </a:pPr>
            <a:r>
              <a:rPr lang="en-US" sz="1900" u="sng" dirty="0" smtClean="0">
                <a:latin typeface="Comic Sans MS" pitchFamily="66" charset="0"/>
              </a:rPr>
              <a:t>Third Grade</a:t>
            </a:r>
          </a:p>
          <a:p>
            <a:r>
              <a:rPr lang="en-US" sz="1900" dirty="0" smtClean="0">
                <a:latin typeface="Comic Sans MS" pitchFamily="66" charset="0"/>
              </a:rPr>
              <a:t>MCC3.NBT.1 – 3</a:t>
            </a:r>
          </a:p>
          <a:p>
            <a:r>
              <a:rPr lang="en-US" sz="1900" dirty="0" smtClean="0">
                <a:latin typeface="Comic Sans MS" pitchFamily="66" charset="0"/>
              </a:rPr>
              <a:t>MCC3.OA.5</a:t>
            </a:r>
          </a:p>
          <a:p>
            <a:r>
              <a:rPr lang="en-US" sz="1900" dirty="0" smtClean="0">
                <a:latin typeface="Comic Sans MS" pitchFamily="66" charset="0"/>
              </a:rPr>
              <a:t>MCC3.OA.7</a:t>
            </a:r>
          </a:p>
          <a:p>
            <a:r>
              <a:rPr lang="en-US" sz="1900" dirty="0" smtClean="0">
                <a:latin typeface="Comic Sans MS" pitchFamily="66" charset="0"/>
              </a:rPr>
              <a:t>MCC3.NF.1 – 3</a:t>
            </a:r>
          </a:p>
          <a:p>
            <a:pPr marL="0" indent="0">
              <a:buNone/>
            </a:pPr>
            <a:r>
              <a:rPr lang="en-US" sz="1900" u="sng" dirty="0" smtClean="0">
                <a:latin typeface="Comic Sans MS" pitchFamily="66" charset="0"/>
              </a:rPr>
              <a:t>Fourth Grade</a:t>
            </a:r>
            <a:endParaRPr lang="en-US" sz="1900" dirty="0" smtClean="0">
              <a:latin typeface="Comic Sans MS" pitchFamily="66" charset="0"/>
            </a:endParaRPr>
          </a:p>
          <a:p>
            <a:r>
              <a:rPr lang="en-US" sz="1900" dirty="0" smtClean="0">
                <a:latin typeface="Comic Sans MS" pitchFamily="66" charset="0"/>
              </a:rPr>
              <a:t>MCC4.OA.1 – 5</a:t>
            </a:r>
          </a:p>
          <a:p>
            <a:r>
              <a:rPr lang="en-US" sz="1900" dirty="0" smtClean="0">
                <a:latin typeface="Comic Sans MS" pitchFamily="66" charset="0"/>
              </a:rPr>
              <a:t>MCC4.NBT.1</a:t>
            </a:r>
          </a:p>
          <a:p>
            <a:r>
              <a:rPr lang="en-US" sz="1900" dirty="0" smtClean="0">
                <a:latin typeface="Comic Sans MS" pitchFamily="66" charset="0"/>
              </a:rPr>
              <a:t>MCC4.NBT.4 – 6</a:t>
            </a:r>
          </a:p>
          <a:p>
            <a:r>
              <a:rPr lang="en-US" sz="1900" dirty="0" smtClean="0">
                <a:latin typeface="Comic Sans MS" pitchFamily="66" charset="0"/>
              </a:rPr>
              <a:t>MCC4.NF.1</a:t>
            </a:r>
            <a:endParaRPr lang="en-US" sz="1900" dirty="0">
              <a:latin typeface="Comic Sans MS" pitchFamily="66" charset="0"/>
            </a:endParaRPr>
          </a:p>
          <a:p>
            <a:pPr marL="0" indent="0">
              <a:buNone/>
            </a:pPr>
            <a:r>
              <a:rPr lang="en-US" sz="1900" u="sng" dirty="0" smtClean="0">
                <a:latin typeface="Comic Sans MS" pitchFamily="66" charset="0"/>
              </a:rPr>
              <a:t>Fifth Grade</a:t>
            </a:r>
          </a:p>
          <a:p>
            <a:r>
              <a:rPr lang="en-US" sz="2000" dirty="0" smtClean="0">
                <a:latin typeface="Comic Sans MS" pitchFamily="66" charset="0"/>
              </a:rPr>
              <a:t>MCC5.NBT.3</a:t>
            </a:r>
          </a:p>
          <a:p>
            <a:r>
              <a:rPr lang="en-US" sz="2000" dirty="0" smtClean="0">
                <a:latin typeface="Comic Sans MS" pitchFamily="66" charset="0"/>
              </a:rPr>
              <a:t>MCC5.NBT.5 – 7</a:t>
            </a:r>
          </a:p>
          <a:p>
            <a:r>
              <a:rPr lang="en-US" sz="2000" dirty="0" smtClean="0">
                <a:latin typeface="Comic Sans MS" pitchFamily="66" charset="0"/>
              </a:rPr>
              <a:t>MCC5.NF.1 - 7</a:t>
            </a:r>
            <a:endParaRPr lang="en-US" sz="2000" dirty="0">
              <a:latin typeface="Comic Sans MS" pitchFamily="66" charset="0"/>
            </a:endParaRPr>
          </a:p>
          <a:p>
            <a:endParaRPr lang="en-US" sz="2000" dirty="0">
              <a:latin typeface="Comic Sans MS" pitchFamily="66" charset="0"/>
            </a:endParaRPr>
          </a:p>
        </p:txBody>
      </p:sp>
    </p:spTree>
    <p:extLst>
      <p:ext uri="{BB962C8B-B14F-4D97-AF65-F5344CB8AC3E}">
        <p14:creationId xmlns:p14="http://schemas.microsoft.com/office/powerpoint/2010/main" val="27645723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omic Sans MS" pitchFamily="66" charset="0"/>
              </a:rPr>
              <a:t>For you: </a:t>
            </a:r>
            <a:r>
              <a:rPr lang="en-US" dirty="0" smtClean="0">
                <a:latin typeface="Comic Sans MS" pitchFamily="66" charset="0"/>
              </a:rPr>
              <a:t>Benchmarking that is tied to Teacher </a:t>
            </a:r>
            <a:r>
              <a:rPr lang="en-US" dirty="0" smtClean="0">
                <a:latin typeface="Comic Sans MS" pitchFamily="66" charset="0"/>
              </a:rPr>
              <a:t>Keys</a:t>
            </a:r>
            <a:endParaRPr lang="en-US" dirty="0">
              <a:latin typeface="Comic Sans MS" pitchFamily="66" charset="0"/>
            </a:endParaRPr>
          </a:p>
        </p:txBody>
      </p:sp>
      <p:pic>
        <p:nvPicPr>
          <p:cNvPr id="4" name="Content Placeholder 3" descr="http://www.doe.k12.ga.us/School-Improvement/Teacher-and-Leader-Effectiveness/Documents/RT3%20We - Windows Internet Explorer"/>
          <p:cNvPicPr>
            <a:picLocks noGrp="1" noChangeAspect="1"/>
          </p:cNvPicPr>
          <p:nvPr>
            <p:ph idx="1"/>
          </p:nvPr>
        </p:nvPicPr>
        <p:blipFill rotWithShape="1">
          <a:blip r:embed="rId3">
            <a:extLst>
              <a:ext uri="{28A0092B-C50C-407E-A947-70E740481C1C}">
                <a14:useLocalDpi xmlns:a14="http://schemas.microsoft.com/office/drawing/2010/main" val="0"/>
              </a:ext>
            </a:extLst>
          </a:blip>
          <a:srcRect l="13911" t="25689" r="11986" b="4816"/>
          <a:stretch/>
        </p:blipFill>
        <p:spPr>
          <a:xfrm>
            <a:off x="1180953" y="1371600"/>
            <a:ext cx="6210447" cy="3200400"/>
          </a:xfrm>
        </p:spPr>
      </p:pic>
      <p:sp>
        <p:nvSpPr>
          <p:cNvPr id="5" name="TextBox 4"/>
          <p:cNvSpPr txBox="1"/>
          <p:nvPr/>
        </p:nvSpPr>
        <p:spPr>
          <a:xfrm>
            <a:off x="533400" y="4847885"/>
            <a:ext cx="7696200" cy="1569660"/>
          </a:xfrm>
          <a:prstGeom prst="rect">
            <a:avLst/>
          </a:prstGeom>
          <a:noFill/>
        </p:spPr>
        <p:txBody>
          <a:bodyPr wrap="square" rtlCol="0">
            <a:spAutoFit/>
          </a:bodyPr>
          <a:lstStyle/>
          <a:p>
            <a:r>
              <a:rPr lang="en-US" sz="1600" b="1" dirty="0" smtClean="0">
                <a:latin typeface="Comic Sans MS" pitchFamily="66" charset="0"/>
              </a:rPr>
              <a:t>Student </a:t>
            </a:r>
            <a:r>
              <a:rPr lang="en-US" sz="1600" b="1" dirty="0">
                <a:latin typeface="Comic Sans MS" pitchFamily="66" charset="0"/>
              </a:rPr>
              <a:t>Growth and Academic Achievement: </a:t>
            </a:r>
            <a:endParaRPr lang="en-US" sz="1600" dirty="0">
              <a:latin typeface="Comic Sans MS" pitchFamily="66" charset="0"/>
            </a:endParaRPr>
          </a:p>
          <a:p>
            <a:r>
              <a:rPr lang="en-US" sz="1600" dirty="0" smtClean="0">
                <a:latin typeface="Comic Sans MS" pitchFamily="66" charset="0"/>
              </a:rPr>
              <a:t>• </a:t>
            </a:r>
            <a:r>
              <a:rPr lang="en-US" sz="1600" dirty="0">
                <a:latin typeface="Comic Sans MS" pitchFamily="66" charset="0"/>
              </a:rPr>
              <a:t>For teachers of tested subjects, this component consists of a student growth percentile/value-added measure. </a:t>
            </a:r>
            <a:r>
              <a:rPr lang="en-US" sz="1600" dirty="0" smtClean="0">
                <a:latin typeface="Comic Sans MS" pitchFamily="66" charset="0"/>
              </a:rPr>
              <a:t>(CRCT scores for 4-5)</a:t>
            </a:r>
          </a:p>
          <a:p>
            <a:r>
              <a:rPr lang="en-US" sz="1600" dirty="0" smtClean="0">
                <a:latin typeface="Comic Sans MS" pitchFamily="66" charset="0"/>
              </a:rPr>
              <a:t>• </a:t>
            </a:r>
            <a:r>
              <a:rPr lang="en-US" sz="1600" dirty="0">
                <a:latin typeface="Comic Sans MS" pitchFamily="66" charset="0"/>
              </a:rPr>
              <a:t>For teachers of non-tested subjects, this component consists of </a:t>
            </a:r>
            <a:r>
              <a:rPr lang="en-US" sz="1600" dirty="0" err="1">
                <a:latin typeface="Comic Sans MS" pitchFamily="66" charset="0"/>
              </a:rPr>
              <a:t>GaDOE</a:t>
            </a:r>
            <a:r>
              <a:rPr lang="en-US" sz="1600" dirty="0">
                <a:latin typeface="Comic Sans MS" pitchFamily="66" charset="0"/>
              </a:rPr>
              <a:t>-approved </a:t>
            </a:r>
            <a:r>
              <a:rPr lang="en-US" sz="1600" u="sng" dirty="0">
                <a:latin typeface="Comic Sans MS" pitchFamily="66" charset="0"/>
              </a:rPr>
              <a:t>S</a:t>
            </a:r>
            <a:r>
              <a:rPr lang="en-US" sz="1600" dirty="0">
                <a:latin typeface="Comic Sans MS" pitchFamily="66" charset="0"/>
              </a:rPr>
              <a:t>tudent </a:t>
            </a:r>
            <a:r>
              <a:rPr lang="en-US" sz="1600" u="sng" dirty="0">
                <a:latin typeface="Comic Sans MS" pitchFamily="66" charset="0"/>
              </a:rPr>
              <a:t>L</a:t>
            </a:r>
            <a:r>
              <a:rPr lang="en-US" sz="1600" dirty="0">
                <a:latin typeface="Comic Sans MS" pitchFamily="66" charset="0"/>
              </a:rPr>
              <a:t>earning </a:t>
            </a:r>
            <a:r>
              <a:rPr lang="en-US" sz="1600" u="sng" dirty="0" smtClean="0">
                <a:latin typeface="Comic Sans MS" pitchFamily="66" charset="0"/>
              </a:rPr>
              <a:t>O</a:t>
            </a:r>
            <a:r>
              <a:rPr lang="en-US" sz="1600" dirty="0" smtClean="0">
                <a:latin typeface="Comic Sans MS" pitchFamily="66" charset="0"/>
              </a:rPr>
              <a:t>bjectives (SLO) </a:t>
            </a:r>
            <a:r>
              <a:rPr lang="en-US" sz="1600" dirty="0">
                <a:latin typeface="Comic Sans MS" pitchFamily="66" charset="0"/>
              </a:rPr>
              <a:t>utilizing district-determined achievement growth measures. </a:t>
            </a:r>
            <a:r>
              <a:rPr lang="en-US" sz="1600" dirty="0" smtClean="0">
                <a:latin typeface="Comic Sans MS" pitchFamily="66" charset="0"/>
              </a:rPr>
              <a:t>(In Henry County, </a:t>
            </a:r>
            <a:r>
              <a:rPr lang="en-US" sz="1600" dirty="0" err="1" smtClean="0">
                <a:latin typeface="Comic Sans MS" pitchFamily="66" charset="0"/>
              </a:rPr>
              <a:t>GLoSS</a:t>
            </a:r>
            <a:r>
              <a:rPr lang="en-US" sz="1600" dirty="0" smtClean="0">
                <a:latin typeface="Comic Sans MS" pitchFamily="66" charset="0"/>
              </a:rPr>
              <a:t>/IKAN for K-3)</a:t>
            </a:r>
            <a:endParaRPr lang="en-US" dirty="0">
              <a:latin typeface="Comic Sans MS" pitchFamily="66" charset="0"/>
            </a:endParaRPr>
          </a:p>
        </p:txBody>
      </p:sp>
    </p:spTree>
    <p:extLst>
      <p:ext uri="{BB962C8B-B14F-4D97-AF65-F5344CB8AC3E}">
        <p14:creationId xmlns:p14="http://schemas.microsoft.com/office/powerpoint/2010/main" val="27291219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20" descr="Gloss Recording Sheet E-I #7 - Microsoft Word"/>
          <p:cNvPicPr>
            <a:picLocks noGrp="1" noChangeAspect="1"/>
          </p:cNvPicPr>
          <p:nvPr>
            <p:ph idx="1"/>
          </p:nvPr>
        </p:nvPicPr>
        <p:blipFill rotWithShape="1">
          <a:blip r:embed="rId3">
            <a:extLst>
              <a:ext uri="{28A0092B-C50C-407E-A947-70E740481C1C}">
                <a14:useLocalDpi xmlns:a14="http://schemas.microsoft.com/office/drawing/2010/main" val="0"/>
              </a:ext>
            </a:extLst>
          </a:blip>
          <a:srcRect l="13034" t="20481" r="12822" b="3077"/>
          <a:stretch/>
        </p:blipFill>
        <p:spPr>
          <a:xfrm>
            <a:off x="622408" y="1371601"/>
            <a:ext cx="7378592" cy="4512394"/>
          </a:xfrm>
        </p:spPr>
      </p:pic>
      <p:sp>
        <p:nvSpPr>
          <p:cNvPr id="5" name="Title 1"/>
          <p:cNvSpPr txBox="1">
            <a:spLocks/>
          </p:cNvSpPr>
          <p:nvPr/>
        </p:nvSpPr>
        <p:spPr bwMode="auto">
          <a:xfrm>
            <a:off x="1295400" y="14831"/>
            <a:ext cx="7772400" cy="1362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cs typeface="Arial" charset="0"/>
              </a:defRPr>
            </a:lvl2pPr>
            <a:lvl3pPr algn="l" rtl="0" eaLnBrk="1" fontAlgn="base" hangingPunct="1">
              <a:spcBef>
                <a:spcPct val="0"/>
              </a:spcBef>
              <a:spcAft>
                <a:spcPct val="0"/>
              </a:spcAft>
              <a:defRPr sz="3600">
                <a:solidFill>
                  <a:schemeClr val="tx1"/>
                </a:solidFill>
                <a:latin typeface="Arial" charset="0"/>
                <a:cs typeface="Arial" charset="0"/>
              </a:defRPr>
            </a:lvl3pPr>
            <a:lvl4pPr algn="l" rtl="0" eaLnBrk="1" fontAlgn="base" hangingPunct="1">
              <a:spcBef>
                <a:spcPct val="0"/>
              </a:spcBef>
              <a:spcAft>
                <a:spcPct val="0"/>
              </a:spcAft>
              <a:defRPr sz="3600">
                <a:solidFill>
                  <a:schemeClr val="tx1"/>
                </a:solidFill>
                <a:latin typeface="Arial" charset="0"/>
                <a:cs typeface="Arial" charset="0"/>
              </a:defRPr>
            </a:lvl4pPr>
            <a:lvl5pPr algn="l" rtl="0" eaLnBrk="1" fontAlgn="base" hangingPunct="1">
              <a:spcBef>
                <a:spcPct val="0"/>
              </a:spcBef>
              <a:spcAft>
                <a:spcPct val="0"/>
              </a:spcAft>
              <a:defRPr sz="3600">
                <a:solidFill>
                  <a:schemeClr val="tx1"/>
                </a:solidFill>
                <a:latin typeface="Arial" charset="0"/>
                <a:cs typeface="Arial" charset="0"/>
              </a:defRPr>
            </a:lvl5pPr>
            <a:lvl6pPr marL="457200" algn="l" rtl="0" eaLnBrk="1" fontAlgn="base" hangingPunct="1">
              <a:spcBef>
                <a:spcPct val="0"/>
              </a:spcBef>
              <a:spcAft>
                <a:spcPct val="0"/>
              </a:spcAft>
              <a:defRPr sz="3600">
                <a:solidFill>
                  <a:schemeClr val="tx1"/>
                </a:solidFill>
                <a:latin typeface="Arial" charset="0"/>
                <a:cs typeface="Arial" charset="0"/>
              </a:defRPr>
            </a:lvl6pPr>
            <a:lvl7pPr marL="914400" algn="l" rtl="0" eaLnBrk="1" fontAlgn="base" hangingPunct="1">
              <a:spcBef>
                <a:spcPct val="0"/>
              </a:spcBef>
              <a:spcAft>
                <a:spcPct val="0"/>
              </a:spcAft>
              <a:defRPr sz="3600">
                <a:solidFill>
                  <a:schemeClr val="tx1"/>
                </a:solidFill>
                <a:latin typeface="Arial" charset="0"/>
                <a:cs typeface="Arial" charset="0"/>
              </a:defRPr>
            </a:lvl7pPr>
            <a:lvl8pPr marL="1371600" algn="l" rtl="0" eaLnBrk="1" fontAlgn="base" hangingPunct="1">
              <a:spcBef>
                <a:spcPct val="0"/>
              </a:spcBef>
              <a:spcAft>
                <a:spcPct val="0"/>
              </a:spcAft>
              <a:defRPr sz="3600">
                <a:solidFill>
                  <a:schemeClr val="tx1"/>
                </a:solidFill>
                <a:latin typeface="Arial" charset="0"/>
                <a:cs typeface="Arial" charset="0"/>
              </a:defRPr>
            </a:lvl8pPr>
            <a:lvl9pPr marL="1828800" algn="l" rtl="0" eaLnBrk="1" fontAlgn="base" hangingPunct="1">
              <a:spcBef>
                <a:spcPct val="0"/>
              </a:spcBef>
              <a:spcAft>
                <a:spcPct val="0"/>
              </a:spcAft>
              <a:defRPr sz="3600">
                <a:solidFill>
                  <a:schemeClr val="tx1"/>
                </a:solidFill>
                <a:latin typeface="Arial" charset="0"/>
                <a:cs typeface="Arial" charset="0"/>
              </a:defRPr>
            </a:lvl9pPr>
          </a:lstStyle>
          <a:p>
            <a:pPr algn="ctr"/>
            <a:r>
              <a:rPr lang="en-US" dirty="0" smtClean="0">
                <a:latin typeface="Comic Sans MS" pitchFamily="66" charset="0"/>
              </a:rPr>
              <a:t>How Do I Analyze The Data?</a:t>
            </a:r>
            <a:endParaRPr lang="en-US" dirty="0">
              <a:latin typeface="Comic Sans MS" pitchFamily="66" charset="0"/>
            </a:endParaRPr>
          </a:p>
        </p:txBody>
      </p:sp>
      <p:sp>
        <p:nvSpPr>
          <p:cNvPr id="2" name="TextBox 1"/>
          <p:cNvSpPr txBox="1"/>
          <p:nvPr/>
        </p:nvSpPr>
        <p:spPr>
          <a:xfrm>
            <a:off x="1752600" y="6019800"/>
            <a:ext cx="4953000" cy="523220"/>
          </a:xfrm>
          <a:prstGeom prst="rect">
            <a:avLst/>
          </a:prstGeom>
          <a:noFill/>
        </p:spPr>
        <p:txBody>
          <a:bodyPr wrap="square" rtlCol="0">
            <a:spAutoFit/>
          </a:bodyPr>
          <a:lstStyle/>
          <a:p>
            <a:pPr algn="ctr"/>
            <a:r>
              <a:rPr lang="en-US" sz="2800" dirty="0" smtClean="0">
                <a:latin typeface="Comic Sans MS" pitchFamily="66" charset="0"/>
              </a:rPr>
              <a:t>Strategy Stage</a:t>
            </a:r>
            <a:endParaRPr lang="en-US" sz="2800" dirty="0">
              <a:latin typeface="Comic Sans MS" pitchFamily="66" charset="0"/>
            </a:endParaRPr>
          </a:p>
        </p:txBody>
      </p:sp>
    </p:spTree>
    <p:extLst>
      <p:ext uri="{BB962C8B-B14F-4D97-AF65-F5344CB8AC3E}">
        <p14:creationId xmlns:p14="http://schemas.microsoft.com/office/powerpoint/2010/main" val="35761847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5943600" cy="1041400"/>
          </a:xfrm>
        </p:spPr>
        <p:txBody>
          <a:bodyPr/>
          <a:lstStyle/>
          <a:p>
            <a:pPr algn="ctr"/>
            <a:r>
              <a:rPr lang="en-US" dirty="0" smtClean="0">
                <a:latin typeface="Comic Sans MS" pitchFamily="66" charset="0"/>
              </a:rPr>
              <a:t>IKAN – Counting Interview</a:t>
            </a:r>
            <a:endParaRPr lang="en-US" dirty="0">
              <a:latin typeface="Comic Sans MS" pitchFamily="66" charset="0"/>
            </a:endParaRPr>
          </a:p>
        </p:txBody>
      </p:sp>
      <p:pic>
        <p:nvPicPr>
          <p:cNvPr id="6" name="Content Placeholder 5" descr="IKAN Counting Interview #8 - Microsoft Word"/>
          <p:cNvPicPr>
            <a:picLocks noGrp="1" noChangeAspect="1"/>
          </p:cNvPicPr>
          <p:nvPr>
            <p:ph idx="1"/>
          </p:nvPr>
        </p:nvPicPr>
        <p:blipFill rotWithShape="1">
          <a:blip r:embed="rId3">
            <a:extLst>
              <a:ext uri="{28A0092B-C50C-407E-A947-70E740481C1C}">
                <a14:useLocalDpi xmlns:a14="http://schemas.microsoft.com/office/drawing/2010/main" val="0"/>
              </a:ext>
            </a:extLst>
          </a:blip>
          <a:srcRect l="21609" t="21092" r="22090" b="6708"/>
          <a:stretch/>
        </p:blipFill>
        <p:spPr>
          <a:xfrm>
            <a:off x="1524000" y="1443780"/>
            <a:ext cx="6477000" cy="4776123"/>
          </a:xfrm>
        </p:spPr>
      </p:pic>
      <p:sp>
        <p:nvSpPr>
          <p:cNvPr id="3" name="TextBox 2"/>
          <p:cNvSpPr txBox="1"/>
          <p:nvPr/>
        </p:nvSpPr>
        <p:spPr>
          <a:xfrm>
            <a:off x="2514600" y="6172200"/>
            <a:ext cx="3962400" cy="461665"/>
          </a:xfrm>
          <a:prstGeom prst="rect">
            <a:avLst/>
          </a:prstGeom>
          <a:noFill/>
        </p:spPr>
        <p:txBody>
          <a:bodyPr wrap="square" rtlCol="0">
            <a:spAutoFit/>
          </a:bodyPr>
          <a:lstStyle/>
          <a:p>
            <a:pPr algn="ctr"/>
            <a:r>
              <a:rPr lang="en-US" sz="2400" dirty="0" smtClean="0">
                <a:latin typeface="Comic Sans MS" pitchFamily="66" charset="0"/>
              </a:rPr>
              <a:t>Number Knowledge Stage</a:t>
            </a:r>
            <a:endParaRPr lang="en-US" sz="2400" dirty="0">
              <a:latin typeface="Comic Sans MS" pitchFamily="66" charset="0"/>
            </a:endParaRPr>
          </a:p>
        </p:txBody>
      </p:sp>
    </p:spTree>
    <p:extLst>
      <p:ext uri="{BB962C8B-B14F-4D97-AF65-F5344CB8AC3E}">
        <p14:creationId xmlns:p14="http://schemas.microsoft.com/office/powerpoint/2010/main" val="769035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omic Sans MS" pitchFamily="66" charset="0"/>
              </a:rPr>
              <a:t>IKAN – Written Part </a:t>
            </a:r>
            <a:endParaRPr lang="en-US" dirty="0">
              <a:latin typeface="Comic Sans MS" pitchFamily="66" charset="0"/>
            </a:endParaRPr>
          </a:p>
        </p:txBody>
      </p:sp>
      <p:pic>
        <p:nvPicPr>
          <p:cNvPr id="8" name="Content Placeholder 7" descr="Written Student Answer Sheet #10 - Microsoft Word"/>
          <p:cNvPicPr>
            <a:picLocks noGrp="1" noChangeAspect="1"/>
          </p:cNvPicPr>
          <p:nvPr>
            <p:ph idx="1"/>
          </p:nvPr>
        </p:nvPicPr>
        <p:blipFill rotWithShape="1">
          <a:blip r:embed="rId2">
            <a:extLst>
              <a:ext uri="{28A0092B-C50C-407E-A947-70E740481C1C}">
                <a14:useLocalDpi xmlns:a14="http://schemas.microsoft.com/office/drawing/2010/main" val="0"/>
              </a:ext>
            </a:extLst>
          </a:blip>
          <a:srcRect l="7767" t="22340" r="9206" b="3402"/>
          <a:stretch/>
        </p:blipFill>
        <p:spPr>
          <a:xfrm>
            <a:off x="806558" y="1447800"/>
            <a:ext cx="7346842" cy="4724400"/>
          </a:xfrm>
        </p:spPr>
      </p:pic>
      <p:sp>
        <p:nvSpPr>
          <p:cNvPr id="4" name="TextBox 3"/>
          <p:cNvSpPr txBox="1"/>
          <p:nvPr/>
        </p:nvSpPr>
        <p:spPr>
          <a:xfrm>
            <a:off x="2514600" y="6172200"/>
            <a:ext cx="3962400" cy="461665"/>
          </a:xfrm>
          <a:prstGeom prst="rect">
            <a:avLst/>
          </a:prstGeom>
          <a:noFill/>
        </p:spPr>
        <p:txBody>
          <a:bodyPr wrap="square" rtlCol="0">
            <a:spAutoFit/>
          </a:bodyPr>
          <a:lstStyle/>
          <a:p>
            <a:pPr algn="ctr"/>
            <a:r>
              <a:rPr lang="en-US" sz="2400" dirty="0" smtClean="0">
                <a:latin typeface="Comic Sans MS" pitchFamily="66" charset="0"/>
              </a:rPr>
              <a:t>Number Knowledge Stage</a:t>
            </a:r>
            <a:endParaRPr lang="en-US" sz="2400" dirty="0">
              <a:latin typeface="Comic Sans MS" pitchFamily="66" charset="0"/>
            </a:endParaRPr>
          </a:p>
        </p:txBody>
      </p:sp>
    </p:spTree>
    <p:extLst>
      <p:ext uri="{BB962C8B-B14F-4D97-AF65-F5344CB8AC3E}">
        <p14:creationId xmlns:p14="http://schemas.microsoft.com/office/powerpoint/2010/main" val="834624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01600"/>
            <a:ext cx="7620000" cy="1066800"/>
          </a:xfrm>
        </p:spPr>
        <p:txBody>
          <a:bodyPr/>
          <a:lstStyle/>
          <a:p>
            <a:pPr algn="ctr"/>
            <a:r>
              <a:rPr lang="en-US" sz="3200" smtClean="0">
                <a:latin typeface="Comic Sans MS" pitchFamily="66" charset="0"/>
              </a:rPr>
              <a:t>Global Stage</a:t>
            </a:r>
            <a:endParaRPr lang="en-US" sz="3200" dirty="0">
              <a:latin typeface="Comic Sans MS" pitchFamily="66" charset="0"/>
            </a:endParaRPr>
          </a:p>
        </p:txBody>
      </p:sp>
      <p:sp>
        <p:nvSpPr>
          <p:cNvPr id="3" name="Content Placeholder 2"/>
          <p:cNvSpPr>
            <a:spLocks noGrp="1"/>
          </p:cNvSpPr>
          <p:nvPr>
            <p:ph idx="1"/>
          </p:nvPr>
        </p:nvSpPr>
        <p:spPr/>
        <p:txBody>
          <a:bodyPr/>
          <a:lstStyle/>
          <a:p>
            <a:r>
              <a:rPr lang="en-US" dirty="0" smtClean="0">
                <a:latin typeface="Comic Sans MS" pitchFamily="66" charset="0"/>
              </a:rPr>
              <a:t>Be </a:t>
            </a:r>
            <a:r>
              <a:rPr lang="en-US" dirty="0">
                <a:latin typeface="Comic Sans MS" pitchFamily="66" charset="0"/>
              </a:rPr>
              <a:t>mindful that students’ strategy stages across the three domains may be out of phase. </a:t>
            </a:r>
            <a:endParaRPr lang="en-US" dirty="0" smtClean="0">
              <a:latin typeface="Comic Sans MS" pitchFamily="66" charset="0"/>
            </a:endParaRPr>
          </a:p>
          <a:p>
            <a:pPr lvl="1"/>
            <a:r>
              <a:rPr lang="en-US" dirty="0">
                <a:latin typeface="Comic Sans MS" pitchFamily="66" charset="0"/>
              </a:rPr>
              <a:t>For example, a student might be at stage 5 for both the addition and subtraction and the proportions and ratios domains and at stage 6 for multiplication and division. This student understands how to derive multiplication facts but lacks the addition and subtraction strategies to do so efficiently and has insufficient knowledge to apply multiplicative thinking to fractions. </a:t>
            </a:r>
          </a:p>
          <a:p>
            <a:pPr marL="342900" lvl="1" indent="-342900">
              <a:buFontTx/>
              <a:buChar char="•"/>
            </a:pPr>
            <a:r>
              <a:rPr lang="en-US" sz="2400" dirty="0" smtClean="0">
                <a:latin typeface="Comic Sans MS" pitchFamily="66" charset="0"/>
              </a:rPr>
              <a:t>Your </a:t>
            </a:r>
            <a:r>
              <a:rPr lang="en-US" sz="2400" dirty="0">
                <a:latin typeface="Comic Sans MS" pitchFamily="66" charset="0"/>
              </a:rPr>
              <a:t>initial focus is likely to be on </a:t>
            </a:r>
            <a:r>
              <a:rPr lang="en-US" sz="2400" dirty="0" smtClean="0">
                <a:latin typeface="Comic Sans MS" pitchFamily="66" charset="0"/>
              </a:rPr>
              <a:t>number knowledge, addition, </a:t>
            </a:r>
            <a:r>
              <a:rPr lang="en-US" sz="2400" dirty="0">
                <a:latin typeface="Comic Sans MS" pitchFamily="66" charset="0"/>
              </a:rPr>
              <a:t>and subtraction, so assign the student to their stage for that domain.</a:t>
            </a:r>
          </a:p>
          <a:p>
            <a:endParaRPr lang="en-US" dirty="0" smtClean="0">
              <a:latin typeface="Comic Sans MS" pitchFamily="66" charset="0"/>
            </a:endParaRPr>
          </a:p>
          <a:p>
            <a:pPr lvl="1"/>
            <a:endParaRPr lang="en-US" dirty="0" smtClean="0"/>
          </a:p>
        </p:txBody>
      </p:sp>
    </p:spTree>
    <p:extLst>
      <p:ext uri="{BB962C8B-B14F-4D97-AF65-F5344CB8AC3E}">
        <p14:creationId xmlns:p14="http://schemas.microsoft.com/office/powerpoint/2010/main" val="270347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P101916958_templat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08DA1AC-25E6-4B26-8A3D-23AC8839F8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TP101916958_template</Template>
  <TotalTime>843</TotalTime>
  <Words>1118</Words>
  <Application>Microsoft Office PowerPoint</Application>
  <PresentationFormat>On-screen Show (4:3)</PresentationFormat>
  <Paragraphs>180</Paragraphs>
  <Slides>28</Slides>
  <Notes>24</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TP101916958_template</vt:lpstr>
      <vt:lpstr>I’ve tested my kids with GLoSS/IKAN....</vt:lpstr>
      <vt:lpstr>Where are You?</vt:lpstr>
      <vt:lpstr>TODAY’S GOALS…</vt:lpstr>
      <vt:lpstr>For your Students CCGPS Standards in GLoSS/IKAN</vt:lpstr>
      <vt:lpstr>For you: Benchmarking that is tied to Teacher Keys</vt:lpstr>
      <vt:lpstr>PowerPoint Presentation</vt:lpstr>
      <vt:lpstr>IKAN – Counting Interview</vt:lpstr>
      <vt:lpstr>IKAN – Written Part </vt:lpstr>
      <vt:lpstr>Global Stage</vt:lpstr>
      <vt:lpstr>Henry County Expectations</vt:lpstr>
      <vt:lpstr>Henry County Expectations</vt:lpstr>
      <vt:lpstr>How do I expose students to appropriate strategies to help students grow from one stage to another between assessments?</vt:lpstr>
      <vt:lpstr>Grouping options</vt:lpstr>
      <vt:lpstr>Students’ Learning</vt:lpstr>
      <vt:lpstr>How do I teach the different stages?</vt:lpstr>
      <vt:lpstr>What if I don’t know?</vt:lpstr>
      <vt:lpstr>Lesson Activities from the Books</vt:lpstr>
      <vt:lpstr>The Resource Finder</vt:lpstr>
      <vt:lpstr>Digital Learning Space</vt:lpstr>
      <vt:lpstr>Let’s Try Some Activities</vt:lpstr>
      <vt:lpstr>Birthday Cakes – Using Materials</vt:lpstr>
      <vt:lpstr>Birthday Cakes – Using Imaging</vt:lpstr>
      <vt:lpstr>Birthday Cakes –  Using Number Properties</vt:lpstr>
      <vt:lpstr>We are Kindergarten, 1st and 2nd grade teachers….what does it matter?</vt:lpstr>
      <vt:lpstr>Routines And Rituals from CCGPS Unit Overviews</vt:lpstr>
      <vt:lpstr>What are the answers to the frequently asked questions that come up when administering this assessment? </vt:lpstr>
      <vt:lpstr>Frequently Asked Questions</vt:lpstr>
      <vt:lpstr>3, 2, 1</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I’ve tested my kids with GLoSS/IKAN....</dc:title>
  <dc:creator>Hall Family Laptop</dc:creator>
  <cp:lastModifiedBy>Mollie Hall</cp:lastModifiedBy>
  <cp:revision>37</cp:revision>
  <cp:lastPrinted>2012-07-30T18:24:56Z</cp:lastPrinted>
  <dcterms:created xsi:type="dcterms:W3CDTF">2012-07-26T19:04:18Z</dcterms:created>
  <dcterms:modified xsi:type="dcterms:W3CDTF">2012-09-14T11:57:41Z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TC019169599991</vt:lpwstr>
  </property>
</Properties>
</file>