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3"/>
      <p:bold r:id="rId14"/>
      <p:italic r:id="rId15"/>
      <p:boldItalic r:id="rId16"/>
    </p:embeddedFont>
    <p:embeddedFont>
      <p:font typeface="Roboto Slab" pitchFamily="2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jHNve74kUtWmpPvW+3o4CcXKrm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I reworded the sped part to be more inclusive language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fdbb1aa84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fdbb1aa84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Define the terms:  PMRT, MET, DCFS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Review questions if student does not want parent called…….on the previous slide it says Notify parents and speak to them immediately….not sure if this runs together smoothly.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9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49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49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49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49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8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3" name="Google Shape;53;p5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9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59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7" name="Google Shape;57;p59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p5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0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" name="Google Shape;18;p50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50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20" name="Google Shape;20;p50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5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Google Shape;24;p53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5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5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1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0" name="Google Shape;30;p5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Google Shape;32;p52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3" name="Google Shape;33;p5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2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2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5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Google Shape;43;p56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" name="Google Shape;44;p56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5" name="Google Shape;45;p5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Google Shape;47;p5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5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9" name="Google Shape;49;p5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0" name="Google Shape;50;p5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48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4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/>
              <a:t>Suicide Prevention Policy Overview</a:t>
            </a:r>
            <a:endParaRPr/>
          </a:p>
        </p:txBody>
      </p:sp>
      <p:pic>
        <p:nvPicPr>
          <p:cNvPr id="64" name="Google Shape;6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0150" y="2658250"/>
            <a:ext cx="1965300" cy="19653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Re Entry Protocol</a:t>
            </a:r>
            <a:endParaRPr/>
          </a:p>
        </p:txBody>
      </p:sp>
      <p:sp>
        <p:nvSpPr>
          <p:cNvPr id="119" name="Google Shape;119;p39"/>
          <p:cNvSpPr txBox="1">
            <a:spLocks noGrp="1"/>
          </p:cNvSpPr>
          <p:nvPr>
            <p:ph type="body" idx="1"/>
          </p:nvPr>
        </p:nvSpPr>
        <p:spPr>
          <a:xfrm>
            <a:off x="275475" y="1363350"/>
            <a:ext cx="86415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Inform parents that a Re Entry meeting will need to be scheduled if a student is hospitalized by PMRT or taken to the hospital for evaluation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Ask parents to bring hospital documentation and return to school note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If a Safety Plan has not been completed one will be completed with the counselor or school psychologist during the re entry meeting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Determine what follow up care will be provided to the student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Give parents a Release of Information form to allow school counselor or psychologist to communicate with therapist when necessary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>
            <a:spLocks noGrp="1"/>
          </p:cNvSpPr>
          <p:nvPr>
            <p:ph type="body" idx="2"/>
          </p:nvPr>
        </p:nvSpPr>
        <p:spPr>
          <a:xfrm>
            <a:off x="4886150" y="1120425"/>
            <a:ext cx="40452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400"/>
              <a:t>AB 2246: Policy adopted by the state that mandates that all school districts adopt a suicide prevention policy. That includes prevention, intervention, and postvention components. The policy must also include yearly trainings for all staff to understand the warning signs and procedures.</a:t>
            </a:r>
            <a:endParaRPr sz="240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endParaRPr/>
          </a:p>
        </p:txBody>
      </p:sp>
      <p:sp>
        <p:nvSpPr>
          <p:cNvPr id="70" name="Google Shape;70;p2"/>
          <p:cNvSpPr txBox="1">
            <a:spLocks noGrp="1"/>
          </p:cNvSpPr>
          <p:nvPr>
            <p:ph type="title"/>
          </p:nvPr>
        </p:nvSpPr>
        <p:spPr>
          <a:xfrm>
            <a:off x="265500" y="19126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/>
              <a:t>Purpose for the Policy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"/>
          <p:cNvSpPr txBox="1">
            <a:spLocks noGrp="1"/>
          </p:cNvSpPr>
          <p:nvPr>
            <p:ph type="body" idx="2"/>
          </p:nvPr>
        </p:nvSpPr>
        <p:spPr>
          <a:xfrm>
            <a:off x="4616800" y="724200"/>
            <a:ext cx="44559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Preventions</a:t>
            </a:r>
            <a:endParaRPr sz="300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Policy Implementation</a:t>
            </a:r>
            <a:endParaRPr sz="200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Education</a:t>
            </a:r>
            <a:endParaRPr sz="2000"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Intervention</a:t>
            </a:r>
            <a:endParaRPr sz="300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Handling a crisis</a:t>
            </a:r>
            <a:endParaRPr sz="200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Screeners and plans</a:t>
            </a:r>
            <a:endParaRPr sz="200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Safety plans</a:t>
            </a:r>
            <a:endParaRPr sz="2000"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Postvention</a:t>
            </a:r>
            <a:endParaRPr sz="300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Handling an aftermath</a:t>
            </a:r>
            <a:endParaRPr sz="200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000"/>
          </a:p>
        </p:txBody>
      </p:sp>
      <p:sp>
        <p:nvSpPr>
          <p:cNvPr id="76" name="Google Shape;76;p3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/>
              <a:t>Policy Outline</a:t>
            </a:r>
            <a:endParaRPr/>
          </a:p>
        </p:txBody>
      </p:sp>
      <p:sp>
        <p:nvSpPr>
          <p:cNvPr id="77" name="Google Shape;77;p3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/>
              <a:t>Three major components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4800"/>
              <a:t>Myths		</a:t>
            </a:r>
            <a:endParaRPr sz="4800"/>
          </a:p>
        </p:txBody>
      </p:sp>
      <p:sp>
        <p:nvSpPr>
          <p:cNvPr id="83" name="Google Shape;83;p1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Those who attempt suicide really want to die</a:t>
            </a:r>
            <a:endParaRPr sz="3000"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Those who have attempted suicide are at low risk of actually dying by suicide</a:t>
            </a:r>
            <a:endParaRPr sz="3000"/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Suicides occur with little or no warning</a:t>
            </a:r>
            <a:endParaRPr sz="3000"/>
          </a:p>
          <a:p>
            <a:pPr marL="45720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194075" y="1971075"/>
            <a:ext cx="4045200" cy="15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/>
              <a:t>Understanding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/>
              <a:t>Risk Factors 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/>
              <a:t>&amp;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/>
              <a:t>Protective Factors</a:t>
            </a:r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2"/>
          </p:nvPr>
        </p:nvSpPr>
        <p:spPr>
          <a:xfrm>
            <a:off x="4731300" y="169550"/>
            <a:ext cx="4248900" cy="46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➢"/>
            </a:pPr>
            <a:r>
              <a:rPr lang="en" sz="1900"/>
              <a:t>RISK FACTORS</a:t>
            </a:r>
            <a:endParaRPr sz="19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Factors that can increase chances of suicidal ideations, such as mental health disorders, substance abuse, and at promise subgroups</a:t>
            </a:r>
            <a:endParaRPr sz="15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History of trauma</a:t>
            </a:r>
            <a:endParaRPr sz="15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There is no single cause of suicide</a:t>
            </a:r>
            <a:endParaRPr sz="1500"/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➢"/>
            </a:pPr>
            <a:r>
              <a:rPr lang="en" sz="1900"/>
              <a:t>Protective Factors</a:t>
            </a:r>
            <a:endParaRPr sz="19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Character traits and personal attributes that help develop resilience</a:t>
            </a:r>
            <a:endParaRPr sz="15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A sense of belonging</a:t>
            </a:r>
            <a:endParaRPr sz="15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Social Supports</a:t>
            </a:r>
            <a:endParaRPr sz="15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Safe and secure environments</a:t>
            </a:r>
            <a:endParaRPr sz="1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Immediate Action: Screening the Student</a:t>
            </a:r>
            <a:endParaRPr/>
          </a:p>
        </p:txBody>
      </p:sp>
      <p:sp>
        <p:nvSpPr>
          <p:cNvPr id="95" name="Google Shape;95;p26"/>
          <p:cNvSpPr txBox="1">
            <a:spLocks noGrp="1"/>
          </p:cNvSpPr>
          <p:nvPr>
            <p:ph type="body" idx="1"/>
          </p:nvPr>
        </p:nvSpPr>
        <p:spPr>
          <a:xfrm>
            <a:off x="387900" y="1250899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Counselors and Psychologists</a:t>
            </a:r>
            <a:endParaRPr sz="210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Once the student is referred, talk with them and assess the situation. </a:t>
            </a:r>
            <a:endParaRPr sz="180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If you verify the student has expressed suicidal ideations consult with a colleague to complete the Suicide Ideation Screener (SUIS).  If the student is receives special education services, the school psychologist should be part of the risk assessment team.</a:t>
            </a:r>
            <a:endParaRPr sz="18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Administration should be notified and consulted throughout the process</a:t>
            </a:r>
            <a:endParaRPr sz="21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After the assessment is completed collaborate with team to determine next steps</a:t>
            </a:r>
            <a:endParaRPr sz="2100"/>
          </a:p>
          <a:p>
            <a:pPr marL="45720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fdbb1aa840_0_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Recent Changes and Reasoning		</a:t>
            </a:r>
            <a:endParaRPr/>
          </a:p>
        </p:txBody>
      </p:sp>
      <p:sp>
        <p:nvSpPr>
          <p:cNvPr id="101" name="Google Shape;101;g2fdbb1aa840_0_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Changing Risk Asessment language to Suicide Ideation Screener</a:t>
            </a:r>
            <a:endParaRPr sz="19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lphaLcPeriod"/>
            </a:pPr>
            <a:r>
              <a:rPr lang="en" sz="1700"/>
              <a:t>We are screening three things during the evaluation</a:t>
            </a:r>
            <a:endParaRPr sz="1700"/>
          </a:p>
          <a:p>
            <a:pPr marL="1371600" lvl="2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romanLcPeriod"/>
            </a:pPr>
            <a:r>
              <a:rPr lang="en" sz="1700"/>
              <a:t>Thoughts of Suicide</a:t>
            </a:r>
            <a:endParaRPr sz="1700"/>
          </a:p>
          <a:p>
            <a:pPr marL="1371600" lvl="2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romanLcPeriod"/>
            </a:pPr>
            <a:r>
              <a:rPr lang="en" sz="1700"/>
              <a:t>Plan</a:t>
            </a:r>
            <a:endParaRPr sz="1700"/>
          </a:p>
          <a:p>
            <a:pPr marL="1371600" lvl="2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romanLcPeriod"/>
            </a:pPr>
            <a:r>
              <a:rPr lang="en" sz="1700"/>
              <a:t>Means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lphaLcPeriod"/>
            </a:pPr>
            <a:r>
              <a:rPr lang="en" sz="1700"/>
              <a:t>We will not assign levels of risk any longer but instead develop a plan based on the answers to the screening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lphaLcPeriod"/>
            </a:pPr>
            <a:r>
              <a:rPr lang="en" sz="1700"/>
              <a:t>Reasoning: levels of risk cannot be fully assigned and can change at any time without notice</a:t>
            </a:r>
            <a:endParaRPr sz="17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Adopted a more simplistic Suicide Ideation Screener for our younger students. </a:t>
            </a:r>
            <a:br>
              <a:rPr lang="en" sz="1900"/>
            </a:br>
            <a:endParaRPr sz="1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Examples of Possible Steps After Screeners </a:t>
            </a:r>
            <a:endParaRPr/>
          </a:p>
        </p:txBody>
      </p:sp>
      <p:sp>
        <p:nvSpPr>
          <p:cNvPr id="107" name="Google Shape;107;p32"/>
          <p:cNvSpPr txBox="1">
            <a:spLocks noGrp="1"/>
          </p:cNvSpPr>
          <p:nvPr>
            <p:ph type="body" idx="1"/>
          </p:nvPr>
        </p:nvSpPr>
        <p:spPr>
          <a:xfrm>
            <a:off x="124200" y="1144125"/>
            <a:ext cx="8895600" cy="34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If a student has a thought, plan/timeline and means, typically the following will happen</a:t>
            </a:r>
            <a:endParaRPr sz="2100"/>
          </a:p>
          <a:p>
            <a:pPr marL="914400" lvl="1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Psychiatric Mobile Response Team Call</a:t>
            </a:r>
            <a:endParaRPr sz="1700"/>
          </a:p>
          <a:p>
            <a:pPr marL="914400" lvl="1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Call to Sheriff Station/Mental Evaluation Team</a:t>
            </a:r>
            <a:endParaRPr sz="1700"/>
          </a:p>
          <a:p>
            <a:pPr marL="914400" lvl="1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Parents will be contacted</a:t>
            </a:r>
            <a:endParaRPr sz="1700"/>
          </a:p>
          <a:p>
            <a:pPr marL="914400" lvl="1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Team will determine next steps</a:t>
            </a:r>
            <a:endParaRPr sz="17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If a student has a thought but may not have a plan or means</a:t>
            </a:r>
            <a:endParaRPr sz="2100"/>
          </a:p>
          <a:p>
            <a:pPr marL="914400" lvl="1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Notify parent and speak to them immediately and provide resources for follow-up</a:t>
            </a:r>
            <a:endParaRPr sz="1700"/>
          </a:p>
          <a:p>
            <a:pPr marL="914400" lvl="1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Continue to follow with student and parent </a:t>
            </a:r>
            <a:endParaRPr sz="17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Parents must always be notified</a:t>
            </a:r>
            <a:endParaRPr sz="170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endParaRPr sz="17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6"/>
          <p:cNvSpPr txBox="1">
            <a:spLocks noGrp="1"/>
          </p:cNvSpPr>
          <p:nvPr>
            <p:ph type="title"/>
          </p:nvPr>
        </p:nvSpPr>
        <p:spPr>
          <a:xfrm>
            <a:off x="212250" y="436225"/>
            <a:ext cx="88083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Parent Contact Information and Parent Acknowledgement Form</a:t>
            </a:r>
            <a:endParaRPr/>
          </a:p>
        </p:txBody>
      </p:sp>
      <p:sp>
        <p:nvSpPr>
          <p:cNvPr id="113" name="Google Shape;113;p36"/>
          <p:cNvSpPr txBox="1">
            <a:spLocks noGrp="1"/>
          </p:cNvSpPr>
          <p:nvPr>
            <p:ph type="body" idx="1"/>
          </p:nvPr>
        </p:nvSpPr>
        <p:spPr>
          <a:xfrm>
            <a:off x="0" y="844525"/>
            <a:ext cx="9087300" cy="40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200"/>
          </a:p>
          <a:p>
            <a:pPr marL="457200" lvl="0" indent="-3619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Document the following: Are parents available?  </a:t>
            </a:r>
            <a:endParaRPr sz="21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Parent will be asked to sign Parent Acknowledgement Form if the student is released to them in lieu of PMRT.</a:t>
            </a:r>
            <a:endParaRPr sz="21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If parents are not cooperative a plan will be developed with administration</a:t>
            </a:r>
            <a:endParaRPr sz="21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Crisis team will continue to follow up with parents after the student is released to them or hospitalized.</a:t>
            </a:r>
            <a:endParaRPr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631</Words>
  <Application>Microsoft Office PowerPoint</Application>
  <PresentationFormat>On-screen Show (16:9)</PresentationFormat>
  <Paragraphs>72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Roboto</vt:lpstr>
      <vt:lpstr>Roboto Slab</vt:lpstr>
      <vt:lpstr>Marina</vt:lpstr>
      <vt:lpstr>Suicide Prevention Policy Overview</vt:lpstr>
      <vt:lpstr>Purpose for the Policy</vt:lpstr>
      <vt:lpstr>Policy Outline</vt:lpstr>
      <vt:lpstr>Myths  </vt:lpstr>
      <vt:lpstr>Understanding Risk Factors  &amp; Protective Factors</vt:lpstr>
      <vt:lpstr>Immediate Action: Screening the Student</vt:lpstr>
      <vt:lpstr>Recent Changes and Reasoning  </vt:lpstr>
      <vt:lpstr>Examples of Possible Steps After Screeners </vt:lpstr>
      <vt:lpstr>Parent Contact Information and Parent Acknowledgement Form</vt:lpstr>
      <vt:lpstr>Re Entry Protocol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Marieann Montero</dc:creator>
  <cp:lastModifiedBy>Marieann Montero</cp:lastModifiedBy>
  <cp:revision>1</cp:revision>
  <dcterms:modified xsi:type="dcterms:W3CDTF">2024-09-12T15:29:15Z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0x0101001628C2496892C240A28239DDC3D65D5E</vt:lpwstr>
  </property>
  <property fmtid="{D5CDD505-2E9C-101B-9397-08002B2CF9AE}" pid="3" name="Order">
    <vt:r8>2860600</vt:r8>
  </property>
</Properties>
</file>