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83" r:id="rId2"/>
    <p:sldMasterId id="2147483698" r:id="rId3"/>
    <p:sldMasterId id="2147483713" r:id="rId4"/>
    <p:sldMasterId id="2147483728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9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8" r:id="rId32"/>
  </p:sldIdLst>
  <p:sldSz cx="9144000" cy="6858000" type="screen4x3"/>
  <p:notesSz cx="6858000" cy="9296400"/>
  <p:embeddedFontLs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aramond" panose="02020404030301010803" pitchFamily="18" charset="0"/>
      <p:regular r:id="rId46"/>
      <p:bold r:id="rId47"/>
      <p:italic r:id="rId48"/>
      <p:boldItalic r:id="rId49"/>
    </p:embeddedFont>
    <p:embeddedFont>
      <p:font typeface="Century Gothic" panose="020B0604020202020204" charset="0"/>
      <p:regular r:id="rId50"/>
      <p:bold r:id="rId51"/>
      <p:italic r:id="rId52"/>
      <p:boldItalic r:id="rId53"/>
    </p:embeddedFont>
    <p:embeddedFont>
      <p:font typeface="Wingdings 2" panose="05020102010507070707" pitchFamily="18" charset="2"/>
      <p:regular r:id="rId54"/>
    </p:embeddedFont>
    <p:embeddedFont>
      <p:font typeface="Dancing Script" panose="020B0604020202020204" charset="0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6.fntdata"/><Relationship Id="rId21" Type="http://schemas.openxmlformats.org/officeDocument/2006/relationships/slide" Target="slides/slide16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3.xml"/><Relationship Id="rId51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6487" y="696912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298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 – remind</a:t>
            </a:r>
            <a:r>
              <a:rPr lang="en-US" baseline="0" dirty="0" smtClean="0"/>
              <a:t> if using this to apply we will have an Ac Lab they need to sign up for</a:t>
            </a:r>
            <a:endParaRPr dirty="0"/>
          </a:p>
        </p:txBody>
      </p:sp>
      <p:sp>
        <p:nvSpPr>
          <p:cNvPr id="315" name="Google Shape;3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 we need this?</a:t>
            </a:r>
            <a:endParaRPr dirty="0"/>
          </a:p>
        </p:txBody>
      </p:sp>
      <p:sp>
        <p:nvSpPr>
          <p:cNvPr id="322" name="Google Shape;3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3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Check on remind</a:t>
            </a:r>
            <a:endParaRPr dirty="0"/>
          </a:p>
        </p:txBody>
      </p:sp>
      <p:sp>
        <p:nvSpPr>
          <p:cNvPr id="334" name="Google Shape;3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361" name="Google Shape;3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5" name="Google Shape;185;p3:notes"/>
          <p:cNvSpPr txBox="1"/>
          <p:nvPr/>
        </p:nvSpPr>
        <p:spPr>
          <a:xfrm>
            <a:off x="3884612" y="8829675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759afc8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759afc86d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00" cy="4183200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759afc86d_0_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759afc8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5759afc86d_0_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g5759afc86d_0_5:notes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7987" cy="4183062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568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5642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0991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19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476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1748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31702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2995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22280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5102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8164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8566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0780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9833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31720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42858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69113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93581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73437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8263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8535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64853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46119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1354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21153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0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75646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37472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29097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10173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2688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176650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30328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641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27422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97811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50658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12603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3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48265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79041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566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21343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59482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4779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58069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72047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8097811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074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2215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7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9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554701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80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31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5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4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8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8925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852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839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4602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364358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9827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872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197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028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923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1987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.maricopa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mpeunion.org/Page/294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.asu.edu/tri-universit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.asu.edu/tri-universi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said.ed.gov/npas/index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llegegoal.az.gov/college-goal-fafsa" TargetMode="External"/><Relationship Id="rId5" Type="http://schemas.openxmlformats.org/officeDocument/2006/relationships/hyperlink" Target="https://www.tempe.gov/government/human-services/family-community-support/college-career-prep-guidance/college-connect-tempe" TargetMode="External"/><Relationship Id="rId4" Type="http://schemas.openxmlformats.org/officeDocument/2006/relationships/hyperlink" Target="https://studentaid.ed.gov/sa/fafs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board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www.act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behJqtvpiPgYaQ5HNr5K2TCSy4GDFsoxAi-BZRMkrU/edi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acfairs.org/attend/attend-virtual-college-fairs/studen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pkane@tempeunion.org" TargetMode="External"/><Relationship Id="rId3" Type="http://schemas.openxmlformats.org/officeDocument/2006/relationships/image" Target="../media/image41.jpg"/><Relationship Id="rId7" Type="http://schemas.openxmlformats.org/officeDocument/2006/relationships/hyperlink" Target="mailto:mdeignan@tempeunion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schulz@tempeunion.org" TargetMode="External"/><Relationship Id="rId5" Type="http://schemas.openxmlformats.org/officeDocument/2006/relationships/hyperlink" Target="mailto:mkozimor@tempeunion.org" TargetMode="External"/><Relationship Id="rId10" Type="http://schemas.openxmlformats.org/officeDocument/2006/relationships/hyperlink" Target="mailto:rcortez@tempeunion.org" TargetMode="External"/><Relationship Id="rId4" Type="http://schemas.openxmlformats.org/officeDocument/2006/relationships/hyperlink" Target="mailto:jemorgan@tempeunion.org" TargetMode="External"/><Relationship Id="rId9" Type="http://schemas.openxmlformats.org/officeDocument/2006/relationships/hyperlink" Target="mailto:dmilovich@tempeunio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citizenship/learners/study-test/study-materials-civics-te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ctrTitle"/>
          </p:nvPr>
        </p:nvSpPr>
        <p:spPr>
          <a:xfrm>
            <a:off x="9004300" y="12231687"/>
            <a:ext cx="2747962" cy="164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aramond"/>
              <a:buNone/>
            </a:pP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0" y="1231675"/>
            <a:ext cx="9144000" cy="401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675450" y="2764650"/>
            <a:ext cx="779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en-US" sz="4800" b="1" i="0" u="none" dirty="0" smtClean="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WELCOME CLASS OF </a:t>
            </a:r>
            <a:r>
              <a:rPr lang="en-US" sz="4800" b="1" i="0" u="none" dirty="0" smtClean="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2021!</a:t>
            </a:r>
            <a:endParaRPr lang="en-US" sz="4800" b="1" i="0" u="none" dirty="0" smtClean="0">
              <a:solidFill>
                <a:srgbClr val="FF99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endParaRPr sz="4800" dirty="0">
              <a:solidFill>
                <a:srgbClr val="FF9900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0569">
            <a:off x="212574" y="257096"/>
            <a:ext cx="2781975" cy="2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 descr="Image may contain: 7 people, crow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55270">
            <a:off x="5732151" y="90808"/>
            <a:ext cx="2961949" cy="227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80977">
            <a:off x="5245643" y="3934935"/>
            <a:ext cx="2936739" cy="252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2388">
            <a:off x="212575" y="3653501"/>
            <a:ext cx="2781974" cy="30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1179513" y="345831"/>
            <a:ext cx="6799262" cy="1152525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54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Life after Corona</a:t>
            </a:r>
            <a:endParaRPr dirty="0"/>
          </a:p>
        </p:txBody>
      </p:sp>
      <p:pic>
        <p:nvPicPr>
          <p:cNvPr id="245" name="Google Shape;245;p30" descr="MP900439539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5237237"/>
            <a:ext cx="869950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075" y="5228512"/>
            <a:ext cx="2016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5245175"/>
            <a:ext cx="1447800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2488" y="5234850"/>
            <a:ext cx="2638425" cy="116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95017"/>
              </p:ext>
            </p:extLst>
          </p:nvPr>
        </p:nvGraphicFramePr>
        <p:xfrm>
          <a:off x="1556238" y="2681654"/>
          <a:ext cx="6154250" cy="219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125">
                  <a:extLst>
                    <a:ext uri="{9D8B030D-6E8A-4147-A177-3AD203B41FA5}">
                      <a16:colId xmlns:a16="http://schemas.microsoft.com/office/drawing/2014/main" val="2674845733"/>
                    </a:ext>
                  </a:extLst>
                </a:gridCol>
                <a:gridCol w="3077125">
                  <a:extLst>
                    <a:ext uri="{9D8B030D-6E8A-4147-A177-3AD203B41FA5}">
                      <a16:colId xmlns:a16="http://schemas.microsoft.com/office/drawing/2014/main" val="1595189539"/>
                    </a:ext>
                  </a:extLst>
                </a:gridCol>
              </a:tblGrid>
              <a:tr h="7385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Attend Community College</a:t>
                      </a:r>
                    </a:p>
                    <a:p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Attend a Trade/Technical School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158520"/>
                  </a:ext>
                </a:extLst>
              </a:tr>
              <a:tr h="7305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Enlist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with Military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Attend a University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99737"/>
                  </a:ext>
                </a:extLst>
              </a:tr>
              <a:tr h="5534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Other (Mission, Gap Year)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530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>
            <a:spLocks noGrp="1"/>
          </p:cNvSpPr>
          <p:nvPr>
            <p:ph type="title"/>
          </p:nvPr>
        </p:nvSpPr>
        <p:spPr>
          <a:xfrm>
            <a:off x="1184031" y="158400"/>
            <a:ext cx="6975475" cy="14478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Community College 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(2 Year college) </a:t>
            </a:r>
            <a:endParaRPr dirty="0"/>
          </a:p>
        </p:txBody>
      </p:sp>
      <p:sp>
        <p:nvSpPr>
          <p:cNvPr id="254" name="Google Shape;254;p31"/>
          <p:cNvSpPr txBox="1">
            <a:spLocks noGrp="1"/>
          </p:cNvSpPr>
          <p:nvPr>
            <p:ph idx="1"/>
          </p:nvPr>
        </p:nvSpPr>
        <p:spPr>
          <a:xfrm>
            <a:off x="496924" y="2073712"/>
            <a:ext cx="8523983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Wide range of occupational and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or educational programs</a:t>
            </a:r>
            <a:endParaRPr sz="2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Gen.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Ed. 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at CC then transfer, gr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eat option if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you want/need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 restart 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GPA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Certificate programs &amp; AS/AA degrees </a:t>
            </a:r>
            <a:endParaRPr sz="2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Many vocational programs </a:t>
            </a:r>
            <a:endParaRPr lang="en-US" sz="24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  <a:sym typeface="Arial"/>
              </a:rPr>
              <a:t>Presidents’ Honors Program (unweighted 3.25 overall GPA covers tuition for two years)!</a:t>
            </a:r>
            <a:endParaRPr sz="2400" dirty="0"/>
          </a:p>
        </p:txBody>
      </p:sp>
      <p:pic>
        <p:nvPicPr>
          <p:cNvPr id="255" name="Google Shape;255;p31" descr="Image result for chef fine di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500" y="5393065"/>
            <a:ext cx="1995487" cy="13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1649" y="5393065"/>
            <a:ext cx="1530350" cy="13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8118" y="5358140"/>
            <a:ext cx="14287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92661" y="5380365"/>
            <a:ext cx="2012950" cy="13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Community College Possibilities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sz="half" idx="1"/>
          </p:nvPr>
        </p:nvSpPr>
        <p:spPr>
          <a:xfrm>
            <a:off x="642937" y="2417762"/>
            <a:ext cx="2557462" cy="361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00" b="1" i="0" u="none" strike="noStrike" cap="none" dirty="0">
                <a:latin typeface="Arial"/>
                <a:ea typeface="Arial"/>
                <a:cs typeface="Arial"/>
                <a:sym typeface="Arial"/>
              </a:rPr>
              <a:t>Rio Salado CC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Dental Assisting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Energy Systems Technology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Early Childhood Administration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Language Studies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STEM Education for K -12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00" b="1" i="0" u="none" strike="noStrike" cap="none" dirty="0">
                <a:latin typeface="Arial"/>
                <a:ea typeface="Arial"/>
                <a:cs typeface="Arial"/>
                <a:sym typeface="Arial"/>
              </a:rPr>
              <a:t>Chandler Gilbert CC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Aircraft Construction Technology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Aircraft Maintenance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Aviation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Equine Science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Golf Course Operations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Media Arts: Dig. Imaging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strike="noStrike" cap="none" dirty="0">
                <a:latin typeface="Arial"/>
                <a:ea typeface="Arial"/>
                <a:cs typeface="Arial"/>
                <a:sym typeface="Arial"/>
              </a:rPr>
              <a:t>Early Childhood Programs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272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 txBox="1">
            <a:spLocks noGrp="1"/>
          </p:cNvSpPr>
          <p:nvPr>
            <p:ph sz="half" idx="2"/>
          </p:nvPr>
        </p:nvSpPr>
        <p:spPr>
          <a:xfrm>
            <a:off x="3379787" y="2362200"/>
            <a:ext cx="232886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00" b="1" i="0" u="none" dirty="0">
                <a:latin typeface="Arial"/>
                <a:ea typeface="Arial"/>
                <a:cs typeface="Arial"/>
                <a:sym typeface="Arial"/>
              </a:rPr>
              <a:t>Mesa CC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Construction Drafting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Para-Medicine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Police Academy Preparation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Nursing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Firefighting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00" b="1" i="0" u="none" dirty="0">
                <a:latin typeface="Arial"/>
                <a:ea typeface="Arial"/>
                <a:cs typeface="Arial"/>
                <a:sym typeface="Arial"/>
              </a:rPr>
              <a:t>Scottsdale CC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Culinary Arts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Radiography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Yoga Teaching Certification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Speech-Language Pathology</a:t>
            </a:r>
            <a:endParaRPr dirty="0"/>
          </a:p>
          <a:p>
            <a:pPr marL="0" marR="0" lvl="0" indent="-7302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•"/>
            </a:pPr>
            <a:r>
              <a:rPr lang="en-US" sz="1000" b="0" i="0" u="none" dirty="0">
                <a:latin typeface="Arial"/>
                <a:ea typeface="Arial"/>
                <a:cs typeface="Arial"/>
                <a:sym typeface="Arial"/>
              </a:rPr>
              <a:t>Broadcasting</a:t>
            </a:r>
            <a:endParaRPr dirty="0"/>
          </a:p>
          <a:p>
            <a:pPr marL="285750" marR="0" lvl="0" indent="-212725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4294967295"/>
          </p:nvPr>
        </p:nvSpPr>
        <p:spPr>
          <a:xfrm>
            <a:off x="5791200" y="2362200"/>
            <a:ext cx="3352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r>
              <a:rPr lang="en-US" sz="1100" b="1" i="0" u="none" dirty="0">
                <a:latin typeface="Arial"/>
                <a:ea typeface="Arial"/>
                <a:cs typeface="Arial"/>
                <a:sym typeface="Arial"/>
              </a:rPr>
              <a:t>Gateway CC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Court Reporting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Automotive Technology </a:t>
            </a:r>
            <a:r>
              <a:rPr lang="en-US" sz="700" b="0" i="0" u="none" dirty="0">
                <a:latin typeface="Arial"/>
                <a:ea typeface="Arial"/>
                <a:cs typeface="Arial"/>
                <a:sym typeface="Arial"/>
              </a:rPr>
              <a:t>(Partnership w/ Nissan &amp; Toyota)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Hydrologic Studies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Nursing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Respiratory Therapist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Medical Radiographer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endParaRPr sz="11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r>
              <a:rPr lang="en-US" sz="1100" b="1" i="0" u="none" dirty="0">
                <a:latin typeface="Arial"/>
                <a:ea typeface="Arial"/>
                <a:cs typeface="Arial"/>
                <a:sym typeface="Arial"/>
              </a:rPr>
              <a:t>Central Arizona College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Dietetic Education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Heavy Diesel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Massage Therapy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Welding</a:t>
            </a:r>
            <a:endParaRPr dirty="0"/>
          </a:p>
          <a:p>
            <a:pPr marL="0" marR="0" lvl="0" indent="-80327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Char char="•"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John Deere Program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r>
              <a:rPr lang="en-US" sz="1100" b="0" i="0" u="none" dirty="0"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267" name="Google Shape;267;p32"/>
          <p:cNvSpPr txBox="1"/>
          <p:nvPr/>
        </p:nvSpPr>
        <p:spPr>
          <a:xfrm>
            <a:off x="852487" y="5946775"/>
            <a:ext cx="7332662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1" u="none" dirty="0">
                <a:solidFill>
                  <a:schemeClr val="tx1"/>
                </a:solidFill>
                <a:sym typeface="Arial"/>
              </a:rPr>
              <a:t>Check with your college of choice for program availability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8550" y="4668837"/>
            <a:ext cx="687387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162" y="2449512"/>
            <a:ext cx="1044575" cy="32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9937" y="3319462"/>
            <a:ext cx="895350" cy="274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8987" y="4152900"/>
            <a:ext cx="534987" cy="3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3000" y="4551362"/>
            <a:ext cx="711200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 descr="http://www.riosalado.edu/intranet/marketing/logos/RioSalado_Logo-color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2200" y="2387600"/>
            <a:ext cx="762000" cy="5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981808" y="266700"/>
            <a:ext cx="6934200" cy="11430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Community Colleges</a:t>
            </a:r>
            <a:endParaRPr dirty="0"/>
          </a:p>
        </p:txBody>
      </p:sp>
      <p:sp>
        <p:nvSpPr>
          <p:cNvPr id="279" name="Google Shape;279;p33"/>
          <p:cNvSpPr txBox="1"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sz="2600" b="1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sz="2600" b="1" i="0" u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lang="en-US" sz="2600" b="1" i="0" u="none" dirty="0">
                <a:latin typeface="Arial"/>
                <a:ea typeface="Arial"/>
                <a:cs typeface="Arial"/>
                <a:sym typeface="Arial"/>
              </a:rPr>
              <a:t>Open Admissions Policy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1" i="0" u="none" dirty="0">
                <a:latin typeface="Arial"/>
                <a:ea typeface="Arial"/>
                <a:cs typeface="Arial"/>
                <a:sym typeface="Arial"/>
              </a:rPr>
              <a:t>Apply in </a:t>
            </a:r>
            <a:r>
              <a:rPr lang="en-US" sz="2400" b="1" i="0" u="none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 baseline="30000" dirty="0" smtClean="0"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smtClean="0">
                <a:latin typeface="Arial"/>
                <a:ea typeface="Arial"/>
                <a:cs typeface="Arial"/>
                <a:sym typeface="Arial"/>
              </a:rPr>
              <a:t>semester of Senior Year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at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lang="en-US" sz="2600" b="1" i="0" u="none" dirty="0">
                <a:latin typeface="Arial"/>
                <a:ea typeface="Arial"/>
                <a:cs typeface="Arial"/>
                <a:sym typeface="Arial"/>
              </a:rPr>
              <a:t>Maricopa Colleges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en-US" sz="2000" b="1" i="0" u="sng" dirty="0">
                <a:latin typeface="Garamond"/>
                <a:ea typeface="Garamond"/>
                <a:cs typeface="Garamond"/>
                <a:sym typeface="Garamond"/>
                <a:hlinkClick r:id="rId3"/>
              </a:rPr>
              <a:t>www.my.maricopa.edu</a:t>
            </a:r>
            <a:endParaRPr dirty="0"/>
          </a:p>
          <a:p>
            <a:pPr marL="285750" marR="0" lvl="0" indent="-28575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Or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lang="en-US" sz="2600" b="1" i="0" u="none" dirty="0">
                <a:latin typeface="Arial"/>
                <a:ea typeface="Arial"/>
                <a:cs typeface="Arial"/>
                <a:sym typeface="Arial"/>
              </a:rPr>
              <a:t>Central Arizona College</a:t>
            </a:r>
            <a:endParaRPr dirty="0"/>
          </a:p>
          <a:p>
            <a:pPr marL="285750" marR="0" lvl="0" indent="-28575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en-US" sz="2000" b="1" i="0" u="sng" dirty="0">
                <a:latin typeface="Garamond"/>
                <a:ea typeface="Garamond"/>
                <a:cs typeface="Garamond"/>
                <a:sym typeface="Garamond"/>
                <a:hlinkClick r:id="rId3"/>
              </a:rPr>
              <a:t>www.centralaz/edu </a:t>
            </a:r>
            <a:endParaRPr lang="en-US" sz="2000" b="1" i="0" u="sng" dirty="0" smtClean="0"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dirty="0"/>
          </a:p>
          <a:p>
            <a:pPr marL="285750" marR="0" lvl="0" indent="-1397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000" b="1" i="0" u="sng" dirty="0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  <a:hlinkClick r:id="rId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Trade &amp; Technical Schools</a:t>
            </a:r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idx="1"/>
          </p:nvPr>
        </p:nvSpPr>
        <p:spPr>
          <a:xfrm>
            <a:off x="1062037" y="2438400"/>
            <a:ext cx="7396162" cy="92075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Vary in size, entry requirements, cost and quality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Research  			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Visit the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school, attend career fairs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Speak with students and employers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in the field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EVIT adult programs (some might be free)!</a:t>
            </a:r>
            <a:endParaRPr lang="en-US" sz="24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endParaRPr dirty="0"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5523706"/>
            <a:ext cx="1766887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24" y="5499893"/>
            <a:ext cx="21431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6496" y="5508624"/>
            <a:ext cx="181927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9294" y="5549106"/>
            <a:ext cx="1744662" cy="115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 descr="Image resul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0213" y="2963008"/>
            <a:ext cx="114141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4" descr="data:image/png;base64,iVBORw0KGgoAAAANSUhEUgAAAEgAAABICAMAAABiM0N1AAAAb1BMVEUlPlH///8hO08AKkINMUi3vcIaN0vAxMjo6uwSMkjz9fY2S1sAEjNkc388UWLs7e+AjJYAGzcAJj8GLUPR1dmdpq19h5BCVWVOYG9vfIinr7fY3N/g4+V1gIkAIjxaaXYtRViSmqLHzdIAACyJlJ9A0/c/AAAEP0lEQVRYhe2X25ajKhCGKRAUjEdE8Yg6ef9nnALT6XSS1btn0vtir93/hWiIn0WdUEJ+9KN/R/SqFznrmh5aXyOxGFQQGP0iKM4tqhtfBnHmHaSb10GRH6PXQfEBenVpsmyFH8U5E39wm3hUdLlf/FH0syeyB0FEEVsWQWgkKY0iSYiOIj8l/fm9kkepw9nS+GQaM+0KrmelNl03qugokYPij4vOH7TubyBoeAPJ6mBnLcCucwWqw8TAIX1YNn1QHV9BbXVqoLcQI6hQK5qFINlC86WkZzegOk/AHSAOmZlGBOldZcn0hUDcgLy4dgE0w9DsO3QCucsA/T+nxg1oH4aZigPUj4XaEFQPMKHrmuXuNnkvUb2D5oph9C8WDQAOQSyBEZcI+Z1J5YPm8Qoqfb7QI2rtDAXZIcUlVqI+g7kDqScaQr7JczL7P1M7DrpP5nyMaz7mJsHKod0Yrx9Bpydix1RUHQksFkZkJelSE7ZQVgX6Ut/FLX2iy7OOrv12OFo4HkUAhQvxVpB4WTyRCZaInnMn9MDNug7cq9dnPA5lhEnJLRU5JoQhnub4k6J1zcXZGCbjyyJJUwUTqqxiSCYFnLABsigvMH7QYLXoHZ60keUmIXeBReZBoxZo/hJDRvMG0wJBmsPG6A6toKuCTxNSNUXOi9GDpqyfsxVBTsgM+AlBRE0IX6UkcoPz5yADfdLsYWmYFYmrPIh2EHsQmlkfXhdjsn4KgllxMPvFoj5Lg0XiCpoiQlOsBQvT9nkbcQ2AbYKPKsa0qBHElg2MB4lJWV0b1VYc0EePWUTfQZajpwNoarF4HFpk2gEKi+WfsTMk2YYXeVI497TVXkrEFK4tYrGPaTqF0uEVD90Xs8uoTCymwJBmy1kNmn7S/Glu19V2tLOE2KBOdH5YhZ/D9BFdn+XofJt7jwtd3evSRoXERi+PqkBphpuJwB3EX+BP/kJriaMMjYD2/F7lMWHbjroWK8q1KT693ErsQdkcROycd8epI30WlrCa+COnuJZIKXeskpqDjfoEQzNZMob+CymmWHmccozp0Zt0/UG/bpq/jLEtYohsNUKHNw/MuQ24cwJBa+YmQI92SfO0gbM70F55EO5Adu0xHXUGphY42UuhG0Wk+BJon7BOERTNuIjJt1eRwRCRACKiUSulXwR1xRiDxf3fNNhA6r8H0Q29bFdzPjFbwK8noHwaow99lx06fQQRiYGyawF91yt1egQRjGTfvWNE31ykruFHULLKHi3SJXYSgHOE/7sBjYAgfBnAnepGm7no2I5ptnV0LvFk3lIiLU5YLELaGb8fuQ0LiZZbeKQzwy1IRodYdFxHWIrC16+vFRKKIzwgDOG3Y9oPz15OROaOor2Mfy22H2+1EjfY10Df9579A/pPgsL3GvuGz6y0Q6WvfmZp/vYuub0GosGeYNOr3+vf9N3/o/+PfgOIb2LAB6GP+QAAAABJRU5ErkJggg=="/>
          <p:cNvSpPr txBox="1"/>
          <p:nvPr/>
        </p:nvSpPr>
        <p:spPr>
          <a:xfrm>
            <a:off x="14922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2" name="Google Shape;292;p34" descr="Image result for Pima Medical Institute, Mesa"/>
          <p:cNvSpPr txBox="1"/>
          <p:nvPr/>
        </p:nvSpPr>
        <p:spPr>
          <a:xfrm>
            <a:off x="301625" y="7937"/>
            <a:ext cx="3048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Military Bound</a:t>
            </a:r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idx="1"/>
          </p:nvPr>
        </p:nvSpPr>
        <p:spPr>
          <a:xfrm>
            <a:off x="566737" y="3402623"/>
            <a:ext cx="8001000" cy="324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Explore career options available through each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branch by registering for the ASVAB – date TBD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Military representatives are available on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campus, listen to announcements or see Mrs. Baker</a:t>
            </a:r>
            <a:endParaRPr dirty="0"/>
          </a:p>
          <a:p>
            <a:pPr marL="285750" marR="0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Remember, both students and parents need to be involved in the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process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  <a:sym typeface="Arial"/>
              </a:rPr>
              <a:t>This is a great option to have college paid for now or in the future!</a:t>
            </a:r>
            <a:endParaRPr dirty="0"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5861" y="1960685"/>
            <a:ext cx="3810000" cy="1317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1166446" y="325315"/>
            <a:ext cx="6934200" cy="1216025"/>
          </a:xfrm>
          <a:prstGeom prst="rect">
            <a:avLst/>
          </a:prstGeom>
          <a:solidFill>
            <a:srgbClr val="D9782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College Admissions (In-State)</a:t>
            </a:r>
            <a:endParaRPr dirty="0"/>
          </a:p>
        </p:txBody>
      </p:sp>
      <p:sp>
        <p:nvSpPr>
          <p:cNvPr id="305" name="Google Shape;305;p36"/>
          <p:cNvSpPr txBox="1">
            <a:spLocks noGrp="1"/>
          </p:cNvSpPr>
          <p:nvPr>
            <p:ph idx="1"/>
          </p:nvPr>
        </p:nvSpPr>
        <p:spPr>
          <a:xfrm>
            <a:off x="114300" y="1828799"/>
            <a:ext cx="8862646" cy="493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endParaRPr sz="1800" b="1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80"/>
              <a:buFont typeface="Arial"/>
              <a:buNone/>
            </a:pPr>
            <a:r>
              <a:rPr lang="en-US" sz="2000" b="1" i="0" u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Admission applications </a:t>
            </a:r>
            <a:r>
              <a:rPr lang="en-US" sz="2000" b="1" i="0" u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opened for </a:t>
            </a:r>
            <a:r>
              <a:rPr lang="en-US" sz="2000" b="1" i="0" u="none" dirty="0" smtClean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ASU</a:t>
            </a:r>
            <a:r>
              <a:rPr lang="en-US" sz="2000" b="1" i="0" u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, NAU and UA </a:t>
            </a:r>
            <a:endParaRPr sz="2000" b="0" i="0" u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lang="en-US" sz="1800" b="1" i="0" u="none" dirty="0" smtClean="0">
                <a:latin typeface="Arial"/>
                <a:ea typeface="Arial"/>
                <a:cs typeface="Arial"/>
                <a:sym typeface="Arial"/>
              </a:rPr>
              <a:t>In-state </a:t>
            </a: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University requirements:</a:t>
            </a:r>
            <a:endParaRPr b="1" dirty="0"/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Have a 3.0 un-weighted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  <a:hlinkClick r:id="rId3"/>
              </a:rPr>
              <a:t>Core* GPA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or better in the 16 </a:t>
            </a:r>
            <a:r>
              <a:rPr lang="en-US" sz="1800" b="1" i="0" u="none" dirty="0"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 courses, </a:t>
            </a:r>
            <a:r>
              <a:rPr lang="en-US" sz="1800" b="1" i="0" u="sng" dirty="0" smtClean="0"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i="0" dirty="0" smtClean="0">
                <a:latin typeface="Arial"/>
                <a:ea typeface="Arial"/>
                <a:cs typeface="Arial"/>
                <a:sym typeface="Arial"/>
              </a:rPr>
              <a:t>22 on the ACT, </a:t>
            </a:r>
            <a:r>
              <a:rPr lang="en-US" sz="1800" b="1" i="0" u="sng" dirty="0" smtClean="0"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i="0" dirty="0" smtClean="0">
                <a:latin typeface="Arial"/>
                <a:ea typeface="Arial"/>
                <a:cs typeface="Arial"/>
                <a:sym typeface="Arial"/>
              </a:rPr>
              <a:t>1120 on the SAT </a:t>
            </a:r>
            <a:r>
              <a:rPr lang="en-US" sz="1800" b="1" i="0" u="sng" dirty="0" smtClean="0"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i="0" dirty="0" smtClean="0">
                <a:latin typeface="Arial"/>
                <a:ea typeface="Arial"/>
                <a:cs typeface="Arial"/>
                <a:sym typeface="Arial"/>
              </a:rPr>
              <a:t>Top 25% of your graduating class</a:t>
            </a:r>
            <a:endParaRPr lang="en-US" dirty="0">
              <a:sym typeface="Arial"/>
            </a:endParaRP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sz="1800" b="0" i="0" u="none" dirty="0" smtClean="0"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1800" b="0" i="0" u="none" dirty="0">
                <a:latin typeface="Arial"/>
                <a:ea typeface="Arial"/>
                <a:cs typeface="Arial"/>
                <a:sym typeface="Arial"/>
              </a:rPr>
              <a:t>deficiencies in core courses </a:t>
            </a:r>
            <a:r>
              <a:rPr lang="en-US" sz="1300" b="0" i="0" u="none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300" b="0" i="0" u="none" dirty="0" smtClean="0">
                <a:latin typeface="Arial"/>
                <a:ea typeface="Arial"/>
                <a:cs typeface="Arial"/>
                <a:sym typeface="Arial"/>
              </a:rPr>
              <a:t>no “</a:t>
            </a:r>
            <a:r>
              <a:rPr lang="en-US" sz="1300" b="0" i="0" u="none" dirty="0">
                <a:latin typeface="Arial"/>
                <a:ea typeface="Arial"/>
                <a:cs typeface="Arial"/>
                <a:sym typeface="Arial"/>
              </a:rPr>
              <a:t>F”</a:t>
            </a:r>
            <a:r>
              <a:rPr lang="en-US" sz="1300" b="0" i="0" u="none" dirty="0" smtClean="0">
                <a:latin typeface="Arial"/>
                <a:ea typeface="Arial"/>
                <a:cs typeface="Arial"/>
                <a:sym typeface="Arial"/>
              </a:rPr>
              <a:t>’s, and a 2.0 GPA in the core subject)</a:t>
            </a: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Some majors will have higher admission requirements, or extra steps (audition/portfolios)</a:t>
            </a:r>
            <a:endParaRPr lang="en-US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1314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</a:pPr>
            <a:endParaRPr lang="en-US" sz="1300" dirty="0"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None/>
            </a:pPr>
            <a:r>
              <a:rPr lang="en-US" sz="2000" b="1" dirty="0" smtClean="0">
                <a:latin typeface="Arial"/>
                <a:cs typeface="Arial"/>
                <a:sym typeface="Arial"/>
              </a:rPr>
              <a:t>All of these universities allow self-reporting.  Enter your transcript in the application for a faster admission decision!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None/>
            </a:pPr>
            <a:endParaRPr lang="en-US" sz="2000" b="1" dirty="0">
              <a:latin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None/>
            </a:pPr>
            <a:r>
              <a:rPr lang="en-US" sz="2000" b="1" dirty="0" smtClean="0">
                <a:latin typeface="Arial"/>
                <a:cs typeface="Arial"/>
                <a:sym typeface="Arial"/>
              </a:rPr>
              <a:t>You must pay the application fee </a:t>
            </a:r>
            <a:r>
              <a:rPr lang="en-US" sz="2000" b="1" dirty="0" smtClean="0">
                <a:latin typeface="Arial"/>
                <a:cs typeface="Arial"/>
                <a:sym typeface="Arial"/>
              </a:rPr>
              <a:t>(waivers are now built into the applications) </a:t>
            </a:r>
            <a:r>
              <a:rPr lang="en-US" sz="2000" b="1" dirty="0" smtClean="0">
                <a:latin typeface="Arial"/>
                <a:cs typeface="Arial"/>
                <a:sym typeface="Arial"/>
              </a:rPr>
              <a:t>for the university to process an admission decision.</a:t>
            </a:r>
            <a:endParaRPr sz="2000" b="1" dirty="0"/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None/>
            </a:pPr>
            <a:endParaRPr sz="1300" b="1" i="1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None/>
            </a:pPr>
            <a:endParaRPr sz="1300" b="0" i="1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95"/>
              <a:buFont typeface="Arial"/>
              <a:buNone/>
            </a:pPr>
            <a:r>
              <a:rPr lang="en-US" sz="1300" b="1" i="1" u="none" dirty="0">
                <a:latin typeface="Arial"/>
                <a:ea typeface="Arial"/>
                <a:cs typeface="Arial"/>
                <a:sym typeface="Arial"/>
              </a:rPr>
              <a:t>There is a </a:t>
            </a:r>
            <a:r>
              <a:rPr lang="en-US" sz="1300" b="1" i="1" u="none" dirty="0" smtClean="0">
                <a:latin typeface="Arial"/>
                <a:ea typeface="Arial"/>
                <a:cs typeface="Arial"/>
                <a:sym typeface="Arial"/>
              </a:rPr>
              <a:t>*</a:t>
            </a:r>
            <a:endParaRPr dirty="0"/>
          </a:p>
        </p:txBody>
      </p:sp>
      <p:pic>
        <p:nvPicPr>
          <p:cNvPr id="306" name="Google Shape;306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6746" y="1304070"/>
            <a:ext cx="16002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208879" y="307731"/>
            <a:ext cx="6726237" cy="1216025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In-State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University Programs</a:t>
            </a:r>
            <a:endParaRPr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idx="1"/>
          </p:nvPr>
        </p:nvSpPr>
        <p:spPr>
          <a:xfrm>
            <a:off x="313509" y="2222286"/>
            <a:ext cx="8673737" cy="491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Most 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honor programs have </a:t>
            </a: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higher 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admission </a:t>
            </a: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requirements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strike="noStrike" cap="none" dirty="0">
                <a:latin typeface="Arial"/>
                <a:ea typeface="Arial"/>
                <a:cs typeface="Arial"/>
                <a:sym typeface="Arial"/>
              </a:rPr>
              <a:t>ASU separate application priority </a:t>
            </a:r>
            <a:r>
              <a:rPr lang="en-US" sz="1500" b="0" i="0" u="none" strike="noStrike" cap="none" dirty="0">
                <a:latin typeface="Arial"/>
                <a:ea typeface="Arial"/>
                <a:cs typeface="Arial"/>
                <a:sym typeface="Arial"/>
              </a:rPr>
              <a:t>(11/1)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strike="noStrike" cap="none" dirty="0">
                <a:latin typeface="Arial"/>
                <a:ea typeface="Arial"/>
                <a:cs typeface="Arial"/>
                <a:sym typeface="Arial"/>
              </a:rPr>
              <a:t>NAU separate application priority </a:t>
            </a:r>
            <a:r>
              <a:rPr lang="en-US" sz="15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dirty="0" smtClean="0">
                <a:latin typeface="Arial"/>
                <a:ea typeface="Arial"/>
                <a:cs typeface="Arial"/>
                <a:sym typeface="Arial"/>
              </a:rPr>
              <a:t>before 2/1</a:t>
            </a:r>
            <a:r>
              <a:rPr lang="en-US" sz="15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strike="noStrike" cap="none" dirty="0">
                <a:latin typeface="Arial"/>
                <a:ea typeface="Arial"/>
                <a:cs typeface="Arial"/>
                <a:sym typeface="Arial"/>
              </a:rPr>
              <a:t>UA separate application </a:t>
            </a:r>
            <a:r>
              <a:rPr lang="en-US" sz="1500" b="0" i="0" u="none" strike="noStrike" cap="none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11/3)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4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None/>
            </a:pPr>
            <a:endParaRPr sz="22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None/>
            </a:pPr>
            <a:r>
              <a:rPr lang="en-US" sz="1900" b="0" i="1" u="none" dirty="0">
                <a:latin typeface="Calibri"/>
                <a:ea typeface="Calibri"/>
                <a:cs typeface="Calibri"/>
                <a:sym typeface="Calibri"/>
              </a:rPr>
              <a:t>With each application, be sure to include all additional items the school may need such as essays, letters of recommendation, activities resume, etc</a:t>
            </a:r>
            <a:r>
              <a:rPr lang="en-US" sz="1900" b="0" i="0" u="none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None/>
            </a:pPr>
            <a:endParaRPr lang="en-US" sz="1900" dirty="0">
              <a:latin typeface="Calibri"/>
              <a:sym typeface="Calibri"/>
            </a:endParaRPr>
          </a:p>
          <a:p>
            <a:pPr marL="0" indent="0" algn="ctr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lang="en-US" sz="2000" u="sng" dirty="0">
                <a:latin typeface="Arial"/>
                <a:ea typeface="Arial"/>
                <a:cs typeface="Arial"/>
                <a:sym typeface="Arial"/>
                <a:hlinkClick r:id="rId3"/>
              </a:rPr>
              <a:t>**Attend TUHSD </a:t>
            </a:r>
            <a:r>
              <a:rPr lang="en-US" sz="2000" u="sng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Virtual </a:t>
            </a:r>
            <a:r>
              <a:rPr lang="en-US" sz="2000" u="sng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Tri-University </a:t>
            </a:r>
            <a:r>
              <a:rPr lang="en-US" sz="2000" u="sng" dirty="0">
                <a:latin typeface="Arial"/>
                <a:ea typeface="Arial"/>
                <a:cs typeface="Arial"/>
                <a:sym typeface="Arial"/>
                <a:hlinkClick r:id="rId3"/>
              </a:rPr>
              <a:t>College </a:t>
            </a:r>
            <a:r>
              <a:rPr lang="en-US" sz="2000" u="sng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Week</a:t>
            </a:r>
            <a:r>
              <a:rPr lang="en-US" sz="2000" u="sng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u="sng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September 8</a:t>
            </a:r>
            <a:r>
              <a:rPr lang="en-US" sz="2000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– September 12</a:t>
            </a:r>
            <a:r>
              <a:rPr lang="en-US" sz="2000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u="sng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accent1"/>
              </a:buClr>
              <a:buSzPts val="2185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05461" y="224604"/>
            <a:ext cx="7228539" cy="134096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In-State University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Honors Info, FAFSA, Scholarship, and more</a:t>
            </a:r>
            <a:endParaRPr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hlinkClick r:id="rId3"/>
              </a:rPr>
              <a:t>Tri-University Fair </a:t>
            </a:r>
            <a:r>
              <a:rPr lang="en-US" sz="2800" dirty="0" smtClean="0"/>
              <a:t>will share information about:</a:t>
            </a:r>
            <a:endParaRPr lang="en-US" sz="2800" dirty="0" smtClean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lang="en-US" sz="2800" dirty="0" smtClean="0"/>
          </a:p>
          <a:p>
            <a:r>
              <a:rPr lang="en-US" dirty="0" smtClean="0"/>
              <a:t>Arizona </a:t>
            </a:r>
            <a:r>
              <a:rPr lang="en-US" dirty="0"/>
              <a:t>State University, Northern Arizona University and the University of Arizona </a:t>
            </a:r>
            <a:r>
              <a:rPr lang="en-US" dirty="0" smtClean="0"/>
              <a:t>Honors Colleges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college admission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Scholarships </a:t>
            </a:r>
            <a:r>
              <a:rPr lang="en-US" dirty="0"/>
              <a:t>and financial </a:t>
            </a:r>
            <a:r>
              <a:rPr lang="en-US" dirty="0" smtClean="0"/>
              <a:t>aid</a:t>
            </a:r>
          </a:p>
          <a:p>
            <a:r>
              <a:rPr lang="en-US" dirty="0" smtClean="0"/>
              <a:t>Information </a:t>
            </a:r>
            <a:r>
              <a:rPr lang="en-US" dirty="0"/>
              <a:t>about each </a:t>
            </a:r>
            <a:r>
              <a:rPr lang="en-US" dirty="0" smtClean="0"/>
              <a:t>university and any changes due to COVID-19</a:t>
            </a:r>
            <a:endParaRPr lang="en-US"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25589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 txBox="1">
            <a:spLocks noGrp="1"/>
          </p:cNvSpPr>
          <p:nvPr>
            <p:ph type="title"/>
          </p:nvPr>
        </p:nvSpPr>
        <p:spPr>
          <a:xfrm>
            <a:off x="1201615" y="266700"/>
            <a:ext cx="6705600" cy="12954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College Admissions 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(Out-of-State)</a:t>
            </a:r>
            <a:endParaRPr dirty="0"/>
          </a:p>
        </p:txBody>
      </p:sp>
      <p:sp>
        <p:nvSpPr>
          <p:cNvPr id="318" name="Google Shape;318;p38"/>
          <p:cNvSpPr txBox="1">
            <a:spLocks noGrp="1"/>
          </p:cNvSpPr>
          <p:nvPr>
            <p:ph idx="1"/>
          </p:nvPr>
        </p:nvSpPr>
        <p:spPr>
          <a:xfrm>
            <a:off x="609600" y="2438400"/>
            <a:ext cx="8182708" cy="418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Know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when/how 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to apply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The internet is a wonderful thing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!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So are NAVIANCE, REMIND, and District Info Nights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Highly selective schools have earlier 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deadlines </a:t>
            </a:r>
            <a:r>
              <a:rPr lang="en-US" sz="1200" b="0" i="0" u="none" dirty="0">
                <a:latin typeface="Arial"/>
                <a:ea typeface="Arial"/>
                <a:cs typeface="Arial"/>
                <a:sym typeface="Arial"/>
              </a:rPr>
              <a:t>(Early Action, Early Decision)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Please - HAVE AN IN-STATE BACKUP PLAN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!!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r>
              <a:rPr lang="en-US" sz="2400" u="sng" dirty="0" smtClean="0">
                <a:latin typeface="Arial"/>
                <a:ea typeface="Arial"/>
                <a:cs typeface="Arial"/>
                <a:sym typeface="Arial"/>
              </a:rPr>
              <a:t>**Attend </a:t>
            </a:r>
            <a:r>
              <a:rPr lang="en-US" sz="2400" u="sng" dirty="0" smtClean="0">
                <a:latin typeface="Arial"/>
                <a:ea typeface="Arial"/>
                <a:cs typeface="Arial"/>
                <a:sym typeface="Arial"/>
              </a:rPr>
              <a:t>Virtual Visits listed in </a:t>
            </a:r>
            <a:r>
              <a:rPr lang="en-US" sz="2400" u="sng" dirty="0" err="1" smtClean="0">
                <a:latin typeface="Arial"/>
                <a:ea typeface="Arial"/>
                <a:cs typeface="Arial"/>
                <a:sym typeface="Arial"/>
              </a:rPr>
              <a:t>Naviance</a:t>
            </a:r>
            <a:r>
              <a:rPr lang="en-US" sz="2400" u="sng" dirty="0" smtClean="0"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400" u="sng" dirty="0" smtClean="0">
                <a:latin typeface="Arial"/>
                <a:ea typeface="Arial"/>
                <a:cs typeface="Arial"/>
                <a:sym typeface="Arial"/>
              </a:rPr>
              <a:t>These are updated daily, and because they are virtual, we have more visits planned now than ever before!</a:t>
            </a:r>
            <a:endParaRPr lang="en-US" sz="22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endParaRPr lang="en-US" sz="2400" dirty="0">
              <a:latin typeface="Arial"/>
              <a:cs typeface="Arial"/>
              <a:sym typeface="Arial"/>
            </a:endParaRPr>
          </a:p>
        </p:txBody>
      </p:sp>
      <p:pic>
        <p:nvPicPr>
          <p:cNvPr id="319" name="Google Shape;3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753" y="1619250"/>
            <a:ext cx="28003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Today you will learn…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idx="1"/>
          </p:nvPr>
        </p:nvSpPr>
        <p:spPr>
          <a:xfrm>
            <a:off x="566737" y="2516050"/>
            <a:ext cx="55293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Senior Year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/Graduation 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Information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endParaRPr sz="20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In-State College/University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Requirements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Post High School 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Options</a:t>
            </a:r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endParaRPr sz="20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College Entrance 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Testing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None/>
            </a:pP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Post Secondary Campus Visits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37" y="3233945"/>
            <a:ext cx="2743163" cy="274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idx="1"/>
          </p:nvPr>
        </p:nvSpPr>
        <p:spPr>
          <a:xfrm>
            <a:off x="685800" y="2362200"/>
            <a:ext cx="77724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WUE (pronounced “woo-wee”) is the Western Undergraduate Exchange, a program of the Western Interstate Commission for Higher Education (WICHE). Through WUE, students in western states may enroll in more than 140 two-year and four-year college institutions at a reduced tuition level: 150 percent of the institution's regular resident tuition.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Several School in the following states participate: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1" u="none" dirty="0">
                <a:latin typeface="Arial"/>
                <a:ea typeface="Arial"/>
                <a:cs typeface="Arial"/>
                <a:sym typeface="Arial"/>
              </a:rPr>
              <a:t>Alaska, Arizona, California, Colorado, Hawaii, Idaho, 	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lang="en-US" sz="1800" b="0" i="1" u="none" dirty="0">
                <a:latin typeface="Arial"/>
                <a:ea typeface="Arial"/>
                <a:cs typeface="Arial"/>
                <a:sym typeface="Arial"/>
              </a:rPr>
              <a:t>	Montana, Nevada, New Mexico, North Dakota, Oregon, 	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</a:pPr>
            <a:r>
              <a:rPr lang="en-US" sz="1800" b="0" i="1" u="none" dirty="0">
                <a:latin typeface="Arial"/>
                <a:ea typeface="Arial"/>
                <a:cs typeface="Arial"/>
                <a:sym typeface="Arial"/>
              </a:rPr>
              <a:t>	South Dakota, Utah, Washington, and Wyoming.</a:t>
            </a:r>
            <a:endParaRPr dirty="0"/>
          </a:p>
        </p:txBody>
      </p:sp>
      <p:sp>
        <p:nvSpPr>
          <p:cNvPr id="325" name="Google Shape;325;p39"/>
          <p:cNvSpPr txBox="1"/>
          <p:nvPr/>
        </p:nvSpPr>
        <p:spPr>
          <a:xfrm>
            <a:off x="1040424" y="231531"/>
            <a:ext cx="6629400" cy="12192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Private &amp; Out of State Colleges  WUE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928255" y="128954"/>
            <a:ext cx="7453745" cy="164123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Free Application for Federal Student Aid or the </a:t>
            </a:r>
            <a:br>
              <a:rPr lang="en-US" sz="44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4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FAFSA </a:t>
            </a:r>
            <a:endParaRPr dirty="0"/>
          </a:p>
        </p:txBody>
      </p:sp>
      <p:sp>
        <p:nvSpPr>
          <p:cNvPr id="331" name="Google Shape;331;p40"/>
          <p:cNvSpPr txBox="1">
            <a:spLocks noGrp="1"/>
          </p:cNvSpPr>
          <p:nvPr>
            <p:ph idx="1"/>
          </p:nvPr>
        </p:nvSpPr>
        <p:spPr>
          <a:xfrm>
            <a:off x="498230" y="1770184"/>
            <a:ext cx="8001000" cy="508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75"/>
              <a:buFont typeface="Arial"/>
              <a:buChar char="•"/>
            </a:pPr>
            <a:endParaRPr lang="en-US" sz="2500" dirty="0">
              <a:latin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ts val="2875"/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  <a:sym typeface="Arial"/>
              </a:rPr>
              <a:t>Get your FSA ID </a:t>
            </a:r>
            <a:r>
              <a:rPr lang="en-US" sz="2400" b="1" u="sng" dirty="0" smtClean="0">
                <a:latin typeface="Arial"/>
                <a:cs typeface="Arial"/>
                <a:sym typeface="Arial"/>
              </a:rPr>
              <a:t>now</a:t>
            </a:r>
            <a:r>
              <a:rPr lang="en-US" sz="2400" dirty="0" smtClean="0">
                <a:latin typeface="Arial"/>
                <a:cs typeface="Arial"/>
                <a:sym typeface="Arial"/>
              </a:rPr>
              <a:t> at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fsaid.ed.gov/npas/index.htm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SzPts val="2875"/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SzPts val="2875"/>
              <a:buFont typeface="Arial"/>
              <a:buChar char="•"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Complete the FAFSA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AFTER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October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1" baseline="30000" dirty="0" smtClean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.  Update annually. </a:t>
            </a:r>
            <a:r>
              <a:rPr lang="en-US" sz="2400" dirty="0">
                <a:hlinkClick r:id="rId4"/>
              </a:rPr>
              <a:t>https://studentaid.ed.gov/sa/fafsa</a:t>
            </a:r>
            <a:endParaRPr sz="24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75"/>
              <a:buFont typeface="Arial"/>
              <a:buChar char="•"/>
            </a:pPr>
            <a:r>
              <a:rPr lang="en-US" sz="2400" b="1" i="0" u="none" dirty="0" smtClean="0">
                <a:latin typeface="Arial"/>
                <a:ea typeface="Arial"/>
                <a:cs typeface="Arial"/>
                <a:sym typeface="Arial"/>
              </a:rPr>
              <a:t>Parent </a:t>
            </a:r>
            <a:r>
              <a:rPr lang="en-US" sz="2400" b="1" i="0" u="none" dirty="0">
                <a:latin typeface="Arial"/>
                <a:ea typeface="Arial"/>
                <a:cs typeface="Arial"/>
                <a:sym typeface="Arial"/>
              </a:rPr>
              <a:t>Financial Aid </a:t>
            </a:r>
            <a:r>
              <a:rPr lang="en-US" sz="2400" b="1" i="0" u="none" dirty="0" smtClean="0">
                <a:latin typeface="Arial"/>
                <a:ea typeface="Arial"/>
                <a:cs typeface="Arial"/>
                <a:sym typeface="Arial"/>
              </a:rPr>
              <a:t>Nights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will be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offered virtually this year 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– dates TBD</a:t>
            </a:r>
            <a:endParaRPr lang="en-US" sz="2400" b="1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75"/>
              <a:buFont typeface="Arial"/>
              <a:buChar char="•"/>
            </a:pPr>
            <a:r>
              <a:rPr lang="en-US" sz="2400" b="1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 smtClean="0">
                <a:latin typeface="Arial"/>
                <a:ea typeface="Arial"/>
                <a:cs typeface="Arial"/>
                <a:sym typeface="Arial"/>
              </a:rPr>
              <a:t>Get </a:t>
            </a:r>
            <a:r>
              <a:rPr lang="en-US" sz="2500" b="0" i="0" u="none" dirty="0">
                <a:latin typeface="Arial"/>
                <a:ea typeface="Arial"/>
                <a:cs typeface="Arial"/>
                <a:sym typeface="Arial"/>
              </a:rPr>
              <a:t>help completing the FAFSA </a:t>
            </a:r>
            <a:r>
              <a:rPr lang="en-US" sz="2500" dirty="0" smtClean="0"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US" sz="25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College Connect </a:t>
            </a:r>
            <a:r>
              <a:rPr lang="en-US" sz="2500" dirty="0" smtClean="0">
                <a:latin typeface="Arial"/>
                <a:ea typeface="Arial"/>
                <a:cs typeface="Arial"/>
                <a:sym typeface="Arial"/>
              </a:rPr>
              <a:t>or during</a:t>
            </a:r>
            <a:r>
              <a:rPr lang="en-US" sz="25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1" u="none" dirty="0">
                <a:latin typeface="Arial"/>
                <a:ea typeface="Arial"/>
                <a:cs typeface="Arial"/>
                <a:sym typeface="Arial"/>
                <a:hlinkClick r:id="rId6"/>
              </a:rPr>
              <a:t>College Goal </a:t>
            </a:r>
            <a:r>
              <a:rPr lang="en-US" sz="2500" b="0" i="1" u="none" dirty="0" smtClean="0">
                <a:latin typeface="Arial"/>
                <a:ea typeface="Arial"/>
                <a:cs typeface="Arial"/>
                <a:sym typeface="Arial"/>
                <a:hlinkClick r:id="rId6"/>
              </a:rPr>
              <a:t>FAFSA</a:t>
            </a:r>
            <a:r>
              <a:rPr lang="en-US" sz="2500" i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5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dirty="0">
                <a:latin typeface="Arial"/>
                <a:ea typeface="Arial"/>
                <a:cs typeface="Arial"/>
                <a:sym typeface="Arial"/>
              </a:rPr>
              <a:t>Dates will be </a:t>
            </a:r>
            <a:r>
              <a:rPr lang="en-US" sz="2500" b="0" i="0" u="none" dirty="0" smtClean="0">
                <a:latin typeface="Arial"/>
                <a:ea typeface="Arial"/>
                <a:cs typeface="Arial"/>
                <a:sym typeface="Arial"/>
              </a:rPr>
              <a:t>announced.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/>
          </p:nvPr>
        </p:nvSpPr>
        <p:spPr>
          <a:xfrm>
            <a:off x="1304193" y="149469"/>
            <a:ext cx="6324600" cy="1219200"/>
          </a:xfrm>
          <a:prstGeom prst="rect">
            <a:avLst/>
          </a:prstGeom>
          <a:solidFill>
            <a:srgbClr val="D97828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mbria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Scholarships</a:t>
            </a:r>
            <a:endParaRPr dirty="0"/>
          </a:p>
        </p:txBody>
      </p:sp>
      <p:sp>
        <p:nvSpPr>
          <p:cNvPr id="337" name="Google Shape;337;p41"/>
          <p:cNvSpPr txBox="1">
            <a:spLocks noGrp="1"/>
          </p:cNvSpPr>
          <p:nvPr>
            <p:ph idx="1"/>
          </p:nvPr>
        </p:nvSpPr>
        <p:spPr>
          <a:xfrm>
            <a:off x="685799" y="2362199"/>
            <a:ext cx="7973291" cy="432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Naviance Scholarship pages 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– you 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must do the 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work of searching and applying!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Our in-state schools each have a scholarship portal that opens to you once you have been admitted.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Remind– Text @</a:t>
            </a:r>
            <a:r>
              <a:rPr lang="en-US" sz="2600" b="0" i="0" u="none" dirty="0" err="1">
                <a:latin typeface="Arial"/>
                <a:ea typeface="Arial"/>
                <a:cs typeface="Arial"/>
                <a:sym typeface="Arial"/>
              </a:rPr>
              <a:t>tuhsdmoney</a:t>
            </a: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 to 81010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Char char="•"/>
            </a:pPr>
            <a:r>
              <a:rPr lang="en-US" sz="2600" b="0" i="0" u="none" dirty="0">
                <a:latin typeface="Arial"/>
                <a:ea typeface="Arial"/>
                <a:cs typeface="Arial"/>
                <a:sym typeface="Arial"/>
              </a:rPr>
              <a:t>Apply early and apply often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!  This is your JOB during 12</a:t>
            </a:r>
            <a:r>
              <a:rPr lang="en-US" sz="26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600" b="0" i="0" u="none" dirty="0" smtClean="0">
                <a:latin typeface="Arial"/>
                <a:ea typeface="Arial"/>
                <a:cs typeface="Arial"/>
                <a:sym typeface="Arial"/>
              </a:rPr>
              <a:t> grade.  The money won’t find you!</a:t>
            </a:r>
            <a:endParaRPr dirty="0"/>
          </a:p>
          <a:p>
            <a:pPr marL="285750" marR="0" lvl="0" indent="-95885" algn="l" rtl="0"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990"/>
              <a:buFont typeface="Arial"/>
              <a:buNone/>
            </a:pPr>
            <a:endParaRPr sz="26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41" descr="Image result for Show me the mon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7646" y="1509346"/>
            <a:ext cx="20574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>
            <a:spLocks noGrp="1"/>
          </p:cNvSpPr>
          <p:nvPr>
            <p:ph type="title"/>
          </p:nvPr>
        </p:nvSpPr>
        <p:spPr>
          <a:xfrm>
            <a:off x="1107831" y="231531"/>
            <a:ext cx="6626225" cy="1295400"/>
          </a:xfrm>
          <a:prstGeom prst="rect">
            <a:avLst/>
          </a:prstGeom>
          <a:solidFill>
            <a:srgbClr val="D97828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College Entrance Exams</a:t>
            </a:r>
            <a:endParaRPr/>
          </a:p>
        </p:txBody>
      </p:sp>
      <p:sp>
        <p:nvSpPr>
          <p:cNvPr id="344" name="Google Shape;344;p42"/>
          <p:cNvSpPr txBox="1">
            <a:spLocks noGrp="1"/>
          </p:cNvSpPr>
          <p:nvPr>
            <p:ph idx="1"/>
          </p:nvPr>
        </p:nvSpPr>
        <p:spPr>
          <a:xfrm>
            <a:off x="263769" y="1679330"/>
            <a:ext cx="8593016" cy="51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</a:pPr>
            <a:endParaRPr sz="2000" b="0" i="0" u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1600" b="0" i="0" u="none" dirty="0" smtClean="0">
                <a:latin typeface="Arial"/>
                <a:ea typeface="Arial"/>
                <a:cs typeface="Arial"/>
                <a:sym typeface="Arial"/>
              </a:rPr>
              <a:t>Universities 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- SAT or ACT </a:t>
            </a:r>
            <a:r>
              <a:rPr lang="en-US" sz="1600" b="0" i="0" u="none" dirty="0" smtClean="0">
                <a:latin typeface="Arial"/>
                <a:ea typeface="Arial"/>
                <a:cs typeface="Arial"/>
                <a:sym typeface="Arial"/>
              </a:rPr>
              <a:t>may be used for merit awards and/or </a:t>
            </a:r>
            <a:r>
              <a:rPr lang="en-US" sz="1600" b="0" i="0" u="none" dirty="0" smtClean="0">
                <a:latin typeface="Arial"/>
                <a:ea typeface="Arial"/>
                <a:cs typeface="Arial"/>
                <a:sym typeface="Arial"/>
              </a:rPr>
              <a:t>admission – </a:t>
            </a:r>
            <a:r>
              <a:rPr lang="en-US" sz="1600" b="1" dirty="0" smtClean="0">
                <a:latin typeface="Arial"/>
                <a:ea typeface="Arial"/>
                <a:cs typeface="Arial"/>
                <a:sym typeface="Arial"/>
              </a:rPr>
              <a:t>this is changing for MANY schools due to COVID.  Our in-state universities will not require a test score for merit based aid for Fall 2021.  Check out their websites for more info.</a:t>
            </a:r>
            <a:endParaRPr sz="1600" dirty="0"/>
          </a:p>
          <a:p>
            <a:pPr lvl="1">
              <a:spcBef>
                <a:spcPts val="10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You must register at least a month before the test date $30 late fee</a:t>
            </a:r>
          </a:p>
          <a:p>
            <a:pPr lvl="2">
              <a:spcBef>
                <a:spcPts val="10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SAT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 $49.50, w/essay $64.50</a:t>
            </a:r>
          </a:p>
          <a:p>
            <a:pPr lvl="2">
              <a:spcBef>
                <a:spcPts val="10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ACT 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$52, w/writing $68 </a:t>
            </a:r>
          </a:p>
          <a:p>
            <a:pPr lvl="2">
              <a:spcBef>
                <a:spcPts val="10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Send test scores when you register for free!  Can send to 4 </a:t>
            </a:r>
            <a:r>
              <a:rPr lang="en-US" sz="2000" b="0" i="0" u="none" strike="noStrike" cap="none" dirty="0">
                <a:latin typeface="Arial"/>
                <a:ea typeface="Arial"/>
                <a:cs typeface="Arial"/>
                <a:sym typeface="Arial"/>
              </a:rPr>
              <a:t>colleges at no </a:t>
            </a:r>
            <a:r>
              <a:rPr lang="en-US" sz="20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charge.  If you wait, you will PAY.</a:t>
            </a:r>
            <a:endParaRPr dirty="0"/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Math Placement Tests may be given by universities</a:t>
            </a:r>
            <a:endParaRPr lang="en-US" sz="2000" dirty="0"/>
          </a:p>
          <a:p>
            <a:pPr marL="285750" indent="-285750">
              <a:spcBef>
                <a:spcPts val="100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Community College Placement Test 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  <a:sym typeface="Arial"/>
              </a:rPr>
              <a:t>May use your GPA, reading and/or math placement tests</a:t>
            </a:r>
            <a:endParaRPr dirty="0"/>
          </a:p>
        </p:txBody>
      </p:sp>
      <p:pic>
        <p:nvPicPr>
          <p:cNvPr id="345" name="Google Shape;34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356" y="3837658"/>
            <a:ext cx="1295400" cy="86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1134207" y="169984"/>
            <a:ext cx="6586537" cy="13716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Few Things to Remember</a:t>
            </a:r>
            <a:endParaRPr dirty="0"/>
          </a:p>
        </p:txBody>
      </p:sp>
      <p:sp>
        <p:nvSpPr>
          <p:cNvPr id="351" name="Google Shape;351;p43"/>
          <p:cNvSpPr txBox="1">
            <a:spLocks noGrp="1"/>
          </p:cNvSpPr>
          <p:nvPr>
            <p:ph idx="1"/>
          </p:nvPr>
        </p:nvSpPr>
        <p:spPr>
          <a:xfrm>
            <a:off x="624254" y="1987861"/>
            <a:ext cx="7965564" cy="470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45"/>
              <a:buFont typeface="Arial"/>
              <a:buChar char="•"/>
            </a:pP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Do not PAY anyone to help you with scholarships, FAFSA or college applications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45"/>
              <a:buFont typeface="Arial"/>
              <a:buChar char="•"/>
            </a:pP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Transcripts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are ordered </a:t>
            </a: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lang="en-US" sz="2300" b="1" i="1" u="none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Naviance</a:t>
            </a:r>
            <a:r>
              <a:rPr lang="en-US" sz="2300" b="1" i="1" u="none" dirty="0" smtClean="0">
                <a:latin typeface="Arial"/>
                <a:ea typeface="Arial"/>
                <a:cs typeface="Arial"/>
                <a:sym typeface="Arial"/>
              </a:rPr>
              <a:t> and you must make the </a:t>
            </a:r>
            <a:r>
              <a:rPr lang="en-US" sz="2300" b="1" i="1" u="none" dirty="0" smtClean="0">
                <a:latin typeface="Arial"/>
                <a:ea typeface="Arial"/>
                <a:cs typeface="Arial"/>
                <a:sym typeface="Arial"/>
              </a:rPr>
              <a:t>request if your school requires one as part of the application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45"/>
              <a:buFont typeface="Arial"/>
              <a:buChar char="•"/>
            </a:pPr>
            <a:r>
              <a:rPr lang="en-US" sz="2300" dirty="0" smtClean="0">
                <a:latin typeface="Arial"/>
                <a:ea typeface="Arial"/>
                <a:cs typeface="Arial"/>
                <a:sym typeface="Arial"/>
              </a:rPr>
              <a:t>Post-secondary planning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300" b="1" i="1" u="none" dirty="0">
                <a:latin typeface="Arial"/>
                <a:ea typeface="Arial"/>
                <a:cs typeface="Arial"/>
                <a:sym typeface="Arial"/>
              </a:rPr>
              <a:t>Process </a:t>
            </a: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not an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Event.  You and your parent should be talking to reps, visiting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schools (virtually),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and researching 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45"/>
              <a:buFont typeface="Arial"/>
              <a:buChar char="•"/>
            </a:pP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US" sz="2300" b="0" i="0" u="none" dirty="0" smtClean="0">
                <a:latin typeface="Arial"/>
                <a:ea typeface="Arial"/>
                <a:cs typeface="Arial"/>
                <a:sym typeface="Arial"/>
              </a:rPr>
              <a:t>colleges anywhere, anytime with virtual features and connect with their admissions rep with 1:1 Zoom meetings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645"/>
              <a:buFont typeface="Arial"/>
              <a:buChar char="•"/>
            </a:pPr>
            <a:r>
              <a:rPr lang="en-US" sz="2300" b="0" i="0" u="none" dirty="0">
                <a:latin typeface="Arial"/>
                <a:ea typeface="Arial"/>
                <a:cs typeface="Arial"/>
                <a:sym typeface="Arial"/>
              </a:rPr>
              <a:t>Continue to apply for admission and scholarships!!!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813675" cy="12192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Important Dates</a:t>
            </a:r>
            <a:endParaRPr/>
          </a:p>
        </p:txBody>
      </p:sp>
      <p:sp>
        <p:nvSpPr>
          <p:cNvPr id="357" name="Google Shape;357;p44"/>
          <p:cNvSpPr txBox="1">
            <a:spLocks noGrp="1"/>
          </p:cNvSpPr>
          <p:nvPr>
            <p:ph idx="1"/>
          </p:nvPr>
        </p:nvSpPr>
        <p:spPr>
          <a:xfrm>
            <a:off x="2180492" y="1371600"/>
            <a:ext cx="6849208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None/>
            </a:pPr>
            <a:endParaRPr sz="22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None/>
            </a:pPr>
            <a:endParaRPr sz="22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65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Tri-University Week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Sept.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 – 12th</a:t>
            </a:r>
            <a:endParaRPr lang="en-US" sz="2200" b="0" i="0" u="none" baseline="3000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65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National College Fairs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Sept. 13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, Oct. 12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, Oct. 18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, Nov. 8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 – times vary.  Register for any/all days.</a:t>
            </a:r>
            <a:endParaRPr lang="en-US" sz="20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-160655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30"/>
              <a:buFont typeface="Arial"/>
              <a:buChar char="•"/>
            </a:pP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Financial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Aid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Nights—TBD</a:t>
            </a:r>
            <a:endParaRPr lang="en-US" sz="22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65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dirty="0">
                <a:latin typeface="Arial"/>
                <a:ea typeface="Arial"/>
                <a:cs typeface="Arial"/>
                <a:sym typeface="Arial"/>
              </a:rPr>
              <a:t>semester ends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– Dec.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2200" b="0" i="0" u="none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/ May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th</a:t>
            </a:r>
            <a:endParaRPr lang="en-US" sz="22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-16065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2200" b="0" i="0" u="none" dirty="0">
                <a:latin typeface="Arial"/>
                <a:ea typeface="Arial"/>
                <a:cs typeface="Arial"/>
                <a:sym typeface="Arial"/>
              </a:rPr>
              <a:t>alternate credits must be submitted by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MAY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7th </a:t>
            </a:r>
            <a:endParaRPr dirty="0"/>
          </a:p>
          <a:p>
            <a:pPr marL="0" marR="0" lvl="0" indent="-16065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Graduation </a:t>
            </a:r>
            <a:r>
              <a:rPr lang="en-US" sz="2200" b="0" i="0" u="none" dirty="0">
                <a:latin typeface="Arial"/>
                <a:ea typeface="Arial"/>
                <a:cs typeface="Arial"/>
                <a:sym typeface="Arial"/>
              </a:rPr>
              <a:t>- May 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200" baseline="30000" dirty="0" smtClean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358" name="Google Shape;358;p44" descr="C:\Users\hp\AppData\Local\Microsoft\Windows\INetCache\IE\L2R3K06D\RTGyX8Mbc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808" y="3024981"/>
            <a:ext cx="1843087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Make Senior Year Count</a:t>
            </a:r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idx="1"/>
          </p:nvPr>
        </p:nvSpPr>
        <p:spPr>
          <a:xfrm>
            <a:off x="566737" y="2436812"/>
            <a:ext cx="4538662" cy="425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Attendance matters</a:t>
            </a:r>
            <a:endParaRPr dirty="0"/>
          </a:p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>
                <a:latin typeface="Arial"/>
                <a:ea typeface="Arial"/>
                <a:cs typeface="Arial"/>
                <a:sym typeface="Arial"/>
              </a:rPr>
              <a:t>Stay active and involved</a:t>
            </a:r>
            <a:endParaRPr dirty="0"/>
          </a:p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  <a:sym typeface="Arial"/>
              </a:rPr>
              <a:t>Pass your classes</a:t>
            </a:r>
          </a:p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  <a:sym typeface="Arial"/>
              </a:rPr>
              <a:t>Apply for scholarships early and often</a:t>
            </a:r>
            <a:endParaRPr dirty="0"/>
          </a:p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Check your student email and learn Naviance</a:t>
            </a:r>
            <a:endParaRPr dirty="0"/>
          </a:p>
          <a:p>
            <a:pPr marL="285750" marR="0" lvl="0" indent="-28575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30"/>
              <a:buFont typeface="Arial"/>
              <a:buChar char="•"/>
            </a:pPr>
            <a:r>
              <a:rPr lang="en-US" sz="2200" b="0" i="0" u="none" dirty="0"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lang="en-US" sz="2200" b="0" i="0" u="none" dirty="0" smtClean="0">
                <a:latin typeface="Arial"/>
                <a:ea typeface="Arial"/>
                <a:cs typeface="Arial"/>
                <a:sym typeface="Arial"/>
              </a:rPr>
              <a:t>FUN AND MAKE GOOD CHOICES IN LIFE AND ON SOCIAL MEDIA!</a:t>
            </a:r>
            <a:endParaRPr dirty="0"/>
          </a:p>
        </p:txBody>
      </p:sp>
      <p:pic>
        <p:nvPicPr>
          <p:cNvPr id="366" name="Google Shape;366;p45" descr="C:\Users\hp\AppData\Local\Microsoft\Windows\INetCache\IE\L2R3K06D\funky_young_people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436812"/>
            <a:ext cx="3221037" cy="228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Your </a:t>
            </a:r>
            <a:r>
              <a:rPr lang="en-US" sz="4000" b="0" i="0" u="none" strike="noStrike" cap="none" dirty="0" smtClean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turn…</a:t>
            </a:r>
            <a:endParaRPr dirty="0"/>
          </a:p>
        </p:txBody>
      </p:sp>
      <p:pic>
        <p:nvPicPr>
          <p:cNvPr id="415" name="Google Shape;415;p53" descr="Image result for any questions mem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91671" y="2547815"/>
            <a:ext cx="3636963" cy="3636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13738" y="2215662"/>
            <a:ext cx="450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Make an appointment </a:t>
            </a:r>
            <a:r>
              <a:rPr lang="en-US" sz="2800" dirty="0" smtClean="0">
                <a:solidFill>
                  <a:schemeClr val="tx1"/>
                </a:solidFill>
              </a:rPr>
              <a:t>by</a:t>
            </a:r>
            <a:r>
              <a:rPr lang="en-US" sz="2800" dirty="0" smtClean="0">
                <a:solidFill>
                  <a:schemeClr val="tx1"/>
                </a:solidFill>
              </a:rPr>
              <a:t> emailing </a:t>
            </a:r>
            <a:r>
              <a:rPr lang="en-US" sz="2800" dirty="0" smtClean="0">
                <a:solidFill>
                  <a:schemeClr val="tx1"/>
                </a:solidFill>
              </a:rPr>
              <a:t>your counselor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869" y="3270738"/>
            <a:ext cx="44225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4"/>
              </a:rPr>
              <a:t>Jennifer Morgan</a:t>
            </a:r>
            <a:r>
              <a:rPr lang="en-US" dirty="0">
                <a:solidFill>
                  <a:schemeClr val="tx1"/>
                </a:solidFill>
              </a:rPr>
              <a:t>,   A - CAM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Michelle </a:t>
            </a:r>
            <a:r>
              <a:rPr lang="en-US" dirty="0" err="1" smtClean="0">
                <a:solidFill>
                  <a:schemeClr val="tx1"/>
                </a:solidFill>
                <a:hlinkClick r:id="rId5"/>
              </a:rPr>
              <a:t>Kozimor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CAN – FIN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6"/>
              </a:rPr>
              <a:t>Jaimie Schulz</a:t>
            </a:r>
            <a:r>
              <a:rPr lang="en-US" dirty="0">
                <a:solidFill>
                  <a:schemeClr val="tx1"/>
                </a:solidFill>
              </a:rPr>
              <a:t>,  FIR – JA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7"/>
              </a:rPr>
              <a:t>Michelle </a:t>
            </a:r>
            <a:r>
              <a:rPr lang="en-US" dirty="0" err="1">
                <a:solidFill>
                  <a:schemeClr val="tx1"/>
                </a:solidFill>
                <a:hlinkClick r:id="rId7"/>
              </a:rPr>
              <a:t>Deignan</a:t>
            </a:r>
            <a:r>
              <a:rPr lang="en-US" dirty="0">
                <a:solidFill>
                  <a:schemeClr val="tx1"/>
                </a:solidFill>
              </a:rPr>
              <a:t>,  JE – MA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8"/>
              </a:rPr>
              <a:t>Pam Kane</a:t>
            </a:r>
            <a:r>
              <a:rPr lang="en-US" dirty="0">
                <a:solidFill>
                  <a:schemeClr val="tx1"/>
                </a:solidFill>
              </a:rPr>
              <a:t>,  MC – PI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9"/>
              </a:rPr>
              <a:t>Dawn </a:t>
            </a:r>
            <a:r>
              <a:rPr lang="en-US" dirty="0" err="1">
                <a:solidFill>
                  <a:schemeClr val="tx1"/>
                </a:solidFill>
                <a:hlinkClick r:id="rId9"/>
              </a:rPr>
              <a:t>Milovich</a:t>
            </a:r>
            <a:r>
              <a:rPr lang="en-US" dirty="0">
                <a:solidFill>
                  <a:schemeClr val="tx1"/>
                </a:solidFill>
              </a:rPr>
              <a:t>,  PL – STE</a:t>
            </a:r>
          </a:p>
          <a:p>
            <a:pPr marL="469900" lvl="0" indent="-469900">
              <a:spcBef>
                <a:spcPts val="1200"/>
              </a:spcBef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dirty="0">
                <a:solidFill>
                  <a:schemeClr val="tx1"/>
                </a:solidFill>
                <a:hlinkClick r:id="rId10"/>
              </a:rPr>
              <a:t>Rosemary Cortez</a:t>
            </a:r>
            <a:r>
              <a:rPr lang="en-US" dirty="0">
                <a:solidFill>
                  <a:schemeClr val="tx1"/>
                </a:solidFill>
              </a:rPr>
              <a:t>,  STI - Z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1096169" y="222738"/>
            <a:ext cx="6799262" cy="1381125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Who is my counselor? </a:t>
            </a:r>
            <a:endParaRPr dirty="0"/>
          </a:p>
        </p:txBody>
      </p:sp>
      <p:sp>
        <p:nvSpPr>
          <p:cNvPr id="188" name="Google Shape;188;p23"/>
          <p:cNvSpPr txBox="1"/>
          <p:nvPr/>
        </p:nvSpPr>
        <p:spPr>
          <a:xfrm>
            <a:off x="609600" y="2286000"/>
            <a:ext cx="7772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Susan Woods, Counseling Secretary 752-8776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dirty="0">
                <a:solidFill>
                  <a:schemeClr val="tx1"/>
                </a:solidFill>
              </a:rPr>
              <a:t>Jennifer Morgan</a:t>
            </a: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,   A - CAM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lang="en-US" sz="20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Kozimor</a:t>
            </a: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, CAN – FIN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dirty="0">
                <a:solidFill>
                  <a:schemeClr val="tx1"/>
                </a:solidFill>
              </a:rPr>
              <a:t>Jaimie Schulz</a:t>
            </a: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,  FIR – JA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dirty="0">
                <a:solidFill>
                  <a:schemeClr val="tx1"/>
                </a:solidFill>
              </a:rPr>
              <a:t>Michelle </a:t>
            </a:r>
            <a:r>
              <a:rPr lang="en-US" sz="2000" dirty="0" err="1">
                <a:solidFill>
                  <a:schemeClr val="tx1"/>
                </a:solidFill>
              </a:rPr>
              <a:t>Deignan</a:t>
            </a: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,  JE – MA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Pam Kane,  MC – PI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Dawn </a:t>
            </a:r>
            <a:r>
              <a:rPr lang="en-US" sz="20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Milovich</a:t>
            </a:r>
            <a:r>
              <a:rPr lang="en-US" sz="2000" b="0" i="0" u="none" dirty="0">
                <a:solidFill>
                  <a:schemeClr val="tx1"/>
                </a:solidFill>
                <a:sym typeface="Arial"/>
              </a:rPr>
              <a:t>,  PL – STE</a:t>
            </a:r>
            <a:endParaRPr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Rosemary Cortez,  STI - Z</a:t>
            </a:r>
            <a:endParaRPr sz="16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3" descr="C:\Users\hp\AppData\Local\Microsoft\Windows\INetCache\IE\L2R3K06D\contacto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6712" y="4489450"/>
            <a:ext cx="1665287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mbria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Graduation Requirements for Class of </a:t>
            </a:r>
            <a:r>
              <a:rPr lang="en-US" sz="3000" b="1" i="0" u="none" strike="noStrike" cap="none" dirty="0" smtClean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r>
              <a:rPr lang="en-US" sz="3000" b="1" dirty="0" smtClean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21</a:t>
            </a:r>
            <a:endParaRPr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idx="1"/>
          </p:nvPr>
        </p:nvSpPr>
        <p:spPr>
          <a:xfrm>
            <a:off x="914400" y="2362200"/>
            <a:ext cx="762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1" i="0" u="sng" dirty="0">
                <a:latin typeface="Arial"/>
                <a:ea typeface="Arial"/>
                <a:cs typeface="Arial"/>
                <a:sym typeface="Arial"/>
              </a:rPr>
              <a:t>Curriculum Area</a:t>
            </a:r>
            <a:r>
              <a:rPr lang="en-US" sz="1050" b="1" i="0" u="none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1050" b="1" i="0" u="sng" dirty="0">
                <a:latin typeface="Arial"/>
                <a:ea typeface="Arial"/>
                <a:cs typeface="Arial"/>
                <a:sym typeface="Arial"/>
              </a:rPr>
              <a:t>TUHSD</a:t>
            </a:r>
            <a:r>
              <a:rPr lang="en-US" sz="1050" b="1" i="0" u="none" dirty="0">
                <a:latin typeface="Arial"/>
                <a:ea typeface="Arial"/>
                <a:cs typeface="Arial"/>
                <a:sym typeface="Arial"/>
              </a:rPr>
              <a:t>			     </a:t>
            </a:r>
            <a:r>
              <a:rPr lang="en-US" sz="1050" b="1" i="0" u="sng" dirty="0">
                <a:latin typeface="Arial"/>
                <a:ea typeface="Arial"/>
                <a:cs typeface="Arial"/>
                <a:sym typeface="Arial"/>
              </a:rPr>
              <a:t>In-state Universities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English</a:t>
            </a:r>
            <a:r>
              <a:rPr lang="en-US" sz="1050" b="1" i="0" u="none" dirty="0"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		4 credits   			4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Math					4 credits  			4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Laboratory Science			3 credits			3 </a:t>
            </a:r>
            <a:r>
              <a:rPr lang="en-US" sz="1050" b="0" i="0" u="none" dirty="0" smtClean="0">
                <a:latin typeface="Arial"/>
                <a:ea typeface="Arial"/>
                <a:cs typeface="Arial"/>
                <a:sym typeface="Arial"/>
              </a:rPr>
              <a:t>credits (1.0 full credit in each subject you take)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Social Studies				3 credits			2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 smtClean="0">
                <a:latin typeface="Arial"/>
                <a:ea typeface="Arial"/>
                <a:cs typeface="Arial"/>
                <a:sym typeface="Arial"/>
              </a:rPr>
              <a:t>CTE/FA		</a:t>
            </a: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	             2 credit				1 </a:t>
            </a:r>
            <a:r>
              <a:rPr lang="en-US" sz="1050" dirty="0" smtClean="0">
                <a:latin typeface="Arial"/>
                <a:ea typeface="Arial"/>
                <a:cs typeface="Arial"/>
                <a:sym typeface="Arial"/>
              </a:rPr>
              <a:t>Career Technical Ed OR Fine Art credit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World Language			0 credit				2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5"/>
              <a:buFont typeface="Arial"/>
              <a:buNone/>
            </a:pPr>
            <a:r>
              <a:rPr lang="en-US" sz="800" b="0" i="0" u="none" dirty="0">
                <a:latin typeface="Arial"/>
                <a:ea typeface="Arial"/>
                <a:cs typeface="Arial"/>
                <a:sym typeface="Arial"/>
              </a:rPr>
              <a:t>									(Two years of the same language)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Physical Education			1 credit				0 credit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Health					.50 credit			0 credit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Required Core Courses          			17.5 credit     			16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0" i="0" u="none" dirty="0">
                <a:latin typeface="Arial"/>
                <a:ea typeface="Arial"/>
                <a:cs typeface="Arial"/>
                <a:sym typeface="Arial"/>
              </a:rPr>
              <a:t>Elective Courses		    	5.5 credits        			4 credits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endParaRPr sz="105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</a:pPr>
            <a:r>
              <a:rPr lang="en-US" sz="1050" b="1" i="0" u="none" dirty="0">
                <a:latin typeface="Arial"/>
                <a:ea typeface="Arial"/>
                <a:cs typeface="Arial"/>
                <a:sym typeface="Arial"/>
              </a:rPr>
              <a:t>TOTAL REQUIRED CREDITS     	23 CREDITS  			20 Credits 	</a:t>
            </a:r>
            <a:endParaRPr sz="2000" dirty="0"/>
          </a:p>
          <a:p>
            <a:pPr marL="0" marR="0" lvl="0" indent="0" algn="ctr" rtl="0">
              <a:lnSpc>
                <a:spcPct val="6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endParaRPr sz="12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</a:pPr>
            <a:endParaRPr sz="10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r>
              <a:rPr lang="en-US" sz="2000" b="0" i="0" u="none" dirty="0">
                <a:latin typeface="Dancing Script"/>
                <a:ea typeface="Dancing Script"/>
                <a:cs typeface="Dancing Script"/>
                <a:sym typeface="Dancing Script"/>
              </a:rPr>
              <a:t>And 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Must Pass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  <a:hlinkClick r:id="rId3"/>
              </a:rPr>
              <a:t>Civics Test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raduate</a:t>
            </a:r>
          </a:p>
          <a:p>
            <a:pPr marL="0" marR="0" lvl="0" indent="0" algn="ctr" rtl="0">
              <a:lnSpc>
                <a:spcPct val="6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endParaRPr lang="en-US" sz="1200" dirty="0">
              <a:latin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6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1265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081700" y="120657"/>
            <a:ext cx="6799200" cy="1674900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It’s Your Transcript</a:t>
            </a:r>
            <a:br>
              <a:rPr lang="en-US" sz="3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2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Yes, you are responsible to make sure it is correct</a:t>
            </a:r>
            <a:endParaRPr dirty="0"/>
          </a:p>
        </p:txBody>
      </p:sp>
      <p:sp>
        <p:nvSpPr>
          <p:cNvPr id="201" name="Google Shape;201;p25"/>
          <p:cNvSpPr txBox="1"/>
          <p:nvPr/>
        </p:nvSpPr>
        <p:spPr>
          <a:xfrm>
            <a:off x="560300" y="2261550"/>
            <a:ext cx="392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000" b="0" i="0" u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11th – correct school, classes, grades, and credits</a:t>
            </a:r>
            <a:endParaRPr sz="2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ANY</a:t>
            </a: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summer school grades and credit  </a:t>
            </a:r>
            <a:endParaRPr sz="2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</a:pPr>
            <a:endParaRPr sz="18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Term credits vs. Cumulative credit (should be @ least 18)</a:t>
            </a:r>
            <a:endParaRPr sz="2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dirty="0">
              <a:solidFill>
                <a:schemeClr val="tx1"/>
              </a:solidFill>
            </a:endParaRPr>
          </a:p>
          <a:p>
            <a:pPr marL="469900" lvl="0" indent="-469900" algn="l" rtl="0"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Failed, Incomplete, Repeated courses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771850" y="2261550"/>
            <a:ext cx="3810000" cy="480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GPA:  Standard and Weighted</a:t>
            </a:r>
            <a:endParaRPr sz="2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Class Rank - when does this </a:t>
            </a:r>
            <a:r>
              <a:rPr lang="en-US" sz="2000" dirty="0">
                <a:solidFill>
                  <a:schemeClr val="tx1"/>
                </a:solidFill>
              </a:rPr>
              <a:t>happen?</a:t>
            </a:r>
            <a:endParaRPr sz="2000" b="0" i="0" u="none" dirty="0">
              <a:solidFill>
                <a:schemeClr val="tx1"/>
              </a:solidFill>
              <a:sym typeface="Arial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Requesting Official Transcript--Naviance (we </a:t>
            </a:r>
            <a:r>
              <a:rPr lang="en-US" sz="2000" b="0" i="0" u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show you how in the video posted in Schoology)</a:t>
            </a:r>
            <a:endParaRPr sz="20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12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dirty="0">
              <a:solidFill>
                <a:schemeClr val="tx1"/>
              </a:solidFill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Unofficial </a:t>
            </a:r>
            <a:r>
              <a:rPr lang="en-US" sz="2000" dirty="0">
                <a:solidFill>
                  <a:schemeClr val="tx1"/>
                </a:solidFill>
              </a:rPr>
              <a:t>can be viewed in </a:t>
            </a:r>
            <a:r>
              <a:rPr lang="en-US" sz="2000" dirty="0" err="1" smtClean="0">
                <a:solidFill>
                  <a:schemeClr val="tx1"/>
                </a:solidFill>
              </a:rPr>
              <a:t>StudentVue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- Documents</a:t>
            </a:r>
            <a:endParaRPr sz="2000"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1294200" y="2600375"/>
            <a:ext cx="65562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Log into </a:t>
            </a:r>
            <a:r>
              <a:rPr lang="en-US" sz="3000" dirty="0" err="1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StudentVue</a:t>
            </a:r>
            <a:endParaRPr sz="30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30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Click on “Documents” the last tab on the left hand side</a:t>
            </a:r>
            <a:endParaRPr sz="30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endParaRPr sz="30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000"/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Clink on the hyperlink for the most recent transcript</a:t>
            </a:r>
            <a:endParaRPr sz="30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Google Shape;200;p25"/>
          <p:cNvSpPr txBox="1">
            <a:spLocks noGrp="1"/>
          </p:cNvSpPr>
          <p:nvPr>
            <p:ph type="title"/>
          </p:nvPr>
        </p:nvSpPr>
        <p:spPr>
          <a:xfrm>
            <a:off x="809997" y="167054"/>
            <a:ext cx="7524003" cy="1380392"/>
          </a:xfrm>
          <a:prstGeom prst="rect">
            <a:avLst/>
          </a:prstGeom>
          <a:solidFill>
            <a:srgbClr val="D978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To Locate/View Your </a:t>
            </a:r>
            <a:br>
              <a:rPr lang="en-US" sz="3200" b="1" i="0" u="none" strike="noStrike" cap="none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2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TRANSCRIPT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308" y="1063869"/>
            <a:ext cx="3528375" cy="57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568" y="5307376"/>
            <a:ext cx="727894" cy="14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4753644" y="1072890"/>
            <a:ext cx="1137848" cy="10533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308" y="2043179"/>
            <a:ext cx="3528376" cy="3035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643" y="5260733"/>
            <a:ext cx="1137849" cy="1509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7116" y="3893841"/>
            <a:ext cx="2126884" cy="2938806"/>
          </a:xfrm>
          <a:prstGeom prst="rect">
            <a:avLst/>
          </a:prstGeom>
        </p:spPr>
      </p:pic>
      <p:sp>
        <p:nvSpPr>
          <p:cNvPr id="16" name="Google Shape;218;p27"/>
          <p:cNvSpPr/>
          <p:nvPr/>
        </p:nvSpPr>
        <p:spPr>
          <a:xfrm rot="5400000">
            <a:off x="8626225" y="3390479"/>
            <a:ext cx="608400" cy="23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18;p27"/>
          <p:cNvSpPr/>
          <p:nvPr/>
        </p:nvSpPr>
        <p:spPr>
          <a:xfrm>
            <a:off x="6382797" y="6231021"/>
            <a:ext cx="608400" cy="23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84" y="1345223"/>
            <a:ext cx="4121280" cy="5424853"/>
          </a:xfrm>
          <a:prstGeom prst="rect">
            <a:avLst/>
          </a:prstGeom>
        </p:spPr>
      </p:pic>
      <p:sp>
        <p:nvSpPr>
          <p:cNvPr id="18" name="Google Shape;217;p27"/>
          <p:cNvSpPr/>
          <p:nvPr/>
        </p:nvSpPr>
        <p:spPr>
          <a:xfrm rot="8007414">
            <a:off x="976955" y="5872347"/>
            <a:ext cx="519912" cy="2861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17;p27"/>
          <p:cNvSpPr/>
          <p:nvPr/>
        </p:nvSpPr>
        <p:spPr>
          <a:xfrm rot="8007414">
            <a:off x="3159567" y="2995307"/>
            <a:ext cx="519912" cy="2861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87;p23"/>
          <p:cNvSpPr txBox="1">
            <a:spLocks/>
          </p:cNvSpPr>
          <p:nvPr/>
        </p:nvSpPr>
        <p:spPr>
          <a:xfrm>
            <a:off x="79131" y="83116"/>
            <a:ext cx="8968894" cy="808163"/>
          </a:xfrm>
          <a:prstGeom prst="rect">
            <a:avLst/>
          </a:prstGeom>
          <a:solidFill>
            <a:srgbClr val="D97828"/>
          </a:solidFill>
          <a:ln>
            <a:noFill/>
          </a:ln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3600"/>
              <a:buFont typeface="Cambria"/>
              <a:buNone/>
            </a:pPr>
            <a:r>
              <a:rPr lang="en-US" sz="32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to access your OWN transcript in </a:t>
            </a:r>
            <a:r>
              <a:rPr lang="en-US" sz="3200" dirty="0" err="1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StudentVue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 w="95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What if I am missing a class? 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idx="1"/>
          </p:nvPr>
        </p:nvSpPr>
        <p:spPr>
          <a:xfrm>
            <a:off x="574675" y="2272146"/>
            <a:ext cx="8001000" cy="38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760"/>
              <a:buFont typeface="Wingdings" panose="05000000000000000000" pitchFamily="2" charset="2"/>
              <a:buChar char="q"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Plan should be in place NOW</a:t>
            </a:r>
            <a:r>
              <a:rPr lang="en-US" dirty="0"/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Arial"/>
                <a:cs typeface="Arial"/>
                <a:sym typeface="Arial"/>
              </a:rPr>
              <a:t>I</a:t>
            </a:r>
            <a:r>
              <a:rPr lang="en-US" sz="2400" b="0" i="0" u="none" dirty="0" smtClean="0"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your schedule </a:t>
            </a:r>
            <a:endParaRPr sz="2400" b="0" i="0" u="none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760"/>
              <a:buFont typeface="Wingdings" panose="05000000000000000000" pitchFamily="2" charset="2"/>
              <a:buChar char="q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If NOT: Communicate with your Counselor ASAP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70890" marR="0" lvl="1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tx1"/>
              </a:buClr>
              <a:buSzPts val="2760"/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Arial"/>
                <a:ea typeface="Arial"/>
                <a:cs typeface="Arial"/>
                <a:sym typeface="Arial"/>
              </a:rPr>
              <a:t>Tempe Union Online (TUO) is your opportunity for credit recovery.  Talk to your counselor if you are off track for graduation so we can help!</a:t>
            </a:r>
            <a:endParaRPr lang="en-US" sz="2400" b="0" i="0" u="none" dirty="0" smtClean="0">
              <a:latin typeface="Arial"/>
              <a:ea typeface="Arial"/>
              <a:cs typeface="Arial"/>
              <a:sym typeface="Arial"/>
            </a:endParaRPr>
          </a:p>
          <a:p>
            <a:pPr marL="427990" marR="0" lvl="1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tx1"/>
              </a:buClr>
              <a:buSzPts val="2760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337" y="4724400"/>
            <a:ext cx="2066925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D97828"/>
          </a:solidFill>
          <a:ln w="952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Letters Of Recommendation 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idx="1"/>
          </p:nvPr>
        </p:nvSpPr>
        <p:spPr>
          <a:xfrm>
            <a:off x="416375" y="2319800"/>
            <a:ext cx="79662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6555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Required for </a:t>
            </a:r>
            <a:r>
              <a:rPr lang="en-US" sz="2000" b="0" i="0" u="sng" dirty="0"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universities and scholarships, make sure to </a:t>
            </a:r>
            <a:r>
              <a:rPr lang="en-US" sz="2000" b="1" i="0" u="none" dirty="0" smtClean="0">
                <a:latin typeface="Arial"/>
                <a:ea typeface="Arial"/>
                <a:cs typeface="Arial"/>
                <a:sym typeface="Arial"/>
              </a:rPr>
              <a:t>READ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the re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quirements!  Follow the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Process.</a:t>
            </a:r>
            <a:endParaRPr sz="2000" dirty="0"/>
          </a:p>
          <a:p>
            <a:pPr marL="376555" marR="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99% of the time, this will be done in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Naviance.  We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show you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to do 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this in the </a:t>
            </a:r>
            <a:r>
              <a:rPr lang="en-US" sz="2000" b="1" dirty="0" smtClean="0">
                <a:latin typeface="Arial"/>
                <a:ea typeface="Arial"/>
                <a:cs typeface="Arial"/>
                <a:sym typeface="Arial"/>
              </a:rPr>
              <a:t>video in Schoology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  <a:p>
            <a:pPr marL="376555" marR="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Early communication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with the counselor and/or teacher is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REQUIRED</a:t>
            </a:r>
            <a:endParaRPr sz="2000" dirty="0"/>
          </a:p>
          <a:p>
            <a:pPr marL="376555" marR="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Proactive (some programs require letters before fall break e.g. Common App,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Flinn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Military Academy)</a:t>
            </a:r>
            <a:endParaRPr sz="2000" dirty="0"/>
          </a:p>
          <a:p>
            <a:pPr marL="376555" marR="0" lvl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Wingdings" panose="05000000000000000000" pitchFamily="2" charset="2"/>
              <a:buChar char="q"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Allow your recommender at least 2 weeks to complete the 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letter.  Letters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will not be written over breaks or holidays, and does not count as the two week notice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2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3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4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1579</Words>
  <Application>Microsoft Office PowerPoint</Application>
  <PresentationFormat>On-screen Show (4:3)</PresentationFormat>
  <Paragraphs>261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Trebuchet MS</vt:lpstr>
      <vt:lpstr>Cambria</vt:lpstr>
      <vt:lpstr>Calibri</vt:lpstr>
      <vt:lpstr>Wingdings</vt:lpstr>
      <vt:lpstr>Garamond</vt:lpstr>
      <vt:lpstr>Noto Sans Symbols</vt:lpstr>
      <vt:lpstr>Century Gothic</vt:lpstr>
      <vt:lpstr>Wingdings 2</vt:lpstr>
      <vt:lpstr>Arial</vt:lpstr>
      <vt:lpstr>Dancing Script</vt:lpstr>
      <vt:lpstr>Quotable</vt:lpstr>
      <vt:lpstr>1_Quotable</vt:lpstr>
      <vt:lpstr>2_Quotable</vt:lpstr>
      <vt:lpstr>3_Quotable</vt:lpstr>
      <vt:lpstr>4_Quotable</vt:lpstr>
      <vt:lpstr>  </vt:lpstr>
      <vt:lpstr>Today you will learn…</vt:lpstr>
      <vt:lpstr>Who is my counselor? </vt:lpstr>
      <vt:lpstr>Graduation Requirements for Class of 2021</vt:lpstr>
      <vt:lpstr>It’s Your Transcript Yes, you are responsible to make sure it is correct</vt:lpstr>
      <vt:lpstr>How To Locate/View Your  TRANSCRIPT</vt:lpstr>
      <vt:lpstr>PowerPoint Presentation</vt:lpstr>
      <vt:lpstr>What if I am missing a class? </vt:lpstr>
      <vt:lpstr>Letters Of Recommendation </vt:lpstr>
      <vt:lpstr> Life after Corona</vt:lpstr>
      <vt:lpstr>Community College  (2 Year college) </vt:lpstr>
      <vt:lpstr>Community College Possibilities</vt:lpstr>
      <vt:lpstr>Community Colleges</vt:lpstr>
      <vt:lpstr>Trade &amp; Technical Schools</vt:lpstr>
      <vt:lpstr>Military Bound</vt:lpstr>
      <vt:lpstr>College Admissions (In-State)</vt:lpstr>
      <vt:lpstr>In-State University Programs</vt:lpstr>
      <vt:lpstr>In-State University Honors Info, FAFSA, Scholarship, and more</vt:lpstr>
      <vt:lpstr>College Admissions  (Out-of-State)</vt:lpstr>
      <vt:lpstr>PowerPoint Presentation</vt:lpstr>
      <vt:lpstr>Free Application for Federal Student Aid or the  FAFSA </vt:lpstr>
      <vt:lpstr>Scholarships</vt:lpstr>
      <vt:lpstr>College Entrance Exams</vt:lpstr>
      <vt:lpstr>A Few Things to Remember</vt:lpstr>
      <vt:lpstr>Important Dates</vt:lpstr>
      <vt:lpstr>Make Senior Year Count</vt:lpstr>
      <vt:lpstr>Your turn…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Jennifer Morgan</dc:creator>
  <cp:lastModifiedBy>Jennifer Morgan</cp:lastModifiedBy>
  <cp:revision>32</cp:revision>
  <dcterms:modified xsi:type="dcterms:W3CDTF">2020-08-27T17:56:12Z</dcterms:modified>
</cp:coreProperties>
</file>