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4054" r:id="rId1"/>
  </p:sldMasterIdLst>
  <p:notesMasterIdLst>
    <p:notesMasterId r:id="rId33"/>
  </p:notesMasterIdLst>
  <p:sldIdLst>
    <p:sldId id="256" r:id="rId2"/>
    <p:sldId id="257" r:id="rId3"/>
    <p:sldId id="258" r:id="rId4"/>
    <p:sldId id="259" r:id="rId5"/>
    <p:sldId id="260" r:id="rId6"/>
    <p:sldId id="262" r:id="rId7"/>
    <p:sldId id="263" r:id="rId8"/>
    <p:sldId id="296" r:id="rId9"/>
    <p:sldId id="261" r:id="rId10"/>
    <p:sldId id="264" r:id="rId11"/>
    <p:sldId id="304" r:id="rId12"/>
    <p:sldId id="305" r:id="rId13"/>
    <p:sldId id="309" r:id="rId14"/>
    <p:sldId id="267" r:id="rId15"/>
    <p:sldId id="285" r:id="rId16"/>
    <p:sldId id="287" r:id="rId17"/>
    <p:sldId id="271" r:id="rId18"/>
    <p:sldId id="290" r:id="rId19"/>
    <p:sldId id="291" r:id="rId20"/>
    <p:sldId id="292" r:id="rId21"/>
    <p:sldId id="293" r:id="rId22"/>
    <p:sldId id="300" r:id="rId23"/>
    <p:sldId id="294" r:id="rId24"/>
    <p:sldId id="310" r:id="rId25"/>
    <p:sldId id="302" r:id="rId26"/>
    <p:sldId id="311" r:id="rId27"/>
    <p:sldId id="295" r:id="rId28"/>
    <p:sldId id="312" r:id="rId29"/>
    <p:sldId id="297" r:id="rId30"/>
    <p:sldId id="298" r:id="rId31"/>
    <p:sldId id="280" r:id="rId32"/>
  </p:sldIdLst>
  <p:sldSz cx="9144000" cy="5143500" type="screen16x9"/>
  <p:notesSz cx="7010400" cy="92964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orbel" panose="020B0503020204020204" pitchFamily="34" charset="0"/>
      <p:regular r:id="rId40"/>
      <p:bold r:id="rId41"/>
      <p:italic r:id="rId42"/>
      <p:boldItalic r:id="rId43"/>
    </p:embeddedFont>
    <p:embeddedFont>
      <p:font typeface="Franklin Gothic Book" panose="020B0503020102020204" pitchFamily="34" charset="0"/>
      <p:regular r:id="rId44"/>
      <p:italic r:id="rId45"/>
    </p:embeddedFont>
    <p:embeddedFont>
      <p:font typeface="Open Sans" panose="020B0606030504020204" pitchFamily="34" charset="0"/>
      <p:regular r:id="rId46"/>
      <p:bold r:id="rId47"/>
      <p:italic r:id="rId48"/>
      <p:boldItalic r:id="rId49"/>
    </p:embeddedFont>
    <p:embeddedFont>
      <p:font typeface="Sniglet" panose="020B0604020202020204" charset="0"/>
      <p:regular r:id="rId50"/>
    </p:embeddedFont>
    <p:embeddedFont>
      <p:font typeface="Wingdings 3" panose="05040102010807070707" pitchFamily="18" charset="2"/>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60885C-6896-B907-70DA-46FA440C64E0}" name="Avery Baker" initials="AB" userId="S::Avery.Baker@gcpsk12.org::97d26796-aa36-47ec-b0cf-b849ca6de2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554"/>
    <a:srgbClr val="FF6D8C"/>
    <a:srgbClr val="AC048C"/>
    <a:srgbClr val="756185"/>
    <a:srgbClr val="796482"/>
    <a:srgbClr val="7C6490"/>
    <a:srgbClr val="63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19544F-CDAE-4CDD-878C-733BEDE700DB}">
  <a:tblStyle styleId="{CB19544F-CDAE-4CDD-878C-733BEDE700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65" autoAdjust="0"/>
  </p:normalViewPr>
  <p:slideViewPr>
    <p:cSldViewPr snapToGrid="0">
      <p:cViewPr varScale="1">
        <p:scale>
          <a:sx n="60" d="100"/>
          <a:sy n="60" d="100"/>
        </p:scale>
        <p:origin x="1460"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cpsk12.org/schools/school-profiles-and-lsp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0" i="1" u="none" dirty="0"/>
              <a:t>REVISED 2/2/24</a:t>
            </a:r>
          </a:p>
          <a:p>
            <a:pPr marL="0" indent="0">
              <a:buNone/>
            </a:pPr>
            <a:r>
              <a:rPr lang="en-US" b="1" i="1" u="none" dirty="0"/>
              <a:t>Please</a:t>
            </a:r>
            <a:r>
              <a:rPr lang="en-US" b="1" i="1" u="none" baseline="0" dirty="0"/>
              <a:t> note that you will see a few symbols throughout the ppt. These are visual cues for your families in order to guide them in knowing their roles in jointly developing your school’s Title I Plan for the upcoming year**.  The Title I Planning Meeting must be held between March 1 and May 1.</a:t>
            </a:r>
            <a:endParaRPr lang="en-US" b="1" i="1" u="none" dirty="0"/>
          </a:p>
          <a:p>
            <a:pPr marL="0" indent="0">
              <a:buNone/>
            </a:pPr>
            <a:endParaRPr lang="en-US" b="1" u="sng" dirty="0"/>
          </a:p>
          <a:p>
            <a:pPr marL="0" indent="0">
              <a:buNone/>
            </a:pPr>
            <a:r>
              <a:rPr lang="en-US" b="1" u="sng" dirty="0"/>
              <a:t>Symbols Key:</a:t>
            </a:r>
          </a:p>
          <a:p>
            <a:pPr marL="0" indent="0">
              <a:buNone/>
            </a:pPr>
            <a:endParaRPr lang="en-US" dirty="0"/>
          </a:p>
          <a:p>
            <a:pPr marL="0" indent="0">
              <a:buNone/>
            </a:pPr>
            <a:r>
              <a:rPr lang="en-US" b="1" dirty="0"/>
              <a:t>Red</a:t>
            </a:r>
            <a:r>
              <a:rPr lang="en-US" b="1" baseline="0" dirty="0"/>
              <a:t> Hand</a:t>
            </a:r>
            <a:r>
              <a:rPr lang="en-US" baseline="0" dirty="0"/>
              <a:t>: “Stop: Time for Review”</a:t>
            </a:r>
          </a:p>
          <a:p>
            <a:pPr marL="0" indent="0">
              <a:buNone/>
            </a:pPr>
            <a:r>
              <a:rPr lang="en-US" b="1" baseline="0" dirty="0"/>
              <a:t>Two People with talking bubble: </a:t>
            </a:r>
            <a:r>
              <a:rPr lang="en-US" baseline="0" dirty="0"/>
              <a:t>“Turn and Talk” </a:t>
            </a:r>
          </a:p>
          <a:p>
            <a:pPr marL="0" indent="0">
              <a:buNone/>
            </a:pPr>
            <a:r>
              <a:rPr lang="en-US" b="1" baseline="0" dirty="0"/>
              <a:t>Pencil and Paper: </a:t>
            </a:r>
            <a:r>
              <a:rPr lang="en-US" baseline="0" dirty="0"/>
              <a:t>“Written Input Needed”</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your Goal written</a:t>
            </a:r>
            <a:r>
              <a:rPr lang="en-US" baseline="0" dirty="0"/>
              <a:t> in a family-friendly language.</a:t>
            </a:r>
          </a:p>
          <a:p>
            <a:pPr marL="0" indent="0">
              <a:buNone/>
            </a:pPr>
            <a:r>
              <a:rPr lang="en-US" dirty="0"/>
              <a:t>Insert Action Steps to accomplish your school goal in family-friendly language.</a:t>
            </a:r>
          </a:p>
          <a:p>
            <a:pPr marL="0" indent="0">
              <a:buNone/>
            </a:pPr>
            <a:r>
              <a:rPr lang="en-US" dirty="0"/>
              <a:t>Ask participants to provide input about the goals using the Local School Planning Meeting Input Form &gt; School Goals.</a:t>
            </a:r>
          </a:p>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your Goal written</a:t>
            </a:r>
            <a:r>
              <a:rPr lang="en-US" baseline="0" dirty="0"/>
              <a:t> in a family-friendly language.</a:t>
            </a:r>
          </a:p>
          <a:p>
            <a:pPr marL="0" indent="0">
              <a:buNone/>
            </a:pPr>
            <a:r>
              <a:rPr lang="en-US" dirty="0"/>
              <a:t>Insert Action Steps to accomplish your school goal in family-friendly language.</a:t>
            </a:r>
          </a:p>
          <a:p>
            <a:pPr marL="0" indent="0">
              <a:buNone/>
            </a:pPr>
            <a:r>
              <a:rPr lang="en-US" dirty="0"/>
              <a:t>Ask participants to provide input about the goals using the Local School Planning Meeting Input Form &gt; School Goals.</a:t>
            </a:r>
          </a:p>
          <a:p>
            <a:pPr marL="0" indent="0">
              <a:buNone/>
            </a:pPr>
            <a:endParaRPr dirty="0"/>
          </a:p>
        </p:txBody>
      </p:sp>
    </p:spTree>
    <p:extLst>
      <p:ext uri="{BB962C8B-B14F-4D97-AF65-F5344CB8AC3E}">
        <p14:creationId xmlns:p14="http://schemas.microsoft.com/office/powerpoint/2010/main" val="284269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your Goal written</a:t>
            </a:r>
            <a:r>
              <a:rPr lang="en-US" baseline="0" dirty="0"/>
              <a:t> in a family-friendly language.</a:t>
            </a:r>
          </a:p>
          <a:p>
            <a:pPr marL="0" indent="0">
              <a:buNone/>
            </a:pPr>
            <a:r>
              <a:rPr lang="en-US" dirty="0"/>
              <a:t>Insert Action Steps to accomplish your school goal in family-friendly language.</a:t>
            </a:r>
          </a:p>
          <a:p>
            <a:pPr marL="0" indent="0">
              <a:buNone/>
            </a:pPr>
            <a:r>
              <a:rPr lang="en-US" dirty="0"/>
              <a:t>Ask participants to provide input about the goals using the Local School Planning Meeting Input Form &gt; School Goals.</a:t>
            </a:r>
          </a:p>
          <a:p>
            <a:pPr marL="0" indent="0">
              <a:buNone/>
            </a:pPr>
            <a:endParaRPr dirty="0"/>
          </a:p>
        </p:txBody>
      </p:sp>
    </p:spTree>
    <p:extLst>
      <p:ext uri="{BB962C8B-B14F-4D97-AF65-F5344CB8AC3E}">
        <p14:creationId xmlns:p14="http://schemas.microsoft.com/office/powerpoint/2010/main" val="197210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your Goal written</a:t>
            </a:r>
            <a:r>
              <a:rPr lang="en-US" baseline="0" dirty="0"/>
              <a:t> in a family-friendly language.</a:t>
            </a:r>
          </a:p>
          <a:p>
            <a:pPr marL="0" indent="0">
              <a:buNone/>
            </a:pPr>
            <a:r>
              <a:rPr lang="en-US" dirty="0"/>
              <a:t>Insert Action Steps to accomplish your school goal in family-friendly language.</a:t>
            </a:r>
          </a:p>
          <a:p>
            <a:pPr marL="0" indent="0">
              <a:buNone/>
            </a:pPr>
            <a:r>
              <a:rPr lang="en-US" dirty="0"/>
              <a:t>Ask participants to provide input about the goals using the Local School Planning Meeting Input Form &gt; School Goals.</a:t>
            </a:r>
          </a:p>
          <a:p>
            <a:pPr marL="0" indent="0">
              <a:buNone/>
            </a:pPr>
            <a:endParaRPr dirty="0"/>
          </a:p>
        </p:txBody>
      </p:sp>
    </p:spTree>
    <p:extLst>
      <p:ext uri="{BB962C8B-B14F-4D97-AF65-F5344CB8AC3E}">
        <p14:creationId xmlns:p14="http://schemas.microsoft.com/office/powerpoint/2010/main" val="326589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6"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prstClr val="black"/>
                </a:solidFill>
                <a:latin typeface="Calibri" panose="020F0502020204030204"/>
                <a:ea typeface="+mn-ea"/>
                <a:cs typeface="+mn-cs"/>
              </a:rPr>
              <a:t>School-Family Plan: Establishes the school’s expectations for parent/family engagement; Describes how the school will implement a number of specific </a:t>
            </a:r>
            <a:r>
              <a:rPr lang="en-US" sz="1100" b="1" kern="1200" dirty="0">
                <a:solidFill>
                  <a:prstClr val="black"/>
                </a:solidFill>
                <a:latin typeface="Calibri" panose="020F0502020204030204"/>
                <a:ea typeface="+mn-ea"/>
                <a:cs typeface="+mn-cs"/>
              </a:rPr>
              <a:t>meaningful</a:t>
            </a:r>
            <a:r>
              <a:rPr lang="en-US" sz="1100" kern="1200" dirty="0">
                <a:solidFill>
                  <a:prstClr val="black"/>
                </a:solidFill>
                <a:latin typeface="Calibri" panose="020F0502020204030204"/>
                <a:ea typeface="+mn-ea"/>
                <a:cs typeface="+mn-cs"/>
              </a:rPr>
              <a:t> family engagement activities designed to </a:t>
            </a:r>
            <a:r>
              <a:rPr lang="en-US" sz="1100" b="1" kern="1200" dirty="0">
                <a:solidFill>
                  <a:prstClr val="black"/>
                </a:solidFill>
                <a:latin typeface="Calibri" panose="020F0502020204030204"/>
                <a:ea typeface="+mn-ea"/>
                <a:cs typeface="+mn-cs"/>
              </a:rPr>
              <a:t>increase student academic achievement</a:t>
            </a:r>
            <a:r>
              <a:rPr lang="en-US" sz="1100" kern="1200" dirty="0">
                <a:solidFill>
                  <a:prstClr val="black"/>
                </a:solidFill>
                <a:latin typeface="Calibri" panose="020F0502020204030204"/>
                <a:ea typeface="+mn-ea"/>
                <a:cs typeface="+mn-cs"/>
              </a:rPr>
              <a:t>; and it serves </a:t>
            </a:r>
            <a:r>
              <a:rPr lang="en-US" sz="1100" b="0" i="0" u="none" strike="noStrike" kern="1200" cap="none" dirty="0">
                <a:solidFill>
                  <a:prstClr val="black"/>
                </a:solidFill>
                <a:latin typeface="Times New Roman" panose="02020603050405020304" pitchFamily="18" charset="0"/>
                <a:ea typeface="Arial"/>
                <a:cs typeface="Times New Roman" panose="02020603050405020304" pitchFamily="18" charset="0"/>
                <a:sym typeface="Arial"/>
              </a:rPr>
              <a:t>as an agreement that parents, students and teachers develop together explaining how they will partner to ensure that students meet State and district academic standards. Tied to a school goal. Focus on specific academic skill(s) in the targeted  content area(s).  Connects the school, parent, and student responsibilities to the academic skill.</a:t>
            </a:r>
          </a:p>
          <a:p>
            <a:pPr marL="465886"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a:solidFill>
                <a:prstClr val="black"/>
              </a:solidFill>
              <a:latin typeface="Times New Roman" panose="02020603050405020304" pitchFamily="18" charset="0"/>
              <a:ea typeface="Arial"/>
              <a:cs typeface="Times New Roman" panose="02020603050405020304" pitchFamily="18" charset="0"/>
              <a:sym typeface="Arial"/>
            </a:endParaRPr>
          </a:p>
          <a:p>
            <a:pPr marL="465886"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cap="none" dirty="0">
                <a:solidFill>
                  <a:prstClr val="black"/>
                </a:solidFill>
                <a:latin typeface="Calibri" panose="020F0502020204030204"/>
                <a:ea typeface="Arial"/>
                <a:cs typeface="Arial"/>
                <a:sym typeface="Arial"/>
              </a:rPr>
              <a:t>School-Family Promise:</a:t>
            </a:r>
            <a:r>
              <a:rPr lang="en-US" sz="1100" b="0" i="0" u="none" strike="noStrike" kern="1200" cap="none" dirty="0">
                <a:solidFill>
                  <a:prstClr val="black"/>
                </a:solidFill>
                <a:latin typeface="Times New Roman" panose="02020603050405020304" pitchFamily="18" charset="0"/>
                <a:ea typeface="Arial"/>
                <a:cs typeface="Times New Roman" panose="02020603050405020304" pitchFamily="18" charset="0"/>
                <a:sym typeface="Arial"/>
              </a:rPr>
              <a:t> Serve as an agreement that parents, students, and teachers develop together explaining how they will partner to ensure that students meet State and district academic standards. Tied to a school goal. Focus on specific academic skill(s) in the targeted  content area(s).  Connects the school, parent and student responsibilities to the academic skill.</a:t>
            </a:r>
          </a:p>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6" lvl="1" indent="0" algn="l" defTabSz="931774">
              <a:buClrTx/>
              <a:buSzTx/>
              <a:buFont typeface="Arial" panose="020B0604020202020204" pitchFamily="34" charset="0"/>
              <a:buNone/>
              <a:defRPr/>
            </a:pPr>
            <a:r>
              <a:rPr lang="en-US" sz="1000" kern="1200" dirty="0">
                <a:solidFill>
                  <a:prstClr val="black"/>
                </a:solidFill>
                <a:latin typeface="Times New Roman" panose="02020603050405020304" pitchFamily="18" charset="0"/>
                <a:ea typeface="+mn-ea"/>
                <a:cs typeface="Times New Roman" panose="02020603050405020304" pitchFamily="18" charset="0"/>
              </a:rPr>
              <a:t>Provide printed copies and review your current Plan…Promise or a draft copy of next year’s School-Family Plan…Promise. Ask participants to provide input and suggestions for revision on the Local School Planning Meeting Input Form &gt; The Plan… The Promise. </a:t>
            </a:r>
          </a:p>
          <a:p>
            <a:pPr marL="465886" lvl="1" indent="0" algn="l" defTabSz="931774">
              <a:buClrTx/>
              <a:buSzTx/>
              <a:buFont typeface="Arial" panose="020B0604020202020204" pitchFamily="34" charset="0"/>
              <a:buNone/>
              <a:defRPr/>
            </a:pPr>
            <a:endParaRPr lang="en-US" sz="1000" kern="1200" dirty="0">
              <a:solidFill>
                <a:prstClr val="black"/>
              </a:solidFill>
              <a:latin typeface="Times New Roman" panose="02020603050405020304" pitchFamily="18" charset="0"/>
              <a:ea typeface="+mn-ea"/>
              <a:cs typeface="Times New Roman" panose="02020603050405020304" pitchFamily="18" charset="0"/>
            </a:endParaRPr>
          </a:p>
          <a:p>
            <a:pPr marL="465886"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cap="none" dirty="0">
              <a:solidFill>
                <a:prstClr val="black"/>
              </a:solidFill>
              <a:latin typeface="Times New Roman" panose="02020603050405020304" pitchFamily="18" charset="0"/>
              <a:ea typeface="Arial"/>
              <a:cs typeface="Times New Roman" panose="02020603050405020304" pitchFamily="18" charset="0"/>
              <a:sym typeface="Arial"/>
            </a:endParaRPr>
          </a:p>
          <a:p>
            <a:pPr marL="0" indent="0" algn="l">
              <a:buNone/>
            </a:pPr>
            <a:endParaRPr dirty="0"/>
          </a:p>
        </p:txBody>
      </p:sp>
    </p:spTree>
    <p:extLst>
      <p:ext uri="{BB962C8B-B14F-4D97-AF65-F5344CB8AC3E}">
        <p14:creationId xmlns:p14="http://schemas.microsoft.com/office/powerpoint/2010/main" val="276389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83662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dirty="0">
                <a:solidFill>
                  <a:srgbClr val="FF0000"/>
                </a:solidFill>
              </a:rPr>
              <a:t>Insert your school’s Title I initial budget allocation family-friendly template on this slide. Also, </a:t>
            </a:r>
            <a:r>
              <a:rPr lang="en-US" dirty="0"/>
              <a:t>provide printed copy of your school’s initial Title I Budget Allocation to your families. Review the allocation for each category and discuss the Title I Wish List. Ask participants to provide input by adding their comments/suggestions into the Local School Planning Meeting Input Form &gt; Budget and Prioritized Wish List.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6362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ClrTx/>
              <a:buSzTx/>
              <a:buNone/>
              <a:defRPr/>
            </a:pPr>
            <a:r>
              <a:rPr lang="en-US" sz="1200" b="0" i="0" kern="1200" dirty="0">
                <a:solidFill>
                  <a:srgbClr val="FF0000"/>
                </a:solidFill>
                <a:latin typeface="Corbel" panose="020B0503020204020204" pitchFamily="34" charset="0"/>
                <a:ea typeface="+mn-ea"/>
                <a:cs typeface="+mn-cs"/>
              </a:rPr>
              <a:t>Parents input here and other opportunities throughout the year help to inform your school’s building staff capacity trainings.</a:t>
            </a:r>
            <a:endParaRPr lang="en-US" sz="1200" b="0" i="0" kern="1200" dirty="0">
              <a:solidFill>
                <a:prstClr val="black"/>
              </a:solidFill>
              <a:latin typeface="Calibri" panose="020F0502020204030204"/>
              <a:ea typeface="+mn-ea"/>
              <a:cs typeface="+mn-cs"/>
            </a:endParaRPr>
          </a:p>
          <a:p>
            <a:pPr marL="0" indent="0">
              <a:buNone/>
            </a:pPr>
            <a:endParaRPr dirty="0"/>
          </a:p>
        </p:txBody>
      </p:sp>
    </p:spTree>
    <p:extLst>
      <p:ext uri="{BB962C8B-B14F-4D97-AF65-F5344CB8AC3E}">
        <p14:creationId xmlns:p14="http://schemas.microsoft.com/office/powerpoint/2010/main" val="165034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Parents, family members, members of the community, and school staff join the Title I Planning meeting once a year in the Spring to review and provide input and jointly develop the following documents:</a:t>
            </a:r>
          </a:p>
          <a:p>
            <a:pPr marL="171450" indent="-171450"/>
            <a:r>
              <a:rPr lang="en-US" dirty="0"/>
              <a:t>Local School Plan for Improvement (LSPI) goals, Title I Family Engagement Plan and Promise, and Title I Budget allocation for our school. </a:t>
            </a:r>
          </a:p>
          <a:p>
            <a:pPr marL="171450" indent="-171450"/>
            <a:r>
              <a:rPr lang="en-US" dirty="0"/>
              <a:t>District Improvement Plan (DIP), District Family and Community Engagement Plan, and the District’s Title I Budget.</a:t>
            </a:r>
          </a:p>
          <a:p>
            <a:pPr marL="0" indent="0">
              <a:buNone/>
            </a:pPr>
            <a:r>
              <a:rPr lang="en-US" dirty="0"/>
              <a:t>We seek your input as we plan the implementation of the Title I program for the upcoming year.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47197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Provide a printed or electronic copy of the GCPS District Input Form to all participants. Please have participants</a:t>
            </a:r>
            <a:r>
              <a:rPr lang="en-US" baseline="0" dirty="0"/>
              <a:t> take out this form and have it ready to record their input.  </a:t>
            </a:r>
            <a:endParaRPr lang="en-US" dirty="0"/>
          </a:p>
          <a:p>
            <a:pPr marL="0" indent="0">
              <a:buNone/>
            </a:pPr>
            <a:endParaRPr dirty="0"/>
          </a:p>
        </p:txBody>
      </p:sp>
    </p:spTree>
    <p:extLst>
      <p:ext uri="{BB962C8B-B14F-4D97-AF65-F5344CB8AC3E}">
        <p14:creationId xmlns:p14="http://schemas.microsoft.com/office/powerpoint/2010/main" val="387986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942020"/>
                </a:solidFill>
                <a:effectLst/>
                <a:latin typeface="Open Sans" panose="020B0606030504020204" pitchFamily="34" charset="0"/>
              </a:rPr>
              <a:t>GCPS Our Blueprint for the Future: Building the Bridge from Empathy to Excellence</a:t>
            </a:r>
          </a:p>
          <a:p>
            <a:pPr marL="0" indent="0">
              <a:buNone/>
            </a:pPr>
            <a:r>
              <a:rPr lang="en-US" dirty="0"/>
              <a:t>https://www.gcpsk12.org/about-us/our-blueprint-for-the-future</a:t>
            </a:r>
          </a:p>
          <a:p>
            <a:pPr marL="0" indent="0">
              <a:buNone/>
            </a:pPr>
            <a:endParaRPr lang="en-US" dirty="0"/>
          </a:p>
          <a:p>
            <a:pPr marL="0" indent="0">
              <a:buNone/>
            </a:pPr>
            <a:endParaRPr lang="en-US" dirty="0"/>
          </a:p>
          <a:p>
            <a:pPr algn="l"/>
            <a:r>
              <a:rPr lang="en-US" b="0" i="0" dirty="0">
                <a:solidFill>
                  <a:srgbClr val="000000"/>
                </a:solidFill>
                <a:effectLst/>
                <a:latin typeface="Open Sans" panose="020B0606030504020204" pitchFamily="34" charset="0"/>
              </a:rPr>
              <a:t>The following sections contain the </a:t>
            </a:r>
            <a:r>
              <a:rPr lang="en-US" b="0" i="1" dirty="0">
                <a:solidFill>
                  <a:srgbClr val="000000"/>
                </a:solidFill>
                <a:effectLst/>
                <a:latin typeface="Open Sans" panose="020B0606030504020204" pitchFamily="34" charset="0"/>
              </a:rPr>
              <a:t>Blueprint </a:t>
            </a:r>
            <a:r>
              <a:rPr lang="en-US" b="0" i="0" dirty="0">
                <a:solidFill>
                  <a:srgbClr val="000000"/>
                </a:solidFill>
                <a:effectLst/>
                <a:latin typeface="Open Sans" panose="020B0606030504020204" pitchFamily="34" charset="0"/>
              </a:rPr>
              <a:t>strategic planning details. It is organized by the </a:t>
            </a:r>
            <a:r>
              <a:rPr lang="en-US" b="1" i="0" dirty="0">
                <a:solidFill>
                  <a:srgbClr val="000000"/>
                </a:solidFill>
                <a:effectLst/>
                <a:latin typeface="Open Sans" panose="020B0606030504020204" pitchFamily="34" charset="0"/>
              </a:rPr>
              <a:t>four strategic priorities: empathy, equity, effectiveness, </a:t>
            </a:r>
            <a:r>
              <a:rPr lang="en-US" b="0" i="0" dirty="0">
                <a:solidFill>
                  <a:srgbClr val="000000"/>
                </a:solidFill>
                <a:effectLst/>
                <a:latin typeface="Open Sans" panose="020B0606030504020204" pitchFamily="34" charset="0"/>
              </a:rPr>
              <a:t>and </a:t>
            </a:r>
            <a:r>
              <a:rPr lang="en-US" b="1" i="0" dirty="0">
                <a:solidFill>
                  <a:srgbClr val="000000"/>
                </a:solidFill>
                <a:effectLst/>
                <a:latin typeface="Open Sans" panose="020B0606030504020204" pitchFamily="34" charset="0"/>
              </a:rPr>
              <a:t>excellence. </a:t>
            </a:r>
            <a:r>
              <a:rPr lang="en-US" b="0" i="0" dirty="0">
                <a:solidFill>
                  <a:srgbClr val="000000"/>
                </a:solidFill>
                <a:effectLst/>
                <a:latin typeface="Open Sans" panose="020B0606030504020204" pitchFamily="34" charset="0"/>
              </a:rPr>
              <a:t>Each </a:t>
            </a:r>
            <a:r>
              <a:rPr lang="en-US" b="1" i="0" dirty="0">
                <a:solidFill>
                  <a:srgbClr val="000000"/>
                </a:solidFill>
                <a:effectLst/>
                <a:latin typeface="Open Sans" panose="020B0606030504020204" pitchFamily="34" charset="0"/>
              </a:rPr>
              <a:t>strategic priority includes three goals, </a:t>
            </a:r>
            <a:r>
              <a:rPr lang="en-US" b="0" i="0" dirty="0">
                <a:solidFill>
                  <a:srgbClr val="000000"/>
                </a:solidFill>
                <a:effectLst/>
                <a:latin typeface="Open Sans" panose="020B0606030504020204" pitchFamily="34" charset="0"/>
              </a:rPr>
              <a:t>with </a:t>
            </a:r>
            <a:r>
              <a:rPr lang="en-US" b="1" i="0" dirty="0">
                <a:solidFill>
                  <a:srgbClr val="000000"/>
                </a:solidFill>
                <a:effectLst/>
                <a:latin typeface="Open Sans" panose="020B0606030504020204" pitchFamily="34" charset="0"/>
              </a:rPr>
              <a:t>objectives </a:t>
            </a:r>
            <a:r>
              <a:rPr lang="en-US" b="0" i="0" dirty="0">
                <a:solidFill>
                  <a:srgbClr val="000000"/>
                </a:solidFill>
                <a:effectLst/>
                <a:latin typeface="Open Sans" panose="020B0606030504020204" pitchFamily="34" charset="0"/>
              </a:rPr>
              <a:t>and district </a:t>
            </a:r>
            <a:r>
              <a:rPr lang="en-US" b="1" i="0" dirty="0">
                <a:solidFill>
                  <a:srgbClr val="000000"/>
                </a:solidFill>
                <a:effectLst/>
                <a:latin typeface="Open Sans" panose="020B0606030504020204" pitchFamily="34" charset="0"/>
              </a:rPr>
              <a:t>key performance indicators (KPI)</a:t>
            </a:r>
            <a:r>
              <a:rPr lang="en-US" b="0" i="0" dirty="0">
                <a:solidFill>
                  <a:srgbClr val="000000"/>
                </a:solidFill>
                <a:effectLst/>
                <a:latin typeface="Open Sans" panose="020B0606030504020204" pitchFamily="34" charset="0"/>
              </a:rPr>
              <a:t>. KPIs are the way we will measure success for each goal. We initially considered a broad set of potential measures and settled on the final metrics after gathering stakeholder feedback. The 2022 data will be the baseline year for this five-year strategic plan, and each KPI will have annual targets set from 2023 - 2027.</a:t>
            </a:r>
          </a:p>
          <a:p>
            <a:pPr algn="l"/>
            <a:r>
              <a:rPr lang="en-US" b="0" i="0" dirty="0">
                <a:solidFill>
                  <a:srgbClr val="000000"/>
                </a:solidFill>
                <a:effectLst/>
                <a:latin typeface="Open Sans" panose="020B0606030504020204" pitchFamily="34" charset="0"/>
              </a:rPr>
              <a:t>These strategic priorities, goals, and objectives will be the basis of </a:t>
            </a:r>
            <a:r>
              <a:rPr lang="en-US" b="1" i="0" dirty="0">
                <a:solidFill>
                  <a:srgbClr val="000000"/>
                </a:solidFill>
                <a:effectLst/>
                <a:latin typeface="Open Sans" panose="020B0606030504020204" pitchFamily="34" charset="0"/>
              </a:rPr>
              <a:t>departments and divisions’ operational management plans (OMP)</a:t>
            </a:r>
            <a:r>
              <a:rPr lang="en-US" b="0" i="0" dirty="0">
                <a:solidFill>
                  <a:srgbClr val="000000"/>
                </a:solidFill>
                <a:effectLst/>
                <a:latin typeface="Open Sans" panose="020B0606030504020204" pitchFamily="34" charset="0"/>
              </a:rPr>
              <a:t>. The </a:t>
            </a:r>
            <a:r>
              <a:rPr lang="en-US" b="0" i="1" dirty="0">
                <a:solidFill>
                  <a:srgbClr val="000000"/>
                </a:solidFill>
                <a:effectLst/>
                <a:latin typeface="Open Sans" panose="020B0606030504020204" pitchFamily="34" charset="0"/>
              </a:rPr>
              <a:t>Blueprint </a:t>
            </a:r>
            <a:r>
              <a:rPr lang="en-US" b="0" i="0" dirty="0">
                <a:solidFill>
                  <a:srgbClr val="000000"/>
                </a:solidFill>
                <a:effectLst/>
                <a:latin typeface="Open Sans" panose="020B0606030504020204" pitchFamily="34" charset="0"/>
              </a:rPr>
              <a:t>defines the “what” in terms of high-level goals and objectives. </a:t>
            </a:r>
            <a:r>
              <a:rPr lang="en-US" b="1" i="0" dirty="0">
                <a:solidFill>
                  <a:srgbClr val="000000"/>
                </a:solidFill>
                <a:effectLst/>
                <a:latin typeface="Open Sans" panose="020B0606030504020204" pitchFamily="34" charset="0"/>
              </a:rPr>
              <a:t>The OMPs will detail the “how,” including specific initiatives and action steps that align with this strategic plan. </a:t>
            </a:r>
            <a:r>
              <a:rPr lang="en-US" b="0" i="0" dirty="0">
                <a:solidFill>
                  <a:srgbClr val="000000"/>
                </a:solidFill>
                <a:effectLst/>
                <a:latin typeface="Open Sans" panose="020B0606030504020204" pitchFamily="34" charset="0"/>
              </a:rPr>
              <a:t>The final plan adopted by the Board in July 2022 includes available baseline data and annual targets for the approved set of KPIs associated with each goal. (Some KPIs will use baseline data collected during the 2022-2023 fiscal year.) District administration will provide regular updates during Board work sessions, sharing the operational progress of individual departments and/or divisions towards the strategic plan priorities, goals, and objectives.</a:t>
            </a:r>
          </a:p>
          <a:p>
            <a:pPr algn="l"/>
            <a:r>
              <a:rPr lang="en-US" b="0" i="0" dirty="0">
                <a:solidFill>
                  <a:srgbClr val="000000"/>
                </a:solidFill>
                <a:effectLst/>
                <a:latin typeface="Open Sans" panose="020B0606030504020204" pitchFamily="34" charset="0"/>
              </a:rPr>
              <a:t>GCPS administration will provide annual reports to share its accomplishments and results compared to yearly targets set for final KPIs in the Blueprint. And the Board has the authority to refine or revise the plan after adoption if they choose to do so.</a:t>
            </a:r>
          </a:p>
          <a:p>
            <a:pPr marL="0" indent="0">
              <a:buNone/>
            </a:pPr>
            <a:endParaRPr lang="en-US" dirty="0"/>
          </a:p>
        </p:txBody>
      </p:sp>
    </p:spTree>
    <p:extLst>
      <p:ext uri="{BB962C8B-B14F-4D97-AF65-F5344CB8AC3E}">
        <p14:creationId xmlns:p14="http://schemas.microsoft.com/office/powerpoint/2010/main" val="592831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aseline="0" dirty="0"/>
              <a:t>.</a:t>
            </a:r>
            <a:endParaRPr dirty="0"/>
          </a:p>
        </p:txBody>
      </p:sp>
    </p:spTree>
    <p:extLst>
      <p:ext uri="{BB962C8B-B14F-4D97-AF65-F5344CB8AC3E}">
        <p14:creationId xmlns:p14="http://schemas.microsoft.com/office/powerpoint/2010/main" val="795501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aseline="0" dirty="0"/>
              <a:t>.</a:t>
            </a:r>
            <a:endParaRPr dirty="0"/>
          </a:p>
        </p:txBody>
      </p:sp>
    </p:spTree>
    <p:extLst>
      <p:ext uri="{BB962C8B-B14F-4D97-AF65-F5344CB8AC3E}">
        <p14:creationId xmlns:p14="http://schemas.microsoft.com/office/powerpoint/2010/main" val="394205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aseline="0" dirty="0"/>
              <a:t>.</a:t>
            </a:r>
            <a:endParaRPr dirty="0"/>
          </a:p>
        </p:txBody>
      </p:sp>
    </p:spTree>
    <p:extLst>
      <p:ext uri="{BB962C8B-B14F-4D97-AF65-F5344CB8AC3E}">
        <p14:creationId xmlns:p14="http://schemas.microsoft.com/office/powerpoint/2010/main" val="1629459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aseline="0" dirty="0"/>
              <a:t>.</a:t>
            </a:r>
            <a:endParaRPr dirty="0"/>
          </a:p>
        </p:txBody>
      </p:sp>
    </p:spTree>
    <p:extLst>
      <p:ext uri="{BB962C8B-B14F-4D97-AF65-F5344CB8AC3E}">
        <p14:creationId xmlns:p14="http://schemas.microsoft.com/office/powerpoint/2010/main" val="85128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Play the GCPS Family and Community Engagement Plan Video. English and Spanish video links available on the slide. </a:t>
            </a:r>
          </a:p>
          <a:p>
            <a:pPr marL="0" indent="0">
              <a:buNone/>
            </a:pPr>
            <a:endParaRPr lang="en-US" dirty="0"/>
          </a:p>
          <a:p>
            <a:pPr marL="0" indent="0">
              <a:buNone/>
            </a:pPr>
            <a:r>
              <a:rPr lang="en-US" dirty="0"/>
              <a:t>Explain to the participants they can access the GCPS Family and Community Engagement Plan document on the GCPS website: https://www.gcpsk12.org/about-us/divisions-and-teams/school-improvement-and-operations/federal-programs/family-and-community-engagement-plan</a:t>
            </a:r>
          </a:p>
          <a:p>
            <a:pPr marL="0" indent="0">
              <a:buNone/>
            </a:pPr>
            <a:endParaRPr lang="en-US" dirty="0"/>
          </a:p>
          <a:p>
            <a:pPr marL="0" indent="0">
              <a:buNone/>
            </a:pPr>
            <a:r>
              <a:rPr lang="en-US" dirty="0"/>
              <a:t>Families can translate the FACE Plan written document into the language of their choice by using the Translate feature available on the GCPS website. </a:t>
            </a:r>
          </a:p>
          <a:p>
            <a:pPr marL="0" indent="0">
              <a:buNone/>
            </a:pPr>
            <a:endParaRPr lang="en-US" sz="1100" dirty="0"/>
          </a:p>
          <a:p>
            <a:pPr marL="0" indent="0">
              <a:buNone/>
            </a:pPr>
            <a:endParaRPr dirty="0"/>
          </a:p>
        </p:txBody>
      </p:sp>
    </p:spTree>
    <p:extLst>
      <p:ext uri="{BB962C8B-B14F-4D97-AF65-F5344CB8AC3E}">
        <p14:creationId xmlns:p14="http://schemas.microsoft.com/office/powerpoint/2010/main" val="408986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Please have participants</a:t>
            </a:r>
            <a:r>
              <a:rPr lang="en-US" baseline="0" dirty="0"/>
              <a:t> take out this form and record their input:</a:t>
            </a:r>
          </a:p>
          <a:p>
            <a:pPr marL="171450" indent="-171450" defTabSz="931774">
              <a:defRPr/>
            </a:pPr>
            <a:r>
              <a:rPr lang="en-US" baseline="0" dirty="0"/>
              <a:t>GCPS Family and Community Engagement Plan</a:t>
            </a:r>
          </a:p>
          <a:p>
            <a:pPr marL="171450" indent="-171450" defTabSz="931774">
              <a:defRPr/>
            </a:pPr>
            <a:r>
              <a:rPr lang="en-US" baseline="0" dirty="0"/>
              <a:t>1% Set Aside for FE Activities </a:t>
            </a:r>
            <a:endParaRPr lang="en-US" dirty="0"/>
          </a:p>
          <a:p>
            <a:pPr marL="0" indent="0">
              <a:buNone/>
            </a:pPr>
            <a:endParaRPr dirty="0"/>
          </a:p>
        </p:txBody>
      </p:sp>
    </p:spTree>
    <p:extLst>
      <p:ext uri="{BB962C8B-B14F-4D97-AF65-F5344CB8AC3E}">
        <p14:creationId xmlns:p14="http://schemas.microsoft.com/office/powerpoint/2010/main" val="3353751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a:solidFill>
                  <a:srgbClr val="000000"/>
                </a:solidFill>
                <a:effectLst/>
                <a:latin typeface="Arial"/>
                <a:ea typeface="Arial"/>
                <a:cs typeface="Arial"/>
                <a:sym typeface="Arial"/>
              </a:rPr>
              <a:t>After reviewing information about the GCPS Family Engagement Plan, invite families to provide input and capture it on the District Planning Meeting Input Form &gt; GCPS Family and Community Engagement Plan.</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GCPS Family and Community Engagement Plan is jointly Developed = </a:t>
            </a:r>
            <a:r>
              <a:rPr lang="en-US" sz="1100" b="1" i="0" u="none" strike="noStrike" cap="none" dirty="0">
                <a:solidFill>
                  <a:srgbClr val="000000"/>
                </a:solidFill>
                <a:effectLst/>
                <a:latin typeface="Arial"/>
                <a:ea typeface="Arial"/>
                <a:cs typeface="Arial"/>
                <a:sym typeface="Arial"/>
              </a:rPr>
              <a:t>Work with families, parents, teachers, school staff and community members to develop a Family and Community Engagement Plan.</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Monthly Board Meetings</a:t>
            </a:r>
          </a:p>
          <a:p>
            <a:pPr lvl="0"/>
            <a:r>
              <a:rPr lang="en-US" sz="1100" b="0" i="0" u="none" strike="noStrike" cap="none" dirty="0">
                <a:solidFill>
                  <a:srgbClr val="000000"/>
                </a:solidFill>
                <a:effectLst/>
                <a:latin typeface="Arial"/>
                <a:ea typeface="Arial"/>
                <a:cs typeface="Arial"/>
                <a:sym typeface="Arial"/>
              </a:rPr>
              <a:t>Local School Councils</a:t>
            </a:r>
          </a:p>
          <a:p>
            <a:pPr lvl="0"/>
            <a:r>
              <a:rPr lang="en-US" sz="1100" b="0" i="0" u="none" strike="noStrike" cap="none" dirty="0">
                <a:solidFill>
                  <a:srgbClr val="000000"/>
                </a:solidFill>
                <a:effectLst/>
                <a:latin typeface="Arial"/>
                <a:ea typeface="Arial"/>
                <a:cs typeface="Arial"/>
                <a:sym typeface="Arial"/>
              </a:rPr>
              <a:t>Parent Advisory Committee (PAC) Meetings</a:t>
            </a:r>
          </a:p>
          <a:p>
            <a:r>
              <a:rPr lang="en-US" sz="1100" b="0" i="0" u="none" strike="noStrike" cap="none" dirty="0">
                <a:solidFill>
                  <a:srgbClr val="000000"/>
                </a:solidFill>
                <a:effectLst/>
                <a:latin typeface="Arial"/>
                <a:ea typeface="Arial"/>
                <a:cs typeface="Arial"/>
                <a:sym typeface="Arial"/>
              </a:rPr>
              <a:t>Local School Title I Planning Meeting</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Technical Assistance = </a:t>
            </a:r>
            <a:r>
              <a:rPr lang="en-US" sz="1100" b="1" i="0" u="none" strike="noStrike" cap="none" dirty="0">
                <a:solidFill>
                  <a:srgbClr val="000000"/>
                </a:solidFill>
                <a:effectLst/>
                <a:latin typeface="Arial"/>
                <a:ea typeface="Arial"/>
                <a:cs typeface="Arial"/>
                <a:sym typeface="Arial"/>
              </a:rPr>
              <a:t>Office of Federal Programs provides support to all Title I schools.</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Ongoing guidance</a:t>
            </a:r>
          </a:p>
          <a:p>
            <a:r>
              <a:rPr lang="en-US" sz="1100" b="0" i="0" u="none" strike="noStrike" cap="none" dirty="0">
                <a:solidFill>
                  <a:srgbClr val="000000"/>
                </a:solidFill>
                <a:effectLst/>
                <a:latin typeface="Arial"/>
                <a:ea typeface="Arial"/>
                <a:cs typeface="Arial"/>
                <a:sym typeface="Arial"/>
              </a:rPr>
              <a:t>Regular monitoring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Annual Evaluation = </a:t>
            </a:r>
            <a:r>
              <a:rPr lang="en-US" sz="1100" b="1" i="0" u="none" strike="noStrike" cap="none" dirty="0">
                <a:solidFill>
                  <a:srgbClr val="000000"/>
                </a:solidFill>
                <a:effectLst/>
                <a:latin typeface="Arial"/>
                <a:ea typeface="Arial"/>
                <a:cs typeface="Arial"/>
                <a:sym typeface="Arial"/>
              </a:rPr>
              <a:t>Survey families for content and effectiveness of Family and Community Engagement Plan. </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EES Survey </a:t>
            </a:r>
          </a:p>
          <a:p>
            <a:pPr lvl="0"/>
            <a:r>
              <a:rPr lang="en-US" sz="1100" b="0" i="0" u="none" strike="noStrike" cap="none" dirty="0">
                <a:solidFill>
                  <a:srgbClr val="000000"/>
                </a:solidFill>
                <a:effectLst/>
                <a:latin typeface="Arial"/>
                <a:ea typeface="Arial"/>
                <a:cs typeface="Arial"/>
                <a:sym typeface="Arial"/>
              </a:rPr>
              <a:t>Results are used to make improvements in our schools</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Coordination of Services = </a:t>
            </a:r>
            <a:r>
              <a:rPr lang="en-US" sz="1100" b="1" i="0" u="none" strike="noStrike" cap="none" dirty="0">
                <a:solidFill>
                  <a:srgbClr val="000000"/>
                </a:solidFill>
                <a:effectLst/>
                <a:latin typeface="Arial"/>
                <a:ea typeface="Arial"/>
                <a:cs typeface="Arial"/>
                <a:sym typeface="Arial"/>
              </a:rPr>
              <a:t>Collaborate with federal, state and local programs. </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Work with public pre-school programs to promote kindergarten transition.</a:t>
            </a:r>
          </a:p>
          <a:p>
            <a:pPr lvl="0"/>
            <a:r>
              <a:rPr lang="en-US" sz="1100" b="0" i="0" u="none" strike="noStrike" cap="none" dirty="0">
                <a:solidFill>
                  <a:srgbClr val="000000"/>
                </a:solidFill>
                <a:effectLst/>
                <a:latin typeface="Arial"/>
                <a:ea typeface="Arial"/>
                <a:cs typeface="Arial"/>
                <a:sym typeface="Arial"/>
              </a:rPr>
              <a:t>Offer Play 2 Learn in all GCPS elementary schools to promote school readiness. </a:t>
            </a:r>
          </a:p>
          <a:p>
            <a:pPr lvl="0"/>
            <a:r>
              <a:rPr lang="en-US" sz="1100" b="0" i="0" u="none" strike="noStrike" cap="none" dirty="0">
                <a:solidFill>
                  <a:srgbClr val="000000"/>
                </a:solidFill>
                <a:effectLst/>
                <a:latin typeface="Arial"/>
                <a:ea typeface="Arial"/>
                <a:cs typeface="Arial"/>
                <a:sym typeface="Arial"/>
              </a:rPr>
              <a:t>All Title I schools provide entry transition workshops.</a:t>
            </a:r>
          </a:p>
          <a:p>
            <a:pPr lvl="0"/>
            <a:r>
              <a:rPr lang="en-US" sz="1100" b="0" i="0" u="none" strike="noStrike" cap="none" dirty="0">
                <a:solidFill>
                  <a:srgbClr val="000000"/>
                </a:solidFill>
                <a:effectLst/>
                <a:latin typeface="Arial"/>
                <a:ea typeface="Arial"/>
                <a:cs typeface="Arial"/>
                <a:sym typeface="Arial"/>
              </a:rPr>
              <a:t>High schools assist students with exit transition.</a:t>
            </a:r>
          </a:p>
          <a:p>
            <a:r>
              <a:rPr lang="en-US" sz="1100" b="0" i="0" u="none" strike="noStrike" cap="none" dirty="0">
                <a:solidFill>
                  <a:srgbClr val="000000"/>
                </a:solidFill>
                <a:effectLst/>
                <a:latin typeface="Arial"/>
                <a:ea typeface="Arial"/>
                <a:cs typeface="Arial"/>
                <a:sym typeface="Arial"/>
              </a:rPr>
              <a:t>Partnership with Gwinnett Tech for adult ESL and GED classes.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Building Capacity of Parents = </a:t>
            </a:r>
            <a:r>
              <a:rPr lang="en-US" sz="1100" b="1" i="0" u="none" strike="noStrike" cap="none" dirty="0">
                <a:solidFill>
                  <a:srgbClr val="000000"/>
                </a:solidFill>
                <a:effectLst/>
                <a:latin typeface="Arial"/>
                <a:ea typeface="Arial"/>
                <a:cs typeface="Arial"/>
                <a:sym typeface="Arial"/>
              </a:rPr>
              <a:t>To assist families in supporting their child’s learning, we provide:</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Family Engagement Centers with a designated Parent Instructional Coordinator and/or Parent Outreach Liaison</a:t>
            </a:r>
          </a:p>
          <a:p>
            <a:pPr lvl="0"/>
            <a:r>
              <a:rPr lang="en-US" sz="1100" b="0" i="0" u="none" strike="noStrike" cap="none" dirty="0">
                <a:solidFill>
                  <a:srgbClr val="000000"/>
                </a:solidFill>
                <a:effectLst/>
                <a:latin typeface="Arial"/>
                <a:ea typeface="Arial"/>
                <a:cs typeface="Arial"/>
                <a:sym typeface="Arial"/>
              </a:rPr>
              <a:t>Resources for check out</a:t>
            </a:r>
          </a:p>
          <a:p>
            <a:pPr lvl="0"/>
            <a:r>
              <a:rPr lang="en-US" sz="1100" b="0" i="0" u="none" strike="noStrike" cap="none" dirty="0">
                <a:solidFill>
                  <a:srgbClr val="000000"/>
                </a:solidFill>
                <a:effectLst/>
                <a:latin typeface="Arial"/>
                <a:ea typeface="Arial"/>
                <a:cs typeface="Arial"/>
                <a:sym typeface="Arial"/>
              </a:rPr>
              <a:t>Information about curriculum, assessments, promotion and graduation requirements, progress monitoring</a:t>
            </a:r>
          </a:p>
          <a:p>
            <a:pPr lvl="0"/>
            <a:r>
              <a:rPr lang="en-US" sz="1100" b="0" i="0" u="none" strike="noStrike" cap="none" dirty="0">
                <a:solidFill>
                  <a:srgbClr val="000000"/>
                </a:solidFill>
                <a:effectLst/>
                <a:latin typeface="Arial"/>
                <a:ea typeface="Arial"/>
                <a:cs typeface="Arial"/>
                <a:sym typeface="Arial"/>
              </a:rPr>
              <a:t>Workshops on use of technology and academic strategies to support student learning</a:t>
            </a:r>
          </a:p>
          <a:p>
            <a:pPr lvl="0"/>
            <a:r>
              <a:rPr lang="en-US" sz="1100" b="0" i="0" u="none" strike="noStrike" cap="none" dirty="0">
                <a:solidFill>
                  <a:srgbClr val="000000"/>
                </a:solidFill>
                <a:effectLst/>
                <a:latin typeface="Arial"/>
                <a:ea typeface="Arial"/>
                <a:cs typeface="Arial"/>
                <a:sym typeface="Arial"/>
              </a:rPr>
              <a:t>Opportunities for parents to participate in decision making</a:t>
            </a:r>
          </a:p>
          <a:p>
            <a:pPr lvl="0"/>
            <a:r>
              <a:rPr lang="en-US" sz="1100" b="0" i="0" u="none" strike="noStrike" cap="none" dirty="0">
                <a:solidFill>
                  <a:srgbClr val="000000"/>
                </a:solidFill>
                <a:effectLst/>
                <a:latin typeface="Arial"/>
                <a:ea typeface="Arial"/>
                <a:cs typeface="Arial"/>
                <a:sym typeface="Arial"/>
              </a:rPr>
              <a:t>Support to families as students transition from one level to the next</a:t>
            </a:r>
          </a:p>
          <a:p>
            <a:r>
              <a:rPr lang="en-US" sz="1100" b="0" i="0" u="none" strike="noStrike" cap="none" dirty="0">
                <a:solidFill>
                  <a:srgbClr val="000000"/>
                </a:solidFill>
                <a:effectLst/>
                <a:latin typeface="Arial"/>
                <a:ea typeface="Arial"/>
                <a:cs typeface="Arial"/>
                <a:sym typeface="Arial"/>
              </a:rPr>
              <a:t>Academic Parent Teacher Teams (APTT) at some GCPS schools.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Building Capacity of School Staff = </a:t>
            </a:r>
            <a:r>
              <a:rPr lang="en-US" sz="1100" b="1" i="0" u="none" strike="noStrike" cap="none" dirty="0">
                <a:solidFill>
                  <a:srgbClr val="000000"/>
                </a:solidFill>
                <a:effectLst/>
                <a:latin typeface="Arial"/>
                <a:ea typeface="Arial"/>
                <a:cs typeface="Arial"/>
                <a:sym typeface="Arial"/>
              </a:rPr>
              <a:t>All schools must provide training for the faculty and staff to ensure more effective partnerships with parents.  Parents assist in this training by providing input throughout the year.  Topics include:</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Working with parents as equal partners, building relationships, and effectively communicating with our families</a:t>
            </a:r>
          </a:p>
          <a:p>
            <a:pPr lvl="0"/>
            <a:r>
              <a:rPr lang="en-US" sz="1100" b="0" i="0" u="none" strike="noStrike" cap="none" dirty="0">
                <a:solidFill>
                  <a:srgbClr val="000000"/>
                </a:solidFill>
                <a:effectLst/>
                <a:latin typeface="Arial"/>
                <a:ea typeface="Arial"/>
                <a:cs typeface="Arial"/>
                <a:sym typeface="Arial"/>
              </a:rPr>
              <a:t>The value and contributions of parents</a:t>
            </a:r>
          </a:p>
          <a:p>
            <a:r>
              <a:rPr lang="en-US" sz="1100" b="0" i="0" u="none" strike="noStrike" cap="none" dirty="0">
                <a:solidFill>
                  <a:srgbClr val="000000"/>
                </a:solidFill>
                <a:effectLst/>
                <a:latin typeface="Arial"/>
                <a:ea typeface="Arial"/>
                <a:cs typeface="Arial"/>
                <a:sym typeface="Arial"/>
              </a:rPr>
              <a:t>Implementing the family engagement program at each school</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7416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defTabSz="931774">
              <a:buClrTx/>
              <a:buSzTx/>
              <a:buFont typeface="Arial" panose="020B0604020202020204" pitchFamily="34" charset="0"/>
              <a:buChar char="•"/>
              <a:defRPr/>
            </a:pPr>
            <a:r>
              <a:rPr lang="en-US" sz="1200" i="1" kern="1200" dirty="0">
                <a:solidFill>
                  <a:prstClr val="black"/>
                </a:solidFill>
                <a:latin typeface="Corbel" panose="020B0503020204020204" pitchFamily="34" charset="0"/>
                <a:ea typeface="+mn-ea"/>
                <a:cs typeface="+mn-cs"/>
              </a:rPr>
              <a:t>Title I is the largest federal assistance program for schools.</a:t>
            </a:r>
          </a:p>
          <a:p>
            <a:pPr marL="174708" indent="-174708" defTabSz="931774">
              <a:buClrTx/>
              <a:buSzTx/>
              <a:buFont typeface="Arial" panose="020B0604020202020204" pitchFamily="34" charset="0"/>
              <a:buChar char="•"/>
              <a:defRPr/>
            </a:pPr>
            <a:r>
              <a:rPr lang="en-US" sz="1200" i="1" kern="1200" dirty="0">
                <a:solidFill>
                  <a:prstClr val="black"/>
                </a:solidFill>
                <a:latin typeface="Corbel" panose="020B0503020204020204" pitchFamily="34" charset="0"/>
                <a:ea typeface="+mn-ea"/>
                <a:cs typeface="+mn-cs"/>
              </a:rPr>
              <a:t>Provides support to students who are most at risk of not meeting state academic standards.</a:t>
            </a:r>
          </a:p>
          <a:p>
            <a:pPr marL="174708" indent="-174708" defTabSz="931774">
              <a:buClrTx/>
              <a:buSzTx/>
              <a:buFont typeface="Arial" panose="020B0604020202020204" pitchFamily="34" charset="0"/>
              <a:buChar char="•"/>
              <a:defRPr/>
            </a:pPr>
            <a:r>
              <a:rPr lang="en-US" sz="1200" i="1" kern="1200" dirty="0">
                <a:solidFill>
                  <a:prstClr val="black"/>
                </a:solidFill>
                <a:latin typeface="Corbel" panose="020B0503020204020204" pitchFamily="34" charset="0"/>
                <a:ea typeface="+mn-ea"/>
                <a:cs typeface="+mn-cs"/>
              </a:rPr>
              <a:t>Supports parents by offering workshops and training opportunities to increase involvement in their children’s education.</a:t>
            </a:r>
          </a:p>
          <a:p>
            <a:pPr marL="174708" indent="-174708" defTabSz="931774">
              <a:buClrTx/>
              <a:buSzTx/>
              <a:buFont typeface="Arial" panose="020B0604020202020204" pitchFamily="34" charset="0"/>
              <a:buChar char="•"/>
              <a:defRPr/>
            </a:pPr>
            <a:r>
              <a:rPr lang="en-US" sz="1200" i="1" kern="1200" dirty="0">
                <a:solidFill>
                  <a:prstClr val="black"/>
                </a:solidFill>
                <a:latin typeface="Corbel" panose="020B0503020204020204" pitchFamily="34" charset="0"/>
                <a:ea typeface="+mn-ea"/>
                <a:cs typeface="+mn-cs"/>
              </a:rPr>
              <a:t>GCPS receives Title I funds from the US Department of Education (USED) via the Georgia Department of Education</a:t>
            </a:r>
            <a:br>
              <a:rPr lang="en-US" sz="1200" i="1" kern="1200" dirty="0">
                <a:solidFill>
                  <a:prstClr val="black"/>
                </a:solidFill>
                <a:latin typeface="Corbel" panose="020B0503020204020204" pitchFamily="34" charset="0"/>
                <a:ea typeface="+mn-ea"/>
                <a:cs typeface="+mn-cs"/>
              </a:rPr>
            </a:br>
            <a:r>
              <a:rPr lang="en-US" sz="1200" i="1" kern="1200" dirty="0">
                <a:solidFill>
                  <a:prstClr val="black"/>
                </a:solidFill>
                <a:latin typeface="Corbel" panose="020B0503020204020204" pitchFamily="34" charset="0"/>
                <a:ea typeface="+mn-ea"/>
                <a:cs typeface="+mn-cs"/>
              </a:rPr>
              <a:t>(</a:t>
            </a:r>
            <a:r>
              <a:rPr lang="en-US" sz="1200" i="1" kern="1200" dirty="0" err="1">
                <a:solidFill>
                  <a:prstClr val="black"/>
                </a:solidFill>
                <a:latin typeface="Corbel" panose="020B0503020204020204" pitchFamily="34" charset="0"/>
                <a:ea typeface="+mn-ea"/>
                <a:cs typeface="+mn-cs"/>
              </a:rPr>
              <a:t>GaDOE</a:t>
            </a:r>
            <a:r>
              <a:rPr lang="en-US" sz="1200" i="1" kern="1200" dirty="0">
                <a:solidFill>
                  <a:prstClr val="black"/>
                </a:solidFill>
                <a:latin typeface="Corbel" panose="020B0503020204020204" pitchFamily="34" charset="0"/>
                <a:ea typeface="+mn-ea"/>
                <a:cs typeface="+mn-cs"/>
              </a:rPr>
              <a:t>) to provide additional resources to assist with the education of our children.</a:t>
            </a:r>
          </a:p>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a:solidFill>
                  <a:srgbClr val="000000"/>
                </a:solidFill>
                <a:effectLst/>
                <a:latin typeface="Arial"/>
                <a:ea typeface="Arial"/>
                <a:cs typeface="Arial"/>
                <a:sym typeface="Arial"/>
              </a:rPr>
              <a:t>Reservation of funds </a:t>
            </a:r>
            <a:r>
              <a:rPr lang="en-US" sz="1100" b="1"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Reserve at least one percent of the district’s total allocation to fund family and community engagement programs.  No less than 90% of these reserved funds are used directly by schools to promote family and community engagement activities.</a:t>
            </a: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Family Engagement funds are used to support: </a:t>
            </a:r>
          </a:p>
          <a:p>
            <a:pPr lvl="0"/>
            <a:r>
              <a:rPr lang="en-US" sz="1100" b="0" i="0" u="none" strike="noStrike" cap="none" dirty="0">
                <a:solidFill>
                  <a:srgbClr val="000000"/>
                </a:solidFill>
                <a:effectLst/>
                <a:latin typeface="Arial"/>
                <a:ea typeface="Arial"/>
                <a:cs typeface="Arial"/>
                <a:sym typeface="Arial"/>
              </a:rPr>
              <a:t>A Family Engagement Center and a designated person (</a:t>
            </a:r>
            <a:r>
              <a:rPr lang="en-US" sz="1100" u="none" dirty="0">
                <a:solidFill>
                  <a:schemeClr val="tx1"/>
                </a:solidFill>
              </a:rPr>
              <a:t>Parent Instructional Coordinator and/or a Parent Outreach Liaison) </a:t>
            </a:r>
            <a:r>
              <a:rPr lang="en-US" sz="1100" b="0" i="0" u="none" strike="noStrike" cap="none" dirty="0">
                <a:solidFill>
                  <a:srgbClr val="000000"/>
                </a:solidFill>
                <a:effectLst/>
                <a:latin typeface="Arial"/>
                <a:ea typeface="Arial"/>
                <a:cs typeface="Arial"/>
                <a:sym typeface="Arial"/>
              </a:rPr>
              <a:t>to support parents at each school. </a:t>
            </a:r>
          </a:p>
          <a:p>
            <a:r>
              <a:rPr lang="en-US" sz="1100" b="0" i="0" u="none" strike="noStrike" cap="none" dirty="0">
                <a:solidFill>
                  <a:srgbClr val="000000"/>
                </a:solidFill>
                <a:effectLst/>
                <a:latin typeface="Arial"/>
                <a:ea typeface="Arial"/>
                <a:cs typeface="Arial"/>
                <a:sym typeface="Arial"/>
              </a:rPr>
              <a:t>The Family Engagement Center offers resources and activities to help families support their child’s learning.</a:t>
            </a:r>
            <a:endParaRPr lang="en-US" dirty="0"/>
          </a:p>
        </p:txBody>
      </p:sp>
    </p:spTree>
    <p:extLst>
      <p:ext uri="{BB962C8B-B14F-4D97-AF65-F5344CB8AC3E}">
        <p14:creationId xmlns:p14="http://schemas.microsoft.com/office/powerpoint/2010/main" val="1733587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1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1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ClrTx/>
              <a:buSzTx/>
              <a:buNone/>
              <a:defRPr/>
            </a:pPr>
            <a:r>
              <a:rPr lang="en-US" sz="1200" kern="1200" dirty="0">
                <a:solidFill>
                  <a:prstClr val="black"/>
                </a:solidFill>
                <a:latin typeface="Calibri" panose="020F0502020204030204"/>
                <a:ea typeface="+mn-ea"/>
                <a:cs typeface="+mn-cs"/>
              </a:rPr>
              <a:t>Please announce the Title I Document Review Period dates, times and method (in local school or online). This is an opportunity for people who were unable to attend the Title I Planning Meeting to provide input. Ask meeting attendees to share this information with people they know who were unable to attend the meeting.   Post the Title I Planning meeting documents and input forms on your website AND/OR have them available in the Family Engagement Center for review. </a:t>
            </a:r>
          </a:p>
          <a:p>
            <a:pPr marL="0" indent="0" defTabSz="931774">
              <a:buClrTx/>
              <a:buSzTx/>
              <a:buNone/>
              <a:defRPr/>
            </a:pPr>
            <a:r>
              <a:rPr lang="en-US" sz="1200" kern="1200" dirty="0">
                <a:solidFill>
                  <a:prstClr val="black"/>
                </a:solidFill>
                <a:latin typeface="Calibri" panose="020F0502020204030204"/>
                <a:ea typeface="+mn-ea"/>
                <a:cs typeface="+mn-cs"/>
              </a:rPr>
              <a:t>Title I Draft Document Review documents:</a:t>
            </a:r>
          </a:p>
          <a:p>
            <a:pPr marL="171450" indent="-171450" defTabSz="931774">
              <a:buClrTx/>
              <a:buSzTx/>
              <a:defRPr/>
            </a:pPr>
            <a:r>
              <a:rPr lang="en-US" sz="1200" kern="1200" dirty="0">
                <a:solidFill>
                  <a:prstClr val="black"/>
                </a:solidFill>
                <a:latin typeface="Calibri" panose="020F0502020204030204"/>
                <a:ea typeface="+mn-ea"/>
                <a:cs typeface="+mn-cs"/>
              </a:rPr>
              <a:t>LSPI Goals</a:t>
            </a:r>
          </a:p>
          <a:p>
            <a:pPr marL="171450" indent="-171450" defTabSz="931774">
              <a:buClrTx/>
              <a:buSzTx/>
              <a:defRPr/>
            </a:pPr>
            <a:r>
              <a:rPr lang="en-US" sz="1200" kern="1200" dirty="0">
                <a:solidFill>
                  <a:prstClr val="black"/>
                </a:solidFill>
                <a:latin typeface="Calibri" panose="020F0502020204030204"/>
                <a:ea typeface="+mn-ea"/>
                <a:cs typeface="+mn-cs"/>
              </a:rPr>
              <a:t>Title I Family Engagement Plan…Promise</a:t>
            </a:r>
          </a:p>
          <a:p>
            <a:pPr marL="171450" indent="-171450" defTabSz="931774">
              <a:buClrTx/>
              <a:buSzTx/>
              <a:defRPr/>
            </a:pPr>
            <a:r>
              <a:rPr lang="en-US" sz="1200" kern="1200" dirty="0">
                <a:solidFill>
                  <a:prstClr val="black"/>
                </a:solidFill>
                <a:latin typeface="Calibri" panose="020F0502020204030204"/>
                <a:ea typeface="+mn-ea"/>
                <a:cs typeface="+mn-cs"/>
              </a:rPr>
              <a:t>Title I Budget and Wish List</a:t>
            </a:r>
          </a:p>
          <a:p>
            <a:pPr marL="171450" indent="-171450" defTabSz="931774">
              <a:buClrTx/>
              <a:buSzTx/>
              <a:defRPr/>
            </a:pPr>
            <a:r>
              <a:rPr lang="en-US" sz="1200" kern="1200" dirty="0">
                <a:solidFill>
                  <a:prstClr val="black"/>
                </a:solidFill>
                <a:latin typeface="Calibri" panose="020F0502020204030204"/>
                <a:ea typeface="+mn-ea"/>
                <a:cs typeface="+mn-cs"/>
              </a:rPr>
              <a:t>Local School Input Form</a:t>
            </a:r>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Please provide printed or electronic copy of the Local School Input Form to each participant. </a:t>
            </a:r>
            <a:r>
              <a:rPr lang="en-US" baseline="0" dirty="0"/>
              <a:t>Remind participants to record their input on this form.   </a:t>
            </a:r>
            <a:endParaRPr lang="en-US" dirty="0"/>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Review the following local school data and school goals in this section. </a:t>
            </a:r>
          </a:p>
          <a:p>
            <a:pPr marL="171450" indent="-171450"/>
            <a:r>
              <a:rPr lang="en-US" dirty="0">
                <a:highlight>
                  <a:srgbClr val="FFFF00"/>
                </a:highlight>
              </a:rPr>
              <a:t>Parent Perception Survey Results Data</a:t>
            </a:r>
          </a:p>
          <a:p>
            <a:pPr marL="171450" indent="-171450"/>
            <a:r>
              <a:rPr lang="en-US" dirty="0">
                <a:highlight>
                  <a:srgbClr val="FFFF00"/>
                </a:highlight>
              </a:rPr>
              <a:t>School Profile Data</a:t>
            </a:r>
          </a:p>
          <a:p>
            <a:pPr marL="171450" indent="-171450"/>
            <a:r>
              <a:rPr lang="en-US" dirty="0"/>
              <a:t>Student Performance Data</a:t>
            </a:r>
          </a:p>
          <a:p>
            <a:pPr marL="171450" indent="-171450"/>
            <a:r>
              <a:rPr lang="en-US" dirty="0"/>
              <a:t>LSPI goals and action steps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Consider providing printed copies of the data to the participants at the meeting. </a:t>
            </a:r>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31774" rtl="0" eaLnBrk="1" fontAlgn="auto" latinLnBrk="0" hangingPunct="1">
              <a:lnSpc>
                <a:spcPct val="100000"/>
              </a:lnSpc>
              <a:spcBef>
                <a:spcPts val="0"/>
              </a:spcBef>
              <a:spcAft>
                <a:spcPts val="0"/>
              </a:spcAft>
              <a:buClrTx/>
              <a:buSzTx/>
              <a:buFont typeface="Arial"/>
              <a:buNone/>
              <a:tabLst/>
              <a:defRPr/>
            </a:pPr>
            <a:r>
              <a:rPr lang="en-US" sz="1200" strike="noStrike" kern="1200" dirty="0">
                <a:solidFill>
                  <a:srgbClr val="FF0000"/>
                </a:solidFill>
                <a:latin typeface="Calibri" panose="020F0502020204030204"/>
                <a:ea typeface="+mn-ea"/>
                <a:cs typeface="+mn-cs"/>
              </a:rPr>
              <a:t>APTI: Review the School Profile Dashboard Data available on the GCPS website </a:t>
            </a:r>
            <a:r>
              <a:rPr lang="en-US" sz="1200" dirty="0">
                <a:solidFill>
                  <a:srgbClr val="FF0000"/>
                </a:solidFill>
                <a:hlinkClick r:id="rId3"/>
              </a:rPr>
              <a:t>GCPS School Profiles and LSPI</a:t>
            </a:r>
            <a:r>
              <a:rPr lang="en-US" sz="1200" dirty="0">
                <a:solidFill>
                  <a:srgbClr val="FF0000"/>
                </a:solidFill>
              </a:rPr>
              <a:t> </a:t>
            </a:r>
            <a:r>
              <a:rPr lang="en-US" sz="1200" strike="noStrike" kern="1200" dirty="0">
                <a:solidFill>
                  <a:srgbClr val="FF0000"/>
                </a:solidFill>
                <a:latin typeface="Calibri" panose="020F0502020204030204"/>
                <a:ea typeface="+mn-ea"/>
                <a:cs typeface="+mn-cs"/>
              </a:rPr>
              <a:t>. Note there is a User Guide and an instructional video available. If possible, provide</a:t>
            </a:r>
            <a:r>
              <a:rPr lang="en-US" sz="1200" strike="noStrike" kern="1200" baseline="0" dirty="0">
                <a:solidFill>
                  <a:srgbClr val="FF0000"/>
                </a:solidFill>
                <a:latin typeface="Calibri" panose="020F0502020204030204"/>
                <a:ea typeface="+mn-ea"/>
                <a:cs typeface="+mn-cs"/>
              </a:rPr>
              <a:t> parents with a printed copy of the “School Profile Dashboard” data report in the language of their preference. </a:t>
            </a:r>
            <a:r>
              <a:rPr lang="en-US" sz="1200" kern="1200" dirty="0">
                <a:solidFill>
                  <a:srgbClr val="FF0000"/>
                </a:solidFill>
                <a:latin typeface="Calibri" panose="020F0502020204030204"/>
                <a:ea typeface="+mn-ea"/>
                <a:cs typeface="+mn-cs"/>
              </a:rPr>
              <a:t>Review your “School Profile Dashboard” data with participants in family-friendly language. Provide any additional data you would like to share with your families. Be mindful that the goal is to share an overview, not to have a deep data dive with parents.  </a:t>
            </a: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“Say Something” Protocol:</a:t>
            </a:r>
          </a:p>
          <a:p>
            <a:pPr marL="0" indent="0">
              <a:buNone/>
            </a:pPr>
            <a:r>
              <a:rPr lang="en-US" dirty="0"/>
              <a:t>Invite</a:t>
            </a:r>
            <a:r>
              <a:rPr lang="en-US" baseline="0" dirty="0"/>
              <a:t> families/parents to review the data independently or with a partner. </a:t>
            </a:r>
          </a:p>
          <a:p>
            <a:pPr marL="0" indent="0">
              <a:buNone/>
            </a:pPr>
            <a:r>
              <a:rPr lang="en-US" baseline="0" dirty="0"/>
              <a:t>Invite families/parents  to use different sentence starters outlined on this slide (</a:t>
            </a:r>
            <a:r>
              <a:rPr lang="en-US" i="1" baseline="0" dirty="0"/>
              <a:t>Something I…</a:t>
            </a:r>
            <a:r>
              <a:rPr lang="en-US" baseline="0" dirty="0"/>
              <a:t>).</a:t>
            </a:r>
          </a:p>
          <a:p>
            <a:pPr marL="0" indent="0">
              <a:buNone/>
            </a:pPr>
            <a:r>
              <a:rPr lang="en-US" baseline="0" dirty="0"/>
              <a:t>Invite families/parents to turn and talk and then share with the group statements regarding the data using the sentence starter (</a:t>
            </a:r>
            <a:r>
              <a:rPr lang="en-US" i="1" baseline="0" dirty="0"/>
              <a:t>Something I…</a:t>
            </a:r>
            <a:r>
              <a:rPr lang="en-US" baseline="0" dirty="0"/>
              <a:t>).</a:t>
            </a:r>
          </a:p>
          <a:p>
            <a:pPr marL="0" indent="0">
              <a:buNone/>
            </a:pPr>
            <a:r>
              <a:rPr lang="en-US" baseline="0" dirty="0"/>
              <a:t>Capture their thoughts/comments in the minutes template.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solidFill>
                  <a:srgbClr val="FF0000"/>
                </a:solidFill>
              </a:rPr>
              <a:t>Share the Family Perceptions Educational Effectiveness Survey </a:t>
            </a:r>
            <a:r>
              <a:rPr lang="en-US" baseline="0" dirty="0">
                <a:solidFill>
                  <a:srgbClr val="FF0000"/>
                </a:solidFill>
              </a:rPr>
              <a:t>Results and re</a:t>
            </a:r>
            <a:r>
              <a:rPr lang="en-US" dirty="0">
                <a:solidFill>
                  <a:srgbClr val="FF0000"/>
                </a:solidFill>
              </a:rPr>
              <a:t>view results with the families. Provide printed copies to families if possible. </a:t>
            </a:r>
          </a:p>
          <a:p>
            <a:pPr marL="0" indent="0" defTabSz="931774">
              <a:buNone/>
              <a:defRPr/>
            </a:pPr>
            <a:endParaRPr lang="en-US" dirty="0">
              <a:solidFill>
                <a:srgbClr val="FF0000"/>
              </a:solidFill>
            </a:endParaRPr>
          </a:p>
        </p:txBody>
      </p:sp>
    </p:spTree>
    <p:extLst>
      <p:ext uri="{BB962C8B-B14F-4D97-AF65-F5344CB8AC3E}">
        <p14:creationId xmlns:p14="http://schemas.microsoft.com/office/powerpoint/2010/main" val="230471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solidFill>
                  <a:srgbClr val="FF0000"/>
                </a:solidFill>
              </a:rPr>
              <a:t>Review Parent/Family Educational Effectiveness Survey </a:t>
            </a:r>
            <a:r>
              <a:rPr lang="en-US" baseline="0" dirty="0">
                <a:solidFill>
                  <a:srgbClr val="FF0000"/>
                </a:solidFill>
              </a:rPr>
              <a:t>Results. Invite parents to turn and talk, and then share aloud what they noticed on this report. </a:t>
            </a:r>
            <a:endParaRPr lang="en-US" dirty="0">
              <a:solidFill>
                <a:srgbClr val="FF0000"/>
              </a:solidFill>
            </a:endParaRP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8637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61470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56576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extLst>
      <p:ext uri="{BB962C8B-B14F-4D97-AF65-F5344CB8AC3E}">
        <p14:creationId xmlns:p14="http://schemas.microsoft.com/office/powerpoint/2010/main" val="382463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79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849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1957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0442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552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905390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356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946792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81621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66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C5CECA-2D3A-4680-9B49-752200DE467C}" type="datetimeFigureOut">
              <a:rPr lang="en-US" smtClean="0"/>
              <a:t>5/15/2024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494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C35BB1C6-BF8F-4481-8AB2-603A1C8A906A}" type="datetimeFigureOut">
              <a:rPr lang="en-US" smtClean="0"/>
              <a:t>5/15/2024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7329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2915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C35BB1C6-BF8F-4481-8AB2-603A1C8A906A}" type="datetimeFigureOut">
              <a:rPr lang="en-US" smtClean="0"/>
              <a:t>5/15/2024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3572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ransition>
    <p:fade thruBlk="1"/>
  </p:transition>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gcpsk12.org/about-us/divisions-and-teams/school-improvement-and-operations/federal-programs/family-and-community-engagement-plan"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www.powtoon.com/online-presentation/dm32nhQJwHv/?utm_medium=SocialShare&amp;utm_campaign=studio-share%2Bshare%2Bby%2Bowner&amp;utm_source=studio-share-button&amp;utm_content=dm32nhQJwHv&amp;utm_po=14468849&amp;mode=movie" TargetMode="External"/><Relationship Id="rId5" Type="http://schemas.openxmlformats.org/officeDocument/2006/relationships/hyperlink" Target="https://www.powtoon.com/online-presentation/cNhVfGaezik/?utm_medium=SocialShare&amp;utm_campaign=studio-share%2Bshare%2Bby%2Bowner&amp;utm_source=studio-share-button&amp;utm_content=cNhVfGaezik&amp;utm_po=14468849&amp;mode=movie" TargetMode="Externa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1386329" y="2043810"/>
            <a:ext cx="5747657" cy="1768025"/>
          </a:xfrm>
          <a:prstGeom prst="rect">
            <a:avLst/>
          </a:prstGeom>
        </p:spPr>
        <p:txBody>
          <a:bodyPr spcFirstLastPara="1" vert="horz" lIns="91440" tIns="45720" rIns="91440" bIns="45720" rtlCol="0" anchor="ctr" anchorCtr="0">
            <a:normAutofit/>
          </a:bodyPr>
          <a:lstStyle/>
          <a:p>
            <a:pPr lvl="0" algn="ctr" defTabSz="914400">
              <a:spcBef>
                <a:spcPct val="0"/>
              </a:spcBef>
            </a:pPr>
            <a:r>
              <a:rPr lang="en-US" sz="3200" dirty="0">
                <a:solidFill>
                  <a:schemeClr val="tx1"/>
                </a:solidFill>
              </a:rPr>
              <a:t>Date: May 8, 2024</a:t>
            </a:r>
            <a:br>
              <a:rPr lang="en-US" sz="3200" dirty="0">
                <a:solidFill>
                  <a:schemeClr val="tx1"/>
                </a:solidFill>
              </a:rPr>
            </a:br>
            <a:r>
              <a:rPr lang="en-US" sz="3200" dirty="0">
                <a:solidFill>
                  <a:schemeClr val="tx1"/>
                </a:solidFill>
              </a:rPr>
              <a:t>Time: 4:30 PM </a:t>
            </a:r>
            <a:br>
              <a:rPr lang="en-US" sz="3200" dirty="0">
                <a:solidFill>
                  <a:schemeClr val="tx1"/>
                </a:solidFill>
              </a:rPr>
            </a:br>
            <a:r>
              <a:rPr lang="en-US" sz="3200" dirty="0">
                <a:solidFill>
                  <a:schemeClr val="tx1"/>
                </a:solidFill>
              </a:rPr>
              <a:t>School Location: Parent Center </a:t>
            </a:r>
          </a:p>
        </p:txBody>
      </p:sp>
      <p:sp>
        <p:nvSpPr>
          <p:cNvPr id="2" name="Google Shape;49;p12">
            <a:extLst>
              <a:ext uri="{FF2B5EF4-FFF2-40B4-BE49-F238E27FC236}">
                <a16:creationId xmlns:a16="http://schemas.microsoft.com/office/drawing/2014/main" id="{819D99BD-3465-E2F7-3F72-C97962E3F061}"/>
              </a:ext>
            </a:extLst>
          </p:cNvPr>
          <p:cNvSpPr txBox="1">
            <a:spLocks/>
          </p:cNvSpPr>
          <p:nvPr/>
        </p:nvSpPr>
        <p:spPr>
          <a:xfrm>
            <a:off x="728822" y="447653"/>
            <a:ext cx="7459266" cy="1768025"/>
          </a:xfrm>
          <a:prstGeom prst="rect">
            <a:avLst/>
          </a:prstGeom>
        </p:spPr>
        <p:txBody>
          <a:bodyPr spcFirstLastPara="1" vert="horz" wrap="square" lIns="91440" tIns="45720" rIns="91440" bIns="45720" rtlCol="0" anchor="ctr" anchorCtr="0">
            <a:normAutofit fontScale="97500" lnSpcReduction="10000"/>
          </a:bodyPr>
          <a:lstStyle>
            <a:lvl1pPr lvl="0" algn="l" defTabSz="342900" rtl="0" eaLnBrk="1" latinLnBrk="0" hangingPunct="1">
              <a:spcBef>
                <a:spcPts val="0"/>
              </a:spcBef>
              <a:spcAft>
                <a:spcPts val="0"/>
              </a:spcAft>
              <a:buSzPts val="6000"/>
              <a:buNone/>
              <a:defRPr sz="6000" b="0" kern="1200">
                <a:solidFill>
                  <a:schemeClr val="accent1">
                    <a:lumMod val="75000"/>
                  </a:schemeClr>
                </a:solidFill>
                <a:latin typeface="+mj-lt"/>
                <a:ea typeface="+mj-ea"/>
                <a:cs typeface="+mj-cs"/>
              </a:defRPr>
            </a:lvl1pPr>
            <a:lvl2pPr lvl="1" eaLnBrk="1" hangingPunct="1">
              <a:spcBef>
                <a:spcPts val="0"/>
              </a:spcBef>
              <a:spcAft>
                <a:spcPts val="0"/>
              </a:spcAft>
              <a:buSzPts val="6000"/>
              <a:buNone/>
              <a:defRPr sz="6000" b="0">
                <a:solidFill>
                  <a:schemeClr val="tx2"/>
                </a:solidFill>
              </a:defRPr>
            </a:lvl2pPr>
            <a:lvl3pPr lvl="2" eaLnBrk="1" hangingPunct="1">
              <a:spcBef>
                <a:spcPts val="0"/>
              </a:spcBef>
              <a:spcAft>
                <a:spcPts val="0"/>
              </a:spcAft>
              <a:buSzPts val="6000"/>
              <a:buNone/>
              <a:defRPr sz="6000" b="0">
                <a:solidFill>
                  <a:schemeClr val="tx2"/>
                </a:solidFill>
              </a:defRPr>
            </a:lvl3pPr>
            <a:lvl4pPr lvl="3" eaLnBrk="1" hangingPunct="1">
              <a:spcBef>
                <a:spcPts val="0"/>
              </a:spcBef>
              <a:spcAft>
                <a:spcPts val="0"/>
              </a:spcAft>
              <a:buSzPts val="6000"/>
              <a:buNone/>
              <a:defRPr sz="6000" b="0">
                <a:solidFill>
                  <a:schemeClr val="tx2"/>
                </a:solidFill>
              </a:defRPr>
            </a:lvl4pPr>
            <a:lvl5pPr lvl="4" eaLnBrk="1" hangingPunct="1">
              <a:spcBef>
                <a:spcPts val="0"/>
              </a:spcBef>
              <a:spcAft>
                <a:spcPts val="0"/>
              </a:spcAft>
              <a:buSzPts val="6000"/>
              <a:buNone/>
              <a:defRPr sz="6000" b="0">
                <a:solidFill>
                  <a:schemeClr val="tx2"/>
                </a:solidFill>
              </a:defRPr>
            </a:lvl5pPr>
            <a:lvl6pPr lvl="5" eaLnBrk="1" hangingPunct="1">
              <a:spcBef>
                <a:spcPts val="0"/>
              </a:spcBef>
              <a:spcAft>
                <a:spcPts val="0"/>
              </a:spcAft>
              <a:buSzPts val="6000"/>
              <a:buNone/>
              <a:defRPr sz="6000" b="0">
                <a:solidFill>
                  <a:schemeClr val="tx2"/>
                </a:solidFill>
              </a:defRPr>
            </a:lvl6pPr>
            <a:lvl7pPr lvl="6" eaLnBrk="1" hangingPunct="1">
              <a:spcBef>
                <a:spcPts val="0"/>
              </a:spcBef>
              <a:spcAft>
                <a:spcPts val="0"/>
              </a:spcAft>
              <a:buSzPts val="6000"/>
              <a:buNone/>
              <a:defRPr sz="6000" b="0">
                <a:solidFill>
                  <a:schemeClr val="tx2"/>
                </a:solidFill>
              </a:defRPr>
            </a:lvl7pPr>
            <a:lvl8pPr lvl="7" eaLnBrk="1" hangingPunct="1">
              <a:spcBef>
                <a:spcPts val="0"/>
              </a:spcBef>
              <a:spcAft>
                <a:spcPts val="0"/>
              </a:spcAft>
              <a:buSzPts val="6000"/>
              <a:buNone/>
              <a:defRPr sz="6000" b="0">
                <a:solidFill>
                  <a:schemeClr val="tx2"/>
                </a:solidFill>
              </a:defRPr>
            </a:lvl8pPr>
            <a:lvl9pPr lvl="8" eaLnBrk="1" hangingPunct="1">
              <a:spcBef>
                <a:spcPts val="0"/>
              </a:spcBef>
              <a:spcAft>
                <a:spcPts val="0"/>
              </a:spcAft>
              <a:buSzPts val="6000"/>
              <a:buNone/>
              <a:defRPr sz="6000" b="0">
                <a:solidFill>
                  <a:schemeClr val="tx2"/>
                </a:solidFill>
              </a:defRPr>
            </a:lvl9pPr>
          </a:lstStyle>
          <a:p>
            <a:pPr algn="ctr" defTabSz="914400">
              <a:spcBef>
                <a:spcPct val="0"/>
              </a:spcBef>
            </a:pPr>
            <a:r>
              <a:rPr lang="en-US" sz="4000" b="1" dirty="0">
                <a:solidFill>
                  <a:schemeClr val="tx1"/>
                </a:solidFill>
              </a:rPr>
              <a:t>North Metro Academy </a:t>
            </a:r>
          </a:p>
          <a:p>
            <a:pPr algn="ctr" defTabSz="914400">
              <a:spcBef>
                <a:spcPct val="0"/>
              </a:spcBef>
            </a:pPr>
            <a:endParaRPr lang="en-US" sz="4000" b="1" dirty="0">
              <a:solidFill>
                <a:schemeClr val="tx1"/>
              </a:solidFill>
            </a:endParaRPr>
          </a:p>
          <a:p>
            <a:pPr algn="ctr" defTabSz="914400">
              <a:spcBef>
                <a:spcPct val="0"/>
              </a:spcBef>
            </a:pPr>
            <a:r>
              <a:rPr lang="en-US" sz="4000" b="1" dirty="0">
                <a:solidFill>
                  <a:schemeClr val="accent1"/>
                </a:solidFill>
              </a:rPr>
              <a:t>24.25 TITLE I PLANNING MEETING</a:t>
            </a:r>
          </a:p>
        </p:txBody>
      </p:sp>
      <p:pic>
        <p:nvPicPr>
          <p:cNvPr id="4" name="Picture 3" descr="A black and red logo with text&#10;&#10;Description automatically generated">
            <a:extLst>
              <a:ext uri="{FF2B5EF4-FFF2-40B4-BE49-F238E27FC236}">
                <a16:creationId xmlns:a16="http://schemas.microsoft.com/office/drawing/2014/main" id="{65ACC72D-186F-9A0D-1446-A49D21CD8206}"/>
              </a:ext>
            </a:extLst>
          </p:cNvPr>
          <p:cNvPicPr>
            <a:picLocks noChangeAspect="1"/>
          </p:cNvPicPr>
          <p:nvPr/>
        </p:nvPicPr>
        <p:blipFill>
          <a:blip r:embed="rId3"/>
          <a:stretch>
            <a:fillRect/>
          </a:stretch>
        </p:blipFill>
        <p:spPr>
          <a:xfrm>
            <a:off x="7348449" y="3528327"/>
            <a:ext cx="1239370" cy="1035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0" y="122989"/>
            <a:ext cx="7335982" cy="1227829"/>
          </a:xfrm>
          <a:prstGeom prst="rect">
            <a:avLst/>
          </a:prstGeom>
        </p:spPr>
        <p:txBody>
          <a:bodyPr spcFirstLastPara="1" wrap="square" lIns="91425" tIns="91425" rIns="91425" bIns="91425" anchor="t" anchorCtr="0">
            <a:noAutofit/>
          </a:bodyPr>
          <a:lstStyle/>
          <a:p>
            <a:pPr lvl="0"/>
            <a:r>
              <a:rPr lang="en-US" sz="2400" dirty="0"/>
              <a:t>Local School Plan for Improvement (LSPI)- </a:t>
            </a:r>
            <a:br>
              <a:rPr lang="en-US" sz="2400" dirty="0"/>
            </a:br>
            <a:r>
              <a:rPr lang="en-US" sz="2400" dirty="0"/>
              <a:t>What are our School’s Goals and </a:t>
            </a:r>
            <a:br>
              <a:rPr lang="en-US" sz="2400" dirty="0"/>
            </a:br>
            <a:r>
              <a:rPr lang="en-US" sz="2400" dirty="0"/>
              <a:t>How do we plan to accomplish our goals </a:t>
            </a:r>
            <a:r>
              <a:rPr lang="en-US" sz="3200" dirty="0"/>
              <a:t>?</a:t>
            </a:r>
            <a:endParaRPr sz="3200" dirty="0"/>
          </a:p>
        </p:txBody>
      </p:sp>
      <p:sp>
        <p:nvSpPr>
          <p:cNvPr id="116" name="Google Shape;116;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Google Shape;122;p21">
            <a:extLst>
              <a:ext uri="{FF2B5EF4-FFF2-40B4-BE49-F238E27FC236}">
                <a16:creationId xmlns:a16="http://schemas.microsoft.com/office/drawing/2014/main" id="{4E00E2F4-BE39-C720-FEBB-B91BD7BC802A}"/>
              </a:ext>
            </a:extLst>
          </p:cNvPr>
          <p:cNvSpPr txBox="1">
            <a:spLocks/>
          </p:cNvSpPr>
          <p:nvPr/>
        </p:nvSpPr>
        <p:spPr>
          <a:xfrm>
            <a:off x="194350" y="2237463"/>
            <a:ext cx="6667482" cy="2384383"/>
          </a:xfrm>
          <a:prstGeom prst="rect">
            <a:avLst/>
          </a:prstGeom>
        </p:spPr>
        <p:txBody>
          <a:bodyPr spcFirstLastPara="1" vert="horz" wrap="square" lIns="91425" tIns="91425" rIns="91425" bIns="91425" rtlCol="0" anchor="t" anchorCtr="0">
            <a:noAutofit/>
          </a:bodyPr>
          <a:lstStyle>
            <a:lvl1pPr marL="457200" lvl="0" indent="-330200" algn="l" defTabSz="342900" rtl="0" eaLnBrk="1" latinLnBrk="0" hangingPunct="1">
              <a:spcBef>
                <a:spcPts val="60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1pPr>
            <a:lvl2pPr marL="914400" lvl="1"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2pPr>
            <a:lvl3pPr marL="1371600" lvl="2"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3pPr>
            <a:lvl4pPr marL="1828800" lvl="3"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4pPr>
            <a:lvl5pPr marL="2286000" lvl="4"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5pPr>
            <a:lvl6pPr marL="2743200" lvl="5"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6pPr>
            <a:lvl7pPr marL="3200400" lvl="6"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7pPr>
            <a:lvl8pPr marL="3657600" lvl="7"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8pPr>
            <a:lvl9pPr marL="4114800" lvl="8"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9pPr>
          </a:lstStyle>
          <a:p>
            <a:pPr marL="76200" indent="0">
              <a:buFont typeface="Wingdings 3" charset="2"/>
              <a:buNone/>
            </a:pPr>
            <a:r>
              <a:rPr lang="en-US" sz="1800" b="1" dirty="0">
                <a:solidFill>
                  <a:srgbClr val="00B050"/>
                </a:solidFill>
                <a:latin typeface="Open Sans" panose="020B0606030504020204" pitchFamily="34" charset="0"/>
              </a:rPr>
              <a:t>Strategic Priority &amp; Goal Focus #1: Empathy</a:t>
            </a:r>
          </a:p>
          <a:p>
            <a:pPr marL="76200" indent="0">
              <a:buFont typeface="Wingdings 3" charset="2"/>
              <a:buNone/>
            </a:pPr>
            <a:r>
              <a:rPr lang="en-US" sz="1200" dirty="0">
                <a:solidFill>
                  <a:srgbClr val="FF0000"/>
                </a:solidFill>
                <a:latin typeface="Open Sans" panose="020B0606030504020204" pitchFamily="34" charset="0"/>
              </a:rPr>
              <a:t>Empathy: Staff and student wellbeing- Promote student and staff wellbeing through prioritizing self-care, physical and mental health, and social emotional learning</a:t>
            </a:r>
          </a:p>
          <a:p>
            <a:pPr marL="76200" indent="0">
              <a:buFont typeface="Wingdings 3" charset="2"/>
              <a:buNone/>
            </a:pPr>
            <a:endParaRPr lang="en-US" sz="1200" dirty="0">
              <a:solidFill>
                <a:srgbClr val="FF0000"/>
              </a:solidFill>
              <a:latin typeface="Open Sans" panose="020B0606030504020204" pitchFamily="34" charset="0"/>
            </a:endParaRPr>
          </a:p>
          <a:p>
            <a:pPr marL="76200" indent="0">
              <a:buFont typeface="Wingdings 3" charset="2"/>
              <a:buNone/>
            </a:pPr>
            <a:r>
              <a:rPr lang="en-US" sz="1200" dirty="0">
                <a:solidFill>
                  <a:srgbClr val="FF0000"/>
                </a:solidFill>
                <a:latin typeface="Open Sans" panose="020B0606030504020204" pitchFamily="34" charset="0"/>
              </a:rPr>
              <a:t>NMAPA is committed to a positive school environment in which we support student and staff wellbeing. We believe in creating a positive learning environment for our students; where the students feel safe and can be fully engaged in the learning activities. We also believe that it is imperative to provide teachers and staff with the support to create a positive learning environment and ensure their well-being by prioritizing mental and physical health.</a:t>
            </a:r>
            <a:endParaRPr lang="en" sz="1600" dirty="0">
              <a:solidFill>
                <a:srgbClr val="FF0000"/>
              </a:solidFill>
              <a:highlight>
                <a:srgbClr val="FFFF00"/>
              </a:highlight>
            </a:endParaRPr>
          </a:p>
          <a:p>
            <a:pPr marL="457200" lvl="1" indent="0">
              <a:buFont typeface="Wingdings 3" charset="2"/>
              <a:buNone/>
            </a:pPr>
            <a:endParaRPr lang="en"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6" name="Google Shape;116;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Google Shape;122;p21">
            <a:extLst>
              <a:ext uri="{FF2B5EF4-FFF2-40B4-BE49-F238E27FC236}">
                <a16:creationId xmlns:a16="http://schemas.microsoft.com/office/drawing/2014/main" id="{4E00E2F4-BE39-C720-FEBB-B91BD7BC802A}"/>
              </a:ext>
            </a:extLst>
          </p:cNvPr>
          <p:cNvSpPr txBox="1">
            <a:spLocks/>
          </p:cNvSpPr>
          <p:nvPr/>
        </p:nvSpPr>
        <p:spPr>
          <a:xfrm>
            <a:off x="80050" y="2105365"/>
            <a:ext cx="6667482" cy="2377105"/>
          </a:xfrm>
          <a:prstGeom prst="rect">
            <a:avLst/>
          </a:prstGeom>
        </p:spPr>
        <p:txBody>
          <a:bodyPr spcFirstLastPara="1" vert="horz" wrap="square" lIns="91425" tIns="91425" rIns="91425" bIns="91425" rtlCol="0" anchor="t" anchorCtr="0">
            <a:noAutofit/>
          </a:bodyPr>
          <a:lstStyle>
            <a:lvl1pPr marL="457200" lvl="0" indent="-330200" algn="l" defTabSz="342900" rtl="0" eaLnBrk="1" latinLnBrk="0" hangingPunct="1">
              <a:spcBef>
                <a:spcPts val="60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1pPr>
            <a:lvl2pPr marL="914400" lvl="1"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2pPr>
            <a:lvl3pPr marL="1371600" lvl="2"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3pPr>
            <a:lvl4pPr marL="1828800" lvl="3"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4pPr>
            <a:lvl5pPr marL="2286000" lvl="4"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5pPr>
            <a:lvl6pPr marL="2743200" lvl="5"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6pPr>
            <a:lvl7pPr marL="3200400" lvl="6"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7pPr>
            <a:lvl8pPr marL="3657600" lvl="7"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8pPr>
            <a:lvl9pPr marL="4114800" lvl="8"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9pPr>
          </a:lstStyle>
          <a:p>
            <a:pPr marL="76200" indent="0">
              <a:buFont typeface="Wingdings 3" charset="2"/>
              <a:buNone/>
            </a:pPr>
            <a:r>
              <a:rPr lang="en-US" sz="1800" b="1" dirty="0">
                <a:solidFill>
                  <a:schemeClr val="accent3"/>
                </a:solidFill>
                <a:latin typeface="Open Sans" panose="020B0606030504020204" pitchFamily="34" charset="0"/>
              </a:rPr>
              <a:t>Strategic Priority &amp; Goal Focus #2: Equity</a:t>
            </a:r>
          </a:p>
          <a:p>
            <a:pPr marL="76200" indent="0">
              <a:buFont typeface="Wingdings 3" charset="2"/>
              <a:buNone/>
            </a:pPr>
            <a:r>
              <a:rPr lang="en-US" sz="1200" dirty="0">
                <a:solidFill>
                  <a:srgbClr val="FF0000"/>
                </a:solidFill>
                <a:latin typeface="Open Sans" panose="020B0606030504020204" pitchFamily="34" charset="0"/>
              </a:rPr>
              <a:t>Equity: Multi-tiered system of supports- Implement a comprehensive framework to fully operationalize a multi-tiered system of supports to address academic and non-academic student needs and remove barriers to success. </a:t>
            </a:r>
          </a:p>
          <a:p>
            <a:pPr marL="76200" indent="0">
              <a:buFont typeface="Wingdings 3" charset="2"/>
              <a:buNone/>
            </a:pPr>
            <a:endParaRPr lang="en-US" sz="1200" dirty="0">
              <a:solidFill>
                <a:srgbClr val="FF0000"/>
              </a:solidFill>
              <a:latin typeface="Open Sans" panose="020B0606030504020204" pitchFamily="34" charset="0"/>
            </a:endParaRPr>
          </a:p>
          <a:p>
            <a:pPr marL="76200" indent="0">
              <a:buFont typeface="Wingdings 3" charset="2"/>
              <a:buNone/>
            </a:pPr>
            <a:r>
              <a:rPr lang="en-US" sz="1200" dirty="0">
                <a:solidFill>
                  <a:srgbClr val="FF0000"/>
                </a:solidFill>
                <a:latin typeface="Open Sans" panose="020B0606030504020204" pitchFamily="34" charset="0"/>
              </a:rPr>
              <a:t>NMAPA believes that it is essential to support all students. NMAPA will correctly identify students’ needs and provide them with the necessary skills and support to ensure that they are successful in their academic and non-academic classes by removing all barriers to success. NMAPA believes in providing teachers with the time to participate in professional learning opportunities to support the implementation of tiered supports.</a:t>
            </a:r>
            <a:endParaRPr lang="en" sz="1600" dirty="0">
              <a:solidFill>
                <a:srgbClr val="FF0000"/>
              </a:solidFill>
              <a:highlight>
                <a:srgbClr val="FFFF00"/>
              </a:highlight>
            </a:endParaRPr>
          </a:p>
          <a:p>
            <a:pPr marL="457200" lvl="1" indent="0">
              <a:buFont typeface="Wingdings 3" charset="2"/>
              <a:buNone/>
            </a:pPr>
            <a:endParaRPr lang="en" dirty="0">
              <a:solidFill>
                <a:srgbClr val="FF0000"/>
              </a:solidFill>
            </a:endParaRPr>
          </a:p>
        </p:txBody>
      </p:sp>
      <p:sp>
        <p:nvSpPr>
          <p:cNvPr id="6" name="Google Shape;112;p20">
            <a:extLst>
              <a:ext uri="{FF2B5EF4-FFF2-40B4-BE49-F238E27FC236}">
                <a16:creationId xmlns:a16="http://schemas.microsoft.com/office/drawing/2014/main" id="{6DFDE34D-778B-41CF-0EA9-B3E7405050F0}"/>
              </a:ext>
            </a:extLst>
          </p:cNvPr>
          <p:cNvSpPr txBox="1">
            <a:spLocks/>
          </p:cNvSpPr>
          <p:nvPr/>
        </p:nvSpPr>
        <p:spPr>
          <a:xfrm>
            <a:off x="80050" y="47115"/>
            <a:ext cx="7335982" cy="1227829"/>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rtl="0" eaLnBrk="1" hangingPunct="1">
              <a:spcBef>
                <a:spcPts val="0"/>
              </a:spcBef>
              <a:spcAft>
                <a:spcPts val="0"/>
              </a:spcAft>
              <a:buSzPts val="3000"/>
              <a:buNone/>
              <a:defRPr>
                <a:solidFill>
                  <a:schemeClr val="tx2"/>
                </a:solidFill>
              </a:defRPr>
            </a:lvl2pPr>
            <a:lvl3pPr lvl="2" rtl="0" eaLnBrk="1" hangingPunct="1">
              <a:spcBef>
                <a:spcPts val="0"/>
              </a:spcBef>
              <a:spcAft>
                <a:spcPts val="0"/>
              </a:spcAft>
              <a:buSzPts val="3000"/>
              <a:buNone/>
              <a:defRPr>
                <a:solidFill>
                  <a:schemeClr val="tx2"/>
                </a:solidFill>
              </a:defRPr>
            </a:lvl3pPr>
            <a:lvl4pPr lvl="3" rtl="0" eaLnBrk="1" hangingPunct="1">
              <a:spcBef>
                <a:spcPts val="0"/>
              </a:spcBef>
              <a:spcAft>
                <a:spcPts val="0"/>
              </a:spcAft>
              <a:buSzPts val="3000"/>
              <a:buNone/>
              <a:defRPr>
                <a:solidFill>
                  <a:schemeClr val="tx2"/>
                </a:solidFill>
              </a:defRPr>
            </a:lvl4pPr>
            <a:lvl5pPr lvl="4" rtl="0" eaLnBrk="1" hangingPunct="1">
              <a:spcBef>
                <a:spcPts val="0"/>
              </a:spcBef>
              <a:spcAft>
                <a:spcPts val="0"/>
              </a:spcAft>
              <a:buSzPts val="3000"/>
              <a:buNone/>
              <a:defRPr>
                <a:solidFill>
                  <a:schemeClr val="tx2"/>
                </a:solidFill>
              </a:defRPr>
            </a:lvl5pPr>
            <a:lvl6pPr lvl="5" rtl="0" eaLnBrk="1" hangingPunct="1">
              <a:spcBef>
                <a:spcPts val="0"/>
              </a:spcBef>
              <a:spcAft>
                <a:spcPts val="0"/>
              </a:spcAft>
              <a:buSzPts val="3000"/>
              <a:buNone/>
              <a:defRPr>
                <a:solidFill>
                  <a:schemeClr val="tx2"/>
                </a:solidFill>
              </a:defRPr>
            </a:lvl6pPr>
            <a:lvl7pPr lvl="6" rtl="0" eaLnBrk="1" hangingPunct="1">
              <a:spcBef>
                <a:spcPts val="0"/>
              </a:spcBef>
              <a:spcAft>
                <a:spcPts val="0"/>
              </a:spcAft>
              <a:buSzPts val="3000"/>
              <a:buNone/>
              <a:defRPr>
                <a:solidFill>
                  <a:schemeClr val="tx2"/>
                </a:solidFill>
              </a:defRPr>
            </a:lvl7pPr>
            <a:lvl8pPr lvl="7" rtl="0" eaLnBrk="1" hangingPunct="1">
              <a:spcBef>
                <a:spcPts val="0"/>
              </a:spcBef>
              <a:spcAft>
                <a:spcPts val="0"/>
              </a:spcAft>
              <a:buSzPts val="3000"/>
              <a:buNone/>
              <a:defRPr>
                <a:solidFill>
                  <a:schemeClr val="tx2"/>
                </a:solidFill>
              </a:defRPr>
            </a:lvl8pPr>
            <a:lvl9pPr lvl="8" rtl="0" eaLnBrk="1" hangingPunct="1">
              <a:spcBef>
                <a:spcPts val="0"/>
              </a:spcBef>
              <a:spcAft>
                <a:spcPts val="0"/>
              </a:spcAft>
              <a:buSzPts val="3000"/>
              <a:buNone/>
              <a:defRPr>
                <a:solidFill>
                  <a:schemeClr val="tx2"/>
                </a:solidFill>
              </a:defRPr>
            </a:lvl9pPr>
          </a:lstStyle>
          <a:p>
            <a:r>
              <a:rPr lang="en-US" sz="2400" dirty="0">
                <a:solidFill>
                  <a:schemeClr val="tx1"/>
                </a:solidFill>
              </a:rPr>
              <a:t>Local School Plan for Improvement (LSPI)- What are our School’s Goals and How do we plan to accomplish our goals </a:t>
            </a:r>
            <a:r>
              <a:rPr lang="en-US" sz="3200" dirty="0">
                <a:solidFill>
                  <a:schemeClr val="tx1"/>
                </a:solidFill>
              </a:rPr>
              <a:t>?</a:t>
            </a:r>
          </a:p>
        </p:txBody>
      </p:sp>
    </p:spTree>
    <p:extLst>
      <p:ext uri="{BB962C8B-B14F-4D97-AF65-F5344CB8AC3E}">
        <p14:creationId xmlns:p14="http://schemas.microsoft.com/office/powerpoint/2010/main" val="381497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6" name="Google Shape;116;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Google Shape;122;p21">
            <a:extLst>
              <a:ext uri="{FF2B5EF4-FFF2-40B4-BE49-F238E27FC236}">
                <a16:creationId xmlns:a16="http://schemas.microsoft.com/office/drawing/2014/main" id="{4E00E2F4-BE39-C720-FEBB-B91BD7BC802A}"/>
              </a:ext>
            </a:extLst>
          </p:cNvPr>
          <p:cNvSpPr txBox="1">
            <a:spLocks/>
          </p:cNvSpPr>
          <p:nvPr/>
        </p:nvSpPr>
        <p:spPr>
          <a:xfrm>
            <a:off x="364472" y="1618968"/>
            <a:ext cx="6667482" cy="2384383"/>
          </a:xfrm>
          <a:prstGeom prst="rect">
            <a:avLst/>
          </a:prstGeom>
        </p:spPr>
        <p:txBody>
          <a:bodyPr spcFirstLastPara="1" vert="horz" wrap="square" lIns="91425" tIns="91425" rIns="91425" bIns="91425" rtlCol="0" anchor="t" anchorCtr="0">
            <a:noAutofit/>
          </a:bodyPr>
          <a:lstStyle>
            <a:lvl1pPr marL="457200" lvl="0" indent="-330200" algn="l" defTabSz="342900" rtl="0" eaLnBrk="1" latinLnBrk="0" hangingPunct="1">
              <a:spcBef>
                <a:spcPts val="60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1pPr>
            <a:lvl2pPr marL="914400" lvl="1"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2pPr>
            <a:lvl3pPr marL="1371600" lvl="2"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3pPr>
            <a:lvl4pPr marL="1828800" lvl="3"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4pPr>
            <a:lvl5pPr marL="2286000" lvl="4"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5pPr>
            <a:lvl6pPr marL="2743200" lvl="5"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6pPr>
            <a:lvl7pPr marL="3200400" lvl="6"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7pPr>
            <a:lvl8pPr marL="3657600" lvl="7"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8pPr>
            <a:lvl9pPr marL="4114800" lvl="8"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9pPr>
          </a:lstStyle>
          <a:p>
            <a:pPr marL="76200" indent="0">
              <a:buFont typeface="Wingdings 3" charset="2"/>
              <a:buNone/>
            </a:pPr>
            <a:r>
              <a:rPr lang="en-US" sz="1800" b="1" dirty="0">
                <a:solidFill>
                  <a:srgbClr val="7030A0"/>
                </a:solidFill>
                <a:latin typeface="Open Sans" panose="020B0606030504020204" pitchFamily="34" charset="0"/>
              </a:rPr>
              <a:t>Strategic Priority &amp; Goal Focus #3: Effectiveness</a:t>
            </a:r>
          </a:p>
          <a:p>
            <a:pPr marL="76200" indent="0">
              <a:buFont typeface="Wingdings 3" charset="2"/>
              <a:buNone/>
            </a:pPr>
            <a:r>
              <a:rPr lang="en-US" sz="1200" dirty="0">
                <a:solidFill>
                  <a:srgbClr val="FF0000"/>
                </a:solidFill>
                <a:latin typeface="Open Sans" panose="020B0606030504020204" pitchFamily="34" charset="0"/>
              </a:rPr>
              <a:t>Type your school action steps here. Effectiveness: Results-Based Evaluation System NMAPA believes in having high standards and expectations for all students and staff to ensure student success. </a:t>
            </a:r>
          </a:p>
          <a:p>
            <a:pPr marL="0" indent="0">
              <a:buNone/>
            </a:pPr>
            <a:endParaRPr lang="en" sz="1600" dirty="0">
              <a:solidFill>
                <a:srgbClr val="FF0000"/>
              </a:solidFill>
              <a:highlight>
                <a:srgbClr val="FFFF00"/>
              </a:highlight>
            </a:endParaRPr>
          </a:p>
          <a:p>
            <a:pPr marL="457200" lvl="1" indent="0">
              <a:buFont typeface="Wingdings 3" charset="2"/>
              <a:buNone/>
            </a:pPr>
            <a:endParaRPr lang="en" dirty="0">
              <a:solidFill>
                <a:srgbClr val="FF0000"/>
              </a:solidFill>
            </a:endParaRPr>
          </a:p>
        </p:txBody>
      </p:sp>
      <p:sp>
        <p:nvSpPr>
          <p:cNvPr id="6" name="Google Shape;112;p20">
            <a:extLst>
              <a:ext uri="{FF2B5EF4-FFF2-40B4-BE49-F238E27FC236}">
                <a16:creationId xmlns:a16="http://schemas.microsoft.com/office/drawing/2014/main" id="{4E5ED830-7721-5486-E6E4-F8D8D957BA0B}"/>
              </a:ext>
            </a:extLst>
          </p:cNvPr>
          <p:cNvSpPr txBox="1">
            <a:spLocks/>
          </p:cNvSpPr>
          <p:nvPr/>
        </p:nvSpPr>
        <p:spPr>
          <a:xfrm>
            <a:off x="194351" y="0"/>
            <a:ext cx="7335982" cy="1227829"/>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rtl="0" eaLnBrk="1" hangingPunct="1">
              <a:spcBef>
                <a:spcPts val="0"/>
              </a:spcBef>
              <a:spcAft>
                <a:spcPts val="0"/>
              </a:spcAft>
              <a:buSzPts val="3000"/>
              <a:buNone/>
              <a:defRPr>
                <a:solidFill>
                  <a:schemeClr val="tx2"/>
                </a:solidFill>
              </a:defRPr>
            </a:lvl2pPr>
            <a:lvl3pPr lvl="2" rtl="0" eaLnBrk="1" hangingPunct="1">
              <a:spcBef>
                <a:spcPts val="0"/>
              </a:spcBef>
              <a:spcAft>
                <a:spcPts val="0"/>
              </a:spcAft>
              <a:buSzPts val="3000"/>
              <a:buNone/>
              <a:defRPr>
                <a:solidFill>
                  <a:schemeClr val="tx2"/>
                </a:solidFill>
              </a:defRPr>
            </a:lvl3pPr>
            <a:lvl4pPr lvl="3" rtl="0" eaLnBrk="1" hangingPunct="1">
              <a:spcBef>
                <a:spcPts val="0"/>
              </a:spcBef>
              <a:spcAft>
                <a:spcPts val="0"/>
              </a:spcAft>
              <a:buSzPts val="3000"/>
              <a:buNone/>
              <a:defRPr>
                <a:solidFill>
                  <a:schemeClr val="tx2"/>
                </a:solidFill>
              </a:defRPr>
            </a:lvl4pPr>
            <a:lvl5pPr lvl="4" rtl="0" eaLnBrk="1" hangingPunct="1">
              <a:spcBef>
                <a:spcPts val="0"/>
              </a:spcBef>
              <a:spcAft>
                <a:spcPts val="0"/>
              </a:spcAft>
              <a:buSzPts val="3000"/>
              <a:buNone/>
              <a:defRPr>
                <a:solidFill>
                  <a:schemeClr val="tx2"/>
                </a:solidFill>
              </a:defRPr>
            </a:lvl5pPr>
            <a:lvl6pPr lvl="5" rtl="0" eaLnBrk="1" hangingPunct="1">
              <a:spcBef>
                <a:spcPts val="0"/>
              </a:spcBef>
              <a:spcAft>
                <a:spcPts val="0"/>
              </a:spcAft>
              <a:buSzPts val="3000"/>
              <a:buNone/>
              <a:defRPr>
                <a:solidFill>
                  <a:schemeClr val="tx2"/>
                </a:solidFill>
              </a:defRPr>
            </a:lvl6pPr>
            <a:lvl7pPr lvl="6" rtl="0" eaLnBrk="1" hangingPunct="1">
              <a:spcBef>
                <a:spcPts val="0"/>
              </a:spcBef>
              <a:spcAft>
                <a:spcPts val="0"/>
              </a:spcAft>
              <a:buSzPts val="3000"/>
              <a:buNone/>
              <a:defRPr>
                <a:solidFill>
                  <a:schemeClr val="tx2"/>
                </a:solidFill>
              </a:defRPr>
            </a:lvl7pPr>
            <a:lvl8pPr lvl="7" rtl="0" eaLnBrk="1" hangingPunct="1">
              <a:spcBef>
                <a:spcPts val="0"/>
              </a:spcBef>
              <a:spcAft>
                <a:spcPts val="0"/>
              </a:spcAft>
              <a:buSzPts val="3000"/>
              <a:buNone/>
              <a:defRPr>
                <a:solidFill>
                  <a:schemeClr val="tx2"/>
                </a:solidFill>
              </a:defRPr>
            </a:lvl8pPr>
            <a:lvl9pPr lvl="8" rtl="0" eaLnBrk="1" hangingPunct="1">
              <a:spcBef>
                <a:spcPts val="0"/>
              </a:spcBef>
              <a:spcAft>
                <a:spcPts val="0"/>
              </a:spcAft>
              <a:buSzPts val="3000"/>
              <a:buNone/>
              <a:defRPr>
                <a:solidFill>
                  <a:schemeClr val="tx2"/>
                </a:solidFill>
              </a:defRPr>
            </a:lvl9pPr>
          </a:lstStyle>
          <a:p>
            <a:r>
              <a:rPr lang="en-US" sz="2400" dirty="0">
                <a:solidFill>
                  <a:schemeClr val="tx1"/>
                </a:solidFill>
              </a:rPr>
              <a:t>Local School Plan for Improvement (LSPI)- What are our School’s Goals and How do we plan to accomplish our goals </a:t>
            </a:r>
            <a:r>
              <a:rPr lang="en-US" sz="3200" dirty="0">
                <a:solidFill>
                  <a:schemeClr val="tx1"/>
                </a:solidFill>
              </a:rPr>
              <a:t>?</a:t>
            </a:r>
          </a:p>
        </p:txBody>
      </p:sp>
    </p:spTree>
    <p:extLst>
      <p:ext uri="{BB962C8B-B14F-4D97-AF65-F5344CB8AC3E}">
        <p14:creationId xmlns:p14="http://schemas.microsoft.com/office/powerpoint/2010/main" val="362686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Google Shape;112;p20">
            <a:extLst>
              <a:ext uri="{FF2B5EF4-FFF2-40B4-BE49-F238E27FC236}">
                <a16:creationId xmlns:a16="http://schemas.microsoft.com/office/drawing/2014/main" id="{26F8ECB3-3061-51A7-8B09-7989B0D028E6}"/>
              </a:ext>
            </a:extLst>
          </p:cNvPr>
          <p:cNvSpPr txBox="1">
            <a:spLocks noGrp="1"/>
          </p:cNvSpPr>
          <p:nvPr>
            <p:ph type="title"/>
          </p:nvPr>
        </p:nvSpPr>
        <p:spPr>
          <a:xfrm>
            <a:off x="0" y="122989"/>
            <a:ext cx="7335982" cy="1227829"/>
          </a:xfrm>
          <a:prstGeom prst="rect">
            <a:avLst/>
          </a:prstGeom>
        </p:spPr>
        <p:txBody>
          <a:bodyPr spcFirstLastPara="1" wrap="square" lIns="91425" tIns="91425" rIns="91425" bIns="91425" anchor="t" anchorCtr="0">
            <a:noAutofit/>
          </a:bodyPr>
          <a:lstStyle/>
          <a:p>
            <a:pPr lvl="0"/>
            <a:r>
              <a:rPr lang="en-US" sz="2400" dirty="0"/>
              <a:t>Local School Plan for Improvement (LSPI)- What are our School Goals and How do we plan to accomplish our goals </a:t>
            </a:r>
            <a:r>
              <a:rPr lang="en-US" sz="3200" dirty="0"/>
              <a:t>?</a:t>
            </a:r>
            <a:endParaRPr sz="3200" dirty="0"/>
          </a:p>
        </p:txBody>
      </p:sp>
      <p:sp>
        <p:nvSpPr>
          <p:cNvPr id="116" name="Google Shape;116;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Google Shape;122;p21">
            <a:extLst>
              <a:ext uri="{FF2B5EF4-FFF2-40B4-BE49-F238E27FC236}">
                <a16:creationId xmlns:a16="http://schemas.microsoft.com/office/drawing/2014/main" id="{4E00E2F4-BE39-C720-FEBB-B91BD7BC802A}"/>
              </a:ext>
            </a:extLst>
          </p:cNvPr>
          <p:cNvSpPr txBox="1">
            <a:spLocks/>
          </p:cNvSpPr>
          <p:nvPr/>
        </p:nvSpPr>
        <p:spPr>
          <a:xfrm>
            <a:off x="762912" y="1890802"/>
            <a:ext cx="6667482" cy="2384383"/>
          </a:xfrm>
          <a:prstGeom prst="rect">
            <a:avLst/>
          </a:prstGeom>
        </p:spPr>
        <p:txBody>
          <a:bodyPr spcFirstLastPara="1" vert="horz" wrap="square" lIns="91425" tIns="91425" rIns="91425" bIns="91425" rtlCol="0" anchor="t" anchorCtr="0">
            <a:noAutofit/>
          </a:bodyPr>
          <a:lstStyle>
            <a:lvl1pPr marL="457200" lvl="0" indent="-330200" algn="l" defTabSz="342900" rtl="0" eaLnBrk="1" latinLnBrk="0" hangingPunct="1">
              <a:spcBef>
                <a:spcPts val="60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1pPr>
            <a:lvl2pPr marL="914400" lvl="1"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2pPr>
            <a:lvl3pPr marL="1371600" lvl="2"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3pPr>
            <a:lvl4pPr marL="1828800" lvl="3"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4pPr>
            <a:lvl5pPr marL="2286000" lvl="4"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5pPr>
            <a:lvl6pPr marL="2743200" lvl="5"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6pPr>
            <a:lvl7pPr marL="3200400" lvl="6"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7pPr>
            <a:lvl8pPr marL="3657600" lvl="7"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8pPr>
            <a:lvl9pPr marL="4114800" lvl="8" indent="-330200" algn="l" defTabSz="342900" rtl="0" eaLnBrk="1" latinLnBrk="0" hangingPunct="1">
              <a:spcBef>
                <a:spcPts val="0"/>
              </a:spcBef>
              <a:spcAft>
                <a:spcPts val="0"/>
              </a:spcAft>
              <a:buClr>
                <a:schemeClr val="accent1">
                  <a:lumMod val="75000"/>
                </a:schemeClr>
              </a:buClr>
              <a:buSzPts val="1600"/>
              <a:buFont typeface="Wingdings 3" charset="2"/>
              <a:buChar char="+"/>
              <a:defRPr sz="1600" kern="1200">
                <a:solidFill>
                  <a:schemeClr val="tx1">
                    <a:lumMod val="75000"/>
                    <a:lumOff val="25000"/>
                  </a:schemeClr>
                </a:solidFill>
                <a:latin typeface="+mn-lt"/>
                <a:ea typeface="+mn-ea"/>
                <a:cs typeface="+mn-cs"/>
              </a:defRPr>
            </a:lvl9pPr>
          </a:lstStyle>
          <a:p>
            <a:pPr marL="76200" indent="0">
              <a:buFont typeface="Wingdings 3" charset="2"/>
              <a:buNone/>
            </a:pPr>
            <a:r>
              <a:rPr lang="en-US" sz="1800" b="1" dirty="0">
                <a:solidFill>
                  <a:srgbClr val="FF2554"/>
                </a:solidFill>
                <a:latin typeface="Open Sans" panose="020B0606030504020204" pitchFamily="34" charset="0"/>
              </a:rPr>
              <a:t>Strategic Priority &amp; Goal Focus #4: Excellence</a:t>
            </a:r>
          </a:p>
          <a:p>
            <a:pPr marL="76200" indent="0">
              <a:buFont typeface="Wingdings 3" charset="2"/>
              <a:buNone/>
            </a:pPr>
            <a:r>
              <a:rPr lang="en-US" sz="1200" dirty="0">
                <a:solidFill>
                  <a:schemeClr val="tx1"/>
                </a:solidFill>
                <a:latin typeface="Open Sans" panose="020B0606030504020204" pitchFamily="34" charset="0"/>
              </a:rPr>
              <a:t>Excellence: Preferred education destination- Be the first choice of students and families for excellent schools and the employer of choice for educators and staff to fulfill careers.  NMAPA is an elementary theme school in GCPS and a school choice. We are seeking to be the premier educational destination for all elementary students and the employer of choice for educators and staff to fulfill their careers.</a:t>
            </a:r>
            <a:endParaRPr lang="en" sz="1600" dirty="0">
              <a:solidFill>
                <a:srgbClr val="FF0000"/>
              </a:solidFill>
              <a:highlight>
                <a:srgbClr val="FFFF00"/>
              </a:highlight>
            </a:endParaRPr>
          </a:p>
          <a:p>
            <a:pPr marL="457200" lvl="1" indent="0">
              <a:buFont typeface="Wingdings 3" charset="2"/>
              <a:buNone/>
            </a:pPr>
            <a:endParaRPr lang="en" dirty="0">
              <a:solidFill>
                <a:srgbClr val="FF0000"/>
              </a:solidFill>
            </a:endParaRPr>
          </a:p>
        </p:txBody>
      </p:sp>
      <p:pic>
        <p:nvPicPr>
          <p:cNvPr id="7" name="Picture 6">
            <a:extLst>
              <a:ext uri="{FF2B5EF4-FFF2-40B4-BE49-F238E27FC236}">
                <a16:creationId xmlns:a16="http://schemas.microsoft.com/office/drawing/2014/main" id="{75193C60-85BB-7D43-429A-4311398CB9CC}"/>
              </a:ext>
            </a:extLst>
          </p:cNvPr>
          <p:cNvPicPr>
            <a:picLocks noChangeAspect="1"/>
          </p:cNvPicPr>
          <p:nvPr/>
        </p:nvPicPr>
        <p:blipFill>
          <a:blip r:embed="rId3"/>
          <a:stretch>
            <a:fillRect/>
          </a:stretch>
        </p:blipFill>
        <p:spPr>
          <a:xfrm>
            <a:off x="603982" y="3897950"/>
            <a:ext cx="390178" cy="390178"/>
          </a:xfrm>
          <a:prstGeom prst="rect">
            <a:avLst/>
          </a:prstGeom>
        </p:spPr>
      </p:pic>
      <p:pic>
        <p:nvPicPr>
          <p:cNvPr id="8" name="Picture 7">
            <a:extLst>
              <a:ext uri="{FF2B5EF4-FFF2-40B4-BE49-F238E27FC236}">
                <a16:creationId xmlns:a16="http://schemas.microsoft.com/office/drawing/2014/main" id="{EF7B74D6-7647-D25D-02AF-87E72471D0D9}"/>
              </a:ext>
            </a:extLst>
          </p:cNvPr>
          <p:cNvPicPr>
            <a:picLocks noChangeAspect="1"/>
          </p:cNvPicPr>
          <p:nvPr/>
        </p:nvPicPr>
        <p:blipFill>
          <a:blip r:embed="rId4"/>
          <a:stretch>
            <a:fillRect/>
          </a:stretch>
        </p:blipFill>
        <p:spPr>
          <a:xfrm>
            <a:off x="214224" y="4046565"/>
            <a:ext cx="365792" cy="457240"/>
          </a:xfrm>
          <a:prstGeom prst="rect">
            <a:avLst/>
          </a:prstGeom>
        </p:spPr>
      </p:pic>
      <p:sp>
        <p:nvSpPr>
          <p:cNvPr id="9" name="TextBox 8">
            <a:extLst>
              <a:ext uri="{FF2B5EF4-FFF2-40B4-BE49-F238E27FC236}">
                <a16:creationId xmlns:a16="http://schemas.microsoft.com/office/drawing/2014/main" id="{176502A6-A88E-9373-ECD9-7903A2541058}"/>
              </a:ext>
            </a:extLst>
          </p:cNvPr>
          <p:cNvSpPr txBox="1"/>
          <p:nvPr/>
        </p:nvSpPr>
        <p:spPr>
          <a:xfrm>
            <a:off x="1018127" y="3897950"/>
            <a:ext cx="7911649" cy="738664"/>
          </a:xfrm>
          <a:prstGeom prst="rect">
            <a:avLst/>
          </a:prstGeom>
          <a:noFill/>
        </p:spPr>
        <p:txBody>
          <a:bodyPr wrap="square" rtlCol="0">
            <a:spAutoFit/>
          </a:bodyPr>
          <a:lstStyle/>
          <a:p>
            <a:r>
              <a:rPr lang="en" sz="1200" i="1" dirty="0"/>
              <a:t>Families, please add your comments/suggestions to the Local School Planning Meeting Input Form under the section labeled </a:t>
            </a:r>
            <a:r>
              <a:rPr lang="en-US" sz="1200" b="1" i="1" u="sng" dirty="0"/>
              <a:t>School Goals</a:t>
            </a:r>
            <a:r>
              <a:rPr lang="en" sz="1200" b="1" i="1" u="sng" dirty="0"/>
              <a:t>.</a:t>
            </a:r>
          </a:p>
          <a:p>
            <a:endParaRPr lang="en-US" dirty="0"/>
          </a:p>
        </p:txBody>
      </p:sp>
      <p:pic>
        <p:nvPicPr>
          <p:cNvPr id="10" name="Picture 9">
            <a:extLst>
              <a:ext uri="{FF2B5EF4-FFF2-40B4-BE49-F238E27FC236}">
                <a16:creationId xmlns:a16="http://schemas.microsoft.com/office/drawing/2014/main" id="{F76D864F-EE64-8BED-27FE-CA07B784CDD0}"/>
              </a:ext>
            </a:extLst>
          </p:cNvPr>
          <p:cNvPicPr>
            <a:picLocks noChangeAspect="1"/>
          </p:cNvPicPr>
          <p:nvPr/>
        </p:nvPicPr>
        <p:blipFill>
          <a:blip r:embed="rId5"/>
          <a:stretch>
            <a:fillRect/>
          </a:stretch>
        </p:blipFill>
        <p:spPr>
          <a:xfrm>
            <a:off x="7774402" y="2459202"/>
            <a:ext cx="1012024" cy="969348"/>
          </a:xfrm>
          <a:prstGeom prst="rect">
            <a:avLst/>
          </a:prstGeom>
        </p:spPr>
      </p:pic>
    </p:spTree>
    <p:extLst>
      <p:ext uri="{BB962C8B-B14F-4D97-AF65-F5344CB8AC3E}">
        <p14:creationId xmlns:p14="http://schemas.microsoft.com/office/powerpoint/2010/main" val="115207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44" name="Rectangle 143">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3"/>
          <p:cNvSpPr txBox="1">
            <a:spLocks noGrp="1"/>
          </p:cNvSpPr>
          <p:nvPr>
            <p:ph type="title"/>
          </p:nvPr>
        </p:nvSpPr>
        <p:spPr>
          <a:xfrm>
            <a:off x="475499" y="3412671"/>
            <a:ext cx="8181805" cy="793242"/>
          </a:xfrm>
          <a:prstGeom prst="rect">
            <a:avLst/>
          </a:prstGeom>
        </p:spPr>
        <p:txBody>
          <a:bodyPr spcFirstLastPara="1" vert="horz" lIns="91440" tIns="45720" rIns="91440" bIns="45720" rtlCol="0" anchor="b" anchorCtr="0">
            <a:normAutofit/>
          </a:bodyPr>
          <a:lstStyle/>
          <a:p>
            <a:pPr lvl="0" defTabSz="914400"/>
            <a:r>
              <a:rPr lang="en-US" sz="2500" b="0" spc="-50" dirty="0">
                <a:solidFill>
                  <a:schemeClr val="tx1">
                    <a:lumMod val="85000"/>
                    <a:lumOff val="15000"/>
                  </a:schemeClr>
                </a:solidFill>
              </a:rPr>
              <a:t>Family and Community Engagement Documents</a:t>
            </a:r>
            <a:br>
              <a:rPr lang="en-US" sz="2500" b="0" spc="-50" dirty="0">
                <a:solidFill>
                  <a:schemeClr val="tx1">
                    <a:lumMod val="85000"/>
                    <a:lumOff val="15000"/>
                  </a:schemeClr>
                </a:solidFill>
              </a:rPr>
            </a:br>
            <a:endParaRPr lang="en-US" sz="2500" b="0" spc="-50" dirty="0">
              <a:solidFill>
                <a:schemeClr val="tx1">
                  <a:lumMod val="85000"/>
                  <a:lumOff val="15000"/>
                </a:schemeClr>
              </a:solidFill>
            </a:endParaRPr>
          </a:p>
        </p:txBody>
      </p:sp>
      <p:pic>
        <p:nvPicPr>
          <p:cNvPr id="3" name="Graphic 2" descr="Woman with kid with solid fill">
            <a:extLst>
              <a:ext uri="{FF2B5EF4-FFF2-40B4-BE49-F238E27FC236}">
                <a16:creationId xmlns:a16="http://schemas.microsoft.com/office/drawing/2014/main" id="{35150D34-00F8-DBD7-9B46-B0432E0E1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593" y="588792"/>
            <a:ext cx="2484588" cy="2484588"/>
          </a:xfrm>
          <a:prstGeom prst="rect">
            <a:avLst/>
          </a:prstGeom>
        </p:spPr>
      </p:pic>
      <p:sp>
        <p:nvSpPr>
          <p:cNvPr id="152" name="Rectangle 151">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n with kid with solid fill">
            <a:extLst>
              <a:ext uri="{FF2B5EF4-FFF2-40B4-BE49-F238E27FC236}">
                <a16:creationId xmlns:a16="http://schemas.microsoft.com/office/drawing/2014/main" id="{1A5FB7FD-C176-BB5A-5D5F-F906B8126D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7197" y="585183"/>
            <a:ext cx="2484588" cy="2484588"/>
          </a:xfrm>
          <a:prstGeom prst="rect">
            <a:avLst/>
          </a:prstGeom>
        </p:spPr>
      </p:pic>
      <p:sp>
        <p:nvSpPr>
          <p:cNvPr id="154" name="Rectangle 153">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Family with two children with solid fill">
            <a:extLst>
              <a:ext uri="{FF2B5EF4-FFF2-40B4-BE49-F238E27FC236}">
                <a16:creationId xmlns:a16="http://schemas.microsoft.com/office/drawing/2014/main" id="{36F9D5B4-3870-2676-367A-9129A57305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8526" y="567166"/>
            <a:ext cx="2484588" cy="2484588"/>
          </a:xfrm>
          <a:prstGeom prst="rect">
            <a:avLst/>
          </a:prstGeom>
        </p:spPr>
      </p:pic>
      <p:cxnSp>
        <p:nvCxnSpPr>
          <p:cNvPr id="156" name="Straight Connector 155">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4214077"/>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Rectangle 159">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Google Shape;139;p23"/>
          <p:cNvSpPr txBox="1">
            <a:spLocks noGrp="1"/>
          </p:cNvSpPr>
          <p:nvPr>
            <p:ph type="sldNum" sz="quarter" idx="12"/>
          </p:nvPr>
        </p:nvSpPr>
        <p:spPr>
          <a:xfrm>
            <a:off x="7425343" y="4844838"/>
            <a:ext cx="984019"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a:pPr lvl="0" indent="0">
                <a:lnSpc>
                  <a:spcPct val="90000"/>
                </a:lnSpc>
                <a:spcBef>
                  <a:spcPts val="0"/>
                </a:spcBef>
                <a:spcAft>
                  <a:spcPts val="600"/>
                </a:spcAft>
                <a:buNone/>
              </a:pPr>
              <a:t>14</a:t>
            </a:fld>
            <a:endParaRPr lang="en-US" sz="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itle 1"/>
          <p:cNvSpPr>
            <a:spLocks noGrp="1"/>
          </p:cNvSpPr>
          <p:nvPr>
            <p:ph type="title"/>
          </p:nvPr>
        </p:nvSpPr>
        <p:spPr>
          <a:xfrm>
            <a:off x="75414" y="116531"/>
            <a:ext cx="8719794" cy="606251"/>
          </a:xfrm>
        </p:spPr>
        <p:txBody>
          <a:bodyPr/>
          <a:lstStyle/>
          <a:p>
            <a:pPr algn="ctr"/>
            <a:r>
              <a:rPr lang="en-US" sz="2800" dirty="0"/>
              <a:t>Title I School-Family Plan…The Promise…</a:t>
            </a:r>
          </a:p>
        </p:txBody>
      </p:sp>
      <p:sp>
        <p:nvSpPr>
          <p:cNvPr id="122" name="Google Shape;122;p21"/>
          <p:cNvSpPr txBox="1">
            <a:spLocks noGrp="1"/>
          </p:cNvSpPr>
          <p:nvPr>
            <p:ph type="body" idx="1"/>
          </p:nvPr>
        </p:nvSpPr>
        <p:spPr>
          <a:xfrm>
            <a:off x="5377297" y="2066269"/>
            <a:ext cx="2422688" cy="1870637"/>
          </a:xfrm>
          <a:prstGeom prst="rect">
            <a:avLst/>
          </a:prstGeom>
        </p:spPr>
        <p:txBody>
          <a:bodyPr spcFirstLastPara="1" wrap="square" lIns="91425" tIns="91425" rIns="91425" bIns="91425" anchor="t" anchorCtr="0">
            <a:noAutofit/>
          </a:bodyPr>
          <a:lstStyle/>
          <a:p>
            <a:pPr marL="0" indent="0">
              <a:buNone/>
            </a:pPr>
            <a:r>
              <a:rPr lang="en" sz="1400" dirty="0">
                <a:solidFill>
                  <a:schemeClr val="tx1"/>
                </a:solidFill>
              </a:rPr>
              <a:t>Review </a:t>
            </a:r>
            <a:r>
              <a:rPr lang="en-US" sz="1400" dirty="0">
                <a:solidFill>
                  <a:schemeClr val="tx1"/>
                </a:solidFill>
              </a:rPr>
              <a:t>The School-Family Plan…The Promise… document with families </a:t>
            </a:r>
            <a:r>
              <a:rPr lang="en" sz="1400" dirty="0">
                <a:solidFill>
                  <a:schemeClr val="tx1"/>
                </a:solidFill>
              </a:rPr>
              <a:t>and gather written input for revisions. </a:t>
            </a:r>
            <a:endParaRPr lang="en" sz="1400"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4" name="Picture 3"/>
          <p:cNvPicPr>
            <a:picLocks noChangeAspect="1"/>
          </p:cNvPicPr>
          <p:nvPr/>
        </p:nvPicPr>
        <p:blipFill>
          <a:blip r:embed="rId3"/>
          <a:stretch>
            <a:fillRect/>
          </a:stretch>
        </p:blipFill>
        <p:spPr>
          <a:xfrm>
            <a:off x="635447" y="4315345"/>
            <a:ext cx="390178" cy="390178"/>
          </a:xfrm>
          <a:prstGeom prst="rect">
            <a:avLst/>
          </a:prstGeom>
        </p:spPr>
      </p:pic>
      <p:pic>
        <p:nvPicPr>
          <p:cNvPr id="5" name="Picture 4"/>
          <p:cNvPicPr>
            <a:picLocks noChangeAspect="1"/>
          </p:cNvPicPr>
          <p:nvPr/>
        </p:nvPicPr>
        <p:blipFill>
          <a:blip r:embed="rId4"/>
          <a:stretch>
            <a:fillRect/>
          </a:stretch>
        </p:blipFill>
        <p:spPr>
          <a:xfrm>
            <a:off x="365313" y="4476903"/>
            <a:ext cx="365792" cy="457240"/>
          </a:xfrm>
          <a:prstGeom prst="rect">
            <a:avLst/>
          </a:prstGeom>
        </p:spPr>
      </p:pic>
      <p:pic>
        <p:nvPicPr>
          <p:cNvPr id="3" name="Picture 2"/>
          <p:cNvPicPr>
            <a:picLocks noChangeAspect="1"/>
          </p:cNvPicPr>
          <p:nvPr/>
        </p:nvPicPr>
        <p:blipFill>
          <a:blip r:embed="rId5"/>
          <a:stretch>
            <a:fillRect/>
          </a:stretch>
        </p:blipFill>
        <p:spPr>
          <a:xfrm>
            <a:off x="5981692" y="1297111"/>
            <a:ext cx="1012024" cy="969348"/>
          </a:xfrm>
          <a:prstGeom prst="rect">
            <a:avLst/>
          </a:prstGeom>
        </p:spPr>
      </p:pic>
      <p:sp>
        <p:nvSpPr>
          <p:cNvPr id="6" name="TextBox 5">
            <a:extLst>
              <a:ext uri="{FF2B5EF4-FFF2-40B4-BE49-F238E27FC236}">
                <a16:creationId xmlns:a16="http://schemas.microsoft.com/office/drawing/2014/main" id="{7A5882D6-A404-F160-485B-D9A675375A59}"/>
              </a:ext>
            </a:extLst>
          </p:cNvPr>
          <p:cNvSpPr txBox="1"/>
          <p:nvPr/>
        </p:nvSpPr>
        <p:spPr>
          <a:xfrm>
            <a:off x="1184490" y="4336191"/>
            <a:ext cx="7959510" cy="738664"/>
          </a:xfrm>
          <a:prstGeom prst="rect">
            <a:avLst/>
          </a:prstGeom>
          <a:noFill/>
        </p:spPr>
        <p:txBody>
          <a:bodyPr wrap="square" rtlCol="0">
            <a:spAutoFit/>
          </a:bodyPr>
          <a:lstStyle/>
          <a:p>
            <a:r>
              <a:rPr lang="en" sz="1200" i="1" dirty="0"/>
              <a:t>Please add your comments/suggestions to the Local School Planning Meeting Input Form under the section labeled </a:t>
            </a:r>
            <a:r>
              <a:rPr lang="en-US" sz="1200" b="1" i="1" u="sng" dirty="0"/>
              <a:t>The </a:t>
            </a:r>
            <a:r>
              <a:rPr lang="en" sz="1200" b="1" i="1" u="sng" dirty="0"/>
              <a:t>Plan… The Promise.</a:t>
            </a:r>
          </a:p>
          <a:p>
            <a:endParaRPr lang="en-US" dirty="0"/>
          </a:p>
        </p:txBody>
      </p:sp>
      <p:pic>
        <p:nvPicPr>
          <p:cNvPr id="9" name="Picture 8" descr="A brochure with text and images&#10;&#10;Description automatically generated">
            <a:extLst>
              <a:ext uri="{FF2B5EF4-FFF2-40B4-BE49-F238E27FC236}">
                <a16:creationId xmlns:a16="http://schemas.microsoft.com/office/drawing/2014/main" id="{B43DB742-9F20-7C29-6B40-3B04E1B06823}"/>
              </a:ext>
            </a:extLst>
          </p:cNvPr>
          <p:cNvPicPr>
            <a:picLocks noChangeAspect="1"/>
          </p:cNvPicPr>
          <p:nvPr/>
        </p:nvPicPr>
        <p:blipFill>
          <a:blip r:embed="rId6"/>
          <a:stretch>
            <a:fillRect/>
          </a:stretch>
        </p:blipFill>
        <p:spPr>
          <a:xfrm>
            <a:off x="340886" y="1050584"/>
            <a:ext cx="4834537" cy="3036141"/>
          </a:xfrm>
          <a:prstGeom prst="rect">
            <a:avLst/>
          </a:prstGeom>
        </p:spPr>
      </p:pic>
    </p:spTree>
    <p:extLst>
      <p:ext uri="{BB962C8B-B14F-4D97-AF65-F5344CB8AC3E}">
        <p14:creationId xmlns:p14="http://schemas.microsoft.com/office/powerpoint/2010/main" val="309772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58" name="Rectangle 1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0" name="Straight Connector 1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1" name="Rectangle 14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3"/>
          <p:cNvSpPr txBox="1">
            <a:spLocks noGrp="1"/>
          </p:cNvSpPr>
          <p:nvPr>
            <p:ph type="title"/>
          </p:nvPr>
        </p:nvSpPr>
        <p:spPr>
          <a:xfrm>
            <a:off x="3967315" y="479322"/>
            <a:ext cx="4689988" cy="2764512"/>
          </a:xfrm>
          <a:prstGeom prst="rect">
            <a:avLst/>
          </a:prstGeom>
        </p:spPr>
        <p:txBody>
          <a:bodyPr spcFirstLastPara="1" vert="horz" lIns="91440" tIns="45720" rIns="91440" bIns="45720" rtlCol="0" anchor="b" anchorCtr="0">
            <a:normAutofit/>
          </a:bodyPr>
          <a:lstStyle/>
          <a:p>
            <a:pPr lvl="0" defTabSz="914400"/>
            <a:r>
              <a:rPr lang="en-US" sz="8000" b="0" spc="-50">
                <a:solidFill>
                  <a:schemeClr val="tx1">
                    <a:lumMod val="85000"/>
                    <a:lumOff val="15000"/>
                  </a:schemeClr>
                </a:solidFill>
              </a:rPr>
              <a:t>Budget</a:t>
            </a:r>
            <a:br>
              <a:rPr lang="en-US" sz="8000" b="0" spc="-50">
                <a:solidFill>
                  <a:schemeClr val="tx1">
                    <a:lumMod val="85000"/>
                    <a:lumOff val="15000"/>
                  </a:schemeClr>
                </a:solidFill>
              </a:rPr>
            </a:br>
            <a:endParaRPr lang="en-US" sz="8000" b="0" spc="-50">
              <a:solidFill>
                <a:schemeClr val="tx1">
                  <a:lumMod val="85000"/>
                  <a:lumOff val="15000"/>
                </a:schemeClr>
              </a:solidFill>
            </a:endParaRPr>
          </a:p>
        </p:txBody>
      </p:sp>
      <p:pic>
        <p:nvPicPr>
          <p:cNvPr id="4" name="Graphic 3" descr="Piggy Bank with solid fill">
            <a:extLst>
              <a:ext uri="{FF2B5EF4-FFF2-40B4-BE49-F238E27FC236}">
                <a16:creationId xmlns:a16="http://schemas.microsoft.com/office/drawing/2014/main" id="{E08D10C8-BDAE-D7A6-A0C2-8E23BB531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499" y="872646"/>
            <a:ext cx="3000986" cy="3000986"/>
          </a:xfrm>
          <a:prstGeom prst="rect">
            <a:avLst/>
          </a:prstGeom>
        </p:spPr>
      </p:pic>
      <p:cxnSp>
        <p:nvCxnSpPr>
          <p:cNvPr id="162" name="Straight Connector 15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3" name="Rectangle 15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5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Google Shape;139;p23"/>
          <p:cNvSpPr txBox="1">
            <a:spLocks noGrp="1"/>
          </p:cNvSpPr>
          <p:nvPr>
            <p:ph type="sldNum" sz="quarter" idx="12"/>
          </p:nvPr>
        </p:nvSpPr>
        <p:spPr>
          <a:xfrm>
            <a:off x="7425343" y="4844838"/>
            <a:ext cx="984019" cy="273844"/>
          </a:xfrm>
          <a:prstGeom prst="rect">
            <a:avLst/>
          </a:prstGeom>
        </p:spPr>
        <p:txBody>
          <a:bodyPr spcFirstLastPara="1" vert="horz" lIns="91440" tIns="45720" rIns="91440" bIns="45720" rtlCol="0" anchor="ctr" anchorCtr="0">
            <a:normAutofit/>
          </a:bodyPr>
          <a:lstStyle/>
          <a:p>
            <a:pPr marR="0" lvl="0" indent="0" defTabSz="914400" fontAlgn="auto">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cap="none" spc="0" normalizeH="0" baseline="0" noProof="0">
                <a:ln>
                  <a:noFill/>
                </a:ln>
                <a:effectLst/>
                <a:uLnTx/>
                <a:uFillTx/>
                <a:sym typeface="Sniglet"/>
              </a:rPr>
              <a:pPr marR="0" lvl="0" indent="0" defTabSz="914400" fontAlgn="auto">
                <a:lnSpc>
                  <a:spcPct val="90000"/>
                </a:lnSpc>
                <a:spcBef>
                  <a:spcPts val="0"/>
                </a:spcBef>
                <a:spcAft>
                  <a:spcPts val="600"/>
                </a:spcAft>
                <a:buClr>
                  <a:srgbClr val="000000"/>
                </a:buClr>
                <a:buSzTx/>
                <a:buFont typeface="Arial"/>
                <a:buNone/>
                <a:tabLst/>
                <a:defRPr/>
              </a:pPr>
              <a:t>16</a:t>
            </a:fld>
            <a:endParaRPr kumimoji="0" lang="en-US" sz="700" b="0" i="0" u="none" strike="noStrike" cap="none" spc="0" normalizeH="0" baseline="0" noProof="0">
              <a:ln>
                <a:noFill/>
              </a:ln>
              <a:effectLst/>
              <a:uLnTx/>
              <a:uFillTx/>
              <a:sym typeface="Sniglet"/>
            </a:endParaRPr>
          </a:p>
        </p:txBody>
      </p:sp>
    </p:spTree>
    <p:extLst>
      <p:ext uri="{BB962C8B-B14F-4D97-AF65-F5344CB8AC3E}">
        <p14:creationId xmlns:p14="http://schemas.microsoft.com/office/powerpoint/2010/main" val="21695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81" name="Google Shape;181;p2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1"/>
          <p:cNvPicPr>
            <a:picLocks noChangeAspect="1"/>
          </p:cNvPicPr>
          <p:nvPr/>
        </p:nvPicPr>
        <p:blipFill>
          <a:blip r:embed="rId3"/>
          <a:stretch>
            <a:fillRect/>
          </a:stretch>
        </p:blipFill>
        <p:spPr>
          <a:xfrm>
            <a:off x="323769" y="3869854"/>
            <a:ext cx="446133" cy="557666"/>
          </a:xfrm>
          <a:prstGeom prst="rect">
            <a:avLst/>
          </a:prstGeom>
        </p:spPr>
      </p:pic>
      <p:pic>
        <p:nvPicPr>
          <p:cNvPr id="3" name="Picture 2"/>
          <p:cNvPicPr>
            <a:picLocks noChangeAspect="1"/>
          </p:cNvPicPr>
          <p:nvPr/>
        </p:nvPicPr>
        <p:blipFill>
          <a:blip r:embed="rId4"/>
          <a:stretch>
            <a:fillRect/>
          </a:stretch>
        </p:blipFill>
        <p:spPr>
          <a:xfrm>
            <a:off x="568816" y="3547970"/>
            <a:ext cx="561109" cy="561109"/>
          </a:xfrm>
          <a:prstGeom prst="rect">
            <a:avLst/>
          </a:prstGeom>
        </p:spPr>
      </p:pic>
      <p:sp>
        <p:nvSpPr>
          <p:cNvPr id="15" name="TextBox 14">
            <a:extLst>
              <a:ext uri="{FF2B5EF4-FFF2-40B4-BE49-F238E27FC236}">
                <a16:creationId xmlns:a16="http://schemas.microsoft.com/office/drawing/2014/main" id="{4E6C32E3-4366-C8FD-D6BE-7C23F1E54892}"/>
              </a:ext>
            </a:extLst>
          </p:cNvPr>
          <p:cNvSpPr txBox="1"/>
          <p:nvPr/>
        </p:nvSpPr>
        <p:spPr>
          <a:xfrm>
            <a:off x="1215544" y="3615378"/>
            <a:ext cx="2843708" cy="1292662"/>
          </a:xfrm>
          <a:prstGeom prst="rect">
            <a:avLst/>
          </a:prstGeom>
          <a:noFill/>
        </p:spPr>
        <p:txBody>
          <a:bodyPr wrap="square" rtlCol="0">
            <a:spAutoFit/>
          </a:bodyPr>
          <a:lstStyle/>
          <a:p>
            <a:r>
              <a:rPr lang="en" sz="1200" i="1" dirty="0"/>
              <a:t>Families, please add your comments/suggestions to the Local School Planning Meeting Input Form under the section labeled </a:t>
            </a:r>
            <a:r>
              <a:rPr lang="en-US" sz="1200" b="1" i="1" u="sng" dirty="0"/>
              <a:t>Budget and Prioritized Wish List</a:t>
            </a:r>
            <a:endParaRPr lang="en" sz="1200" b="1" i="1" u="sng" dirty="0"/>
          </a:p>
          <a:p>
            <a:endParaRPr lang="en-US" dirty="0"/>
          </a:p>
        </p:txBody>
      </p:sp>
      <p:pic>
        <p:nvPicPr>
          <p:cNvPr id="17" name="Picture 16">
            <a:extLst>
              <a:ext uri="{FF2B5EF4-FFF2-40B4-BE49-F238E27FC236}">
                <a16:creationId xmlns:a16="http://schemas.microsoft.com/office/drawing/2014/main" id="{3668AC1C-F67E-5313-711A-838AF1127ADC}"/>
              </a:ext>
            </a:extLst>
          </p:cNvPr>
          <p:cNvPicPr>
            <a:picLocks noChangeAspect="1"/>
          </p:cNvPicPr>
          <p:nvPr/>
        </p:nvPicPr>
        <p:blipFill>
          <a:blip r:embed="rId5"/>
          <a:stretch>
            <a:fillRect/>
          </a:stretch>
        </p:blipFill>
        <p:spPr>
          <a:xfrm>
            <a:off x="4491733" y="0"/>
            <a:ext cx="4652267" cy="5143500"/>
          </a:xfrm>
          <a:prstGeom prst="rect">
            <a:avLst/>
          </a:prstGeom>
        </p:spPr>
      </p:pic>
      <p:sp>
        <p:nvSpPr>
          <p:cNvPr id="18" name="Title 1">
            <a:extLst>
              <a:ext uri="{FF2B5EF4-FFF2-40B4-BE49-F238E27FC236}">
                <a16:creationId xmlns:a16="http://schemas.microsoft.com/office/drawing/2014/main" id="{D10ABCEE-8E0D-E77B-C108-8BBB142C61E2}"/>
              </a:ext>
            </a:extLst>
          </p:cNvPr>
          <p:cNvSpPr txBox="1">
            <a:spLocks/>
          </p:cNvSpPr>
          <p:nvPr/>
        </p:nvSpPr>
        <p:spPr>
          <a:xfrm>
            <a:off x="68366" y="227376"/>
            <a:ext cx="4423367" cy="977207"/>
          </a:xfrm>
          <a:prstGeom prst="rect">
            <a:avLst/>
          </a:prstGeom>
        </p:spPr>
        <p:txBody>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tx1"/>
                </a:solidFill>
              </a:rPr>
              <a:t>Our School’s Title I Budget and Prioritized Wish List</a:t>
            </a:r>
          </a:p>
        </p:txBody>
      </p:sp>
      <p:pic>
        <p:nvPicPr>
          <p:cNvPr id="19" name="Picture 18">
            <a:extLst>
              <a:ext uri="{FF2B5EF4-FFF2-40B4-BE49-F238E27FC236}">
                <a16:creationId xmlns:a16="http://schemas.microsoft.com/office/drawing/2014/main" id="{F59F83E1-11FA-9601-B6A1-90BEB5062C4C}"/>
              </a:ext>
            </a:extLst>
          </p:cNvPr>
          <p:cNvPicPr>
            <a:picLocks noChangeAspect="1"/>
          </p:cNvPicPr>
          <p:nvPr/>
        </p:nvPicPr>
        <p:blipFill>
          <a:blip r:embed="rId6"/>
          <a:stretch>
            <a:fillRect/>
          </a:stretch>
        </p:blipFill>
        <p:spPr>
          <a:xfrm>
            <a:off x="4691709" y="1718503"/>
            <a:ext cx="1503461" cy="1125762"/>
          </a:xfrm>
          <a:prstGeom prst="rect">
            <a:avLst/>
          </a:prstGeom>
        </p:spPr>
      </p:pic>
      <p:pic>
        <p:nvPicPr>
          <p:cNvPr id="20" name="Picture 19">
            <a:extLst>
              <a:ext uri="{FF2B5EF4-FFF2-40B4-BE49-F238E27FC236}">
                <a16:creationId xmlns:a16="http://schemas.microsoft.com/office/drawing/2014/main" id="{E3FD44BB-C33E-CCEB-9807-D36D4B3B7D11}"/>
              </a:ext>
            </a:extLst>
          </p:cNvPr>
          <p:cNvPicPr>
            <a:picLocks noChangeAspect="1"/>
          </p:cNvPicPr>
          <p:nvPr/>
        </p:nvPicPr>
        <p:blipFill>
          <a:blip r:embed="rId7"/>
          <a:stretch>
            <a:fillRect/>
          </a:stretch>
        </p:blipFill>
        <p:spPr>
          <a:xfrm>
            <a:off x="1437643" y="2281384"/>
            <a:ext cx="1012024" cy="9693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57" name="Rectangle 1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Rectangle 1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9" name="Straight Connector 1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0" name="Rectangle 14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3"/>
          <p:cNvSpPr txBox="1">
            <a:spLocks noGrp="1"/>
          </p:cNvSpPr>
          <p:nvPr>
            <p:ph type="title"/>
          </p:nvPr>
        </p:nvSpPr>
        <p:spPr>
          <a:xfrm>
            <a:off x="6105832" y="479322"/>
            <a:ext cx="2551471" cy="2764512"/>
          </a:xfrm>
          <a:prstGeom prst="rect">
            <a:avLst/>
          </a:prstGeom>
        </p:spPr>
        <p:txBody>
          <a:bodyPr spcFirstLastPara="1" vert="horz" lIns="91440" tIns="45720" rIns="91440" bIns="45720" rtlCol="0" anchor="b" anchorCtr="0">
            <a:normAutofit/>
          </a:bodyPr>
          <a:lstStyle/>
          <a:p>
            <a:pPr lvl="0" defTabSz="914400"/>
            <a:r>
              <a:rPr lang="en-US" sz="5000" b="0" spc="-50">
                <a:solidFill>
                  <a:schemeClr val="tx1">
                    <a:lumMod val="85000"/>
                    <a:lumOff val="15000"/>
                  </a:schemeClr>
                </a:solidFill>
              </a:rPr>
              <a:t>Staff Training</a:t>
            </a:r>
            <a:br>
              <a:rPr lang="en-US" sz="5000" b="0" spc="-50">
                <a:solidFill>
                  <a:schemeClr val="tx1">
                    <a:lumMod val="85000"/>
                    <a:lumOff val="15000"/>
                  </a:schemeClr>
                </a:solidFill>
              </a:rPr>
            </a:br>
            <a:endParaRPr lang="en-US" sz="5000" b="0" spc="-50">
              <a:solidFill>
                <a:schemeClr val="tx1">
                  <a:lumMod val="85000"/>
                  <a:lumOff val="15000"/>
                </a:schemeClr>
              </a:solidFill>
            </a:endParaRPr>
          </a:p>
        </p:txBody>
      </p:sp>
      <p:pic>
        <p:nvPicPr>
          <p:cNvPr id="3" name="Graphic 2" descr="Group of people with solid fill">
            <a:extLst>
              <a:ext uri="{FF2B5EF4-FFF2-40B4-BE49-F238E27FC236}">
                <a16:creationId xmlns:a16="http://schemas.microsoft.com/office/drawing/2014/main" id="{13CDD434-1A4C-160B-6EE1-68084F5D6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272" y="480060"/>
            <a:ext cx="3790617" cy="3790617"/>
          </a:xfrm>
          <a:prstGeom prst="rect">
            <a:avLst/>
          </a:prstGeom>
        </p:spPr>
      </p:pic>
      <p:cxnSp>
        <p:nvCxnSpPr>
          <p:cNvPr id="161" name="Straight Connector 15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2" name="Rectangle 15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15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Google Shape;139;p23"/>
          <p:cNvSpPr txBox="1">
            <a:spLocks noGrp="1"/>
          </p:cNvSpPr>
          <p:nvPr>
            <p:ph type="sldNum" sz="quarter" idx="12"/>
          </p:nvPr>
        </p:nvSpPr>
        <p:spPr>
          <a:xfrm>
            <a:off x="7425343" y="4844838"/>
            <a:ext cx="984019" cy="273844"/>
          </a:xfrm>
          <a:prstGeom prst="rect">
            <a:avLst/>
          </a:prstGeom>
        </p:spPr>
        <p:txBody>
          <a:bodyPr spcFirstLastPara="1" vert="horz" lIns="91440" tIns="45720" rIns="91440" bIns="45720" rtlCol="0" anchor="ctr" anchorCtr="0">
            <a:normAutofit/>
          </a:bodyPr>
          <a:lstStyle/>
          <a:p>
            <a:pPr marR="0" lvl="0" indent="0" defTabSz="914400" fontAlgn="auto">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cap="none" spc="0" normalizeH="0" baseline="0" noProof="0">
                <a:ln>
                  <a:noFill/>
                </a:ln>
                <a:effectLst/>
                <a:uLnTx/>
                <a:uFillTx/>
                <a:sym typeface="Sniglet"/>
              </a:rPr>
              <a:pPr marR="0" lvl="0" indent="0" defTabSz="914400" fontAlgn="auto">
                <a:lnSpc>
                  <a:spcPct val="90000"/>
                </a:lnSpc>
                <a:spcBef>
                  <a:spcPts val="0"/>
                </a:spcBef>
                <a:spcAft>
                  <a:spcPts val="600"/>
                </a:spcAft>
                <a:buClr>
                  <a:srgbClr val="000000"/>
                </a:buClr>
                <a:buSzTx/>
                <a:buFont typeface="Arial"/>
                <a:buNone/>
                <a:tabLst/>
                <a:defRPr/>
              </a:pPr>
              <a:t>18</a:t>
            </a:fld>
            <a:endParaRPr kumimoji="0" lang="en-US" sz="700" b="0" i="0" u="none" strike="noStrike" cap="none" spc="0" normalizeH="0" baseline="0" noProof="0">
              <a:ln>
                <a:noFill/>
              </a:ln>
              <a:effectLst/>
              <a:uLnTx/>
              <a:uFillTx/>
              <a:sym typeface="Sniglet"/>
            </a:endParaRPr>
          </a:p>
        </p:txBody>
      </p:sp>
    </p:spTree>
    <p:extLst>
      <p:ext uri="{BB962C8B-B14F-4D97-AF65-F5344CB8AC3E}">
        <p14:creationId xmlns:p14="http://schemas.microsoft.com/office/powerpoint/2010/main" val="87306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itle 1"/>
          <p:cNvSpPr>
            <a:spLocks noGrp="1"/>
          </p:cNvSpPr>
          <p:nvPr>
            <p:ph type="title"/>
          </p:nvPr>
        </p:nvSpPr>
        <p:spPr>
          <a:xfrm>
            <a:off x="265371" y="169730"/>
            <a:ext cx="7020900" cy="977207"/>
          </a:xfrm>
        </p:spPr>
        <p:txBody>
          <a:bodyPr/>
          <a:lstStyle/>
          <a:p>
            <a:r>
              <a:rPr lang="en-US" dirty="0"/>
              <a:t>Building School Staff Capacity -</a:t>
            </a:r>
            <a:br>
              <a:rPr lang="en-US" dirty="0"/>
            </a:br>
            <a:r>
              <a:rPr lang="en-US" dirty="0"/>
              <a:t>We Need Your Input</a:t>
            </a:r>
          </a:p>
        </p:txBody>
      </p:sp>
      <p:sp>
        <p:nvSpPr>
          <p:cNvPr id="122" name="Google Shape;122;p21"/>
          <p:cNvSpPr txBox="1">
            <a:spLocks noGrp="1"/>
          </p:cNvSpPr>
          <p:nvPr>
            <p:ph type="body" idx="1"/>
          </p:nvPr>
        </p:nvSpPr>
        <p:spPr>
          <a:xfrm>
            <a:off x="442080" y="1829475"/>
            <a:ext cx="6667482" cy="1084641"/>
          </a:xfrm>
          <a:prstGeom prst="rect">
            <a:avLst/>
          </a:prstGeom>
        </p:spPr>
        <p:txBody>
          <a:bodyPr spcFirstLastPara="1" wrap="square" lIns="91425" tIns="91425" rIns="91425" bIns="91425" anchor="t" anchorCtr="0">
            <a:noAutofit/>
          </a:bodyPr>
          <a:lstStyle/>
          <a:p>
            <a:pPr marL="0" indent="0">
              <a:buNone/>
            </a:pPr>
            <a:r>
              <a:rPr lang="en" sz="1800" dirty="0">
                <a:solidFill>
                  <a:schemeClr val="tx1"/>
                </a:solidFill>
              </a:rPr>
              <a:t>Families, what do you think staff members need to know to better assist you in supporting your child’s learning?</a:t>
            </a:r>
          </a:p>
          <a:p>
            <a:pPr marL="457200" lvl="1" indent="0">
              <a:buNone/>
            </a:pPr>
            <a:endParaRPr lang="en" sz="1800" dirty="0">
              <a:solidFill>
                <a:srgbClr val="FF0000"/>
              </a:solidFill>
            </a:endParaRPr>
          </a:p>
          <a:p>
            <a:pPr marL="457200" lvl="1" indent="0">
              <a:buNone/>
            </a:pPr>
            <a:endParaRPr lang="en" sz="1800" dirty="0">
              <a:solidFill>
                <a:srgbClr val="FF0000"/>
              </a:solidFill>
            </a:endParaRPr>
          </a:p>
          <a:p>
            <a:pPr marL="457200" lvl="1" indent="0">
              <a:buNone/>
            </a:pPr>
            <a:endParaRPr lang="en" sz="1800"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4" name="Picture 3"/>
          <p:cNvPicPr>
            <a:picLocks noChangeAspect="1"/>
          </p:cNvPicPr>
          <p:nvPr/>
        </p:nvPicPr>
        <p:blipFill>
          <a:blip r:embed="rId3"/>
          <a:stretch>
            <a:fillRect/>
          </a:stretch>
        </p:blipFill>
        <p:spPr>
          <a:xfrm>
            <a:off x="690143" y="3986656"/>
            <a:ext cx="390178" cy="390178"/>
          </a:xfrm>
          <a:prstGeom prst="rect">
            <a:avLst/>
          </a:prstGeom>
        </p:spPr>
      </p:pic>
      <p:pic>
        <p:nvPicPr>
          <p:cNvPr id="5" name="Picture 4"/>
          <p:cNvPicPr>
            <a:picLocks noChangeAspect="1"/>
          </p:cNvPicPr>
          <p:nvPr/>
        </p:nvPicPr>
        <p:blipFill>
          <a:blip r:embed="rId4"/>
          <a:stretch>
            <a:fillRect/>
          </a:stretch>
        </p:blipFill>
        <p:spPr>
          <a:xfrm>
            <a:off x="368456" y="4085257"/>
            <a:ext cx="365792" cy="457240"/>
          </a:xfrm>
          <a:prstGeom prst="rect">
            <a:avLst/>
          </a:prstGeom>
        </p:spPr>
      </p:pic>
      <p:sp>
        <p:nvSpPr>
          <p:cNvPr id="3" name="TextBox 2">
            <a:extLst>
              <a:ext uri="{FF2B5EF4-FFF2-40B4-BE49-F238E27FC236}">
                <a16:creationId xmlns:a16="http://schemas.microsoft.com/office/drawing/2014/main" id="{7D51BC1E-567C-8582-060D-ABFFA77D1601}"/>
              </a:ext>
            </a:extLst>
          </p:cNvPr>
          <p:cNvSpPr txBox="1"/>
          <p:nvPr/>
        </p:nvSpPr>
        <p:spPr>
          <a:xfrm>
            <a:off x="1080321" y="4101086"/>
            <a:ext cx="4833369" cy="738664"/>
          </a:xfrm>
          <a:prstGeom prst="rect">
            <a:avLst/>
          </a:prstGeom>
          <a:noFill/>
        </p:spPr>
        <p:txBody>
          <a:bodyPr wrap="square" rtlCol="0">
            <a:spAutoFit/>
          </a:bodyPr>
          <a:lstStyle/>
          <a:p>
            <a:r>
              <a:rPr lang="en" sz="1200" i="1" dirty="0"/>
              <a:t>Families, please add your comments/suggestions to the Local School Planning Meeting Input Form</a:t>
            </a:r>
            <a:endParaRPr lang="en" sz="1200" b="1" i="1" u="sng" dirty="0"/>
          </a:p>
          <a:p>
            <a:endParaRPr lang="en-US" dirty="0"/>
          </a:p>
        </p:txBody>
      </p:sp>
    </p:spTree>
    <p:extLst>
      <p:ext uri="{BB962C8B-B14F-4D97-AF65-F5344CB8AC3E}">
        <p14:creationId xmlns:p14="http://schemas.microsoft.com/office/powerpoint/2010/main" val="232632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40636" y="172398"/>
            <a:ext cx="7020900" cy="750300"/>
          </a:xfrm>
          <a:prstGeom prst="rect">
            <a:avLst/>
          </a:prstGeom>
        </p:spPr>
        <p:txBody>
          <a:bodyPr spcFirstLastPara="1" wrap="square" lIns="91425" tIns="91425" rIns="91425" bIns="91425" anchor="t" anchorCtr="0">
            <a:noAutofit/>
          </a:bodyPr>
          <a:lstStyle/>
          <a:p>
            <a:pPr lvl="0"/>
            <a:r>
              <a:rPr lang="en-US" sz="3600" dirty="0"/>
              <a:t>Welcome</a:t>
            </a:r>
            <a:endParaRPr sz="3600" dirty="0"/>
          </a:p>
        </p:txBody>
      </p:sp>
      <p:sp>
        <p:nvSpPr>
          <p:cNvPr id="57" name="Google Shape;57;p13"/>
          <p:cNvSpPr txBox="1">
            <a:spLocks noGrp="1"/>
          </p:cNvSpPr>
          <p:nvPr>
            <p:ph type="body" idx="1"/>
          </p:nvPr>
        </p:nvSpPr>
        <p:spPr>
          <a:xfrm>
            <a:off x="1600875" y="3448725"/>
            <a:ext cx="5837400" cy="826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sz="1000" dirty="0">
              <a:solidFill>
                <a:srgbClr val="666666"/>
              </a:solidFill>
            </a:endParaRPr>
          </a:p>
          <a:p>
            <a:pPr marL="0" lvl="0" indent="0" algn="l" rtl="0">
              <a:spcBef>
                <a:spcPts val="1000"/>
              </a:spcBef>
              <a:spcAft>
                <a:spcPts val="1000"/>
              </a:spcAft>
              <a:buNone/>
            </a:pPr>
            <a:endParaRPr sz="1000" dirty="0">
              <a:solidFill>
                <a:srgbClr val="666666"/>
              </a:solidFill>
            </a:endParaRPr>
          </a:p>
        </p:txBody>
      </p:sp>
      <p:sp>
        <p:nvSpPr>
          <p:cNvPr id="58" name="Google Shape;58;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Rectangle 3"/>
          <p:cNvSpPr/>
          <p:nvPr/>
        </p:nvSpPr>
        <p:spPr>
          <a:xfrm>
            <a:off x="483623" y="909945"/>
            <a:ext cx="7020899" cy="1569660"/>
          </a:xfrm>
          <a:prstGeom prst="rect">
            <a:avLst/>
          </a:prstGeom>
        </p:spPr>
        <p:txBody>
          <a:bodyPr wrap="square">
            <a:spAutoFit/>
          </a:bodyPr>
          <a:lstStyle/>
          <a:p>
            <a:pPr marL="285750" indent="-285750">
              <a:buFont typeface="Arial" panose="020B0604020202020204" pitchFamily="34" charset="0"/>
              <a:buChar char="•"/>
            </a:pPr>
            <a:r>
              <a:rPr lang="en-US" sz="2400" i="1" dirty="0">
                <a:latin typeface="Corbel" panose="020B0503020204020204" pitchFamily="34" charset="0"/>
              </a:rPr>
              <a:t>Introductions</a:t>
            </a:r>
          </a:p>
          <a:p>
            <a:pPr marL="285750" indent="-285750">
              <a:buFont typeface="Arial" panose="020B0604020202020204" pitchFamily="34" charset="0"/>
              <a:buChar char="•"/>
            </a:pPr>
            <a:r>
              <a:rPr lang="en-US" sz="2400" i="1" dirty="0">
                <a:latin typeface="Corbel" panose="020B0503020204020204" pitchFamily="34" charset="0"/>
              </a:rPr>
              <a:t>Purpose of meeting: </a:t>
            </a:r>
          </a:p>
          <a:p>
            <a:pPr lvl="1"/>
            <a:r>
              <a:rPr lang="en-US" sz="2400" i="1" dirty="0">
                <a:latin typeface="Corbel" panose="020B0503020204020204" pitchFamily="34" charset="0"/>
              </a:rPr>
              <a:t>All families and community members share in the decision-making process. We need your input! </a:t>
            </a:r>
          </a:p>
        </p:txBody>
      </p:sp>
      <p:graphicFrame>
        <p:nvGraphicFramePr>
          <p:cNvPr id="10" name="Table 9"/>
          <p:cNvGraphicFramePr>
            <a:graphicFrameLocks noGrp="1"/>
          </p:cNvGraphicFramePr>
          <p:nvPr>
            <p:extLst>
              <p:ext uri="{D42A27DB-BD31-4B8C-83A1-F6EECF244321}">
                <p14:modId xmlns:p14="http://schemas.microsoft.com/office/powerpoint/2010/main" val="4204553582"/>
              </p:ext>
            </p:extLst>
          </p:nvPr>
        </p:nvGraphicFramePr>
        <p:xfrm>
          <a:off x="1272618" y="2571750"/>
          <a:ext cx="6598763" cy="2158383"/>
        </p:xfrm>
        <a:graphic>
          <a:graphicData uri="http://schemas.openxmlformats.org/drawingml/2006/table">
            <a:tbl>
              <a:tblPr firstRow="1" bandRow="1"/>
              <a:tblGrid>
                <a:gridCol w="3074424">
                  <a:extLst>
                    <a:ext uri="{9D8B030D-6E8A-4147-A177-3AD203B41FA5}">
                      <a16:colId xmlns:a16="http://schemas.microsoft.com/office/drawing/2014/main" val="20000"/>
                    </a:ext>
                  </a:extLst>
                </a:gridCol>
                <a:gridCol w="3524339">
                  <a:extLst>
                    <a:ext uri="{9D8B030D-6E8A-4147-A177-3AD203B41FA5}">
                      <a16:colId xmlns:a16="http://schemas.microsoft.com/office/drawing/2014/main" val="20001"/>
                    </a:ext>
                  </a:extLst>
                </a:gridCol>
              </a:tblGrid>
              <a:tr h="42704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9pPr>
                    </a:lstStyle>
                    <a:p>
                      <a:pPr algn="ctr"/>
                      <a:r>
                        <a:rPr lang="en-US" dirty="0"/>
                        <a:t>At your school</a:t>
                      </a: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77A2BB"/>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Franklin Gothic Book" panose="020B0503020102020204"/>
                          <a:sym typeface="Arial"/>
                        </a:defRPr>
                      </a:lvl9pPr>
                    </a:lstStyle>
                    <a:p>
                      <a:pPr algn="ctr"/>
                      <a:r>
                        <a:rPr lang="en-US" dirty="0"/>
                        <a:t>At</a:t>
                      </a:r>
                      <a:r>
                        <a:rPr lang="en-US" baseline="0" dirty="0"/>
                        <a:t> the GCPS district level</a:t>
                      </a:r>
                      <a:endParaRPr lang="en-US" dirty="0"/>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77A2BB"/>
                    </a:solidFill>
                  </a:tcPr>
                </a:tc>
                <a:extLst>
                  <a:ext uri="{0D108BD9-81ED-4DB2-BD59-A6C34878D82A}">
                    <a16:rowId xmlns:a16="http://schemas.microsoft.com/office/drawing/2014/main" val="10000"/>
                  </a:ext>
                </a:extLst>
              </a:tr>
              <a:tr h="60052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r>
                        <a:rPr lang="en-US" b="1" dirty="0"/>
                        <a:t>L</a:t>
                      </a:r>
                      <a:r>
                        <a:rPr lang="en-US" dirty="0"/>
                        <a:t>ocal </a:t>
                      </a:r>
                      <a:r>
                        <a:rPr lang="en-US" b="1" dirty="0"/>
                        <a:t>S</a:t>
                      </a:r>
                      <a:r>
                        <a:rPr lang="en-US" dirty="0"/>
                        <a:t>chool </a:t>
                      </a:r>
                      <a:r>
                        <a:rPr lang="en-US" b="1" dirty="0"/>
                        <a:t>P</a:t>
                      </a:r>
                      <a:r>
                        <a:rPr lang="en-US" dirty="0"/>
                        <a:t>lan for </a:t>
                      </a:r>
                      <a:r>
                        <a:rPr lang="en-US" b="1" dirty="0"/>
                        <a:t>I</a:t>
                      </a:r>
                      <a:r>
                        <a:rPr lang="en-US" dirty="0"/>
                        <a:t>mprovement</a:t>
                      </a:r>
                      <a:r>
                        <a:rPr lang="en-US" baseline="0" dirty="0"/>
                        <a:t> (LSPI)</a:t>
                      </a:r>
                      <a:endParaRPr lang="en-US" dirty="0"/>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r>
                        <a:rPr lang="en-US" b="1" dirty="0"/>
                        <a:t>D</a:t>
                      </a:r>
                      <a:r>
                        <a:rPr lang="en-US" b="0" dirty="0"/>
                        <a:t>istrict</a:t>
                      </a:r>
                      <a:r>
                        <a:rPr lang="en-US" b="1" baseline="0" dirty="0"/>
                        <a:t> I</a:t>
                      </a:r>
                      <a:r>
                        <a:rPr lang="en-US" b="0" baseline="0" dirty="0"/>
                        <a:t>mprovement</a:t>
                      </a:r>
                      <a:r>
                        <a:rPr lang="en-US" b="1" baseline="0" dirty="0"/>
                        <a:t> P</a:t>
                      </a:r>
                      <a:r>
                        <a:rPr lang="en-US" b="0" baseline="0" dirty="0"/>
                        <a:t>lan (DIP)</a:t>
                      </a:r>
                      <a:endParaRPr lang="en-US" b="0" dirty="0"/>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1"/>
                  </a:ext>
                </a:extLst>
              </a:tr>
              <a:tr h="77755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r>
                        <a:rPr lang="en-US" baseline="0" dirty="0"/>
                        <a:t>The Plan…Promise…</a:t>
                      </a:r>
                      <a:endParaRPr lang="en-US" dirty="0"/>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District Family and Community Engagement Plan</a:t>
                      </a:r>
                      <a:endParaRPr lang="en-US" dirty="0"/>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53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r>
                        <a:rPr lang="en-US" dirty="0"/>
                        <a:t>Title</a:t>
                      </a:r>
                      <a:r>
                        <a:rPr lang="en-US" baseline="0" dirty="0"/>
                        <a:t> I Budget</a:t>
                      </a:r>
                      <a:endParaRPr lang="en-US" dirty="0"/>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Franklin Gothic Book" panose="020B0503020102020204"/>
                          <a:sym typeface="Arial"/>
                        </a:defRPr>
                      </a:lvl9pPr>
                    </a:lstStyle>
                    <a:p>
                      <a:r>
                        <a:rPr lang="en-US" dirty="0"/>
                        <a:t>District</a:t>
                      </a:r>
                      <a:r>
                        <a:rPr lang="en-US" baseline="0" dirty="0"/>
                        <a:t> Title I Budget</a:t>
                      </a:r>
                      <a:endParaRPr lang="en-US" dirty="0"/>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44" name="Rectangle 1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3243834"/>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5" name="Google Shape;135;p23"/>
          <p:cNvSpPr txBox="1">
            <a:spLocks noGrp="1"/>
          </p:cNvSpPr>
          <p:nvPr>
            <p:ph type="title"/>
          </p:nvPr>
        </p:nvSpPr>
        <p:spPr>
          <a:xfrm>
            <a:off x="2877378" y="569214"/>
            <a:ext cx="5489381" cy="2674620"/>
          </a:xfrm>
          <a:prstGeom prst="rect">
            <a:avLst/>
          </a:prstGeom>
        </p:spPr>
        <p:txBody>
          <a:bodyPr spcFirstLastPara="1" vert="horz" lIns="91440" tIns="45720" rIns="91440" bIns="45720" rtlCol="0" anchor="b" anchorCtr="0">
            <a:normAutofit/>
          </a:bodyPr>
          <a:lstStyle/>
          <a:p>
            <a:pPr lvl="0" defTabSz="914400"/>
            <a:r>
              <a:rPr lang="en-US" sz="6200" b="0" spc="-50">
                <a:solidFill>
                  <a:schemeClr val="tx1">
                    <a:lumMod val="85000"/>
                    <a:lumOff val="15000"/>
                  </a:schemeClr>
                </a:solidFill>
              </a:rPr>
              <a:t>GCPS </a:t>
            </a:r>
            <a:br>
              <a:rPr lang="en-US" sz="6200" b="0" spc="-50">
                <a:solidFill>
                  <a:schemeClr val="tx1">
                    <a:lumMod val="85000"/>
                    <a:lumOff val="15000"/>
                  </a:schemeClr>
                </a:solidFill>
              </a:rPr>
            </a:br>
            <a:r>
              <a:rPr lang="en-US" sz="6200" b="0" spc="-50">
                <a:solidFill>
                  <a:schemeClr val="tx1">
                    <a:lumMod val="85000"/>
                    <a:lumOff val="15000"/>
                  </a:schemeClr>
                </a:solidFill>
              </a:rPr>
              <a:t>District Input</a:t>
            </a:r>
            <a:br>
              <a:rPr lang="en-US" sz="6200" b="0" spc="-50">
                <a:solidFill>
                  <a:schemeClr val="tx1">
                    <a:lumMod val="85000"/>
                    <a:lumOff val="15000"/>
                  </a:schemeClr>
                </a:solidFill>
              </a:rPr>
            </a:br>
            <a:endParaRPr lang="en-US" sz="6200" b="0" spc="-50">
              <a:solidFill>
                <a:schemeClr val="tx1">
                  <a:lumMod val="85000"/>
                  <a:lumOff val="15000"/>
                </a:schemeClr>
              </a:solidFill>
            </a:endParaRPr>
          </a:p>
        </p:txBody>
      </p:sp>
      <p:pic>
        <p:nvPicPr>
          <p:cNvPr id="3" name="Graphic 2" descr="Clipboard with solid fill">
            <a:extLst>
              <a:ext uri="{FF2B5EF4-FFF2-40B4-BE49-F238E27FC236}">
                <a16:creationId xmlns:a16="http://schemas.microsoft.com/office/drawing/2014/main" id="{F46304B6-77AB-D97B-3D6F-ABAF6451A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363" y="1458680"/>
            <a:ext cx="1837115" cy="1837115"/>
          </a:xfrm>
          <a:prstGeom prst="rect">
            <a:avLst/>
          </a:prstGeom>
        </p:spPr>
      </p:pic>
      <p:sp>
        <p:nvSpPr>
          <p:cNvPr id="154" name="Rectangle 15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15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Google Shape;139;p23"/>
          <p:cNvSpPr txBox="1">
            <a:spLocks noGrp="1"/>
          </p:cNvSpPr>
          <p:nvPr>
            <p:ph type="sldNum" sz="quarter" idx="12"/>
          </p:nvPr>
        </p:nvSpPr>
        <p:spPr>
          <a:xfrm>
            <a:off x="7425343" y="4844838"/>
            <a:ext cx="984019" cy="273844"/>
          </a:xfrm>
          <a:prstGeom prst="rect">
            <a:avLst/>
          </a:prstGeom>
        </p:spPr>
        <p:txBody>
          <a:bodyPr spcFirstLastPara="1" vert="horz" lIns="91440" tIns="45720" rIns="91440" bIns="45720" rtlCol="0" anchor="ctr" anchorCtr="0">
            <a:normAutofit/>
          </a:bodyPr>
          <a:lstStyle/>
          <a:p>
            <a:pPr marR="0" lvl="0" indent="0" defTabSz="914400" fontAlgn="auto">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cap="none" spc="0" normalizeH="0" baseline="0" noProof="0">
                <a:ln>
                  <a:noFill/>
                </a:ln>
                <a:effectLst/>
                <a:uLnTx/>
                <a:uFillTx/>
                <a:sym typeface="Sniglet"/>
              </a:rPr>
              <a:pPr marR="0" lvl="0" indent="0" defTabSz="914400" fontAlgn="auto">
                <a:lnSpc>
                  <a:spcPct val="90000"/>
                </a:lnSpc>
                <a:spcBef>
                  <a:spcPts val="0"/>
                </a:spcBef>
                <a:spcAft>
                  <a:spcPts val="600"/>
                </a:spcAft>
                <a:buClr>
                  <a:srgbClr val="000000"/>
                </a:buClr>
                <a:buSzTx/>
                <a:buFont typeface="Arial"/>
                <a:buNone/>
                <a:tabLst/>
                <a:defRPr/>
              </a:pPr>
              <a:t>20</a:t>
            </a:fld>
            <a:endParaRPr kumimoji="0" lang="en-US" sz="700" b="0" i="0" u="none" strike="noStrike" cap="none" spc="0" normalizeH="0" baseline="0" noProof="0">
              <a:ln>
                <a:noFill/>
              </a:ln>
              <a:effectLst/>
              <a:uLnTx/>
              <a:uFillTx/>
              <a:sym typeface="Sniglet"/>
            </a:endParaRPr>
          </a:p>
        </p:txBody>
      </p:sp>
    </p:spTree>
    <p:extLst>
      <p:ext uri="{BB962C8B-B14F-4D97-AF65-F5344CB8AC3E}">
        <p14:creationId xmlns:p14="http://schemas.microsoft.com/office/powerpoint/2010/main" val="236020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p:cNvSpPr>
            <a:spLocks noGrp="1"/>
          </p:cNvSpPr>
          <p:nvPr>
            <p:ph type="ctrTitle"/>
          </p:nvPr>
        </p:nvSpPr>
        <p:spPr>
          <a:xfrm>
            <a:off x="185085" y="83695"/>
            <a:ext cx="7284933" cy="659451"/>
          </a:xfrm>
        </p:spPr>
        <p:txBody>
          <a:bodyPr/>
          <a:lstStyle/>
          <a:p>
            <a:r>
              <a:rPr lang="en-US" sz="3200" dirty="0"/>
              <a:t>GCPS District Input Form </a:t>
            </a:r>
          </a:p>
        </p:txBody>
      </p:sp>
      <p:sp>
        <p:nvSpPr>
          <p:cNvPr id="74" name="Google Shape;74;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4" name="Picture 3">
            <a:extLst>
              <a:ext uri="{FF2B5EF4-FFF2-40B4-BE49-F238E27FC236}">
                <a16:creationId xmlns:a16="http://schemas.microsoft.com/office/drawing/2014/main" id="{C26FE524-0EF0-7EAD-829C-C0F96675903C}"/>
              </a:ext>
            </a:extLst>
          </p:cNvPr>
          <p:cNvPicPr>
            <a:picLocks noChangeAspect="1"/>
          </p:cNvPicPr>
          <p:nvPr/>
        </p:nvPicPr>
        <p:blipFill>
          <a:blip r:embed="rId3"/>
          <a:stretch>
            <a:fillRect/>
          </a:stretch>
        </p:blipFill>
        <p:spPr>
          <a:xfrm>
            <a:off x="678729" y="743146"/>
            <a:ext cx="7984503" cy="4192332"/>
          </a:xfrm>
          <a:prstGeom prst="rect">
            <a:avLst/>
          </a:prstGeom>
        </p:spPr>
      </p:pic>
    </p:spTree>
    <p:extLst>
      <p:ext uri="{BB962C8B-B14F-4D97-AF65-F5344CB8AC3E}">
        <p14:creationId xmlns:p14="http://schemas.microsoft.com/office/powerpoint/2010/main" val="265330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1049500" y="1603964"/>
            <a:ext cx="6667482" cy="2410711"/>
          </a:xfrm>
          <a:prstGeom prst="rect">
            <a:avLst/>
          </a:prstGeom>
        </p:spPr>
        <p:txBody>
          <a:bodyPr spcFirstLastPara="1" wrap="square" lIns="91425" tIns="91425" rIns="91425" bIns="91425" anchor="t" anchorCtr="0">
            <a:noAutofit/>
          </a:bodyPr>
          <a:lstStyle/>
          <a:p>
            <a:pPr marL="457200" lvl="1" indent="0">
              <a:buNone/>
            </a:pPr>
            <a:endParaRPr lang="en" sz="1800" dirty="0">
              <a:solidFill>
                <a:srgbClr val="FF0000"/>
              </a:solidFill>
            </a:endParaRPr>
          </a:p>
          <a:p>
            <a:pPr marL="457200" lvl="1" indent="0">
              <a:buNone/>
            </a:pPr>
            <a:endParaRPr lang="en" sz="1800"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7956135" y="165586"/>
            <a:ext cx="1012024" cy="969348"/>
          </a:xfrm>
          <a:prstGeom prst="rect">
            <a:avLst/>
          </a:prstGeom>
        </p:spPr>
      </p:pic>
      <p:pic>
        <p:nvPicPr>
          <p:cNvPr id="8" name="Picture 7">
            <a:extLst>
              <a:ext uri="{FF2B5EF4-FFF2-40B4-BE49-F238E27FC236}">
                <a16:creationId xmlns:a16="http://schemas.microsoft.com/office/drawing/2014/main" id="{851301AF-4093-C740-0717-00E52620638A}"/>
              </a:ext>
            </a:extLst>
          </p:cNvPr>
          <p:cNvPicPr>
            <a:picLocks noChangeAspect="1"/>
          </p:cNvPicPr>
          <p:nvPr/>
        </p:nvPicPr>
        <p:blipFill>
          <a:blip r:embed="rId4"/>
          <a:stretch>
            <a:fillRect/>
          </a:stretch>
        </p:blipFill>
        <p:spPr>
          <a:xfrm>
            <a:off x="111781" y="969390"/>
            <a:ext cx="6798974" cy="3705497"/>
          </a:xfrm>
          <a:prstGeom prst="rect">
            <a:avLst/>
          </a:prstGeom>
        </p:spPr>
      </p:pic>
      <p:sp>
        <p:nvSpPr>
          <p:cNvPr id="9" name="Title 1">
            <a:extLst>
              <a:ext uri="{FF2B5EF4-FFF2-40B4-BE49-F238E27FC236}">
                <a16:creationId xmlns:a16="http://schemas.microsoft.com/office/drawing/2014/main" id="{BA4D479F-7C9D-A9D9-BECA-1BF45848649F}"/>
              </a:ext>
            </a:extLst>
          </p:cNvPr>
          <p:cNvSpPr txBox="1">
            <a:spLocks/>
          </p:cNvSpPr>
          <p:nvPr/>
        </p:nvSpPr>
        <p:spPr>
          <a:xfrm>
            <a:off x="0" y="102549"/>
            <a:ext cx="7284933" cy="659451"/>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r>
              <a:rPr lang="en-US" sz="3200" dirty="0"/>
              <a:t>GCPS Blueprint for the Future</a:t>
            </a:r>
          </a:p>
        </p:txBody>
      </p:sp>
    </p:spTree>
    <p:extLst>
      <p:ext uri="{BB962C8B-B14F-4D97-AF65-F5344CB8AC3E}">
        <p14:creationId xmlns:p14="http://schemas.microsoft.com/office/powerpoint/2010/main" val="2019556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400019" y="1366394"/>
            <a:ext cx="6667482" cy="3674557"/>
          </a:xfrm>
          <a:prstGeom prst="rect">
            <a:avLst/>
          </a:prstGeom>
        </p:spPr>
        <p:txBody>
          <a:bodyPr spcFirstLastPara="1" wrap="square" lIns="91425" tIns="91425" rIns="91425" bIns="91425" anchor="t" anchorCtr="0">
            <a:noAutofit/>
          </a:bodyPr>
          <a:lstStyle/>
          <a:p>
            <a:pPr marL="76200" indent="0" algn="l">
              <a:buNone/>
            </a:pPr>
            <a:r>
              <a:rPr lang="en-US" sz="1800" b="1" dirty="0">
                <a:solidFill>
                  <a:srgbClr val="00B050"/>
                </a:solidFill>
                <a:effectLst/>
                <a:latin typeface="Open Sans" panose="020B0606030504020204" pitchFamily="34" charset="0"/>
              </a:rPr>
              <a:t>Strategic Priority #1: Empathy</a:t>
            </a:r>
          </a:p>
          <a:p>
            <a:pPr marL="76200" indent="0" algn="l">
              <a:buNone/>
            </a:pPr>
            <a:r>
              <a:rPr lang="en-US" sz="1200" b="0" i="0" dirty="0">
                <a:solidFill>
                  <a:srgbClr val="000000"/>
                </a:solidFill>
                <a:effectLst/>
                <a:latin typeface="Open Sans" panose="020B0606030504020204" pitchFamily="34" charset="0"/>
              </a:rPr>
              <a:t>Empathy, the ability to understand the feelings of another person and place yourself in their position, is the entry point towards creating a culture where staff and students feel a sense of belonging and safety.</a:t>
            </a:r>
          </a:p>
          <a:p>
            <a:pPr marL="76200" indent="0" algn="l">
              <a:buNone/>
            </a:pPr>
            <a:r>
              <a:rPr lang="en-US" sz="1200" b="1" dirty="0">
                <a:solidFill>
                  <a:srgbClr val="00B050"/>
                </a:solidFill>
                <a:effectLst/>
                <a:latin typeface="Open Sans" panose="020B0606030504020204" pitchFamily="34" charset="0"/>
              </a:rPr>
              <a:t>Goal 1.A—Cultural competence.</a:t>
            </a:r>
          </a:p>
          <a:p>
            <a:pPr marL="76200" indent="0" algn="l">
              <a:buNone/>
            </a:pPr>
            <a:r>
              <a:rPr lang="en-US" sz="1200" b="0" i="0" dirty="0">
                <a:solidFill>
                  <a:srgbClr val="000000"/>
                </a:solidFill>
                <a:effectLst/>
                <a:latin typeface="Open Sans" panose="020B0606030504020204" pitchFamily="34" charset="0"/>
              </a:rPr>
              <a:t>Increase the cultural competence and proficiency of our organization and individual staff members to improve service delivery, strengthen programs, and enhance engagement across the full spectrum of our diverse community.</a:t>
            </a:r>
          </a:p>
          <a:p>
            <a:pPr marL="76200" indent="0" algn="l">
              <a:buNone/>
            </a:pPr>
            <a:r>
              <a:rPr lang="en-US" sz="1200" b="1" dirty="0">
                <a:solidFill>
                  <a:srgbClr val="00B050"/>
                </a:solidFill>
                <a:effectLst/>
                <a:latin typeface="Open Sans" panose="020B0606030504020204" pitchFamily="34" charset="0"/>
              </a:rPr>
              <a:t>Goal 1.B—Staff and student wellbeing.</a:t>
            </a:r>
          </a:p>
          <a:p>
            <a:pPr marL="76200" indent="0" algn="l">
              <a:buNone/>
            </a:pPr>
            <a:r>
              <a:rPr lang="en-US" sz="1200" b="0" i="0" dirty="0">
                <a:solidFill>
                  <a:srgbClr val="000000"/>
                </a:solidFill>
                <a:effectLst/>
                <a:latin typeface="Open Sans" panose="020B0606030504020204" pitchFamily="34" charset="0"/>
              </a:rPr>
              <a:t>Promote student and staff wellbeing through prioritizing self-care, physical and mental health, and social emotional learning.</a:t>
            </a:r>
          </a:p>
          <a:p>
            <a:pPr marL="76200" indent="0" algn="l">
              <a:buNone/>
            </a:pPr>
            <a:r>
              <a:rPr lang="en-US" sz="1200" b="1" dirty="0">
                <a:solidFill>
                  <a:srgbClr val="00B050"/>
                </a:solidFill>
                <a:effectLst/>
                <a:latin typeface="Open Sans" panose="020B0606030504020204" pitchFamily="34" charset="0"/>
              </a:rPr>
              <a:t>Goal 1.C—Educator diversity.</a:t>
            </a:r>
          </a:p>
          <a:p>
            <a:pPr marL="76200" indent="0" algn="l">
              <a:buNone/>
            </a:pPr>
            <a:r>
              <a:rPr lang="en-US" sz="1200" b="0" i="0" dirty="0">
                <a:solidFill>
                  <a:srgbClr val="000000"/>
                </a:solidFill>
                <a:effectLst/>
                <a:latin typeface="Open Sans" panose="020B0606030504020204" pitchFamily="34" charset="0"/>
              </a:rPr>
              <a:t>Develop robust pipelines and support systems to recruit and retain an educator workforce that reflects the diversity of our students and community.</a:t>
            </a:r>
          </a:p>
          <a:p>
            <a:pPr marL="457200" lvl="1" indent="0">
              <a:buNone/>
            </a:pPr>
            <a:endParaRPr lang="en" dirty="0">
              <a:solidFill>
                <a:srgbClr val="FF0000"/>
              </a:solidFill>
            </a:endParaRPr>
          </a:p>
          <a:p>
            <a:pPr marL="457200" lvl="1" indent="0">
              <a:buNone/>
            </a:pPr>
            <a:endParaRPr lang="en"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7210970" y="634616"/>
            <a:ext cx="1012024" cy="969348"/>
          </a:xfrm>
          <a:prstGeom prst="rect">
            <a:avLst/>
          </a:prstGeom>
        </p:spPr>
      </p:pic>
      <p:sp>
        <p:nvSpPr>
          <p:cNvPr id="5" name="Title 1">
            <a:extLst>
              <a:ext uri="{FF2B5EF4-FFF2-40B4-BE49-F238E27FC236}">
                <a16:creationId xmlns:a16="http://schemas.microsoft.com/office/drawing/2014/main" id="{21B129D5-F186-D60C-EA06-748F4F7BF809}"/>
              </a:ext>
            </a:extLst>
          </p:cNvPr>
          <p:cNvSpPr txBox="1">
            <a:spLocks/>
          </p:cNvSpPr>
          <p:nvPr/>
        </p:nvSpPr>
        <p:spPr>
          <a:xfrm>
            <a:off x="0" y="102549"/>
            <a:ext cx="7284933" cy="659451"/>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r>
              <a:rPr lang="en-US" sz="3200" dirty="0"/>
              <a:t>GCPS Blueprint for the Future – Strategic Plan Summary 2023-2027</a:t>
            </a:r>
          </a:p>
        </p:txBody>
      </p:sp>
    </p:spTree>
    <p:extLst>
      <p:ext uri="{BB962C8B-B14F-4D97-AF65-F5344CB8AC3E}">
        <p14:creationId xmlns:p14="http://schemas.microsoft.com/office/powerpoint/2010/main" val="925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194920" y="1294067"/>
            <a:ext cx="7214284" cy="4179827"/>
          </a:xfrm>
          <a:prstGeom prst="rect">
            <a:avLst/>
          </a:prstGeom>
        </p:spPr>
        <p:txBody>
          <a:bodyPr spcFirstLastPara="1" wrap="square" lIns="91425" tIns="91425" rIns="91425" bIns="91425" anchor="t" anchorCtr="0">
            <a:noAutofit/>
          </a:bodyPr>
          <a:lstStyle/>
          <a:p>
            <a:pPr marL="76200" indent="0" algn="l">
              <a:buNone/>
            </a:pPr>
            <a:r>
              <a:rPr lang="en-US" sz="1800" b="1" dirty="0">
                <a:solidFill>
                  <a:schemeClr val="accent3">
                    <a:lumMod val="75000"/>
                  </a:schemeClr>
                </a:solidFill>
                <a:effectLst/>
                <a:latin typeface="Open Sans" panose="020B0606030504020204" pitchFamily="34" charset="0"/>
              </a:rPr>
              <a:t>Strategic Priority #2: Equity</a:t>
            </a:r>
          </a:p>
          <a:p>
            <a:pPr marL="76200" indent="0" algn="l">
              <a:buNone/>
            </a:pPr>
            <a:r>
              <a:rPr lang="en-US" sz="1200" b="0" i="0" dirty="0">
                <a:solidFill>
                  <a:srgbClr val="000000"/>
                </a:solidFill>
                <a:effectLst/>
                <a:latin typeface="Open Sans" panose="020B0606030504020204" pitchFamily="34" charset="0"/>
              </a:rPr>
              <a:t>Board Policy BAAE - Educational Equity charged district administration to “design or redesign systemic programs and initiatives to address and reduce educational inequity, providing students and staff with targeted supports and enrichment that increase opportunities to succeed.”</a:t>
            </a:r>
          </a:p>
          <a:p>
            <a:pPr marL="76200" indent="0" algn="l">
              <a:buNone/>
            </a:pPr>
            <a:r>
              <a:rPr lang="en-US" sz="1200" b="1" dirty="0">
                <a:solidFill>
                  <a:schemeClr val="accent3">
                    <a:lumMod val="75000"/>
                  </a:schemeClr>
                </a:solidFill>
                <a:effectLst/>
                <a:latin typeface="Open Sans" panose="020B0606030504020204" pitchFamily="34" charset="0"/>
              </a:rPr>
              <a:t>Goal 2.A—Multi-tiered system of supports.</a:t>
            </a:r>
          </a:p>
          <a:p>
            <a:pPr marL="76200" indent="0" algn="l">
              <a:buNone/>
            </a:pPr>
            <a:r>
              <a:rPr lang="en-US" sz="1200" b="0" i="0" dirty="0">
                <a:solidFill>
                  <a:srgbClr val="000000"/>
                </a:solidFill>
                <a:effectLst/>
                <a:latin typeface="Open Sans" panose="020B0606030504020204" pitchFamily="34" charset="0"/>
              </a:rPr>
              <a:t>Implement a comprehensive framework to fully operationalize a multi-tiered system of supports to address academic and non-academic student needs and remove barriers to success.</a:t>
            </a:r>
          </a:p>
          <a:p>
            <a:pPr marL="76200" indent="0" algn="l">
              <a:buNone/>
            </a:pPr>
            <a:r>
              <a:rPr lang="en-US" sz="1200" b="1" dirty="0">
                <a:solidFill>
                  <a:schemeClr val="accent3">
                    <a:lumMod val="75000"/>
                  </a:schemeClr>
                </a:solidFill>
                <a:effectLst/>
                <a:latin typeface="Open Sans" panose="020B0606030504020204" pitchFamily="34" charset="0"/>
              </a:rPr>
              <a:t>Goal 2.B—Opportunity and access.</a:t>
            </a:r>
          </a:p>
          <a:p>
            <a:pPr marL="76200" indent="0" algn="l">
              <a:buNone/>
            </a:pPr>
            <a:r>
              <a:rPr lang="en-US" sz="1200" b="0" i="0" dirty="0">
                <a:solidFill>
                  <a:srgbClr val="000000"/>
                </a:solidFill>
                <a:effectLst/>
                <a:latin typeface="Open Sans" panose="020B0606030504020204" pitchFamily="34" charset="0"/>
              </a:rPr>
              <a:t>Expand student opportunities to engage in and access high-quality, rigorous, and culturally relevant curriculum, advanced coursework (e.g., Advanced Placement and dual enrollment), and enrichment activities (e.g., the arts, gifted, STEM, career technical education).</a:t>
            </a:r>
          </a:p>
          <a:p>
            <a:pPr marL="76200" indent="0" algn="l">
              <a:buNone/>
            </a:pPr>
            <a:r>
              <a:rPr lang="en-US" sz="1200" b="1" dirty="0">
                <a:solidFill>
                  <a:schemeClr val="accent3">
                    <a:lumMod val="75000"/>
                  </a:schemeClr>
                </a:solidFill>
                <a:effectLst/>
                <a:latin typeface="Open Sans" panose="020B0606030504020204" pitchFamily="34" charset="0"/>
              </a:rPr>
              <a:t>Goal 2.C—Equitable resource allocation.</a:t>
            </a:r>
          </a:p>
          <a:p>
            <a:pPr marL="76200" indent="0" algn="l">
              <a:buNone/>
            </a:pPr>
            <a:r>
              <a:rPr lang="en-US" sz="1200" b="0" i="0" dirty="0">
                <a:solidFill>
                  <a:srgbClr val="000000"/>
                </a:solidFill>
                <a:effectLst/>
                <a:latin typeface="Open Sans" panose="020B0606030504020204" pitchFamily="34" charset="0"/>
              </a:rPr>
              <a:t>Overhaul resource allocation systems and processes to ensure that each school’s instructional, social emotional, and behavior supports match the unique student and community needs.</a:t>
            </a:r>
          </a:p>
          <a:p>
            <a:pPr marL="457200" lvl="1" indent="0">
              <a:buNone/>
            </a:pPr>
            <a:endParaRPr lang="en" dirty="0">
              <a:solidFill>
                <a:srgbClr val="FF0000"/>
              </a:solidFill>
            </a:endParaRPr>
          </a:p>
          <a:p>
            <a:pPr marL="457200" lvl="1" indent="0">
              <a:buNone/>
            </a:pPr>
            <a:endParaRPr lang="en"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7210970" y="634616"/>
            <a:ext cx="1012024" cy="969348"/>
          </a:xfrm>
          <a:prstGeom prst="rect">
            <a:avLst/>
          </a:prstGeom>
        </p:spPr>
      </p:pic>
      <p:sp>
        <p:nvSpPr>
          <p:cNvPr id="5" name="Title 1">
            <a:extLst>
              <a:ext uri="{FF2B5EF4-FFF2-40B4-BE49-F238E27FC236}">
                <a16:creationId xmlns:a16="http://schemas.microsoft.com/office/drawing/2014/main" id="{21B129D5-F186-D60C-EA06-748F4F7BF809}"/>
              </a:ext>
            </a:extLst>
          </p:cNvPr>
          <p:cNvSpPr txBox="1">
            <a:spLocks/>
          </p:cNvSpPr>
          <p:nvPr/>
        </p:nvSpPr>
        <p:spPr>
          <a:xfrm>
            <a:off x="0" y="102549"/>
            <a:ext cx="7284933" cy="659451"/>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r>
              <a:rPr lang="en-US" sz="3200" dirty="0"/>
              <a:t>GCPS Blueprint for the Future – Strategic Plan Summary 2023-2027</a:t>
            </a:r>
          </a:p>
        </p:txBody>
      </p:sp>
    </p:spTree>
    <p:extLst>
      <p:ext uri="{BB962C8B-B14F-4D97-AF65-F5344CB8AC3E}">
        <p14:creationId xmlns:p14="http://schemas.microsoft.com/office/powerpoint/2010/main" val="203699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194920" y="1294067"/>
            <a:ext cx="7214284" cy="4179827"/>
          </a:xfrm>
          <a:prstGeom prst="rect">
            <a:avLst/>
          </a:prstGeom>
        </p:spPr>
        <p:txBody>
          <a:bodyPr spcFirstLastPara="1" wrap="square" lIns="91425" tIns="91425" rIns="91425" bIns="91425" anchor="t" anchorCtr="0">
            <a:noAutofit/>
          </a:bodyPr>
          <a:lstStyle/>
          <a:p>
            <a:pPr marL="76200" indent="0" algn="l">
              <a:buNone/>
            </a:pPr>
            <a:r>
              <a:rPr lang="en-US" sz="1800" b="1" dirty="0">
                <a:solidFill>
                  <a:srgbClr val="7030A0"/>
                </a:solidFill>
                <a:effectLst/>
                <a:latin typeface="Open Sans" panose="020B0606030504020204" pitchFamily="34" charset="0"/>
              </a:rPr>
              <a:t>Strategic Priority #3: Effectiveness</a:t>
            </a:r>
          </a:p>
          <a:p>
            <a:pPr marL="76200" indent="0" algn="l">
              <a:buNone/>
            </a:pPr>
            <a:r>
              <a:rPr lang="en-US" sz="1200" b="0" i="1" dirty="0">
                <a:solidFill>
                  <a:srgbClr val="000000"/>
                </a:solidFill>
                <a:effectLst/>
                <a:latin typeface="Open Sans" panose="020B0606030504020204" pitchFamily="34" charset="0"/>
              </a:rPr>
              <a:t>Every system is perfectly designed to get the results that it gets.</a:t>
            </a:r>
            <a:r>
              <a:rPr lang="en-US" sz="1200" b="0" i="0" dirty="0">
                <a:solidFill>
                  <a:srgbClr val="000000"/>
                </a:solidFill>
                <a:effectLst/>
                <a:latin typeface="Open Sans" panose="020B0606030504020204" pitchFamily="34" charset="0"/>
              </a:rPr>
              <a:t> – W. Edwards Deming</a:t>
            </a:r>
            <a:br>
              <a:rPr lang="en-US" sz="1200" b="0" i="0" dirty="0">
                <a:solidFill>
                  <a:srgbClr val="000000"/>
                </a:solidFill>
                <a:effectLst/>
                <a:latin typeface="Open Sans" panose="020B0606030504020204" pitchFamily="34" charset="0"/>
              </a:rPr>
            </a:br>
            <a:r>
              <a:rPr lang="en-US" sz="1200" b="0" i="0" dirty="0">
                <a:solidFill>
                  <a:srgbClr val="000000"/>
                </a:solidFill>
                <a:effectLst/>
                <a:latin typeface="Open Sans" panose="020B0606030504020204" pitchFamily="34" charset="0"/>
              </a:rPr>
              <a:t>This well-known adage is so simple yet profound. In this new era, the district’s challenge is to sustain the legacy of excellent performance while responding to the diverse needs of a growing community.</a:t>
            </a:r>
          </a:p>
          <a:p>
            <a:pPr marL="76200" indent="0" algn="l">
              <a:buNone/>
            </a:pPr>
            <a:r>
              <a:rPr lang="en-US" sz="1200" b="1" dirty="0">
                <a:solidFill>
                  <a:srgbClr val="7030A0"/>
                </a:solidFill>
                <a:effectLst/>
                <a:latin typeface="Open Sans" panose="020B0606030504020204" pitchFamily="34" charset="0"/>
              </a:rPr>
              <a:t>Goal 3.A—Results-Based Evaluation System.</a:t>
            </a:r>
          </a:p>
          <a:p>
            <a:pPr marL="76200" indent="0" algn="l">
              <a:buNone/>
            </a:pPr>
            <a:r>
              <a:rPr lang="en-US" sz="1200" b="0" i="0" dirty="0">
                <a:solidFill>
                  <a:srgbClr val="000000"/>
                </a:solidFill>
                <a:effectLst/>
                <a:latin typeface="Open Sans" panose="020B0606030504020204" pitchFamily="34" charset="0"/>
              </a:rPr>
              <a:t>Redefine the inputs, behaviors, and outcomes that determine the standards for student success as measured by the Results-Based Evaluation System (RBES) to support school improvement and student growth.</a:t>
            </a:r>
          </a:p>
          <a:p>
            <a:pPr marL="76200" indent="0" algn="l">
              <a:buNone/>
            </a:pPr>
            <a:r>
              <a:rPr lang="en-US" sz="1200" b="1" dirty="0">
                <a:solidFill>
                  <a:srgbClr val="7030A0"/>
                </a:solidFill>
                <a:effectLst/>
                <a:latin typeface="Open Sans" panose="020B0606030504020204" pitchFamily="34" charset="0"/>
              </a:rPr>
              <a:t>Goal 3.B—Talent management.</a:t>
            </a:r>
          </a:p>
          <a:p>
            <a:pPr marL="76200" indent="0" algn="l">
              <a:buNone/>
            </a:pPr>
            <a:r>
              <a:rPr lang="en-US" sz="1200" b="0" i="0" dirty="0">
                <a:solidFill>
                  <a:srgbClr val="000000"/>
                </a:solidFill>
                <a:effectLst/>
                <a:latin typeface="Open Sans" panose="020B0606030504020204" pitchFamily="34" charset="0"/>
              </a:rPr>
              <a:t>Transform human resources function into a strategic talent management organization that supports educators and staff to achieve district goals.</a:t>
            </a:r>
          </a:p>
          <a:p>
            <a:pPr marL="76200" indent="0" algn="l">
              <a:buNone/>
            </a:pPr>
            <a:r>
              <a:rPr lang="en-US" sz="1200" b="1" dirty="0">
                <a:solidFill>
                  <a:srgbClr val="7030A0"/>
                </a:solidFill>
                <a:effectLst/>
                <a:latin typeface="Open Sans" panose="020B0606030504020204" pitchFamily="34" charset="0"/>
              </a:rPr>
              <a:t>Goal 3.C—Educational return on investment.</a:t>
            </a:r>
          </a:p>
          <a:p>
            <a:pPr marL="76200" indent="0" algn="l">
              <a:buNone/>
            </a:pPr>
            <a:r>
              <a:rPr lang="en-US" sz="1200" b="0" i="0" dirty="0">
                <a:solidFill>
                  <a:srgbClr val="000000"/>
                </a:solidFill>
                <a:effectLst/>
                <a:latin typeface="Open Sans" panose="020B0606030504020204" pitchFamily="34" charset="0"/>
              </a:rPr>
              <a:t>Measure and report educational return on investment to inform budget and resource allocation decisions and drive continuous improvement.</a:t>
            </a:r>
          </a:p>
          <a:p>
            <a:pPr marL="457200" lvl="1" indent="0">
              <a:buNone/>
            </a:pPr>
            <a:endParaRPr lang="en"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7210970" y="634616"/>
            <a:ext cx="1012024" cy="969348"/>
          </a:xfrm>
          <a:prstGeom prst="rect">
            <a:avLst/>
          </a:prstGeom>
        </p:spPr>
      </p:pic>
      <p:sp>
        <p:nvSpPr>
          <p:cNvPr id="5" name="Title 1">
            <a:extLst>
              <a:ext uri="{FF2B5EF4-FFF2-40B4-BE49-F238E27FC236}">
                <a16:creationId xmlns:a16="http://schemas.microsoft.com/office/drawing/2014/main" id="{21B129D5-F186-D60C-EA06-748F4F7BF809}"/>
              </a:ext>
            </a:extLst>
          </p:cNvPr>
          <p:cNvSpPr txBox="1">
            <a:spLocks/>
          </p:cNvSpPr>
          <p:nvPr/>
        </p:nvSpPr>
        <p:spPr>
          <a:xfrm>
            <a:off x="0" y="102549"/>
            <a:ext cx="7284933" cy="659451"/>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r>
              <a:rPr lang="en-US" sz="3200" dirty="0"/>
              <a:t>GCPS Blueprint for the Future – Strategic Plan Summary 2023-2027</a:t>
            </a:r>
          </a:p>
        </p:txBody>
      </p:sp>
    </p:spTree>
    <p:extLst>
      <p:ext uri="{BB962C8B-B14F-4D97-AF65-F5344CB8AC3E}">
        <p14:creationId xmlns:p14="http://schemas.microsoft.com/office/powerpoint/2010/main" val="347400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194920" y="1294067"/>
            <a:ext cx="7214284" cy="4179827"/>
          </a:xfrm>
          <a:prstGeom prst="rect">
            <a:avLst/>
          </a:prstGeom>
        </p:spPr>
        <p:txBody>
          <a:bodyPr spcFirstLastPara="1" wrap="square" lIns="91425" tIns="91425" rIns="91425" bIns="91425" anchor="t" anchorCtr="0">
            <a:noAutofit/>
          </a:bodyPr>
          <a:lstStyle/>
          <a:p>
            <a:pPr marL="76200" indent="0" algn="l">
              <a:buNone/>
            </a:pPr>
            <a:r>
              <a:rPr lang="en-US" sz="1800" b="1" dirty="0">
                <a:solidFill>
                  <a:srgbClr val="FF2554"/>
                </a:solidFill>
                <a:effectLst/>
                <a:latin typeface="Open Sans" panose="020B0606030504020204" pitchFamily="34" charset="0"/>
              </a:rPr>
              <a:t>Strategic Priority #4: Excellence</a:t>
            </a:r>
          </a:p>
          <a:p>
            <a:pPr marL="76200" indent="0" algn="l">
              <a:buNone/>
            </a:pPr>
            <a:r>
              <a:rPr lang="en-US" sz="1200" b="0" i="0" dirty="0">
                <a:solidFill>
                  <a:srgbClr val="000000"/>
                </a:solidFill>
                <a:effectLst/>
                <a:latin typeface="Open Sans" panose="020B0606030504020204" pitchFamily="34" charset="0"/>
              </a:rPr>
              <a:t>Excellence is not optional. To achieve the GCPS mission and vision, excellence is the standard. This strategic priority continues a long-standing ethos in the district to be a world-class organization in service to students and families.</a:t>
            </a:r>
          </a:p>
          <a:p>
            <a:pPr marL="76200" indent="0" algn="l">
              <a:buNone/>
            </a:pPr>
            <a:r>
              <a:rPr lang="en-US" sz="1200" b="1" dirty="0">
                <a:solidFill>
                  <a:srgbClr val="FF2554"/>
                </a:solidFill>
                <a:effectLst/>
                <a:latin typeface="Open Sans" panose="020B0606030504020204" pitchFamily="34" charset="0"/>
              </a:rPr>
              <a:t>Goal 4.A—Preferred education destination.</a:t>
            </a:r>
          </a:p>
          <a:p>
            <a:pPr marL="76200" indent="0" algn="l">
              <a:buNone/>
            </a:pPr>
            <a:r>
              <a:rPr lang="en-US" sz="1200" b="0" i="0" dirty="0">
                <a:solidFill>
                  <a:srgbClr val="000000"/>
                </a:solidFill>
                <a:effectLst/>
                <a:latin typeface="Open Sans" panose="020B0606030504020204" pitchFamily="34" charset="0"/>
              </a:rPr>
              <a:t>Be the first choice of students and families for excellent schools and the employer of choice for educators and staff to fulfill their careers.</a:t>
            </a:r>
          </a:p>
          <a:p>
            <a:pPr marL="76200" indent="0" algn="l">
              <a:buNone/>
            </a:pPr>
            <a:r>
              <a:rPr lang="en-US" sz="1200" b="1" dirty="0">
                <a:solidFill>
                  <a:srgbClr val="FF2554"/>
                </a:solidFill>
                <a:effectLst/>
                <a:latin typeface="Open Sans" panose="020B0606030504020204" pitchFamily="34" charset="0"/>
              </a:rPr>
              <a:t>Goal 4.B—Post-secondary and workforce readiness.</a:t>
            </a:r>
          </a:p>
          <a:p>
            <a:pPr marL="76200" indent="0" algn="l">
              <a:buNone/>
            </a:pPr>
            <a:r>
              <a:rPr lang="en-US" sz="1200" b="0" i="0" dirty="0">
                <a:solidFill>
                  <a:srgbClr val="000000"/>
                </a:solidFill>
                <a:effectLst/>
                <a:latin typeface="Open Sans" panose="020B0606030504020204" pitchFamily="34" charset="0"/>
              </a:rPr>
              <a:t>Prepare each and every student for postsecondary and workforce readiness so that they have multiple pathways to success based on their demonstrated knowledge, skills, abilities, and interests.</a:t>
            </a:r>
          </a:p>
          <a:p>
            <a:pPr marL="76200" indent="0" algn="l">
              <a:buNone/>
            </a:pPr>
            <a:r>
              <a:rPr lang="en-US" sz="1200" b="1" dirty="0">
                <a:solidFill>
                  <a:srgbClr val="FF2554"/>
                </a:solidFill>
                <a:effectLst/>
                <a:latin typeface="Open Sans" panose="020B0606030504020204" pitchFamily="34" charset="0"/>
              </a:rPr>
              <a:t>Goal 4.C—World-class communication and engagement.</a:t>
            </a:r>
          </a:p>
          <a:p>
            <a:pPr marL="76200" indent="0" algn="l">
              <a:buNone/>
            </a:pPr>
            <a:r>
              <a:rPr lang="en-US" sz="1200" b="0" i="0" dirty="0">
                <a:solidFill>
                  <a:srgbClr val="000000"/>
                </a:solidFill>
                <a:effectLst/>
                <a:latin typeface="Open Sans" panose="020B0606030504020204" pitchFamily="34" charset="0"/>
              </a:rPr>
              <a:t>Demonstrate world-class communication and engagement through modeling the value GCPS leadership places on transparent, two-way communication to build stakeholder trust and confidence.</a:t>
            </a:r>
          </a:p>
          <a:p>
            <a:pPr marL="457200" lvl="1" indent="0">
              <a:buNone/>
            </a:pPr>
            <a:endParaRPr lang="en" dirty="0">
              <a:solidFill>
                <a:srgbClr val="FF0000"/>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7210970" y="634616"/>
            <a:ext cx="1012024" cy="969348"/>
          </a:xfrm>
          <a:prstGeom prst="rect">
            <a:avLst/>
          </a:prstGeom>
        </p:spPr>
      </p:pic>
      <p:sp>
        <p:nvSpPr>
          <p:cNvPr id="5" name="Title 1">
            <a:extLst>
              <a:ext uri="{FF2B5EF4-FFF2-40B4-BE49-F238E27FC236}">
                <a16:creationId xmlns:a16="http://schemas.microsoft.com/office/drawing/2014/main" id="{21B129D5-F186-D60C-EA06-748F4F7BF809}"/>
              </a:ext>
            </a:extLst>
          </p:cNvPr>
          <p:cNvSpPr txBox="1">
            <a:spLocks/>
          </p:cNvSpPr>
          <p:nvPr/>
        </p:nvSpPr>
        <p:spPr>
          <a:xfrm>
            <a:off x="0" y="102549"/>
            <a:ext cx="7284933" cy="659451"/>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3000"/>
              <a:buNone/>
              <a:defRPr sz="2700" kern="1200">
                <a:solidFill>
                  <a:schemeClr val="accent1">
                    <a:lumMod val="75000"/>
                  </a:schemeClr>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r>
              <a:rPr lang="en-US" sz="3200" dirty="0"/>
              <a:t>GCPS Blueprint for the Future – Strategic Plan Summary 2023-2027</a:t>
            </a:r>
          </a:p>
        </p:txBody>
      </p:sp>
    </p:spTree>
    <p:extLst>
      <p:ext uri="{BB962C8B-B14F-4D97-AF65-F5344CB8AC3E}">
        <p14:creationId xmlns:p14="http://schemas.microsoft.com/office/powerpoint/2010/main" val="1010814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itle 1"/>
          <p:cNvSpPr>
            <a:spLocks noGrp="1"/>
          </p:cNvSpPr>
          <p:nvPr>
            <p:ph type="title"/>
          </p:nvPr>
        </p:nvSpPr>
        <p:spPr>
          <a:xfrm>
            <a:off x="-203202" y="65234"/>
            <a:ext cx="8221751" cy="635522"/>
          </a:xfrm>
        </p:spPr>
        <p:txBody>
          <a:bodyPr/>
          <a:lstStyle/>
          <a:p>
            <a:pPr algn="ctr"/>
            <a:r>
              <a:rPr lang="en-US" dirty="0"/>
              <a:t>GCPS Family and Community Engagement Plan</a:t>
            </a: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p:cNvPicPr>
            <a:picLocks noChangeAspect="1"/>
          </p:cNvPicPr>
          <p:nvPr/>
        </p:nvPicPr>
        <p:blipFill>
          <a:blip r:embed="rId3"/>
          <a:stretch>
            <a:fillRect/>
          </a:stretch>
        </p:blipFill>
        <p:spPr>
          <a:xfrm>
            <a:off x="1427693" y="1464990"/>
            <a:ext cx="1012024" cy="969348"/>
          </a:xfrm>
          <a:prstGeom prst="rect">
            <a:avLst/>
          </a:prstGeom>
        </p:spPr>
      </p:pic>
      <p:pic>
        <p:nvPicPr>
          <p:cNvPr id="5" name="Picture 4">
            <a:extLst>
              <a:ext uri="{FF2B5EF4-FFF2-40B4-BE49-F238E27FC236}">
                <a16:creationId xmlns:a16="http://schemas.microsoft.com/office/drawing/2014/main" id="{1D8E6724-8F20-6A59-9C26-1CA7C9338472}"/>
              </a:ext>
            </a:extLst>
          </p:cNvPr>
          <p:cNvPicPr>
            <a:picLocks noChangeAspect="1"/>
          </p:cNvPicPr>
          <p:nvPr/>
        </p:nvPicPr>
        <p:blipFill>
          <a:blip r:embed="rId4"/>
          <a:stretch>
            <a:fillRect/>
          </a:stretch>
        </p:blipFill>
        <p:spPr>
          <a:xfrm>
            <a:off x="3908506" y="1376313"/>
            <a:ext cx="5141227" cy="3066431"/>
          </a:xfrm>
          <a:prstGeom prst="rect">
            <a:avLst/>
          </a:prstGeom>
        </p:spPr>
      </p:pic>
      <p:sp>
        <p:nvSpPr>
          <p:cNvPr id="4" name="Google Shape;122;p21">
            <a:extLst>
              <a:ext uri="{FF2B5EF4-FFF2-40B4-BE49-F238E27FC236}">
                <a16:creationId xmlns:a16="http://schemas.microsoft.com/office/drawing/2014/main" id="{589C8D7C-CB94-7661-029D-87F5E748233D}"/>
              </a:ext>
            </a:extLst>
          </p:cNvPr>
          <p:cNvSpPr txBox="1">
            <a:spLocks/>
          </p:cNvSpPr>
          <p:nvPr/>
        </p:nvSpPr>
        <p:spPr>
          <a:xfrm>
            <a:off x="115391" y="2571750"/>
            <a:ext cx="4648652" cy="1522644"/>
          </a:xfrm>
          <a:prstGeom prst="rect">
            <a:avLst/>
          </a:prstGeom>
        </p:spPr>
        <p:txBody>
          <a:bodyPr spcFirstLastPara="1" vert="horz" wrap="square" lIns="91425" tIns="91425" rIns="91425" bIns="91425" rtlCol="0" anchor="t" anchorCtr="0">
            <a:noAutofit/>
          </a:bodyPr>
          <a:lstStyle>
            <a:lvl1pPr marL="457200" lvl="0" indent="-381000" algn="l" defTabSz="685800" rtl="0" eaLnBrk="1" latinLnBrk="0" hangingPunct="1">
              <a:lnSpc>
                <a:spcPct val="90000"/>
              </a:lnSpc>
              <a:spcBef>
                <a:spcPts val="600"/>
              </a:spcBef>
              <a:spcAft>
                <a:spcPts val="0"/>
              </a:spcAft>
              <a:buClr>
                <a:schemeClr val="accent1"/>
              </a:buClr>
              <a:buSzPts val="24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350" kern="1200">
                <a:solidFill>
                  <a:schemeClr val="tx1">
                    <a:lumMod val="75000"/>
                    <a:lumOff val="25000"/>
                  </a:schemeClr>
                </a:solidFill>
                <a:latin typeface="+mn-lt"/>
                <a:ea typeface="+mn-ea"/>
                <a:cs typeface="+mn-cs"/>
              </a:defRPr>
            </a:lvl2pPr>
            <a:lvl3pPr marL="1371600" lvl="2"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3pPr>
            <a:lvl4pPr marL="1828800" lvl="3"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4pPr>
            <a:lvl5pPr marL="2286000" lvl="4"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5pPr>
            <a:lvl6pPr marL="2743200" lvl="5"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6pPr>
            <a:lvl7pPr marL="3200400" lvl="6"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7pPr>
            <a:lvl8pPr marL="3657600" lvl="7"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8pPr>
            <a:lvl9pPr marL="4114800" lvl="8" indent="-381000" algn="l" defTabSz="685800" rtl="0" eaLnBrk="1" latinLnBrk="0" hangingPunct="1">
              <a:lnSpc>
                <a:spcPct val="90000"/>
              </a:lnSpc>
              <a:spcBef>
                <a:spcPts val="0"/>
              </a:spcBef>
              <a:spcAft>
                <a:spcPts val="0"/>
              </a:spcAft>
              <a:buClr>
                <a:schemeClr val="accent1"/>
              </a:buClr>
              <a:buSzPts val="2400"/>
              <a:buFont typeface="Calibri" pitchFamily="34" charset="0"/>
              <a:buChar char="+"/>
              <a:defRPr sz="105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200" dirty="0">
                <a:solidFill>
                  <a:schemeClr val="tx1"/>
                </a:solidFill>
                <a:hlinkClick r:id="rId5">
                  <a:extLst>
                    <a:ext uri="{A12FA001-AC4F-418D-AE19-62706E023703}">
                      <ahyp:hlinkClr xmlns:ahyp="http://schemas.microsoft.com/office/drawing/2018/hyperlinkcolor" val="tx"/>
                    </a:ext>
                  </a:extLst>
                </a:hlinkClick>
              </a:rPr>
              <a:t>GCPS Family and Community Engagement Plan Video (English)</a:t>
            </a:r>
            <a:endParaRPr lang="en-US" sz="1200" dirty="0">
              <a:solidFill>
                <a:schemeClr val="tx1"/>
              </a:solidFill>
            </a:endParaRPr>
          </a:p>
          <a:p>
            <a:pPr marL="0" indent="0">
              <a:buFont typeface="Calibri" panose="020F0502020204030204" pitchFamily="34" charset="0"/>
              <a:buNone/>
            </a:pPr>
            <a:r>
              <a:rPr lang="en-US" sz="1200" dirty="0">
                <a:solidFill>
                  <a:schemeClr val="tx1"/>
                </a:solidFill>
                <a:hlinkClick r:id="rId6">
                  <a:extLst>
                    <a:ext uri="{A12FA001-AC4F-418D-AE19-62706E023703}">
                      <ahyp:hlinkClr xmlns:ahyp="http://schemas.microsoft.com/office/drawing/2018/hyperlinkcolor" val="tx"/>
                    </a:ext>
                  </a:extLst>
                </a:hlinkClick>
              </a:rPr>
              <a:t>GCPS Family and Community Engagement Plan Video (Spanish)</a:t>
            </a:r>
            <a:endParaRPr lang="en-US" sz="1200" dirty="0">
              <a:solidFill>
                <a:schemeClr val="tx1"/>
              </a:solidFill>
            </a:endParaRPr>
          </a:p>
          <a:p>
            <a:pPr marL="0" indent="0">
              <a:buFont typeface="Calibri" panose="020F0502020204030204" pitchFamily="34" charset="0"/>
              <a:buNone/>
            </a:pPr>
            <a:r>
              <a:rPr lang="en-US" sz="1200" dirty="0">
                <a:solidFill>
                  <a:schemeClr val="tx1"/>
                </a:solidFill>
                <a:hlinkClick r:id="rId7">
                  <a:extLst>
                    <a:ext uri="{A12FA001-AC4F-418D-AE19-62706E023703}">
                      <ahyp:hlinkClr xmlns:ahyp="http://schemas.microsoft.com/office/drawing/2018/hyperlinkcolor" val="tx"/>
                    </a:ext>
                  </a:extLst>
                </a:hlinkClick>
              </a:rPr>
              <a:t>GCPS Family and Community Engagement Plan (Written Document)</a:t>
            </a:r>
            <a:endParaRPr lang="en-US" sz="1200" dirty="0">
              <a:solidFill>
                <a:schemeClr val="tx1"/>
              </a:solidFill>
            </a:endParaRPr>
          </a:p>
          <a:p>
            <a:pPr marL="457200" lvl="1" indent="0">
              <a:buFont typeface="Calibri" pitchFamily="34" charset="0"/>
              <a:buNone/>
            </a:pPr>
            <a:endParaRPr lang="en" sz="2000" dirty="0">
              <a:solidFill>
                <a:schemeClr val="tx1"/>
              </a:solidFill>
            </a:endParaRPr>
          </a:p>
          <a:p>
            <a:pPr marL="457200" lvl="1" indent="0">
              <a:buFont typeface="Calibri" pitchFamily="34" charset="0"/>
              <a:buNone/>
            </a:pPr>
            <a:endParaRPr lang="en" sz="1800" dirty="0">
              <a:solidFill>
                <a:schemeClr val="tx1"/>
              </a:solidFill>
            </a:endParaRPr>
          </a:p>
          <a:p>
            <a:pPr marL="457200" lvl="1" indent="0">
              <a:buFont typeface="Calibri" pitchFamily="34" charset="0"/>
              <a:buNone/>
            </a:pPr>
            <a:endParaRPr lang="en" sz="1800" dirty="0">
              <a:solidFill>
                <a:srgbClr val="FF0000"/>
              </a:solidFill>
            </a:endParaRPr>
          </a:p>
        </p:txBody>
      </p:sp>
    </p:spTree>
    <p:extLst>
      <p:ext uri="{BB962C8B-B14F-4D97-AF65-F5344CB8AC3E}">
        <p14:creationId xmlns:p14="http://schemas.microsoft.com/office/powerpoint/2010/main" val="250514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p:cNvSpPr>
            <a:spLocks noGrp="1"/>
          </p:cNvSpPr>
          <p:nvPr>
            <p:ph type="ctrTitle"/>
          </p:nvPr>
        </p:nvSpPr>
        <p:spPr>
          <a:xfrm>
            <a:off x="131975" y="111976"/>
            <a:ext cx="7284933" cy="659451"/>
          </a:xfrm>
        </p:spPr>
        <p:txBody>
          <a:bodyPr/>
          <a:lstStyle/>
          <a:p>
            <a:r>
              <a:rPr lang="en-US" sz="3200" dirty="0"/>
              <a:t>GCPS District Input Form </a:t>
            </a:r>
          </a:p>
        </p:txBody>
      </p:sp>
      <p:sp>
        <p:nvSpPr>
          <p:cNvPr id="74" name="Google Shape;74;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100" b="0" i="0" u="none" strike="noStrike" kern="0" cap="none" spc="0" normalizeH="0" baseline="0" noProof="0">
              <a:ln>
                <a:noFill/>
              </a:ln>
              <a:solidFill>
                <a:srgbClr val="FFFFFF"/>
              </a:solidFill>
              <a:effectLst/>
              <a:uLnTx/>
              <a:uFillTx/>
              <a:latin typeface="Sniglet"/>
              <a:sym typeface="Sniglet"/>
            </a:endParaRPr>
          </a:p>
        </p:txBody>
      </p:sp>
      <p:pic>
        <p:nvPicPr>
          <p:cNvPr id="3" name="Picture 2">
            <a:extLst>
              <a:ext uri="{FF2B5EF4-FFF2-40B4-BE49-F238E27FC236}">
                <a16:creationId xmlns:a16="http://schemas.microsoft.com/office/drawing/2014/main" id="{00342242-4ECB-02D1-5639-3066F27A43B8}"/>
              </a:ext>
            </a:extLst>
          </p:cNvPr>
          <p:cNvPicPr>
            <a:picLocks noChangeAspect="1"/>
          </p:cNvPicPr>
          <p:nvPr/>
        </p:nvPicPr>
        <p:blipFill>
          <a:blip r:embed="rId3"/>
          <a:stretch>
            <a:fillRect/>
          </a:stretch>
        </p:blipFill>
        <p:spPr>
          <a:xfrm>
            <a:off x="820132" y="951168"/>
            <a:ext cx="7682845" cy="4192332"/>
          </a:xfrm>
          <a:prstGeom prst="rect">
            <a:avLst/>
          </a:prstGeom>
        </p:spPr>
      </p:pic>
    </p:spTree>
    <p:extLst>
      <p:ext uri="{BB962C8B-B14F-4D97-AF65-F5344CB8AC3E}">
        <p14:creationId xmlns:p14="http://schemas.microsoft.com/office/powerpoint/2010/main" val="21166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9" y="460545"/>
            <a:ext cx="7795397" cy="750300"/>
          </a:xfrm>
        </p:spPr>
        <p:txBody>
          <a:bodyPr/>
          <a:lstStyle/>
          <a:p>
            <a:r>
              <a:rPr lang="en-US" sz="3200" dirty="0"/>
              <a:t>GCPS Family and Community Engagement Plan</a:t>
            </a:r>
          </a:p>
        </p:txBody>
      </p:sp>
      <p:sp>
        <p:nvSpPr>
          <p:cNvPr id="3" name="Text Placeholder 2"/>
          <p:cNvSpPr>
            <a:spLocks noGrp="1"/>
          </p:cNvSpPr>
          <p:nvPr>
            <p:ph type="body" idx="1"/>
          </p:nvPr>
        </p:nvSpPr>
        <p:spPr>
          <a:xfrm>
            <a:off x="239412" y="1251234"/>
            <a:ext cx="7020900" cy="2706900"/>
          </a:xfrm>
        </p:spPr>
        <p:txBody>
          <a:bodyPr/>
          <a:lstStyle/>
          <a:p>
            <a:pPr>
              <a:buFont typeface="Arial" panose="020B0604020202020204" pitchFamily="34" charset="0"/>
              <a:buChar char="•"/>
            </a:pPr>
            <a:r>
              <a:rPr lang="en-US" sz="1600" dirty="0"/>
              <a:t>Work with families, parents, teachers, school staff and community members to develop a Family and Community Engagement Plan.</a:t>
            </a:r>
          </a:p>
          <a:p>
            <a:pPr>
              <a:buFont typeface="Arial" panose="020B0604020202020204" pitchFamily="34" charset="0"/>
              <a:buChar char="•"/>
            </a:pPr>
            <a:r>
              <a:rPr lang="en-US" sz="1600" dirty="0"/>
              <a:t>Office of Federal Programs provides support to all Title I schools.</a:t>
            </a:r>
          </a:p>
          <a:p>
            <a:pPr>
              <a:buFont typeface="Arial" panose="020B0604020202020204" pitchFamily="34" charset="0"/>
              <a:buChar char="•"/>
            </a:pPr>
            <a:r>
              <a:rPr lang="en-US" sz="1600" dirty="0"/>
              <a:t>Survey families for content and effectiveness of Family and Community Engagement Plan. </a:t>
            </a:r>
          </a:p>
          <a:p>
            <a:pPr>
              <a:buFont typeface="Arial" panose="020B0604020202020204" pitchFamily="34" charset="0"/>
              <a:buChar char="•"/>
            </a:pPr>
            <a:r>
              <a:rPr lang="en-US" sz="1600" dirty="0"/>
              <a:t>Collaborate with federal, state and local programs. </a:t>
            </a:r>
          </a:p>
          <a:p>
            <a:pPr>
              <a:buFont typeface="Arial" panose="020B0604020202020204" pitchFamily="34" charset="0"/>
              <a:buChar char="•"/>
            </a:pPr>
            <a:r>
              <a:rPr lang="en-US" sz="1600" dirty="0"/>
              <a:t>Building Capacity of Parents</a:t>
            </a:r>
          </a:p>
          <a:p>
            <a:pPr>
              <a:buFont typeface="Arial" panose="020B0604020202020204" pitchFamily="34" charset="0"/>
              <a:buChar char="•"/>
            </a:pPr>
            <a:r>
              <a:rPr lang="en-US" sz="1600" dirty="0"/>
              <a:t>Building Capacity of School Staff</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3D132EBA-1547-DDAB-0DAB-C4E60E2ECB36}"/>
              </a:ext>
            </a:extLst>
          </p:cNvPr>
          <p:cNvPicPr>
            <a:picLocks noChangeAspect="1"/>
          </p:cNvPicPr>
          <p:nvPr/>
        </p:nvPicPr>
        <p:blipFill>
          <a:blip r:embed="rId3"/>
          <a:stretch>
            <a:fillRect/>
          </a:stretch>
        </p:blipFill>
        <p:spPr>
          <a:xfrm>
            <a:off x="773923" y="3836964"/>
            <a:ext cx="545517" cy="545517"/>
          </a:xfrm>
          <a:prstGeom prst="rect">
            <a:avLst/>
          </a:prstGeom>
        </p:spPr>
      </p:pic>
      <p:pic>
        <p:nvPicPr>
          <p:cNvPr id="6" name="Picture 5">
            <a:extLst>
              <a:ext uri="{FF2B5EF4-FFF2-40B4-BE49-F238E27FC236}">
                <a16:creationId xmlns:a16="http://schemas.microsoft.com/office/drawing/2014/main" id="{0631D2B7-1C5D-38AA-797D-1394A91B8442}"/>
              </a:ext>
            </a:extLst>
          </p:cNvPr>
          <p:cNvPicPr>
            <a:picLocks noChangeAspect="1"/>
          </p:cNvPicPr>
          <p:nvPr/>
        </p:nvPicPr>
        <p:blipFill>
          <a:blip r:embed="rId4"/>
          <a:stretch>
            <a:fillRect/>
          </a:stretch>
        </p:blipFill>
        <p:spPr>
          <a:xfrm>
            <a:off x="527571" y="3998523"/>
            <a:ext cx="511422" cy="639278"/>
          </a:xfrm>
          <a:prstGeom prst="rect">
            <a:avLst/>
          </a:prstGeom>
        </p:spPr>
      </p:pic>
      <p:sp>
        <p:nvSpPr>
          <p:cNvPr id="8" name="TextBox 7">
            <a:extLst>
              <a:ext uri="{FF2B5EF4-FFF2-40B4-BE49-F238E27FC236}">
                <a16:creationId xmlns:a16="http://schemas.microsoft.com/office/drawing/2014/main" id="{EFE6B657-9D29-09B4-D3A4-61670ADC5293}"/>
              </a:ext>
            </a:extLst>
          </p:cNvPr>
          <p:cNvSpPr txBox="1"/>
          <p:nvPr/>
        </p:nvSpPr>
        <p:spPr>
          <a:xfrm>
            <a:off x="1285345" y="4202364"/>
            <a:ext cx="7824559" cy="307777"/>
          </a:xfrm>
          <a:prstGeom prst="rect">
            <a:avLst/>
          </a:prstGeom>
          <a:noFill/>
        </p:spPr>
        <p:txBody>
          <a:bodyPr wrap="square">
            <a:spAutoFit/>
          </a:bodyPr>
          <a:lstStyle/>
          <a:p>
            <a:r>
              <a:rPr lang="en" sz="1400" i="1" dirty="0"/>
              <a:t>Families, please add your comments/suggestions to the District Planning Meeting Input Form</a:t>
            </a:r>
            <a:endParaRPr lang="en" sz="1400" b="1" i="1" u="sng" dirty="0"/>
          </a:p>
        </p:txBody>
      </p:sp>
      <p:pic>
        <p:nvPicPr>
          <p:cNvPr id="9" name="Picture 8">
            <a:extLst>
              <a:ext uri="{FF2B5EF4-FFF2-40B4-BE49-F238E27FC236}">
                <a16:creationId xmlns:a16="http://schemas.microsoft.com/office/drawing/2014/main" id="{B85F221F-17ED-5930-01CC-A7B6F1F5E671}"/>
              </a:ext>
            </a:extLst>
          </p:cNvPr>
          <p:cNvPicPr>
            <a:picLocks noChangeAspect="1"/>
          </p:cNvPicPr>
          <p:nvPr/>
        </p:nvPicPr>
        <p:blipFill>
          <a:blip r:embed="rId5"/>
          <a:stretch>
            <a:fillRect/>
          </a:stretch>
        </p:blipFill>
        <p:spPr>
          <a:xfrm>
            <a:off x="7723718" y="216082"/>
            <a:ext cx="1012024" cy="969348"/>
          </a:xfrm>
          <a:prstGeom prst="rect">
            <a:avLst/>
          </a:prstGeom>
        </p:spPr>
      </p:pic>
    </p:spTree>
    <p:extLst>
      <p:ext uri="{BB962C8B-B14F-4D97-AF65-F5344CB8AC3E}">
        <p14:creationId xmlns:p14="http://schemas.microsoft.com/office/powerpoint/2010/main" val="38180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35351" y="419307"/>
            <a:ext cx="7020900" cy="750300"/>
          </a:xfrm>
          <a:prstGeom prst="rect">
            <a:avLst/>
          </a:prstGeom>
        </p:spPr>
        <p:txBody>
          <a:bodyPr spcFirstLastPara="1" wrap="square" lIns="91425" tIns="91425" rIns="91425" bIns="91425" anchor="t" anchorCtr="0">
            <a:noAutofit/>
          </a:bodyPr>
          <a:lstStyle/>
          <a:p>
            <a:pPr lvl="0"/>
            <a:r>
              <a:rPr lang="en-US" sz="3600" dirty="0"/>
              <a:t>Title I Overview </a:t>
            </a:r>
            <a:endParaRPr sz="3600" dirty="0"/>
          </a:p>
        </p:txBody>
      </p:sp>
      <p:sp>
        <p:nvSpPr>
          <p:cNvPr id="2" name="Text Placeholder 1"/>
          <p:cNvSpPr>
            <a:spLocks noGrp="1"/>
          </p:cNvSpPr>
          <p:nvPr>
            <p:ph type="body" idx="1"/>
          </p:nvPr>
        </p:nvSpPr>
        <p:spPr>
          <a:xfrm>
            <a:off x="150126" y="1412199"/>
            <a:ext cx="8295049" cy="3311994"/>
          </a:xfrm>
        </p:spPr>
        <p:txBody>
          <a:bodyPr/>
          <a:lstStyle/>
          <a:p>
            <a:pPr>
              <a:buFont typeface="Arial" panose="020B0604020202020204" pitchFamily="34" charset="0"/>
              <a:buChar char="•"/>
            </a:pPr>
            <a:r>
              <a:rPr lang="en-US" sz="2400" dirty="0">
                <a:solidFill>
                  <a:schemeClr val="tx1"/>
                </a:solidFill>
              </a:rPr>
              <a:t>Is the largest federal assistance program for schools.</a:t>
            </a:r>
          </a:p>
          <a:p>
            <a:pPr>
              <a:buFont typeface="Arial" panose="020B0604020202020204" pitchFamily="34" charset="0"/>
              <a:buChar char="•"/>
            </a:pPr>
            <a:r>
              <a:rPr lang="en-US" sz="2400" dirty="0">
                <a:solidFill>
                  <a:schemeClr val="tx1"/>
                </a:solidFill>
              </a:rPr>
              <a:t>Provides support to students who are at risk of not meeting the State’s academic standards.</a:t>
            </a:r>
          </a:p>
          <a:p>
            <a:pPr>
              <a:buFont typeface="Arial" panose="020B0604020202020204" pitchFamily="34" charset="0"/>
              <a:buChar char="•"/>
            </a:pPr>
            <a:r>
              <a:rPr lang="en-US" sz="2400" dirty="0">
                <a:solidFill>
                  <a:schemeClr val="tx1"/>
                </a:solidFill>
              </a:rPr>
              <a:t>Determines funding by the number of students receiving free or reduced-price lunch.</a:t>
            </a:r>
          </a:p>
          <a:p>
            <a:pPr>
              <a:buFont typeface="Arial" panose="020B0604020202020204" pitchFamily="34" charset="0"/>
              <a:buChar char="•"/>
            </a:pPr>
            <a:r>
              <a:rPr lang="en-US" sz="2400" dirty="0">
                <a:solidFill>
                  <a:schemeClr val="tx1"/>
                </a:solidFill>
              </a:rPr>
              <a:t>Supports parents/families by offering activities and training opportunities to increase engagement in their children’s education.</a:t>
            </a:r>
            <a:endParaRPr lang="en-US" sz="2000" dirty="0">
              <a:solidFill>
                <a:schemeClr val="tx1"/>
              </a:solidFill>
            </a:endParaRPr>
          </a:p>
          <a:p>
            <a:pPr marL="76200" indent="0">
              <a:buNone/>
            </a:pPr>
            <a:endParaRPr lang="en-US" dirty="0"/>
          </a:p>
        </p:txBody>
      </p:sp>
      <p:sp>
        <p:nvSpPr>
          <p:cNvPr id="66" name="Google Shape;66;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62" y="445797"/>
            <a:ext cx="7020900" cy="750300"/>
          </a:xfrm>
        </p:spPr>
        <p:txBody>
          <a:bodyPr/>
          <a:lstStyle/>
          <a:p>
            <a:r>
              <a:rPr lang="en-US" sz="3200" dirty="0"/>
              <a:t>1% Family Engagement Set-aside </a:t>
            </a:r>
          </a:p>
        </p:txBody>
      </p:sp>
      <p:sp>
        <p:nvSpPr>
          <p:cNvPr id="3" name="Text Placeholder 2"/>
          <p:cNvSpPr>
            <a:spLocks noGrp="1"/>
          </p:cNvSpPr>
          <p:nvPr>
            <p:ph type="body" idx="1"/>
          </p:nvPr>
        </p:nvSpPr>
        <p:spPr>
          <a:xfrm>
            <a:off x="314561" y="1428880"/>
            <a:ext cx="8339573" cy="2009585"/>
          </a:xfrm>
        </p:spPr>
        <p:txBody>
          <a:bodyPr/>
          <a:lstStyle/>
          <a:p>
            <a:pPr marL="0" indent="0">
              <a:buNone/>
            </a:pPr>
            <a:r>
              <a:rPr lang="en-US" sz="1800" dirty="0">
                <a:solidFill>
                  <a:schemeClr val="tx1"/>
                </a:solidFill>
              </a:rPr>
              <a:t>Title I Family Engagement Budget: </a:t>
            </a:r>
          </a:p>
          <a:p>
            <a:pPr marL="0" indent="0">
              <a:buNone/>
            </a:pPr>
            <a:endParaRPr lang="en-US" sz="1800" dirty="0">
              <a:solidFill>
                <a:schemeClr val="tx1"/>
              </a:solidFill>
            </a:endParaRPr>
          </a:p>
          <a:p>
            <a:pPr marL="742950" lvl="1" indent="-285750">
              <a:buFont typeface="Arial" panose="020B0604020202020204" pitchFamily="34" charset="0"/>
              <a:buChar char="•"/>
            </a:pPr>
            <a:r>
              <a:rPr lang="en-US" sz="1800" dirty="0">
                <a:solidFill>
                  <a:schemeClr val="tx1"/>
                </a:solidFill>
              </a:rPr>
              <a:t>1% of the GCPS Title I budget supports family engagement and is equally divided to all Title I schools to </a:t>
            </a:r>
            <a:r>
              <a:rPr lang="en-US" sz="1800" u="sng" dirty="0">
                <a:solidFill>
                  <a:schemeClr val="tx1"/>
                </a:solidFill>
              </a:rPr>
              <a:t>partially fund a Parent Instructional Coordinator and/or a Parent Outreach Liaison</a:t>
            </a:r>
            <a:r>
              <a:rPr lang="en-US" sz="1800" dirty="0">
                <a:solidFill>
                  <a:schemeClr val="tx1"/>
                </a:solidFill>
              </a:rPr>
              <a:t> and/or to fund family engagement at schools. </a:t>
            </a:r>
          </a:p>
          <a:p>
            <a:pPr marL="742950" lvl="1" indent="-285750">
              <a:buFont typeface="Arial" panose="020B0604020202020204" pitchFamily="34" charset="0"/>
              <a:buChar char="•"/>
            </a:pPr>
            <a:r>
              <a:rPr lang="en-US" sz="1800" dirty="0">
                <a:solidFill>
                  <a:schemeClr val="tx1"/>
                </a:solidFill>
              </a:rPr>
              <a:t>Other suggestions? </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Picture 4">
            <a:extLst>
              <a:ext uri="{FF2B5EF4-FFF2-40B4-BE49-F238E27FC236}">
                <a16:creationId xmlns:a16="http://schemas.microsoft.com/office/drawing/2014/main" id="{C594323E-D80E-8E39-54EF-C9C898E84BE9}"/>
              </a:ext>
            </a:extLst>
          </p:cNvPr>
          <p:cNvPicPr>
            <a:picLocks noChangeAspect="1"/>
          </p:cNvPicPr>
          <p:nvPr/>
        </p:nvPicPr>
        <p:blipFill>
          <a:blip r:embed="rId3"/>
          <a:stretch>
            <a:fillRect/>
          </a:stretch>
        </p:blipFill>
        <p:spPr>
          <a:xfrm>
            <a:off x="736217" y="3875425"/>
            <a:ext cx="545517" cy="545517"/>
          </a:xfrm>
          <a:prstGeom prst="rect">
            <a:avLst/>
          </a:prstGeom>
        </p:spPr>
      </p:pic>
      <p:pic>
        <p:nvPicPr>
          <p:cNvPr id="6" name="Picture 5">
            <a:extLst>
              <a:ext uri="{FF2B5EF4-FFF2-40B4-BE49-F238E27FC236}">
                <a16:creationId xmlns:a16="http://schemas.microsoft.com/office/drawing/2014/main" id="{6FCC5AC4-C966-8E63-2284-BDA343698B78}"/>
              </a:ext>
            </a:extLst>
          </p:cNvPr>
          <p:cNvPicPr>
            <a:picLocks noChangeAspect="1"/>
          </p:cNvPicPr>
          <p:nvPr/>
        </p:nvPicPr>
        <p:blipFill>
          <a:blip r:embed="rId4"/>
          <a:stretch>
            <a:fillRect/>
          </a:stretch>
        </p:blipFill>
        <p:spPr>
          <a:xfrm>
            <a:off x="489865" y="4036984"/>
            <a:ext cx="511422" cy="639278"/>
          </a:xfrm>
          <a:prstGeom prst="rect">
            <a:avLst/>
          </a:prstGeom>
        </p:spPr>
      </p:pic>
      <p:sp>
        <p:nvSpPr>
          <p:cNvPr id="7" name="TextBox 6">
            <a:extLst>
              <a:ext uri="{FF2B5EF4-FFF2-40B4-BE49-F238E27FC236}">
                <a16:creationId xmlns:a16="http://schemas.microsoft.com/office/drawing/2014/main" id="{8386652E-53D2-59E6-3A4A-BA8AE84CABED}"/>
              </a:ext>
            </a:extLst>
          </p:cNvPr>
          <p:cNvSpPr txBox="1"/>
          <p:nvPr/>
        </p:nvSpPr>
        <p:spPr>
          <a:xfrm>
            <a:off x="1281734" y="4095013"/>
            <a:ext cx="7692584" cy="307777"/>
          </a:xfrm>
          <a:prstGeom prst="rect">
            <a:avLst/>
          </a:prstGeom>
          <a:noFill/>
        </p:spPr>
        <p:txBody>
          <a:bodyPr wrap="square">
            <a:spAutoFit/>
          </a:bodyPr>
          <a:lstStyle/>
          <a:p>
            <a:r>
              <a:rPr lang="en" sz="1400" i="1" dirty="0"/>
              <a:t>Families, please add your comments/suggestions to the District Planning Meeting Input Form</a:t>
            </a:r>
            <a:endParaRPr lang="en" sz="1400" b="1" i="1" u="sng" dirty="0"/>
          </a:p>
        </p:txBody>
      </p:sp>
      <p:pic>
        <p:nvPicPr>
          <p:cNvPr id="8" name="Picture 7">
            <a:extLst>
              <a:ext uri="{FF2B5EF4-FFF2-40B4-BE49-F238E27FC236}">
                <a16:creationId xmlns:a16="http://schemas.microsoft.com/office/drawing/2014/main" id="{9275C714-BDB7-BD0E-9805-2A29986971AD}"/>
              </a:ext>
            </a:extLst>
          </p:cNvPr>
          <p:cNvPicPr>
            <a:picLocks noChangeAspect="1"/>
          </p:cNvPicPr>
          <p:nvPr/>
        </p:nvPicPr>
        <p:blipFill>
          <a:blip r:embed="rId5"/>
          <a:stretch>
            <a:fillRect/>
          </a:stretch>
        </p:blipFill>
        <p:spPr>
          <a:xfrm>
            <a:off x="7723718" y="216082"/>
            <a:ext cx="1012024" cy="969348"/>
          </a:xfrm>
          <a:prstGeom prst="rect">
            <a:avLst/>
          </a:prstGeom>
        </p:spPr>
      </p:pic>
    </p:spTree>
    <p:extLst>
      <p:ext uri="{BB962C8B-B14F-4D97-AF65-F5344CB8AC3E}">
        <p14:creationId xmlns:p14="http://schemas.microsoft.com/office/powerpoint/2010/main" val="126817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169636" y="159909"/>
            <a:ext cx="7020900" cy="996395"/>
          </a:xfrm>
          <a:prstGeom prst="rect">
            <a:avLst/>
          </a:prstGeom>
        </p:spPr>
        <p:txBody>
          <a:bodyPr spcFirstLastPara="1" wrap="square" lIns="91425" tIns="91425" rIns="91425" bIns="91425" anchor="t" anchorCtr="0">
            <a:noAutofit/>
          </a:bodyPr>
          <a:lstStyle/>
          <a:p>
            <a:pPr lvl="0"/>
            <a:r>
              <a:rPr lang="en" dirty="0"/>
              <a:t> Save the Date!</a:t>
            </a:r>
            <a:br>
              <a:rPr lang="en" dirty="0"/>
            </a:br>
            <a:r>
              <a:rPr lang="en" dirty="0"/>
              <a:t>Title I Document Review Period </a:t>
            </a:r>
            <a:endParaRPr dirty="0"/>
          </a:p>
        </p:txBody>
      </p:sp>
      <p:sp>
        <p:nvSpPr>
          <p:cNvPr id="255" name="Google Shape;255;p36"/>
          <p:cNvSpPr txBox="1">
            <a:spLocks noGrp="1"/>
          </p:cNvSpPr>
          <p:nvPr>
            <p:ph type="body" idx="1"/>
          </p:nvPr>
        </p:nvSpPr>
        <p:spPr>
          <a:xfrm>
            <a:off x="1057250" y="2009460"/>
            <a:ext cx="7020900" cy="562290"/>
          </a:xfrm>
          <a:prstGeom prst="rect">
            <a:avLst/>
          </a:prstGeom>
        </p:spPr>
        <p:txBody>
          <a:bodyPr spcFirstLastPara="1" wrap="square" lIns="91425" tIns="91425" rIns="91425" bIns="91425" anchor="t" anchorCtr="0">
            <a:noAutofit/>
          </a:bodyPr>
          <a:lstStyle/>
          <a:p>
            <a:pPr marL="0" indent="0" algn="ctr">
              <a:buNone/>
            </a:pPr>
            <a:r>
              <a:rPr lang="en-US" sz="1800" b="1" dirty="0">
                <a:solidFill>
                  <a:schemeClr val="tx1"/>
                </a:solidFill>
              </a:rPr>
              <a:t>May 8 – May 15 </a:t>
            </a:r>
          </a:p>
          <a:p>
            <a:pPr marL="0" indent="0" algn="ctr">
              <a:buNone/>
            </a:pPr>
            <a:r>
              <a:rPr lang="en-US" sz="1800" b="1" dirty="0">
                <a:solidFill>
                  <a:schemeClr val="tx1"/>
                </a:solidFill>
              </a:rPr>
              <a:t>10 am – 2pm </a:t>
            </a:r>
          </a:p>
          <a:p>
            <a:pPr marL="0" indent="0" algn="ctr">
              <a:buNone/>
            </a:pPr>
            <a:r>
              <a:rPr lang="en-US" sz="1800" b="1" dirty="0">
                <a:solidFill>
                  <a:schemeClr val="tx1"/>
                </a:solidFill>
              </a:rPr>
              <a:t>Parent Center </a:t>
            </a:r>
            <a:endParaRPr sz="1800" b="1" dirty="0">
              <a:solidFill>
                <a:schemeClr val="tx1"/>
              </a:solidFill>
            </a:endParaRPr>
          </a:p>
        </p:txBody>
      </p:sp>
      <p:sp>
        <p:nvSpPr>
          <p:cNvPr id="256" name="Google Shape;256;p3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Rectangle 1"/>
          <p:cNvSpPr/>
          <p:nvPr/>
        </p:nvSpPr>
        <p:spPr>
          <a:xfrm>
            <a:off x="274204" y="3063866"/>
            <a:ext cx="8586992" cy="923330"/>
          </a:xfrm>
          <a:prstGeom prst="rect">
            <a:avLst/>
          </a:prstGeom>
        </p:spPr>
        <p:txBody>
          <a:bodyPr wrap="square">
            <a:spAutoFit/>
          </a:bodyPr>
          <a:lstStyle/>
          <a:p>
            <a:pPr marL="0" indent="0" algn="ctr" defTabSz="931774">
              <a:buClrTx/>
              <a:buSzTx/>
              <a:buNone/>
              <a:defRPr/>
            </a:pPr>
            <a:r>
              <a:rPr lang="en-US" i="1" kern="1200" dirty="0">
                <a:solidFill>
                  <a:prstClr val="black"/>
                </a:solidFill>
                <a:latin typeface="Calibri" panose="020F0502020204030204"/>
              </a:rPr>
              <a:t>Families, please share this information with other families you know who were unable to attend the Title I Planning </a:t>
            </a:r>
            <a:r>
              <a:rPr lang="en-US" i="1" dirty="0">
                <a:solidFill>
                  <a:prstClr val="black"/>
                </a:solidFill>
                <a:latin typeface="Calibri" panose="020F0502020204030204"/>
              </a:rPr>
              <a:t>M</a:t>
            </a:r>
            <a:r>
              <a:rPr lang="en-US" i="1" kern="1200" dirty="0">
                <a:solidFill>
                  <a:prstClr val="black"/>
                </a:solidFill>
                <a:latin typeface="Calibri" panose="020F0502020204030204"/>
              </a:rPr>
              <a:t>eeting.  </a:t>
            </a:r>
          </a:p>
          <a:p>
            <a:pPr marL="0" indent="0" algn="ctr" defTabSz="931774">
              <a:buClrTx/>
              <a:buSzTx/>
              <a:buNone/>
              <a:defRPr/>
            </a:pPr>
            <a:r>
              <a:rPr lang="en-US" i="1" kern="1200" dirty="0">
                <a:solidFill>
                  <a:prstClr val="black"/>
                </a:solidFill>
                <a:latin typeface="Calibri" panose="020F0502020204030204"/>
              </a:rPr>
              <a:t>We need their input!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p:cNvSpPr>
            <a:spLocks noGrp="1"/>
          </p:cNvSpPr>
          <p:nvPr>
            <p:ph type="ctrTitle"/>
          </p:nvPr>
        </p:nvSpPr>
        <p:spPr>
          <a:xfrm>
            <a:off x="291552" y="0"/>
            <a:ext cx="7010431" cy="872710"/>
          </a:xfrm>
        </p:spPr>
        <p:txBody>
          <a:bodyPr/>
          <a:lstStyle/>
          <a:p>
            <a:r>
              <a:rPr lang="en-US" sz="3200" dirty="0"/>
              <a:t>Local School Input Form </a:t>
            </a:r>
          </a:p>
        </p:txBody>
      </p:sp>
      <p:sp>
        <p:nvSpPr>
          <p:cNvPr id="74" name="Google Shape;74;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4" name="Picture 3">
            <a:extLst>
              <a:ext uri="{FF2B5EF4-FFF2-40B4-BE49-F238E27FC236}">
                <a16:creationId xmlns:a16="http://schemas.microsoft.com/office/drawing/2014/main" id="{282D8975-9387-8763-AE1F-06625A1F4BAB}"/>
              </a:ext>
            </a:extLst>
          </p:cNvPr>
          <p:cNvPicPr>
            <a:picLocks noChangeAspect="1"/>
          </p:cNvPicPr>
          <p:nvPr/>
        </p:nvPicPr>
        <p:blipFill>
          <a:blip r:embed="rId3"/>
          <a:stretch>
            <a:fillRect/>
          </a:stretch>
        </p:blipFill>
        <p:spPr>
          <a:xfrm>
            <a:off x="603316" y="848314"/>
            <a:ext cx="7991984" cy="39914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p:nvSpPr>
          <p:cNvPr id="86" name="Rectangle 8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3243834"/>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77378" y="569214"/>
            <a:ext cx="5489381" cy="2674620"/>
          </a:xfrm>
          <a:prstGeom prst="rect">
            <a:avLst/>
          </a:prstGeom>
        </p:spPr>
        <p:txBody>
          <a:bodyPr vert="horz" lIns="91440" tIns="45720" rIns="91440" bIns="45720" rtlCol="0" anchor="b">
            <a:normAutofit/>
          </a:bodyPr>
          <a:lstStyle/>
          <a:p>
            <a:pPr marL="0" indent="0" defTabSz="914400">
              <a:lnSpc>
                <a:spcPct val="85000"/>
              </a:lnSpc>
              <a:spcBef>
                <a:spcPct val="0"/>
              </a:spcBef>
              <a:spcAft>
                <a:spcPts val="600"/>
              </a:spcAft>
            </a:pPr>
            <a:r>
              <a:rPr lang="en-US" sz="6200" spc="-50">
                <a:solidFill>
                  <a:schemeClr val="tx1">
                    <a:lumMod val="85000"/>
                    <a:lumOff val="15000"/>
                  </a:schemeClr>
                </a:solidFill>
                <a:latin typeface="+mj-lt"/>
                <a:ea typeface="+mj-ea"/>
                <a:cs typeface="+mj-cs"/>
              </a:rPr>
              <a:t>DATA AND SCHOOL GOALS</a:t>
            </a:r>
          </a:p>
        </p:txBody>
      </p:sp>
      <p:pic>
        <p:nvPicPr>
          <p:cNvPr id="4" name="Graphic 3" descr="Presentation with pie chart with solid fill">
            <a:extLst>
              <a:ext uri="{FF2B5EF4-FFF2-40B4-BE49-F238E27FC236}">
                <a16:creationId xmlns:a16="http://schemas.microsoft.com/office/drawing/2014/main" id="{748A8923-6DB5-3BA4-E1A8-0C452A904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363" y="1458680"/>
            <a:ext cx="1837115" cy="1837115"/>
          </a:xfrm>
          <a:prstGeom prst="rect">
            <a:avLst/>
          </a:prstGeom>
        </p:spPr>
      </p:pic>
      <p:sp>
        <p:nvSpPr>
          <p:cNvPr id="96" name="Rectangle 9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Google Shape;81;p16"/>
          <p:cNvSpPr txBox="1">
            <a:spLocks noGrp="1"/>
          </p:cNvSpPr>
          <p:nvPr>
            <p:ph type="sldNum" idx="12"/>
          </p:nvPr>
        </p:nvSpPr>
        <p:spPr>
          <a:xfrm>
            <a:off x="7425343" y="4844838"/>
            <a:ext cx="98401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a:pPr lvl="0" indent="0" defTabSz="914400">
                <a:lnSpc>
                  <a:spcPct val="90000"/>
                </a:lnSpc>
                <a:spcBef>
                  <a:spcPts val="0"/>
                </a:spcBef>
                <a:spcAft>
                  <a:spcPts val="600"/>
                </a:spcAft>
                <a:buNone/>
              </a:pPr>
              <a:t>5</a:t>
            </a:fld>
            <a:endParaRPr lang="en-US"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9" name="Google Shape;99;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93" name="Google Shape;93;p18"/>
          <p:cNvSpPr txBox="1">
            <a:spLocks noGrp="1"/>
          </p:cNvSpPr>
          <p:nvPr>
            <p:ph type="ctrTitle" idx="4294967295"/>
          </p:nvPr>
        </p:nvSpPr>
        <p:spPr>
          <a:xfrm>
            <a:off x="471340" y="63500"/>
            <a:ext cx="8295588" cy="5229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School Profile Dashboard Data</a:t>
            </a:r>
            <a:endParaRPr sz="3200" dirty="0"/>
          </a:p>
        </p:txBody>
      </p:sp>
      <p:pic>
        <p:nvPicPr>
          <p:cNvPr id="7" name="Picture 6">
            <a:extLst>
              <a:ext uri="{FF2B5EF4-FFF2-40B4-BE49-F238E27FC236}">
                <a16:creationId xmlns:a16="http://schemas.microsoft.com/office/drawing/2014/main" id="{CE464673-E241-C231-B986-592D66B07006}"/>
              </a:ext>
            </a:extLst>
          </p:cNvPr>
          <p:cNvPicPr>
            <a:picLocks noChangeAspect="1"/>
          </p:cNvPicPr>
          <p:nvPr/>
        </p:nvPicPr>
        <p:blipFill>
          <a:blip r:embed="rId3"/>
          <a:stretch>
            <a:fillRect/>
          </a:stretch>
        </p:blipFill>
        <p:spPr>
          <a:xfrm>
            <a:off x="8055064" y="4219011"/>
            <a:ext cx="1012024" cy="969348"/>
          </a:xfrm>
          <a:prstGeom prst="rect">
            <a:avLst/>
          </a:prstGeom>
        </p:spPr>
      </p:pic>
      <p:pic>
        <p:nvPicPr>
          <p:cNvPr id="3" name="Picture 2">
            <a:extLst>
              <a:ext uri="{FF2B5EF4-FFF2-40B4-BE49-F238E27FC236}">
                <a16:creationId xmlns:a16="http://schemas.microsoft.com/office/drawing/2014/main" id="{EAFE5FE9-F825-8C0C-B53D-EA3485E13F9B}"/>
              </a:ext>
            </a:extLst>
          </p:cNvPr>
          <p:cNvPicPr>
            <a:picLocks noChangeAspect="1"/>
          </p:cNvPicPr>
          <p:nvPr/>
        </p:nvPicPr>
        <p:blipFill>
          <a:blip r:embed="rId4"/>
          <a:stretch>
            <a:fillRect/>
          </a:stretch>
        </p:blipFill>
        <p:spPr>
          <a:xfrm>
            <a:off x="47256" y="1451521"/>
            <a:ext cx="4466088" cy="2870375"/>
          </a:xfrm>
          <a:prstGeom prst="rect">
            <a:avLst/>
          </a:prstGeom>
        </p:spPr>
      </p:pic>
      <p:pic>
        <p:nvPicPr>
          <p:cNvPr id="8" name="Picture 7">
            <a:extLst>
              <a:ext uri="{FF2B5EF4-FFF2-40B4-BE49-F238E27FC236}">
                <a16:creationId xmlns:a16="http://schemas.microsoft.com/office/drawing/2014/main" id="{5F4C6B30-6569-C2B7-FA27-DC7E214A14B1}"/>
              </a:ext>
            </a:extLst>
          </p:cNvPr>
          <p:cNvPicPr>
            <a:picLocks noChangeAspect="1"/>
          </p:cNvPicPr>
          <p:nvPr/>
        </p:nvPicPr>
        <p:blipFill>
          <a:blip r:embed="rId5"/>
          <a:stretch>
            <a:fillRect/>
          </a:stretch>
        </p:blipFill>
        <p:spPr>
          <a:xfrm>
            <a:off x="4622643" y="1466562"/>
            <a:ext cx="4444445" cy="28553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9"/>
          <p:cNvSpPr txBox="1">
            <a:spLocks noGrp="1"/>
          </p:cNvSpPr>
          <p:nvPr>
            <p:ph type="title"/>
          </p:nvPr>
        </p:nvSpPr>
        <p:spPr>
          <a:xfrm>
            <a:off x="202460" y="283468"/>
            <a:ext cx="5777847" cy="941675"/>
          </a:xfrm>
          <a:prstGeom prst="rect">
            <a:avLst/>
          </a:prstGeom>
        </p:spPr>
        <p:txBody>
          <a:bodyPr spcFirstLastPara="1" wrap="square" lIns="91425" tIns="91425" rIns="91425" bIns="91425" anchor="t" anchorCtr="0">
            <a:noAutofit/>
          </a:bodyPr>
          <a:lstStyle/>
          <a:p>
            <a:pPr lvl="0"/>
            <a:r>
              <a:rPr lang="en-US" sz="3200" b="1" dirty="0"/>
              <a:t>What does the data tell us?</a:t>
            </a:r>
            <a:br>
              <a:rPr lang="en-US" sz="3200" b="1" dirty="0"/>
            </a:br>
            <a:r>
              <a:rPr lang="en-US" sz="2400" dirty="0"/>
              <a:t>“</a:t>
            </a:r>
            <a:r>
              <a:rPr lang="en-US" sz="2400" i="1" dirty="0"/>
              <a:t>Say Something</a:t>
            </a:r>
            <a:r>
              <a:rPr lang="en-US" sz="2400" dirty="0"/>
              <a:t>” Protocol</a:t>
            </a:r>
            <a:endParaRPr dirty="0"/>
          </a:p>
        </p:txBody>
      </p:sp>
      <p:sp>
        <p:nvSpPr>
          <p:cNvPr id="12" name="Content Placeholder 2"/>
          <p:cNvSpPr>
            <a:spLocks noGrp="1"/>
          </p:cNvSpPr>
          <p:nvPr>
            <p:ph type="body" idx="1"/>
          </p:nvPr>
        </p:nvSpPr>
        <p:spPr>
          <a:xfrm>
            <a:off x="202460" y="1327550"/>
            <a:ext cx="7428934" cy="2727072"/>
          </a:xfrm>
        </p:spPr>
        <p:txBody>
          <a:bodyPr>
            <a:normAutofit fontScale="25000" lnSpcReduction="20000"/>
          </a:bodyPr>
          <a:lstStyle/>
          <a:p>
            <a:pPr marL="114300" indent="0">
              <a:buNone/>
            </a:pPr>
            <a:r>
              <a:rPr lang="en-US" sz="7200" dirty="0">
                <a:solidFill>
                  <a:schemeClr val="tx1"/>
                </a:solidFill>
                <a:latin typeface="Calibri body"/>
              </a:rPr>
              <a:t>Review the data and use the </a:t>
            </a:r>
            <a:r>
              <a:rPr lang="en-US" sz="7200" i="1" dirty="0">
                <a:solidFill>
                  <a:schemeClr val="tx1"/>
                </a:solidFill>
                <a:latin typeface="Calibri body"/>
              </a:rPr>
              <a:t>“Say Something” </a:t>
            </a:r>
            <a:r>
              <a:rPr lang="en-US" sz="7200" dirty="0">
                <a:solidFill>
                  <a:schemeClr val="tx1"/>
                </a:solidFill>
                <a:latin typeface="Calibri body"/>
              </a:rPr>
              <a:t>sentence starters outlined below to share statements regarding the data. What parts of the data catch your attention? </a:t>
            </a:r>
          </a:p>
          <a:p>
            <a:pPr marL="114300" indent="0">
              <a:buNone/>
            </a:pPr>
            <a:endParaRPr lang="en-US" sz="7200" dirty="0">
              <a:solidFill>
                <a:schemeClr val="tx1"/>
              </a:solidFill>
              <a:latin typeface="Calibri body"/>
            </a:endParaRPr>
          </a:p>
          <a:p>
            <a:pPr marL="114300" indent="0">
              <a:buNone/>
            </a:pPr>
            <a:r>
              <a:rPr lang="en-US" sz="7200" dirty="0">
                <a:solidFill>
                  <a:schemeClr val="tx1"/>
                </a:solidFill>
                <a:latin typeface="Calibri body"/>
              </a:rPr>
              <a:t>Something I noticed… </a:t>
            </a:r>
          </a:p>
          <a:p>
            <a:pPr marL="114300" indent="0">
              <a:buNone/>
            </a:pPr>
            <a:r>
              <a:rPr lang="en-US" sz="7200" dirty="0">
                <a:solidFill>
                  <a:schemeClr val="tx1"/>
                </a:solidFill>
                <a:latin typeface="Calibri body"/>
              </a:rPr>
              <a:t>Something I wonder about…</a:t>
            </a:r>
          </a:p>
          <a:p>
            <a:pPr marL="114300" indent="0">
              <a:buNone/>
            </a:pPr>
            <a:r>
              <a:rPr lang="en-US" sz="7200" dirty="0">
                <a:solidFill>
                  <a:schemeClr val="tx1"/>
                </a:solidFill>
                <a:latin typeface="Calibri body"/>
              </a:rPr>
              <a:t>Something that puzzles me …</a:t>
            </a:r>
          </a:p>
          <a:p>
            <a:pPr marL="114300" indent="0">
              <a:buNone/>
            </a:pPr>
            <a:r>
              <a:rPr lang="en-US" sz="7200" dirty="0">
                <a:solidFill>
                  <a:schemeClr val="tx1"/>
                </a:solidFill>
                <a:latin typeface="Calibri body"/>
              </a:rPr>
              <a:t>Something I’m reminded of when I review the data …</a:t>
            </a:r>
          </a:p>
          <a:p>
            <a:pPr marL="114300" indent="0">
              <a:buNone/>
            </a:pPr>
            <a:r>
              <a:rPr lang="en-US" sz="7200" dirty="0">
                <a:solidFill>
                  <a:schemeClr val="tx1"/>
                </a:solidFill>
                <a:latin typeface="Calibri body"/>
              </a:rPr>
              <a:t>Something I would like to talk more about …</a:t>
            </a:r>
            <a:endParaRPr lang="en-US" dirty="0">
              <a:latin typeface="Calibri body"/>
            </a:endParaRPr>
          </a:p>
        </p:txBody>
      </p:sp>
      <p:sp>
        <p:nvSpPr>
          <p:cNvPr id="107" name="Google Shape;107;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Picture 2">
            <a:extLst>
              <a:ext uri="{FF2B5EF4-FFF2-40B4-BE49-F238E27FC236}">
                <a16:creationId xmlns:a16="http://schemas.microsoft.com/office/drawing/2014/main" id="{D5B2F07A-C5D0-166C-91E0-809E880FFAE9}"/>
              </a:ext>
            </a:extLst>
          </p:cNvPr>
          <p:cNvPicPr>
            <a:picLocks noChangeAspect="1"/>
          </p:cNvPicPr>
          <p:nvPr/>
        </p:nvPicPr>
        <p:blipFill>
          <a:blip r:embed="rId3"/>
          <a:stretch>
            <a:fillRect/>
          </a:stretch>
        </p:blipFill>
        <p:spPr>
          <a:xfrm>
            <a:off x="5690279" y="3415536"/>
            <a:ext cx="3350639" cy="12781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10025" y="73291"/>
            <a:ext cx="8670024" cy="1015663"/>
          </a:xfrm>
          <a:prstGeom prst="rect">
            <a:avLst/>
          </a:prstGeom>
        </p:spPr>
        <p:txBody>
          <a:bodyPr spcFirstLastPara="1" wrap="square" lIns="91425" tIns="91425" rIns="91425" bIns="91425" anchor="t" anchorCtr="0">
            <a:noAutofit/>
          </a:bodyPr>
          <a:lstStyle/>
          <a:p>
            <a:pPr lvl="0" algn="ctr"/>
            <a:r>
              <a:rPr lang="en-US" sz="3200" dirty="0"/>
              <a:t>Educational Effectiveness Survey (EES) – </a:t>
            </a:r>
            <a:br>
              <a:rPr lang="en-US" sz="3200" dirty="0"/>
            </a:br>
            <a:r>
              <a:rPr lang="en-US" sz="3200" dirty="0"/>
              <a:t>2022-23 Family Perceptions Results Data</a:t>
            </a:r>
            <a:endParaRPr sz="3200" dirty="0"/>
          </a:p>
        </p:txBody>
      </p:sp>
      <p:sp>
        <p:nvSpPr>
          <p:cNvPr id="88" name="Google Shape;88;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a:extLst>
              <a:ext uri="{FF2B5EF4-FFF2-40B4-BE49-F238E27FC236}">
                <a16:creationId xmlns:a16="http://schemas.microsoft.com/office/drawing/2014/main" id="{B7333AF7-D6EB-6C0D-F876-D77096B7560D}"/>
              </a:ext>
            </a:extLst>
          </p:cNvPr>
          <p:cNvPicPr>
            <a:picLocks noChangeAspect="1"/>
          </p:cNvPicPr>
          <p:nvPr/>
        </p:nvPicPr>
        <p:blipFill>
          <a:blip r:embed="rId3"/>
          <a:stretch>
            <a:fillRect/>
          </a:stretch>
        </p:blipFill>
        <p:spPr>
          <a:xfrm>
            <a:off x="7963140" y="1995004"/>
            <a:ext cx="1012024" cy="96934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7997166B-1FEB-2CA0-3041-72FD412F59F2}"/>
              </a:ext>
            </a:extLst>
          </p:cNvPr>
          <p:cNvPicPr>
            <a:picLocks noChangeAspect="1"/>
          </p:cNvPicPr>
          <p:nvPr/>
        </p:nvPicPr>
        <p:blipFill>
          <a:blip r:embed="rId4"/>
          <a:stretch>
            <a:fillRect/>
          </a:stretch>
        </p:blipFill>
        <p:spPr>
          <a:xfrm>
            <a:off x="210025" y="1088954"/>
            <a:ext cx="7848229" cy="3332989"/>
          </a:xfrm>
          <a:prstGeom prst="rect">
            <a:avLst/>
          </a:prstGeom>
        </p:spPr>
      </p:pic>
    </p:spTree>
    <p:extLst>
      <p:ext uri="{BB962C8B-B14F-4D97-AF65-F5344CB8AC3E}">
        <p14:creationId xmlns:p14="http://schemas.microsoft.com/office/powerpoint/2010/main" val="251213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95925" y="426263"/>
            <a:ext cx="8540685" cy="794473"/>
          </a:xfrm>
          <a:prstGeom prst="rect">
            <a:avLst/>
          </a:prstGeom>
        </p:spPr>
        <p:txBody>
          <a:bodyPr spcFirstLastPara="1" wrap="square" lIns="91425" tIns="91425" rIns="91425" bIns="91425" anchor="t" anchorCtr="0">
            <a:noAutofit/>
          </a:bodyPr>
          <a:lstStyle/>
          <a:p>
            <a:pPr lvl="0" algn="ctr"/>
            <a:r>
              <a:rPr lang="en-US" sz="3200" dirty="0"/>
              <a:t>Educational Effectiveness Survey (EES) Results Data</a:t>
            </a:r>
            <a:endParaRPr sz="3200" dirty="0"/>
          </a:p>
        </p:txBody>
      </p:sp>
      <p:sp>
        <p:nvSpPr>
          <p:cNvPr id="87" name="Google Shape;87;p17"/>
          <p:cNvSpPr txBox="1">
            <a:spLocks noGrp="1"/>
          </p:cNvSpPr>
          <p:nvPr>
            <p:ph type="body" idx="1"/>
          </p:nvPr>
        </p:nvSpPr>
        <p:spPr>
          <a:xfrm>
            <a:off x="153390" y="1612399"/>
            <a:ext cx="6685150" cy="1969787"/>
          </a:xfrm>
          <a:prstGeom prst="rect">
            <a:avLst/>
          </a:prstGeom>
        </p:spPr>
        <p:txBody>
          <a:bodyPr spcFirstLastPara="1" wrap="square" lIns="91425" tIns="91425" rIns="91425" bIns="91425" anchor="t" anchorCtr="0">
            <a:noAutofit/>
          </a:bodyPr>
          <a:lstStyle/>
          <a:p>
            <a:pPr marL="76200" indent="0">
              <a:buNone/>
            </a:pPr>
            <a:r>
              <a:rPr lang="en" sz="1800" i="1" dirty="0"/>
              <a:t>Turn and Talk:</a:t>
            </a:r>
          </a:p>
          <a:p>
            <a:pPr>
              <a:lnSpc>
                <a:spcPct val="100000"/>
              </a:lnSpc>
              <a:buFont typeface="Arial" panose="020B0604020202020204" pitchFamily="34" charset="0"/>
              <a:buChar char="•"/>
            </a:pPr>
            <a:r>
              <a:rPr lang="en" sz="1800" i="1" dirty="0"/>
              <a:t>What do you notice? </a:t>
            </a:r>
            <a:endParaRPr lang="en-US" sz="1800" dirty="0"/>
          </a:p>
          <a:p>
            <a:pPr lvl="0" algn="l" rtl="0">
              <a:lnSpc>
                <a:spcPct val="100000"/>
              </a:lnSpc>
              <a:spcBef>
                <a:spcPts val="600"/>
              </a:spcBef>
              <a:spcAft>
                <a:spcPts val="0"/>
              </a:spcAft>
              <a:buSzPts val="2400"/>
              <a:buFont typeface="Arial" panose="020B0604020202020204" pitchFamily="34" charset="0"/>
              <a:buChar char="•"/>
            </a:pPr>
            <a:r>
              <a:rPr lang="en-US" sz="1800" dirty="0"/>
              <a:t>What were the results of the 2022-23 year’s survey?</a:t>
            </a:r>
          </a:p>
          <a:p>
            <a:pPr lvl="0" algn="l" rtl="0">
              <a:lnSpc>
                <a:spcPct val="100000"/>
              </a:lnSpc>
              <a:spcBef>
                <a:spcPts val="0"/>
              </a:spcBef>
              <a:spcAft>
                <a:spcPts val="0"/>
              </a:spcAft>
              <a:buSzPts val="2400"/>
              <a:buFont typeface="Arial" panose="020B0604020202020204" pitchFamily="34" charset="0"/>
              <a:buChar char="•"/>
            </a:pPr>
            <a:r>
              <a:rPr lang="en" sz="1800" dirty="0"/>
              <a:t>H</a:t>
            </a:r>
            <a:r>
              <a:rPr lang="en-US" sz="1800" dirty="0"/>
              <a:t>o</a:t>
            </a:r>
            <a:r>
              <a:rPr lang="en" sz="1800" dirty="0"/>
              <a:t>w can we use this information?</a:t>
            </a:r>
          </a:p>
          <a:p>
            <a:pPr marL="457200" lvl="0" indent="-381000" algn="l" rtl="0">
              <a:spcBef>
                <a:spcPts val="0"/>
              </a:spcBef>
              <a:spcAft>
                <a:spcPts val="0"/>
              </a:spcAft>
              <a:buSzPts val="2400"/>
              <a:buChar char="+"/>
            </a:pPr>
            <a:endParaRPr dirty="0"/>
          </a:p>
        </p:txBody>
      </p:sp>
      <p:sp>
        <p:nvSpPr>
          <p:cNvPr id="88" name="Google Shape;88;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0" name="Google Shape;65;p14"/>
          <p:cNvSpPr/>
          <p:nvPr/>
        </p:nvSpPr>
        <p:spPr>
          <a:xfrm flipH="1">
            <a:off x="1645406" y="3447157"/>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pic>
        <p:nvPicPr>
          <p:cNvPr id="5" name="Graphic 4" descr="Man wearing a tunic">
            <a:extLst>
              <a:ext uri="{FF2B5EF4-FFF2-40B4-BE49-F238E27FC236}">
                <a16:creationId xmlns:a16="http://schemas.microsoft.com/office/drawing/2014/main" id="{04EEFEDA-DDE3-564E-81E0-D9A032C9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043490" y="3408536"/>
            <a:ext cx="752860" cy="1360279"/>
          </a:xfrm>
          <a:prstGeom prst="rect">
            <a:avLst/>
          </a:prstGeom>
        </p:spPr>
      </p:pic>
      <p:pic>
        <p:nvPicPr>
          <p:cNvPr id="7" name="Graphic 6" descr="Woman raising finger">
            <a:extLst>
              <a:ext uri="{FF2B5EF4-FFF2-40B4-BE49-F238E27FC236}">
                <a16:creationId xmlns:a16="http://schemas.microsoft.com/office/drawing/2014/main" id="{25F0D3E4-7407-C60E-5C2D-0CC2D4C17A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7618" y="3525036"/>
            <a:ext cx="614080" cy="1192201"/>
          </a:xfrm>
          <a:prstGeom prst="rect">
            <a:avLst/>
          </a:prstGeom>
        </p:spPr>
      </p:pic>
      <p:pic>
        <p:nvPicPr>
          <p:cNvPr id="9" name="Graphic 8" descr="Woman wearing shirt with pattern">
            <a:extLst>
              <a:ext uri="{FF2B5EF4-FFF2-40B4-BE49-F238E27FC236}">
                <a16:creationId xmlns:a16="http://schemas.microsoft.com/office/drawing/2014/main" id="{CF6E550C-F2C4-226B-D568-09DDC08667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102408" y="3582186"/>
            <a:ext cx="493161" cy="1107996"/>
          </a:xfrm>
          <a:prstGeom prst="rect">
            <a:avLst/>
          </a:prstGeom>
        </p:spPr>
      </p:pic>
      <p:pic>
        <p:nvPicPr>
          <p:cNvPr id="12" name="Graphic 11" descr="Woman with afro hair">
            <a:extLst>
              <a:ext uri="{FF2B5EF4-FFF2-40B4-BE49-F238E27FC236}">
                <a16:creationId xmlns:a16="http://schemas.microsoft.com/office/drawing/2014/main" id="{F87DE6B2-7C4E-467E-59E3-AD3A767ACE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247" y="3525036"/>
            <a:ext cx="484811" cy="1172014"/>
          </a:xfrm>
          <a:prstGeom prst="rect">
            <a:avLst/>
          </a:prstGeom>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2755</TotalTime>
  <Words>3896</Words>
  <Application>Microsoft Office PowerPoint</Application>
  <PresentationFormat>On-screen Show (16:9)</PresentationFormat>
  <Paragraphs>279</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Open Sans</vt:lpstr>
      <vt:lpstr>Calibri</vt:lpstr>
      <vt:lpstr>Franklin Gothic Book</vt:lpstr>
      <vt:lpstr>Times New Roman</vt:lpstr>
      <vt:lpstr>Calibri Light</vt:lpstr>
      <vt:lpstr>Sniglet</vt:lpstr>
      <vt:lpstr>Wingdings 3</vt:lpstr>
      <vt:lpstr>Corbel</vt:lpstr>
      <vt:lpstr>Calibri body</vt:lpstr>
      <vt:lpstr>Retrospect</vt:lpstr>
      <vt:lpstr>Date: May 8, 2024 Time: 4:30 PM  School Location: Parent Center </vt:lpstr>
      <vt:lpstr>Welcome</vt:lpstr>
      <vt:lpstr>Title I Overview </vt:lpstr>
      <vt:lpstr>Local School Input Form </vt:lpstr>
      <vt:lpstr>PowerPoint Presentation</vt:lpstr>
      <vt:lpstr>School Profile Dashboard Data</vt:lpstr>
      <vt:lpstr>What does the data tell us? “Say Something” Protocol</vt:lpstr>
      <vt:lpstr>Educational Effectiveness Survey (EES) –  2022-23 Family Perceptions Results Data</vt:lpstr>
      <vt:lpstr>Educational Effectiveness Survey (EES) Results Data</vt:lpstr>
      <vt:lpstr>Local School Plan for Improvement (LSPI)-  What are our School’s Goals and  How do we plan to accomplish our goals ?</vt:lpstr>
      <vt:lpstr>PowerPoint Presentation</vt:lpstr>
      <vt:lpstr>PowerPoint Presentation</vt:lpstr>
      <vt:lpstr>Local School Plan for Improvement (LSPI)- What are our School Goals and How do we plan to accomplish our goals ?</vt:lpstr>
      <vt:lpstr>Family and Community Engagement Documents </vt:lpstr>
      <vt:lpstr>Title I School-Family Plan…The Promise…</vt:lpstr>
      <vt:lpstr>Budget </vt:lpstr>
      <vt:lpstr>PowerPoint Presentation</vt:lpstr>
      <vt:lpstr>Staff Training </vt:lpstr>
      <vt:lpstr>Building School Staff Capacity - We Need Your Input</vt:lpstr>
      <vt:lpstr>GCPS  District Input </vt:lpstr>
      <vt:lpstr>GCPS District Input Form </vt:lpstr>
      <vt:lpstr>PowerPoint Presentation</vt:lpstr>
      <vt:lpstr>PowerPoint Presentation</vt:lpstr>
      <vt:lpstr>PowerPoint Presentation</vt:lpstr>
      <vt:lpstr>PowerPoint Presentation</vt:lpstr>
      <vt:lpstr>PowerPoint Presentation</vt:lpstr>
      <vt:lpstr>GCPS Family and Community Engagement Plan</vt:lpstr>
      <vt:lpstr>GCPS District Input Form </vt:lpstr>
      <vt:lpstr>GCPS Family and Community Engagement Plan</vt:lpstr>
      <vt:lpstr>1% Family Engagement Set-aside </vt:lpstr>
      <vt:lpstr> Save the Date! Title I Document Review Period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school name Planning Meeting</dc:title>
  <dc:creator>Shenee Holloway</dc:creator>
  <cp:lastModifiedBy>Jessica</cp:lastModifiedBy>
  <cp:revision>144</cp:revision>
  <cp:lastPrinted>2024-02-15T14:50:55Z</cp:lastPrinted>
  <dcterms:modified xsi:type="dcterms:W3CDTF">2024-05-15T20:23:52Z</dcterms:modified>
</cp:coreProperties>
</file>