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8" r:id="rId4"/>
    <p:sldId id="269" r:id="rId5"/>
    <p:sldId id="270" r:id="rId6"/>
    <p:sldId id="261" r:id="rId7"/>
    <p:sldId id="267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77700-DEA3-4D68-81EA-922E16EBB1C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22F9A-2863-4444-B6B4-ED0F333F7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"/>
            <a:ext cx="8382000" cy="609599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Pablo Picasso</a:t>
            </a:r>
            <a:endParaRPr lang="en-US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86868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Three Musicians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295400"/>
            <a:ext cx="2743200" cy="2952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700444"/>
            <a:ext cx="3276600" cy="37935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914400" y="5638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1881 – 1973 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71608" y="3276600"/>
            <a:ext cx="2872392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6553200" y="2819400"/>
            <a:ext cx="2362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Over the Clouds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Pablo Picasso</a:t>
            </a:r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457200" y="762000"/>
            <a:ext cx="8153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(1881–1973), one of the best known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Spanish artists of the twentieth century, had productive career</a:t>
            </a:r>
          </a:p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creating art in a wide range of styles and forms. He showed remarkable artistic talent as a child and had his first exhibition when he was 13 years old. </a:t>
            </a:r>
            <a:r>
              <a:rPr lang="en-US" sz="3200" i="1" dirty="0" smtClean="0">
                <a:solidFill>
                  <a:schemeClr val="tx2">
                    <a:lumMod val="75000"/>
                  </a:schemeClr>
                </a:solidFill>
              </a:rPr>
              <a:t>Three Musicians is an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example of Picasso’s painting style, known as “cubism.”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0"/>
            <a:ext cx="453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To talk about activities</a:t>
            </a:r>
            <a:endParaRPr lang="en-US" sz="3000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990600"/>
            <a:ext cx="15137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Cantar 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4400" y="42672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play video games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905000"/>
            <a:ext cx="40526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Dibujar 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2667000"/>
            <a:ext cx="3167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Escuchar música 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86000"/>
            <a:ext cx="4800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Escribir cuentos/historias 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3048000"/>
            <a:ext cx="2031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Esquiar :	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3429000"/>
            <a:ext cx="37290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Hablar por teléfono 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533400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Bailar</a:t>
            </a:r>
            <a:r>
              <a:rPr lang="en-US" sz="3200" dirty="0" smtClean="0"/>
              <a:t> 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3886200"/>
            <a:ext cx="29546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Ir a la escuela:</a:t>
            </a:r>
            <a:r>
              <a:rPr lang="en-US" sz="3200" dirty="0" smtClean="0"/>
              <a:t>	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4267200"/>
            <a:ext cx="34229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Jugar videojuegos 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24400" y="3810000"/>
            <a:ext cx="2692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go to school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24400" y="2590800"/>
            <a:ext cx="381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listen to music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24400" y="3352800"/>
            <a:ext cx="36518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talk on the phone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48200" y="990600"/>
            <a:ext cx="1315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sing</a:t>
            </a:r>
            <a:endParaRPr lang="es-ES" sz="3000" b="1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24400" y="2971800"/>
            <a:ext cx="10991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ski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4400" y="1828800"/>
            <a:ext cx="14988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draw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48200" y="2209800"/>
            <a:ext cx="27638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write stories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48200" y="533400"/>
            <a:ext cx="17886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dance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24400" y="1371600"/>
            <a:ext cx="12225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run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4800" y="1447800"/>
            <a:ext cx="138582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smtClean="0"/>
              <a:t>Correr :</a:t>
            </a:r>
            <a:endParaRPr lang="en-US" sz="3000" b="1" dirty="0"/>
          </a:p>
        </p:txBody>
      </p:sp>
      <p:sp>
        <p:nvSpPr>
          <p:cNvPr id="23" name="Rectangle 22"/>
          <p:cNvSpPr/>
          <p:nvPr/>
        </p:nvSpPr>
        <p:spPr>
          <a:xfrm>
            <a:off x="304800" y="4648200"/>
            <a:ext cx="2428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Leer revistas: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00" y="5029200"/>
            <a:ext cx="36036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Montar en bicicleta: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24400" y="4648200"/>
            <a:ext cx="373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read magazines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24400" y="5029200"/>
            <a:ext cx="320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ride a bicycle</a:t>
            </a:r>
            <a:endParaRPr lang="en-US" sz="3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505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3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0"/>
            <a:ext cx="453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To talk about activities</a:t>
            </a:r>
            <a:endParaRPr lang="en-US" sz="3000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990600"/>
            <a:ext cx="1338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Nadar: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1" y="1905000"/>
            <a:ext cx="281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Patinar: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2667000"/>
            <a:ext cx="3033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Tocar la guitarra: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286000"/>
            <a:ext cx="373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Practicar deportes: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3048000"/>
            <a:ext cx="2031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Trabajar:	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3429000"/>
            <a:ext cx="38500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Usar la computadora: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533400"/>
            <a:ext cx="434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Montar en monopatín: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3886200"/>
            <a:ext cx="20133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Ver la tele: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24400" y="3886200"/>
            <a:ext cx="34093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watch television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24400" y="2667000"/>
            <a:ext cx="381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play the guitar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24400" y="3429000"/>
            <a:ext cx="36361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use the computer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48200" y="990600"/>
            <a:ext cx="15395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swim</a:t>
            </a:r>
            <a:endParaRPr lang="es-ES" sz="3000" b="1" dirty="0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48200" y="3048000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work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4400" y="1828800"/>
            <a:ext cx="15358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skate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48200" y="2286000"/>
            <a:ext cx="2495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play sports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48200" y="533400"/>
            <a:ext cx="388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to skateboard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24400" y="1447800"/>
            <a:ext cx="441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to spend time with friends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4800" y="1447800"/>
            <a:ext cx="403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Pasar tiempo con amigos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18505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0"/>
            <a:ext cx="4537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To say what you like to do</a:t>
            </a:r>
            <a:endParaRPr lang="en-US" sz="3000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4724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(A mí) me gusta más___: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1" y="1905000"/>
            <a:ext cx="281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A mí también: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200400"/>
            <a:ext cx="441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(A mí) no me gusta nada___: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743200"/>
            <a:ext cx="434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(A mí) no me gusta ___: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3733800"/>
            <a:ext cx="26729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A mí tampoco: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533400"/>
            <a:ext cx="434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(A mí) me gusta ___: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8200" y="3200400"/>
            <a:ext cx="449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I don’t like to___ at all.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67200" y="990601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 like to__better. (I prefer to__)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648200" y="3657600"/>
            <a:ext cx="449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I don’t (like to) either.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4400" y="1828800"/>
            <a:ext cx="16105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I do too.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48200" y="2743200"/>
            <a:ext cx="449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I don’t like to_______ .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48200" y="533400"/>
            <a:ext cx="388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I like to_________ .</a:t>
            </a:r>
            <a:endParaRPr lang="en-US" sz="3000" b="1" dirty="0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24400" y="1447800"/>
            <a:ext cx="441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 like to ____a lot.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0" y="1447800"/>
            <a:ext cx="434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(A mí) me gusta mucho___:</a:t>
            </a:r>
            <a:endParaRPr lang="en-US" sz="2800" b="1" dirty="0"/>
          </a:p>
        </p:txBody>
      </p:sp>
      <p:sp>
        <p:nvSpPr>
          <p:cNvPr id="23" name="Rectangle 22"/>
          <p:cNvSpPr/>
          <p:nvPr/>
        </p:nvSpPr>
        <p:spPr>
          <a:xfrm>
            <a:off x="1752600" y="2362200"/>
            <a:ext cx="5867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To say what you don’t like to do</a:t>
            </a:r>
          </a:p>
        </p:txBody>
      </p:sp>
    </p:spTree>
    <p:extLst>
      <p:ext uri="{BB962C8B-B14F-4D97-AF65-F5344CB8AC3E}">
        <p14:creationId xmlns:p14="http://schemas.microsoft.com/office/powerpoint/2010/main" xmlns="" val="118505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3" grpId="0"/>
      <p:bldP spid="18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ask others what they like 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838200"/>
            <a:ext cx="739140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b="1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¿Qué te gusta hacer? </a:t>
            </a:r>
            <a:r>
              <a:rPr lang="en-US" sz="2800" dirty="0" smtClean="0">
                <a:solidFill>
                  <a:srgbClr val="00B050"/>
                </a:solidFill>
              </a:rPr>
              <a:t>What do you like to do?</a:t>
            </a:r>
          </a:p>
          <a:p>
            <a:r>
              <a:rPr lang="en-US" sz="2400" dirty="0" smtClean="0"/>
              <a:t>¿Qué te gusta más? </a:t>
            </a:r>
            <a:r>
              <a:rPr lang="en-US" sz="2400" dirty="0" smtClean="0">
                <a:solidFill>
                  <a:srgbClr val="00B050"/>
                </a:solidFill>
              </a:rPr>
              <a:t>What do you like (prefer) better?</a:t>
            </a:r>
          </a:p>
          <a:p>
            <a:r>
              <a:rPr lang="en-US" sz="2800" dirty="0" smtClean="0"/>
              <a:t>¿Te gusta _____ ?: 	</a:t>
            </a:r>
            <a:r>
              <a:rPr lang="en-US" sz="2800" dirty="0" smtClean="0">
                <a:solidFill>
                  <a:srgbClr val="00B050"/>
                </a:solidFill>
              </a:rPr>
              <a:t>Do you like to___ ?</a:t>
            </a:r>
          </a:p>
          <a:p>
            <a:r>
              <a:rPr lang="en-US" sz="2800" dirty="0" smtClean="0"/>
              <a:t>¿Y a ti? 		</a:t>
            </a:r>
            <a:r>
              <a:rPr lang="en-US" sz="2800" dirty="0" smtClean="0">
                <a:solidFill>
                  <a:srgbClr val="00B050"/>
                </a:solidFill>
              </a:rPr>
              <a:t>And you?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ther useful words and expressions</a:t>
            </a:r>
          </a:p>
          <a:p>
            <a:endParaRPr lang="en-US" sz="1050" b="1" dirty="0" smtClean="0">
              <a:solidFill>
                <a:srgbClr val="FF0000"/>
              </a:solidFill>
            </a:endParaRPr>
          </a:p>
          <a:p>
            <a:r>
              <a:rPr lang="en-US" sz="2800" dirty="0"/>
              <a:t>N</a:t>
            </a:r>
            <a:r>
              <a:rPr lang="en-US" sz="2800" dirty="0" smtClean="0"/>
              <a:t>i . . . ni :		</a:t>
            </a:r>
            <a:r>
              <a:rPr lang="en-US" sz="2800" dirty="0" smtClean="0">
                <a:solidFill>
                  <a:srgbClr val="00B050"/>
                </a:solidFill>
              </a:rPr>
              <a:t>neither . . . nor, not . . . or </a:t>
            </a:r>
          </a:p>
          <a:p>
            <a:r>
              <a:rPr lang="en-US" sz="2800" dirty="0" smtClean="0"/>
              <a:t>O:			</a:t>
            </a:r>
            <a:r>
              <a:rPr lang="en-US" sz="2800" dirty="0" smtClean="0">
                <a:solidFill>
                  <a:srgbClr val="00B050"/>
                </a:solidFill>
              </a:rPr>
              <a:t>or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ues . . . 		</a:t>
            </a:r>
            <a:r>
              <a:rPr lang="en-US" sz="2800" dirty="0" smtClean="0">
                <a:solidFill>
                  <a:srgbClr val="00B050"/>
                </a:solidFill>
              </a:rPr>
              <a:t>well . . .</a:t>
            </a:r>
          </a:p>
          <a:p>
            <a:r>
              <a:rPr lang="en-US" sz="2800" dirty="0" smtClean="0"/>
              <a:t>Sí:</a:t>
            </a:r>
            <a:r>
              <a:rPr lang="en-US" sz="2800" dirty="0" smtClean="0">
                <a:solidFill>
                  <a:srgbClr val="FF0000"/>
                </a:solidFill>
              </a:rPr>
              <a:t>			 </a:t>
            </a:r>
            <a:r>
              <a:rPr lang="en-US" sz="2800" dirty="0" smtClean="0">
                <a:solidFill>
                  <a:srgbClr val="00B050"/>
                </a:solidFill>
              </a:rPr>
              <a:t>yes</a:t>
            </a:r>
          </a:p>
          <a:p>
            <a:r>
              <a:rPr lang="en-US" sz="2800" dirty="0" smtClean="0"/>
              <a:t>También:		 </a:t>
            </a:r>
            <a:r>
              <a:rPr lang="en-US" sz="2800" dirty="0" smtClean="0">
                <a:solidFill>
                  <a:srgbClr val="00B050"/>
                </a:solidFill>
              </a:rPr>
              <a:t>also, too</a:t>
            </a:r>
          </a:p>
          <a:p>
            <a:r>
              <a:rPr lang="en-US" sz="2800" dirty="0" smtClean="0"/>
              <a:t>Y:			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Infinitives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7696200" cy="5029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Verbs </a:t>
            </a:r>
            <a:r>
              <a:rPr lang="en-US" dirty="0">
                <a:solidFill>
                  <a:schemeClr val="tx1"/>
                </a:solidFill>
              </a:rPr>
              <a:t>are words that are most often </a:t>
            </a:r>
            <a:r>
              <a:rPr lang="en-US" dirty="0" smtClean="0">
                <a:solidFill>
                  <a:schemeClr val="tx1"/>
                </a:solidFill>
              </a:rPr>
              <a:t>used to </a:t>
            </a:r>
            <a:r>
              <a:rPr lang="en-US" dirty="0">
                <a:solidFill>
                  <a:schemeClr val="tx1"/>
                </a:solidFill>
              </a:rPr>
              <a:t>name actions. Verbs in English </a:t>
            </a:r>
            <a:r>
              <a:rPr lang="en-US" dirty="0" smtClean="0">
                <a:solidFill>
                  <a:schemeClr val="tx1"/>
                </a:solidFill>
              </a:rPr>
              <a:t>have different </a:t>
            </a:r>
            <a:r>
              <a:rPr lang="en-US" dirty="0">
                <a:solidFill>
                  <a:schemeClr val="tx1"/>
                </a:solidFill>
              </a:rPr>
              <a:t>forms depending on who is doing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the action or when the action is occurring:</a:t>
            </a:r>
          </a:p>
          <a:p>
            <a:pPr algn="just"/>
            <a:r>
              <a:rPr lang="en-US" dirty="0">
                <a:solidFill>
                  <a:srgbClr val="00B050"/>
                </a:solidFill>
              </a:rPr>
              <a:t>I </a:t>
            </a:r>
            <a:r>
              <a:rPr lang="en-US" b="1" dirty="0">
                <a:solidFill>
                  <a:srgbClr val="00B050"/>
                </a:solidFill>
              </a:rPr>
              <a:t>walk, </a:t>
            </a:r>
            <a:r>
              <a:rPr lang="en-US" dirty="0">
                <a:solidFill>
                  <a:srgbClr val="00B050"/>
                </a:solidFill>
              </a:rPr>
              <a:t>she </a:t>
            </a:r>
            <a:r>
              <a:rPr lang="en-US" b="1" dirty="0">
                <a:solidFill>
                  <a:srgbClr val="00B050"/>
                </a:solidFill>
              </a:rPr>
              <a:t>walks</a:t>
            </a:r>
            <a:r>
              <a:rPr lang="en-US" dirty="0">
                <a:solidFill>
                  <a:srgbClr val="00B050"/>
                </a:solidFill>
              </a:rPr>
              <a:t>, we walk</a:t>
            </a:r>
            <a:r>
              <a:rPr lang="en-US" b="1" dirty="0">
                <a:solidFill>
                  <a:srgbClr val="00B050"/>
                </a:solidFill>
              </a:rPr>
              <a:t>ed</a:t>
            </a:r>
            <a:r>
              <a:rPr lang="en-US" dirty="0">
                <a:solidFill>
                  <a:srgbClr val="00B050"/>
                </a:solidFill>
              </a:rPr>
              <a:t>, etc.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The most basic form of a verb is called </a:t>
            </a:r>
            <a:r>
              <a:rPr lang="en-US" dirty="0" smtClean="0">
                <a:solidFill>
                  <a:schemeClr val="tx1"/>
                </a:solidFill>
              </a:rPr>
              <a:t>the infinitive</a:t>
            </a:r>
            <a:r>
              <a:rPr lang="en-US" dirty="0">
                <a:solidFill>
                  <a:schemeClr val="tx1"/>
                </a:solidFill>
              </a:rPr>
              <a:t>. In English, you can </a:t>
            </a:r>
            <a:r>
              <a:rPr lang="en-US" dirty="0" smtClean="0">
                <a:solidFill>
                  <a:schemeClr val="tx1"/>
                </a:solidFill>
              </a:rPr>
              <a:t>spot infinitives </a:t>
            </a:r>
            <a:r>
              <a:rPr lang="en-US" dirty="0">
                <a:solidFill>
                  <a:schemeClr val="tx1"/>
                </a:solidFill>
              </a:rPr>
              <a:t>because they usually have </a:t>
            </a:r>
            <a:r>
              <a:rPr lang="en-US" dirty="0" smtClean="0">
                <a:solidFill>
                  <a:schemeClr val="tx1"/>
                </a:solidFill>
              </a:rPr>
              <a:t>the word </a:t>
            </a:r>
            <a:r>
              <a:rPr lang="en-US" dirty="0">
                <a:solidFill>
                  <a:schemeClr val="tx1"/>
                </a:solidFill>
              </a:rPr>
              <a:t>“to” in front of </a:t>
            </a:r>
            <a:r>
              <a:rPr lang="en-US" dirty="0" smtClean="0">
                <a:solidFill>
                  <a:schemeClr val="tx1"/>
                </a:solidFill>
              </a:rPr>
              <a:t>them: </a:t>
            </a:r>
            <a:r>
              <a:rPr lang="en-US" b="1" dirty="0" smtClean="0">
                <a:solidFill>
                  <a:srgbClr val="00B050"/>
                </a:solidFill>
              </a:rPr>
              <a:t>to </a:t>
            </a:r>
            <a:r>
              <a:rPr lang="en-US" dirty="0">
                <a:solidFill>
                  <a:srgbClr val="00B050"/>
                </a:solidFill>
              </a:rPr>
              <a:t>swim, </a:t>
            </a:r>
            <a:r>
              <a:rPr lang="en-US" b="1" dirty="0">
                <a:solidFill>
                  <a:srgbClr val="00B050"/>
                </a:solidFill>
              </a:rPr>
              <a:t>to </a:t>
            </a:r>
            <a:r>
              <a:rPr lang="en-US" dirty="0">
                <a:solidFill>
                  <a:srgbClr val="00B050"/>
                </a:solidFill>
              </a:rPr>
              <a:t>read, </a:t>
            </a:r>
            <a:r>
              <a:rPr lang="en-US" b="1" dirty="0">
                <a:solidFill>
                  <a:srgbClr val="00B050"/>
                </a:solidFill>
              </a:rPr>
              <a:t>to </a:t>
            </a:r>
            <a:r>
              <a:rPr lang="en-US" dirty="0">
                <a:solidFill>
                  <a:srgbClr val="00B050"/>
                </a:solidFill>
              </a:rPr>
              <a:t>write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Infinitives in Spanish, though, </a:t>
            </a:r>
            <a:r>
              <a:rPr lang="en-US" b="1" dirty="0" smtClean="0">
                <a:solidFill>
                  <a:srgbClr val="FF0000"/>
                </a:solidFill>
              </a:rPr>
              <a:t>don’t have </a:t>
            </a:r>
            <a:r>
              <a:rPr lang="en-US" b="1" dirty="0">
                <a:solidFill>
                  <a:srgbClr val="FF0000"/>
                </a:solidFill>
              </a:rPr>
              <a:t>a separate word like “to” in front </a:t>
            </a:r>
            <a:r>
              <a:rPr lang="en-US" b="1" dirty="0" smtClean="0">
                <a:solidFill>
                  <a:srgbClr val="FF0000"/>
                </a:solidFill>
              </a:rPr>
              <a:t>of them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Spanish </a:t>
            </a:r>
            <a:r>
              <a:rPr lang="en-US" b="1" dirty="0">
                <a:solidFill>
                  <a:srgbClr val="00B050"/>
                </a:solidFill>
              </a:rPr>
              <a:t>infinitives are only </a:t>
            </a:r>
            <a:r>
              <a:rPr lang="en-US" b="1" dirty="0" smtClean="0">
                <a:solidFill>
                  <a:srgbClr val="00B050"/>
                </a:solidFill>
              </a:rPr>
              <a:t>one word</a:t>
            </a:r>
            <a:r>
              <a:rPr lang="en-US" b="1" dirty="0">
                <a:solidFill>
                  <a:srgbClr val="00B050"/>
                </a:solidFill>
              </a:rPr>
              <a:t>, and always end in </a:t>
            </a:r>
            <a:r>
              <a:rPr lang="en-US" b="1" i="1" dirty="0">
                <a:solidFill>
                  <a:srgbClr val="00B050"/>
                </a:solidFill>
              </a:rPr>
              <a:t>-ar, -er, </a:t>
            </a:r>
            <a:r>
              <a:rPr lang="en-US" b="1" dirty="0">
                <a:solidFill>
                  <a:srgbClr val="00B050"/>
                </a:solidFill>
              </a:rPr>
              <a:t>or </a:t>
            </a:r>
            <a:r>
              <a:rPr lang="en-US" b="1" i="1" dirty="0">
                <a:solidFill>
                  <a:srgbClr val="00B050"/>
                </a:solidFill>
              </a:rPr>
              <a:t>-</a:t>
            </a:r>
            <a:r>
              <a:rPr lang="en-US" b="1" i="1" dirty="0" smtClean="0">
                <a:solidFill>
                  <a:srgbClr val="00B050"/>
                </a:solidFill>
              </a:rPr>
              <a:t>ir: </a:t>
            </a:r>
            <a:r>
              <a:rPr lang="en-US" b="1" dirty="0" smtClean="0">
                <a:solidFill>
                  <a:srgbClr val="00B050"/>
                </a:solidFill>
              </a:rPr>
              <a:t>nadar</a:t>
            </a:r>
            <a:r>
              <a:rPr lang="en-US" b="1" dirty="0">
                <a:solidFill>
                  <a:srgbClr val="00B050"/>
                </a:solidFill>
              </a:rPr>
              <a:t>, leer, </a:t>
            </a:r>
            <a:r>
              <a:rPr lang="en-US" b="1" dirty="0" smtClean="0">
                <a:solidFill>
                  <a:srgbClr val="00B050"/>
                </a:solidFill>
              </a:rPr>
              <a:t>escribir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62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Infinitives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Bail</a:t>
            </a:r>
            <a:r>
              <a:rPr lang="en-US" b="1" dirty="0" smtClean="0"/>
              <a:t>ar</a:t>
            </a:r>
            <a:r>
              <a:rPr lang="en-US" dirty="0" smtClean="0"/>
              <a:t> :			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dance</a:t>
            </a:r>
          </a:p>
          <a:p>
            <a:r>
              <a:rPr lang="en-US" dirty="0"/>
              <a:t>C</a:t>
            </a:r>
            <a:r>
              <a:rPr lang="en-US" dirty="0" smtClean="0"/>
              <a:t>ant</a:t>
            </a:r>
            <a:r>
              <a:rPr lang="en-US" b="1" dirty="0" smtClean="0"/>
              <a:t>ar</a:t>
            </a:r>
            <a:r>
              <a:rPr lang="en-US" dirty="0" smtClean="0"/>
              <a:t> :			 </a:t>
            </a:r>
            <a:r>
              <a:rPr lang="en-US" b="1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sing</a:t>
            </a:r>
          </a:p>
          <a:p>
            <a:r>
              <a:rPr lang="en-US" dirty="0"/>
              <a:t>C</a:t>
            </a:r>
            <a:r>
              <a:rPr lang="en-US" dirty="0" smtClean="0"/>
              <a:t>orr</a:t>
            </a:r>
            <a:r>
              <a:rPr lang="en-US" b="1" dirty="0" smtClean="0"/>
              <a:t>er</a:t>
            </a:r>
            <a:r>
              <a:rPr lang="en-US" dirty="0" smtClean="0"/>
              <a:t> :			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run</a:t>
            </a:r>
          </a:p>
          <a:p>
            <a:r>
              <a:rPr lang="en-US" dirty="0"/>
              <a:t>D</a:t>
            </a:r>
            <a:r>
              <a:rPr lang="en-US" dirty="0" smtClean="0"/>
              <a:t>ibuj</a:t>
            </a:r>
            <a:r>
              <a:rPr lang="en-US" b="1" dirty="0" smtClean="0"/>
              <a:t>ar</a:t>
            </a:r>
            <a:r>
              <a:rPr lang="en-US" dirty="0" smtClean="0"/>
              <a:t> :			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draw </a:t>
            </a:r>
          </a:p>
          <a:p>
            <a:r>
              <a:rPr lang="en-US" dirty="0"/>
              <a:t>E</a:t>
            </a:r>
            <a:r>
              <a:rPr lang="en-US" dirty="0" smtClean="0"/>
              <a:t>scrib</a:t>
            </a:r>
            <a:r>
              <a:rPr lang="en-US" b="1" dirty="0" smtClean="0"/>
              <a:t>ir</a:t>
            </a:r>
            <a:r>
              <a:rPr lang="en-US" dirty="0" smtClean="0"/>
              <a:t> :	</a:t>
            </a:r>
            <a:r>
              <a:rPr lang="en-US" dirty="0" smtClean="0">
                <a:solidFill>
                  <a:srgbClr val="FF0000"/>
                </a:solidFill>
              </a:rPr>
              <a:t> 		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write </a:t>
            </a:r>
          </a:p>
          <a:p>
            <a:r>
              <a:rPr lang="en-US" dirty="0"/>
              <a:t>E</a:t>
            </a:r>
            <a:r>
              <a:rPr lang="en-US" dirty="0" smtClean="0"/>
              <a:t>scuch</a:t>
            </a:r>
            <a:r>
              <a:rPr lang="en-US" b="1" dirty="0" smtClean="0"/>
              <a:t>ar</a:t>
            </a:r>
            <a:r>
              <a:rPr lang="en-US" dirty="0" smtClean="0"/>
              <a:t> :	</a:t>
            </a:r>
            <a:r>
              <a:rPr lang="en-US" dirty="0" smtClean="0">
                <a:solidFill>
                  <a:srgbClr val="FF0000"/>
                </a:solidFill>
              </a:rPr>
              <a:t> 	 </a:t>
            </a:r>
            <a:r>
              <a:rPr lang="en-US" b="1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listen</a:t>
            </a:r>
          </a:p>
          <a:p>
            <a:r>
              <a:rPr lang="en-US" dirty="0"/>
              <a:t>E</a:t>
            </a:r>
            <a:r>
              <a:rPr lang="en-US" dirty="0" smtClean="0"/>
              <a:t>squi</a:t>
            </a:r>
            <a:r>
              <a:rPr lang="en-US" b="1" dirty="0" smtClean="0"/>
              <a:t>ar</a:t>
            </a:r>
            <a:r>
              <a:rPr lang="en-US" dirty="0" smtClean="0"/>
              <a:t> :			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ski </a:t>
            </a:r>
          </a:p>
          <a:p>
            <a:r>
              <a:rPr lang="en-US" dirty="0"/>
              <a:t>H</a:t>
            </a:r>
            <a:r>
              <a:rPr lang="en-US" dirty="0" smtClean="0"/>
              <a:t>abl</a:t>
            </a:r>
            <a:r>
              <a:rPr lang="en-US" b="1" dirty="0" smtClean="0"/>
              <a:t>ar</a:t>
            </a:r>
            <a:r>
              <a:rPr lang="en-US" dirty="0" smtClean="0"/>
              <a:t> :			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talk </a:t>
            </a:r>
          </a:p>
          <a:p>
            <a:r>
              <a:rPr lang="en-US" b="1" dirty="0"/>
              <a:t>I</a:t>
            </a:r>
            <a:r>
              <a:rPr lang="en-US" b="1" dirty="0" smtClean="0"/>
              <a:t>r</a:t>
            </a:r>
            <a:r>
              <a:rPr lang="en-US" dirty="0" smtClean="0"/>
              <a:t> :		 		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go</a:t>
            </a:r>
          </a:p>
          <a:p>
            <a:r>
              <a:rPr lang="en-US" dirty="0"/>
              <a:t>J</a:t>
            </a:r>
            <a:r>
              <a:rPr lang="en-US" dirty="0" smtClean="0"/>
              <a:t>ug</a:t>
            </a:r>
            <a:r>
              <a:rPr lang="en-US" b="1" dirty="0" smtClean="0"/>
              <a:t>ar</a:t>
            </a:r>
            <a:r>
              <a:rPr lang="en-US" dirty="0" smtClean="0"/>
              <a:t> :			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play</a:t>
            </a:r>
          </a:p>
          <a:p>
            <a:r>
              <a:rPr lang="en-US" dirty="0"/>
              <a:t>L</a:t>
            </a:r>
            <a:r>
              <a:rPr lang="en-US" dirty="0" smtClean="0"/>
              <a:t>e</a:t>
            </a:r>
            <a:r>
              <a:rPr lang="en-US" b="1" dirty="0" smtClean="0"/>
              <a:t>er</a:t>
            </a:r>
            <a:r>
              <a:rPr lang="en-US" dirty="0" smtClean="0"/>
              <a:t> :			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read</a:t>
            </a:r>
          </a:p>
          <a:p>
            <a:r>
              <a:rPr lang="en-US" dirty="0"/>
              <a:t>M</a:t>
            </a:r>
            <a:r>
              <a:rPr lang="en-US" dirty="0" smtClean="0"/>
              <a:t>ont</a:t>
            </a:r>
            <a:r>
              <a:rPr lang="en-US" b="1" dirty="0" smtClean="0"/>
              <a:t>ar</a:t>
            </a:r>
            <a:r>
              <a:rPr lang="en-US" dirty="0" smtClean="0"/>
              <a:t> :			 </a:t>
            </a:r>
            <a:r>
              <a:rPr lang="en-US" b="1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rgbClr val="FF0000"/>
                </a:solidFill>
              </a:rPr>
              <a:t> ride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499</Words>
  <Application>Microsoft Office PowerPoint</Application>
  <PresentationFormat>On-screen Show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Pablo Picasso</vt:lpstr>
      <vt:lpstr>Pablo Picasso</vt:lpstr>
      <vt:lpstr>Slide 3</vt:lpstr>
      <vt:lpstr>Slide 4</vt:lpstr>
      <vt:lpstr>Slide 5</vt:lpstr>
      <vt:lpstr>To ask others what they like to do</vt:lpstr>
      <vt:lpstr> Infinitives </vt:lpstr>
      <vt:lpstr>Infinitives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Pablo Picasso</dc:title>
  <dc:creator>Owner</dc:creator>
  <cp:lastModifiedBy>Owner</cp:lastModifiedBy>
  <cp:revision>70</cp:revision>
  <dcterms:created xsi:type="dcterms:W3CDTF">2014-08-17T19:57:57Z</dcterms:created>
  <dcterms:modified xsi:type="dcterms:W3CDTF">2015-12-31T14:56:17Z</dcterms:modified>
</cp:coreProperties>
</file>