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1" r:id="rId5"/>
    <p:sldId id="297" r:id="rId6"/>
    <p:sldId id="299" r:id="rId7"/>
    <p:sldId id="300" r:id="rId8"/>
    <p:sldId id="301" r:id="rId9"/>
    <p:sldId id="304" r:id="rId10"/>
    <p:sldId id="325" r:id="rId11"/>
    <p:sldId id="326" r:id="rId12"/>
    <p:sldId id="318" r:id="rId13"/>
    <p:sldId id="328" r:id="rId14"/>
    <p:sldId id="333" r:id="rId15"/>
    <p:sldId id="330" r:id="rId16"/>
    <p:sldId id="331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2300-A5F9-4E42-95F4-348950EFC3C7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6BF8-F5A5-40AB-BBAF-EAE8E5851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13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2300-A5F9-4E42-95F4-348950EFC3C7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6BF8-F5A5-40AB-BBAF-EAE8E5851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01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2300-A5F9-4E42-95F4-348950EFC3C7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6BF8-F5A5-40AB-BBAF-EAE8E5851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94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2300-A5F9-4E42-95F4-348950EFC3C7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6BF8-F5A5-40AB-BBAF-EAE8E5851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1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2300-A5F9-4E42-95F4-348950EFC3C7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6BF8-F5A5-40AB-BBAF-EAE8E5851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81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2300-A5F9-4E42-95F4-348950EFC3C7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6BF8-F5A5-40AB-BBAF-EAE8E5851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59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2300-A5F9-4E42-95F4-348950EFC3C7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6BF8-F5A5-40AB-BBAF-EAE8E5851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26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2300-A5F9-4E42-95F4-348950EFC3C7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6BF8-F5A5-40AB-BBAF-EAE8E5851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14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2300-A5F9-4E42-95F4-348950EFC3C7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6BF8-F5A5-40AB-BBAF-EAE8E5851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19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2300-A5F9-4E42-95F4-348950EFC3C7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6BF8-F5A5-40AB-BBAF-EAE8E5851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56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2300-A5F9-4E42-95F4-348950EFC3C7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6BF8-F5A5-40AB-BBAF-EAE8E5851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98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2300-A5F9-4E42-95F4-348950EFC3C7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06BF8-F5A5-40AB-BBAF-EAE8E5851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69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5823" y="-151760"/>
            <a:ext cx="5078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Classroom commands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142" y="930877"/>
            <a:ext cx="407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/>
              <a:t>2. </a:t>
            </a:r>
            <a:r>
              <a:rPr lang="en-US" sz="4000" b="1" dirty="0" smtClean="0"/>
              <a:t>Abran </a:t>
            </a:r>
            <a:r>
              <a:rPr lang="es-ES" sz="4000" b="1" dirty="0" smtClean="0"/>
              <a:t>el libro.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8495" y="358343"/>
            <a:ext cx="4266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Silence, please!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905" y="1964723"/>
            <a:ext cx="5403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4. ¡Atención!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905" y="2973035"/>
            <a:ext cx="5155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6. Levántense por favor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906" y="2421925"/>
            <a:ext cx="4587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5. Repitan, por favor.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549" y="3542270"/>
            <a:ext cx="5047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7. Siéntense, por favor.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333" y="403654"/>
            <a:ext cx="4861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1. ¡Silencio, por favor!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81423" y="922640"/>
            <a:ext cx="3493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Open the book.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06139" y="1445740"/>
            <a:ext cx="3488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Close the book.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55565" y="1898822"/>
            <a:ext cx="2375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Attention!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55565" y="2970153"/>
            <a:ext cx="5291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>
                <a:solidFill>
                  <a:srgbClr val="00B0F0"/>
                </a:solidFill>
              </a:rPr>
              <a:t>Get up/stand up please.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92635" y="3529914"/>
            <a:ext cx="3682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Sit down please.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55565" y="2368378"/>
            <a:ext cx="3312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Repeat please.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1017" y="1440247"/>
            <a:ext cx="3978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3. Cierren el libro.</a:t>
            </a:r>
            <a:endParaRPr lang="en-US" sz="4000" b="1" dirty="0"/>
          </a:p>
        </p:txBody>
      </p:sp>
      <p:sp>
        <p:nvSpPr>
          <p:cNvPr id="23" name="Rectangle 22"/>
          <p:cNvSpPr/>
          <p:nvPr/>
        </p:nvSpPr>
        <p:spPr>
          <a:xfrm>
            <a:off x="405032" y="4111505"/>
            <a:ext cx="4600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8. Levanten la mano.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92635" y="4140623"/>
            <a:ext cx="3736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Raise your hand.</a:t>
            </a:r>
          </a:p>
        </p:txBody>
      </p:sp>
      <p:sp>
        <p:nvSpPr>
          <p:cNvPr id="2" name="Rectangle 1"/>
          <p:cNvSpPr/>
          <p:nvPr/>
        </p:nvSpPr>
        <p:spPr>
          <a:xfrm>
            <a:off x="478333" y="4880643"/>
            <a:ext cx="5894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9. Saquen la hoja de papel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1423" y="4843142"/>
            <a:ext cx="5673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Take </a:t>
            </a:r>
            <a:r>
              <a:rPr lang="en-US" sz="4000" b="1" dirty="0">
                <a:solidFill>
                  <a:srgbClr val="00B0F0"/>
                </a:solidFill>
              </a:rPr>
              <a:t>o</a:t>
            </a:r>
            <a:r>
              <a:rPr lang="en-US" sz="4000" b="1" dirty="0" smtClean="0">
                <a:solidFill>
                  <a:srgbClr val="00B0F0"/>
                </a:solidFill>
              </a:rPr>
              <a:t>ut a sheet of  paper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1786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3" grpId="0"/>
      <p:bldP spid="28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5823" y="-114390"/>
            <a:ext cx="5078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Classroom commands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142" y="930877"/>
            <a:ext cx="407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/>
              <a:t>2. </a:t>
            </a:r>
            <a:r>
              <a:rPr lang="en-US" sz="4000" b="1" dirty="0" smtClean="0"/>
              <a:t>Abran </a:t>
            </a:r>
            <a:r>
              <a:rPr lang="es-ES" sz="4000" b="1" dirty="0" smtClean="0"/>
              <a:t>el libro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8495" y="358343"/>
            <a:ext cx="4266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Silence, please!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905" y="1964723"/>
            <a:ext cx="5403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4. ¡Atención!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905" y="2973035"/>
            <a:ext cx="5155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6. Levántense por favor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906" y="2421925"/>
            <a:ext cx="4587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5. Repitan, por favor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549" y="3542270"/>
            <a:ext cx="5047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7. Siéntense, por favor.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333" y="403654"/>
            <a:ext cx="4861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1. ¡Silencio, por favor!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81423" y="922640"/>
            <a:ext cx="3357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Open the book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06139" y="1445740"/>
            <a:ext cx="3488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Close the book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55565" y="1898822"/>
            <a:ext cx="2375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Attention!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55565" y="2937073"/>
            <a:ext cx="5154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>
                <a:solidFill>
                  <a:srgbClr val="00B0F0"/>
                </a:solidFill>
              </a:rPr>
              <a:t>Get up/stand up please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92635" y="3529914"/>
            <a:ext cx="3682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Sit down please.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55565" y="2368378"/>
            <a:ext cx="3176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Repeat please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1017" y="1440247"/>
            <a:ext cx="3841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3. Cierren el libro</a:t>
            </a:r>
            <a:endParaRPr lang="en-US" sz="4000" b="1" dirty="0"/>
          </a:p>
        </p:txBody>
      </p:sp>
      <p:sp>
        <p:nvSpPr>
          <p:cNvPr id="23" name="Rectangle 22"/>
          <p:cNvSpPr/>
          <p:nvPr/>
        </p:nvSpPr>
        <p:spPr>
          <a:xfrm>
            <a:off x="418364" y="4042902"/>
            <a:ext cx="4464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8. Levanten la mano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18495" y="4057678"/>
            <a:ext cx="3736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Raise your hand.</a:t>
            </a:r>
          </a:p>
        </p:txBody>
      </p:sp>
    </p:spTree>
    <p:extLst>
      <p:ext uri="{BB962C8B-B14F-4D97-AF65-F5344CB8AC3E}">
        <p14:creationId xmlns:p14="http://schemas.microsoft.com/office/powerpoint/2010/main" xmlns="" val="11786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  <p:bldP spid="21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172200" cy="6172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		</a:t>
            </a:r>
            <a:r>
              <a:rPr lang="en-US" b="1" dirty="0" smtClean="0">
                <a:solidFill>
                  <a:srgbClr val="7030A0"/>
                </a:solidFill>
              </a:rPr>
              <a:t>Spanish</a:t>
            </a:r>
            <a:r>
              <a:rPr lang="en-US" dirty="0" smtClean="0">
                <a:solidFill>
                  <a:srgbClr val="7030A0"/>
                </a:solidFill>
              </a:rPr>
              <a:t>	</a:t>
            </a:r>
            <a:r>
              <a:rPr lang="en-US" dirty="0" smtClean="0"/>
              <a:t>				</a:t>
            </a:r>
            <a:r>
              <a:rPr lang="en-US" sz="3500" b="1" dirty="0" smtClean="0">
                <a:solidFill>
                  <a:srgbClr val="00B0F0"/>
                </a:solidFill>
              </a:rPr>
              <a:t>Tomate					Foto	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			Famoso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			Chocolate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			Vainilla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			Piano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			Popular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			Computadora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			Radio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			Teléfono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			Televisión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			Pizza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			Banano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			actor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					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240" y="212725"/>
            <a:ext cx="10515600" cy="86931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Cognates are words in two languages that have similar or identical form. For example: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46720" y="807720"/>
            <a:ext cx="13292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tomato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7680" y="1173480"/>
            <a:ext cx="11202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photo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1960" y="1539240"/>
            <a:ext cx="13425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famous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1480" y="1905000"/>
            <a:ext cx="16982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chocolate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7680" y="2270760"/>
            <a:ext cx="11873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vanilla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2920" y="2621280"/>
            <a:ext cx="10647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piano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1960" y="2987040"/>
            <a:ext cx="1401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popular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6720" y="3413760"/>
            <a:ext cx="17082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computer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8160" y="3764280"/>
            <a:ext cx="9895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radio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16240" y="4175760"/>
            <a:ext cx="17787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telephone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7200" y="4556760"/>
            <a:ext cx="2103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television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7200" y="4876800"/>
            <a:ext cx="9573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pizza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1960" y="5303520"/>
            <a:ext cx="13436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banana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31480" y="5608320"/>
            <a:ext cx="10801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actor </a:t>
            </a:r>
            <a:endParaRPr lang="en-US" sz="3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3999" y="0"/>
            <a:ext cx="349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To say the date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143" y="930876"/>
            <a:ext cx="1332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El día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6535" y="4869383"/>
            <a:ext cx="2327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tomorrow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905" y="1964723"/>
            <a:ext cx="5403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La semana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425" y="2531075"/>
            <a:ext cx="3802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¿Qué día es hoy?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069" y="3161270"/>
            <a:ext cx="3929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¿Cuál es la fecha?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355" y="3714443"/>
            <a:ext cx="4047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Es el </a:t>
            </a:r>
            <a:r>
              <a:rPr lang="en-US" sz="4000" b="1" i="1" dirty="0" smtClean="0"/>
              <a:t>____ de ____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333" y="403654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El año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5151" y="4342578"/>
            <a:ext cx="1024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Hoy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15663" y="4290680"/>
            <a:ext cx="1396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today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63266" y="2538077"/>
            <a:ext cx="5691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What day is today?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3125" y="3727622"/>
            <a:ext cx="3324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It’s the ____ of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44085" y="988953"/>
            <a:ext cx="948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day</a:t>
            </a:r>
            <a:endParaRPr lang="es-ES" sz="4000" b="1" dirty="0" smtClean="0">
              <a:solidFill>
                <a:srgbClr val="00B0F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98275" y="3133674"/>
            <a:ext cx="4048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What is the date?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70766" y="2035159"/>
            <a:ext cx="1325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week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04828" y="461320"/>
            <a:ext cx="238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year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60149" y="1514938"/>
            <a:ext cx="16017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month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0057" y="1440247"/>
            <a:ext cx="1556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El mes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353409" y="4947507"/>
            <a:ext cx="1944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Mañana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6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0"/>
            <a:ext cx="987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days of the week- Los d</a:t>
            </a:r>
            <a:r>
              <a:rPr lang="en-US" sz="4000" b="1" dirty="0" smtClean="0">
                <a:solidFill>
                  <a:srgbClr val="FF0000"/>
                </a:solidFill>
                <a:latin typeface="Calibri"/>
              </a:rPr>
              <a:t>í</a:t>
            </a:r>
            <a:r>
              <a:rPr lang="en-US" sz="4000" b="1" dirty="0" smtClean="0">
                <a:solidFill>
                  <a:srgbClr val="FF0000"/>
                </a:solidFill>
              </a:rPr>
              <a:t>as de la semana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143" y="930876"/>
            <a:ext cx="1968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MARTES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905" y="1964723"/>
            <a:ext cx="5403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JUEVES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425" y="2531075"/>
            <a:ext cx="1987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VIERNES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069" y="3161270"/>
            <a:ext cx="1994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SÁBADO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355" y="3714443"/>
            <a:ext cx="2451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DOMINGO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333" y="403654"/>
            <a:ext cx="1548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LUNES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3266" y="2538077"/>
            <a:ext cx="5691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FRIDAY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44085" y="988953"/>
            <a:ext cx="2107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TUESDAY</a:t>
            </a:r>
            <a:endParaRPr lang="es-ES" sz="4000" b="1" dirty="0" smtClean="0">
              <a:solidFill>
                <a:srgbClr val="00B0F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98275" y="3133674"/>
            <a:ext cx="2415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SATURDAY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70766" y="2035159"/>
            <a:ext cx="2469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THURSDAY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04828" y="461320"/>
            <a:ext cx="238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MONDAY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60149" y="1514938"/>
            <a:ext cx="2895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WEDNESDAY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0057" y="1440247"/>
            <a:ext cx="2621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MIÉRCOLES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6201380" y="3716774"/>
            <a:ext cx="1947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SUNDAY</a:t>
            </a:r>
            <a:endParaRPr lang="en-US" sz="4000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6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18" grpId="0"/>
      <p:bldP spid="20" grpId="0"/>
      <p:bldP spid="21" grpId="0"/>
      <p:bldP spid="22" grpId="0"/>
      <p:bldP spid="25" grpId="0"/>
      <p:bldP spid="26" grpId="0"/>
      <p:bldP spid="2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wner\Pictures\d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25" y="0"/>
            <a:ext cx="9729175" cy="6779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0"/>
            <a:ext cx="98755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The days of the week- Los d</a:t>
            </a:r>
            <a:r>
              <a:rPr lang="en-US" sz="3000" b="1" dirty="0" smtClean="0">
                <a:solidFill>
                  <a:srgbClr val="FF0000"/>
                </a:solidFill>
                <a:latin typeface="Calibri"/>
              </a:rPr>
              <a:t>í</a:t>
            </a:r>
            <a:r>
              <a:rPr lang="en-US" sz="3000" b="1" dirty="0" smtClean="0">
                <a:solidFill>
                  <a:srgbClr val="FF0000"/>
                </a:solidFill>
              </a:rPr>
              <a:t>as de la semana</a:t>
            </a:r>
          </a:p>
        </p:txBody>
      </p:sp>
      <p:sp>
        <p:nvSpPr>
          <p:cNvPr id="6" name="Rectangle 5"/>
          <p:cNvSpPr/>
          <p:nvPr/>
        </p:nvSpPr>
        <p:spPr>
          <a:xfrm>
            <a:off x="421903" y="839436"/>
            <a:ext cx="15220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MARTES</a:t>
            </a:r>
            <a:endParaRPr lang="en-US" sz="30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905" y="1675163"/>
            <a:ext cx="14608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JUEVES</a:t>
            </a:r>
            <a:endParaRPr lang="en-US" sz="3000" b="1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665" y="2089115"/>
            <a:ext cx="15370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VIERNES</a:t>
            </a:r>
            <a:endParaRPr lang="en-US" sz="3000" b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349" y="2627870"/>
            <a:ext cx="15403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SÁBADO</a:t>
            </a:r>
            <a:endParaRPr lang="en-US" sz="3000" b="1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635" y="3074363"/>
            <a:ext cx="18838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DOMINGO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333" y="403654"/>
            <a:ext cx="12070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LUNES</a:t>
            </a:r>
            <a:endParaRPr lang="en-US" sz="3000" b="1" dirty="0" smtClean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4817" y="1257367"/>
            <a:ext cx="2012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MIÉRCOLES</a:t>
            </a:r>
            <a:endParaRPr lang="en-US" sz="3000" dirty="0"/>
          </a:p>
        </p:txBody>
      </p:sp>
      <p:sp>
        <p:nvSpPr>
          <p:cNvPr id="24" name="Rectangle 23"/>
          <p:cNvSpPr/>
          <p:nvPr/>
        </p:nvSpPr>
        <p:spPr>
          <a:xfrm>
            <a:off x="6125180" y="546854"/>
            <a:ext cx="2248949" cy="60939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B0F0"/>
                </a:solidFill>
              </a:rPr>
              <a:t>SUNDAY</a:t>
            </a:r>
          </a:p>
          <a:p>
            <a:r>
              <a:rPr lang="en-US" sz="3000" b="1" dirty="0" smtClean="0">
                <a:solidFill>
                  <a:srgbClr val="00B0F0"/>
                </a:solidFill>
              </a:rPr>
              <a:t>THURSDAY</a:t>
            </a:r>
          </a:p>
          <a:p>
            <a:r>
              <a:rPr lang="en-US" sz="3000" b="1" i="1" dirty="0" smtClean="0">
                <a:solidFill>
                  <a:srgbClr val="00B0F0"/>
                </a:solidFill>
              </a:rPr>
              <a:t>DAY</a:t>
            </a:r>
          </a:p>
          <a:p>
            <a:r>
              <a:rPr lang="en-US" sz="3000" b="1" i="1" dirty="0" smtClean="0">
                <a:solidFill>
                  <a:srgbClr val="00B0F0"/>
                </a:solidFill>
              </a:rPr>
              <a:t>TUESDAY</a:t>
            </a:r>
          </a:p>
          <a:p>
            <a:r>
              <a:rPr lang="en-US" sz="3000" b="1" i="1" dirty="0" smtClean="0">
                <a:solidFill>
                  <a:srgbClr val="00B0F0"/>
                </a:solidFill>
              </a:rPr>
              <a:t>SATURDAY</a:t>
            </a:r>
          </a:p>
          <a:p>
            <a:r>
              <a:rPr lang="en-US" sz="3000" b="1" i="1" dirty="0" smtClean="0">
                <a:solidFill>
                  <a:srgbClr val="00B0F0"/>
                </a:solidFill>
              </a:rPr>
              <a:t>YEAR</a:t>
            </a:r>
          </a:p>
          <a:p>
            <a:r>
              <a:rPr lang="en-US" sz="3000" b="1" i="1" dirty="0" smtClean="0">
                <a:solidFill>
                  <a:srgbClr val="00B0F0"/>
                </a:solidFill>
              </a:rPr>
              <a:t>DAY</a:t>
            </a:r>
          </a:p>
          <a:p>
            <a:r>
              <a:rPr lang="en-US" sz="3000" b="1" i="1" dirty="0" smtClean="0">
                <a:solidFill>
                  <a:srgbClr val="00B0F0"/>
                </a:solidFill>
              </a:rPr>
              <a:t>TOMORROW</a:t>
            </a:r>
          </a:p>
          <a:p>
            <a:r>
              <a:rPr lang="en-US" sz="3000" b="1" i="1" dirty="0" smtClean="0">
                <a:solidFill>
                  <a:srgbClr val="00B0F0"/>
                </a:solidFill>
              </a:rPr>
              <a:t>WEEK</a:t>
            </a:r>
          </a:p>
          <a:p>
            <a:r>
              <a:rPr lang="en-US" sz="3000" b="1" i="1" dirty="0" smtClean="0">
                <a:solidFill>
                  <a:srgbClr val="00B0F0"/>
                </a:solidFill>
              </a:rPr>
              <a:t>WEDNESDAY</a:t>
            </a:r>
          </a:p>
          <a:p>
            <a:r>
              <a:rPr lang="en-US" sz="3000" b="1" i="1" dirty="0" smtClean="0">
                <a:solidFill>
                  <a:srgbClr val="00B0F0"/>
                </a:solidFill>
              </a:rPr>
              <a:t>MONDAY</a:t>
            </a:r>
          </a:p>
          <a:p>
            <a:r>
              <a:rPr lang="en-US" sz="3000" b="1" i="1" dirty="0" smtClean="0">
                <a:solidFill>
                  <a:srgbClr val="00B0F0"/>
                </a:solidFill>
              </a:rPr>
              <a:t>FRIDAY</a:t>
            </a:r>
          </a:p>
          <a:p>
            <a:r>
              <a:rPr lang="en-US" sz="3000" b="1" i="1" dirty="0" smtClean="0">
                <a:solidFill>
                  <a:srgbClr val="00B0F0"/>
                </a:solidFill>
              </a:rPr>
              <a:t>MONTH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2792" y="3584198"/>
            <a:ext cx="208903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El  AŇO</a:t>
            </a:r>
          </a:p>
          <a:p>
            <a:r>
              <a:rPr lang="en-US" sz="3000" b="1" dirty="0" smtClean="0"/>
              <a:t>El DIA</a:t>
            </a:r>
          </a:p>
          <a:p>
            <a:r>
              <a:rPr lang="en-US" sz="3000" b="1" dirty="0" smtClean="0"/>
              <a:t>El MES</a:t>
            </a:r>
          </a:p>
          <a:p>
            <a:r>
              <a:rPr lang="en-US" sz="3000" b="1" dirty="0" smtClean="0"/>
              <a:t>MAŇANA</a:t>
            </a:r>
          </a:p>
          <a:p>
            <a:r>
              <a:rPr lang="en-US" sz="3000" b="1" dirty="0" smtClean="0"/>
              <a:t>HOY</a:t>
            </a:r>
          </a:p>
          <a:p>
            <a:r>
              <a:rPr lang="en-US" sz="3000" b="1" dirty="0" smtClean="0"/>
              <a:t>LA SEMANA</a:t>
            </a:r>
          </a:p>
        </p:txBody>
      </p:sp>
    </p:spTree>
    <p:extLst>
      <p:ext uri="{BB962C8B-B14F-4D97-AF65-F5344CB8AC3E}">
        <p14:creationId xmlns:p14="http://schemas.microsoft.com/office/powerpoint/2010/main" xmlns="" val="11786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15587" y="0"/>
            <a:ext cx="507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Los meses - Months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142" y="915637"/>
            <a:ext cx="407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2. Febrero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8495" y="343103"/>
            <a:ext cx="426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January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905" y="1873283"/>
            <a:ext cx="1902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4. Abril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665" y="2805395"/>
            <a:ext cx="165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6. Junio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667" y="2315245"/>
            <a:ext cx="2238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5. Mayo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1309" y="3359390"/>
            <a:ext cx="1523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7. Julio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333" y="388414"/>
            <a:ext cx="1757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1. Enero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6183" y="831200"/>
            <a:ext cx="1893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February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75659" y="1278100"/>
            <a:ext cx="3488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March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25085" y="1700702"/>
            <a:ext cx="1104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April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25085" y="2665353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rgbClr val="00B0F0"/>
                </a:solidFill>
              </a:rPr>
              <a:t>June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31675" y="3164154"/>
            <a:ext cx="917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July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55565" y="2170258"/>
            <a:ext cx="1025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May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1017" y="1425007"/>
            <a:ext cx="1864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3. Marzo</a:t>
            </a:r>
            <a:endParaRPr lang="en-US" sz="3600" b="1" dirty="0"/>
          </a:p>
        </p:txBody>
      </p:sp>
      <p:sp>
        <p:nvSpPr>
          <p:cNvPr id="23" name="Rectangle 22"/>
          <p:cNvSpPr/>
          <p:nvPr/>
        </p:nvSpPr>
        <p:spPr>
          <a:xfrm>
            <a:off x="388128" y="3866840"/>
            <a:ext cx="1973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8. Agosto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53828" y="3683138"/>
            <a:ext cx="1521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August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5313" y="4387334"/>
            <a:ext cx="2864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9. Septiembre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073" y="4890254"/>
            <a:ext cx="2434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10. Octubre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599" y="5364480"/>
            <a:ext cx="2991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11. Noviembre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4353" y="5876389"/>
            <a:ext cx="2840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12. Diciembre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62125" y="4280654"/>
            <a:ext cx="2288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September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24965" y="4859774"/>
            <a:ext cx="1739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October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79245" y="5316974"/>
            <a:ext cx="2202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November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55445" y="5835134"/>
            <a:ext cx="2154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December</a:t>
            </a:r>
          </a:p>
        </p:txBody>
      </p:sp>
    </p:spTree>
    <p:extLst>
      <p:ext uri="{BB962C8B-B14F-4D97-AF65-F5344CB8AC3E}">
        <p14:creationId xmlns:p14="http://schemas.microsoft.com/office/powerpoint/2010/main" xmlns="" val="11786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3" grpId="0"/>
      <p:bldP spid="28" grpId="0"/>
      <p:bldP spid="22" grpId="0"/>
      <p:bldP spid="24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2578" y="-220238"/>
            <a:ext cx="6097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Las estaciones - Seasons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6463" y="2216539"/>
            <a:ext cx="1695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Verano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8829" y="5485282"/>
            <a:ext cx="2855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Primavera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333" y="403654"/>
            <a:ext cx="1950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Invierno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95059" y="2231981"/>
            <a:ext cx="1976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Summer</a:t>
            </a:r>
            <a:endParaRPr lang="es-ES" sz="4000" b="1" dirty="0" smtClean="0">
              <a:solidFill>
                <a:srgbClr val="00B0F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4718" y="5440765"/>
            <a:ext cx="1531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Spring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33666" y="463483"/>
            <a:ext cx="238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Winter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86015" y="3384302"/>
            <a:ext cx="912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Fall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3513" y="3384302"/>
            <a:ext cx="1530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Otoño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5052" y="403654"/>
            <a:ext cx="2704762" cy="1685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4886" y="1735162"/>
            <a:ext cx="2466667" cy="1847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0334" y="3079039"/>
            <a:ext cx="2857143" cy="1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2607" y="4830295"/>
            <a:ext cx="2704762" cy="1685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157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20" grpId="0"/>
      <p:bldP spid="22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2860" y="0"/>
            <a:ext cx="5340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El tiempo - The weather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143" y="930876"/>
            <a:ext cx="2491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Hace calor.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905" y="1964723"/>
            <a:ext cx="2326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Hace sol.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425" y="2531075"/>
            <a:ext cx="2832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Hace viento.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069" y="3161270"/>
            <a:ext cx="1690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Llueve.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355" y="3714443"/>
            <a:ext cx="1529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Nieva.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333" y="403654"/>
            <a:ext cx="4309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¿Qué tiempo hace?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3266" y="2538077"/>
            <a:ext cx="2560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It’s windy.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44085" y="988953"/>
            <a:ext cx="1803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It’s hot.</a:t>
            </a:r>
            <a:endParaRPr lang="es-ES" sz="4000" b="1" dirty="0" smtClean="0">
              <a:solidFill>
                <a:srgbClr val="00B0F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98275" y="3133674"/>
            <a:ext cx="2546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It’s raining.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70766" y="2035159"/>
            <a:ext cx="2309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It’s sunny.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04828" y="461320"/>
            <a:ext cx="5631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What’s the weather like?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60149" y="1514938"/>
            <a:ext cx="1964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It’s cold.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0057" y="1440247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Hace frío.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6201380" y="3716774"/>
            <a:ext cx="2856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It’s snowing.</a:t>
            </a:r>
            <a:endParaRPr lang="en-US" sz="4000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9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18" grpId="0"/>
      <p:bldP spid="20" grpId="0"/>
      <p:bldP spid="21" grpId="0"/>
      <p:bldP spid="22" grpId="0"/>
      <p:bldP spid="25" grpId="0"/>
      <p:bldP spid="26" grpId="0"/>
      <p:bldP spid="27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79" y="381000"/>
            <a:ext cx="8594939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13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3005" y="149526"/>
            <a:ext cx="7599406" cy="616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786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240" y="579119"/>
            <a:ext cx="8608905" cy="553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058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920" y="685800"/>
            <a:ext cx="8967651" cy="5021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205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2159" y="411480"/>
            <a:ext cx="8826449" cy="558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537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080" y="231256"/>
            <a:ext cx="7239000" cy="630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337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0513"/>
            <a:ext cx="9752013" cy="627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160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2860" y="0"/>
            <a:ext cx="5340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El tiempo - The weather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143" y="930876"/>
            <a:ext cx="2491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Hace calor.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905" y="1964723"/>
            <a:ext cx="2326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Hace sol.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425" y="2531075"/>
            <a:ext cx="2832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Hace viento.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069" y="3161270"/>
            <a:ext cx="1690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Llueve.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355" y="3714443"/>
            <a:ext cx="1529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Nieva.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333" y="403654"/>
            <a:ext cx="4309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¿Qué tiempo hace?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3266" y="2538077"/>
            <a:ext cx="2560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It’s windy.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44085" y="988953"/>
            <a:ext cx="1803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It’s hot.</a:t>
            </a:r>
            <a:endParaRPr lang="es-ES" sz="4000" b="1" dirty="0" smtClean="0">
              <a:solidFill>
                <a:srgbClr val="00B0F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98275" y="3133674"/>
            <a:ext cx="2546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It’s raining.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70766" y="2035159"/>
            <a:ext cx="2309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It’s sunny.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04828" y="461320"/>
            <a:ext cx="5631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What’s the weather like?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60149" y="1514938"/>
            <a:ext cx="1964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It’s cold.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0057" y="1440247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Hace frío.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6201380" y="3716774"/>
            <a:ext cx="2856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It’s snowing.</a:t>
            </a:r>
            <a:endParaRPr lang="en-US" sz="4000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3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5" grpId="0"/>
      <p:bldP spid="26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898" y="197707"/>
            <a:ext cx="5338118" cy="5893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1786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3395" y="222423"/>
            <a:ext cx="5450424" cy="614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87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6962" y="132217"/>
            <a:ext cx="4596714" cy="551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87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3006" y="247135"/>
            <a:ext cx="7592542" cy="488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87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0660" y="210065"/>
            <a:ext cx="3410464" cy="602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87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5503" y="163520"/>
            <a:ext cx="3311611" cy="529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87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4670" y="185352"/>
            <a:ext cx="4624788" cy="542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87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476</Words>
  <Application>Microsoft Office PowerPoint</Application>
  <PresentationFormat>Custom</PresentationFormat>
  <Paragraphs>191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Cognates are words in two languages that have similar or identical form. For example: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Henry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greet someone</dc:title>
  <dc:creator>Lainez, Loida</dc:creator>
  <cp:lastModifiedBy>Owner</cp:lastModifiedBy>
  <cp:revision>120</cp:revision>
  <dcterms:created xsi:type="dcterms:W3CDTF">2015-07-30T14:35:47Z</dcterms:created>
  <dcterms:modified xsi:type="dcterms:W3CDTF">2015-12-31T14:08:00Z</dcterms:modified>
</cp:coreProperties>
</file>