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334" r:id="rId4"/>
    <p:sldId id="258" r:id="rId5"/>
    <p:sldId id="256" r:id="rId6"/>
    <p:sldId id="257" r:id="rId7"/>
    <p:sldId id="261" r:id="rId8"/>
    <p:sldId id="262" r:id="rId9"/>
    <p:sldId id="263" r:id="rId10"/>
    <p:sldId id="27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283" r:id="rId27"/>
    <p:sldId id="284" r:id="rId28"/>
    <p:sldId id="285" r:id="rId29"/>
    <p:sldId id="318" r:id="rId30"/>
    <p:sldId id="335" r:id="rId31"/>
    <p:sldId id="336" r:id="rId32"/>
    <p:sldId id="337" r:id="rId33"/>
    <p:sldId id="338" r:id="rId34"/>
    <p:sldId id="339" r:id="rId35"/>
    <p:sldId id="34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524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14C-1481-45A5-ADDD-C1B9C6FFFDB0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A13-DD92-4B18-8522-41FE3135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14C-1481-45A5-ADDD-C1B9C6FFFDB0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A13-DD92-4B18-8522-41FE3135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14C-1481-45A5-ADDD-C1B9C6FFFDB0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A13-DD92-4B18-8522-41FE3135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14C-1481-45A5-ADDD-C1B9C6FFFDB0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A13-DD92-4B18-8522-41FE3135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14C-1481-45A5-ADDD-C1B9C6FFFDB0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A13-DD92-4B18-8522-41FE3135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14C-1481-45A5-ADDD-C1B9C6FFFDB0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A13-DD92-4B18-8522-41FE3135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14C-1481-45A5-ADDD-C1B9C6FFFDB0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A13-DD92-4B18-8522-41FE3135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14C-1481-45A5-ADDD-C1B9C6FFFDB0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A13-DD92-4B18-8522-41FE3135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14C-1481-45A5-ADDD-C1B9C6FFFDB0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A13-DD92-4B18-8522-41FE3135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14C-1481-45A5-ADDD-C1B9C6FFFDB0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A13-DD92-4B18-8522-41FE3135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14C-1481-45A5-ADDD-C1B9C6FFFDB0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A13-DD92-4B18-8522-41FE3135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A114C-1481-45A5-ADDD-C1B9C6FFFDB0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1A13-DD92-4B18-8522-41FE3135B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-8409"/>
            <a:ext cx="8839200" cy="60960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 familia: </a:t>
            </a:r>
            <a:r>
              <a:rPr lang="en-US" b="1" dirty="0" smtClean="0">
                <a:solidFill>
                  <a:srgbClr val="FF0000"/>
                </a:solidFill>
              </a:rPr>
              <a:t>family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8686800" cy="54864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Yo:</a:t>
            </a:r>
            <a:r>
              <a:rPr lang="en-US" dirty="0" smtClean="0">
                <a:solidFill>
                  <a:srgbClr val="FF0000"/>
                </a:solidFill>
              </a:rPr>
              <a:t> I</a:t>
            </a: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Tú: </a:t>
            </a:r>
            <a:r>
              <a:rPr lang="en-US" dirty="0" smtClean="0">
                <a:solidFill>
                  <a:srgbClr val="FF0000"/>
                </a:solidFill>
              </a:rPr>
              <a:t>you</a:t>
            </a: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Él:</a:t>
            </a:r>
            <a:r>
              <a:rPr lang="en-US" dirty="0" smtClean="0">
                <a:solidFill>
                  <a:srgbClr val="FF0000"/>
                </a:solidFill>
              </a:rPr>
              <a:t> he</a:t>
            </a: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Ella:</a:t>
            </a:r>
            <a:r>
              <a:rPr lang="en-US" dirty="0" smtClean="0">
                <a:solidFill>
                  <a:srgbClr val="FF0000"/>
                </a:solidFill>
              </a:rPr>
              <a:t> she</a:t>
            </a:r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049984"/>
            <a:ext cx="6419237" cy="5168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-93433"/>
            <a:ext cx="8839200" cy="53339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600" b="1" dirty="0" smtClean="0"/>
              <a:t> -</a:t>
            </a:r>
            <a:r>
              <a:rPr lang="en-US" sz="3600" b="1" dirty="0" smtClean="0">
                <a:solidFill>
                  <a:srgbClr val="FF0000"/>
                </a:solidFill>
              </a:rPr>
              <a:t>Adjectives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85800"/>
            <a:ext cx="8686800" cy="5867400"/>
          </a:xfrm>
        </p:spPr>
        <p:txBody>
          <a:bodyPr>
            <a:normAutofit fontScale="92500" lnSpcReduction="10000"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Gracioso, -a: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funny</a:t>
            </a:r>
            <a:r>
              <a:rPr lang="en-US" b="1" dirty="0" smtClean="0"/>
              <a:t> 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			</a:t>
            </a:r>
          </a:p>
          <a:p>
            <a:pPr algn="just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Serio, -a: </a:t>
            </a:r>
            <a:r>
              <a:rPr lang="en-US" b="1" dirty="0" smtClean="0">
                <a:solidFill>
                  <a:srgbClr val="FF0000"/>
                </a:solidFill>
              </a:rPr>
              <a:t>serious</a:t>
            </a: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	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Sociable: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sociable</a:t>
            </a:r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685800"/>
            <a:ext cx="2057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895601"/>
            <a:ext cx="230504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800600"/>
            <a:ext cx="2133600" cy="183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14400"/>
            <a:ext cx="5334000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571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685800"/>
            <a:ext cx="4191000" cy="558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3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3884579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Owner\Pictures\Untit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799" y="3200400"/>
            <a:ext cx="5303929" cy="32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633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8153400" cy="539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9905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7162800" cy="594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6195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30580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7934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78486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3424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543800" cy="528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025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8109107" cy="541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603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28600"/>
            <a:ext cx="4648200" cy="639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8200" y="1219200"/>
            <a:ext cx="2868862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Yo soy: </a:t>
            </a:r>
            <a:r>
              <a:rPr lang="en-US" sz="3200" b="1" dirty="0" smtClean="0">
                <a:solidFill>
                  <a:srgbClr val="FF0000"/>
                </a:solidFill>
              </a:rPr>
              <a:t>I am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Tú eres: </a:t>
            </a:r>
            <a:r>
              <a:rPr lang="en-US" sz="3200" b="1" dirty="0" smtClean="0">
                <a:solidFill>
                  <a:srgbClr val="FF0000"/>
                </a:solidFill>
              </a:rPr>
              <a:t>You are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Él es: </a:t>
            </a:r>
            <a:r>
              <a:rPr lang="en-US" sz="3200" b="1" dirty="0" smtClean="0">
                <a:solidFill>
                  <a:srgbClr val="FF0000"/>
                </a:solidFill>
              </a:rPr>
              <a:t>He is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Ella es: </a:t>
            </a:r>
            <a:r>
              <a:rPr lang="en-US" sz="3200" b="1" dirty="0" smtClean="0">
                <a:solidFill>
                  <a:srgbClr val="FF0000"/>
                </a:solidFill>
              </a:rPr>
              <a:t>She is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7442218" cy="558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8856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38200"/>
            <a:ext cx="6807200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676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685800"/>
            <a:ext cx="5562600" cy="5655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924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599" y="798689"/>
            <a:ext cx="5421923" cy="5221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1360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600"/>
            <a:ext cx="6534148" cy="4752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766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1" y="1143001"/>
            <a:ext cx="6142970" cy="5275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901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152400"/>
            <a:ext cx="8839200" cy="609601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To ask people about themselves or others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8686800" cy="54864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¿Cómo eres? 		</a:t>
            </a:r>
            <a:r>
              <a:rPr lang="en-US" dirty="0" smtClean="0">
                <a:solidFill>
                  <a:srgbClr val="FF0000"/>
                </a:solidFill>
              </a:rPr>
              <a:t>What are you like?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¿Cómo es? 		</a:t>
            </a:r>
            <a:r>
              <a:rPr lang="en-US" dirty="0" smtClean="0">
                <a:solidFill>
                  <a:srgbClr val="FF0000"/>
                </a:solidFill>
              </a:rPr>
              <a:t>What is he / she like?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¿Cómo se llama? 	</a:t>
            </a:r>
            <a:r>
              <a:rPr lang="en-US" dirty="0" smtClean="0">
                <a:solidFill>
                  <a:srgbClr val="FF0000"/>
                </a:solidFill>
              </a:rPr>
              <a:t>What’s his / her name?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¿Eres . . . ? 		</a:t>
            </a:r>
            <a:r>
              <a:rPr lang="en-US" dirty="0" smtClean="0">
                <a:solidFill>
                  <a:srgbClr val="FF0000"/>
                </a:solidFill>
              </a:rPr>
              <a:t>Are you . . . ?</a:t>
            </a:r>
          </a:p>
          <a:p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o describe someone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Soy:				 </a:t>
            </a:r>
            <a:r>
              <a:rPr lang="en-US" dirty="0" smtClean="0">
                <a:solidFill>
                  <a:srgbClr val="FF0000"/>
                </a:solidFill>
              </a:rPr>
              <a:t>I am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 soy:			 </a:t>
            </a:r>
            <a:r>
              <a:rPr lang="en-US" dirty="0" smtClean="0">
                <a:solidFill>
                  <a:srgbClr val="FF0000"/>
                </a:solidFill>
              </a:rPr>
              <a:t>I am not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Es:				 </a:t>
            </a:r>
            <a:r>
              <a:rPr lang="en-US" dirty="0" smtClean="0">
                <a:solidFill>
                  <a:srgbClr val="FF0000"/>
                </a:solidFill>
              </a:rPr>
              <a:t>he / she is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 es:</a:t>
            </a:r>
            <a:r>
              <a:rPr lang="en-US" dirty="0" smtClean="0">
                <a:solidFill>
                  <a:srgbClr val="FF0000"/>
                </a:solidFill>
              </a:rPr>
              <a:t>			he/she is not	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45719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/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To talk about what someone likes or doesn’t like</a:t>
            </a: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19200"/>
            <a:ext cx="8686800" cy="5029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 gusta . . .</a:t>
            </a:r>
            <a:r>
              <a:rPr lang="en-US" dirty="0" smtClean="0">
                <a:solidFill>
                  <a:srgbClr val="FF0000"/>
                </a:solidFill>
              </a:rPr>
              <a:t>		 he / she likes . . .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 le gusta . . . </a:t>
            </a:r>
            <a:r>
              <a:rPr lang="en-US" dirty="0" smtClean="0">
                <a:solidFill>
                  <a:srgbClr val="FF0000"/>
                </a:solidFill>
              </a:rPr>
              <a:t>		he / she doesn’t like . . 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Other useful words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veces:</a:t>
            </a:r>
            <a:r>
              <a:rPr lang="en-US" dirty="0" smtClean="0">
                <a:solidFill>
                  <a:srgbClr val="FF0000"/>
                </a:solidFill>
              </a:rPr>
              <a:t>			 sometimes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Muy:	</a:t>
            </a:r>
            <a:r>
              <a:rPr lang="en-US" dirty="0" smtClean="0">
                <a:solidFill>
                  <a:srgbClr val="FF0000"/>
                </a:solidFill>
              </a:rPr>
              <a:t>			 very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Pero:	</a:t>
            </a:r>
            <a:r>
              <a:rPr lang="en-US" dirty="0" smtClean="0">
                <a:solidFill>
                  <a:srgbClr val="FF0000"/>
                </a:solidFill>
              </a:rPr>
              <a:t>			 but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Según:</a:t>
            </a:r>
            <a:r>
              <a:rPr lang="en-US" dirty="0" smtClean="0">
                <a:solidFill>
                  <a:srgbClr val="FF0000"/>
                </a:solidFill>
              </a:rPr>
              <a:t>			 according to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Según mi familia:</a:t>
            </a:r>
            <a:r>
              <a:rPr lang="en-US" dirty="0" smtClean="0">
                <a:solidFill>
                  <a:srgbClr val="FF0000"/>
                </a:solidFill>
              </a:rPr>
              <a:t>	 according to my family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53339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/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Art</a:t>
            </a:r>
            <a:r>
              <a:rPr lang="es-HN" sz="3600" b="1" dirty="0" smtClean="0">
                <a:solidFill>
                  <a:srgbClr val="FF0000"/>
                </a:solidFill>
              </a:rPr>
              <a:t>í</a:t>
            </a:r>
            <a:r>
              <a:rPr lang="en-US" sz="3600" b="1" dirty="0" smtClean="0">
                <a:solidFill>
                  <a:srgbClr val="FF0000"/>
                </a:solidFill>
              </a:rPr>
              <a:t>culos: Articles</a:t>
            </a:r>
            <a:r>
              <a:rPr lang="en-US" sz="3600" dirty="0" smtClean="0">
                <a:solidFill>
                  <a:srgbClr val="FF0000"/>
                </a:solidFill>
              </a:rPr>
              <a:t/>
            </a:r>
            <a:br>
              <a:rPr lang="en-US" sz="3600" dirty="0" smtClean="0">
                <a:solidFill>
                  <a:srgbClr val="FF0000"/>
                </a:solidFill>
              </a:rPr>
            </a:b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19200"/>
            <a:ext cx="8686800" cy="50292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Art</a:t>
            </a:r>
            <a:r>
              <a:rPr lang="es-H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í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culos definidos: </a:t>
            </a:r>
            <a:r>
              <a:rPr lang="en-US" b="1" dirty="0" smtClean="0">
                <a:solidFill>
                  <a:srgbClr val="FF0000"/>
                </a:solidFill>
              </a:rPr>
              <a:t>Definite articles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 </a:t>
            </a:r>
            <a:r>
              <a:rPr lang="en-US" dirty="0" smtClean="0">
                <a:solidFill>
                  <a:srgbClr val="FF0000"/>
                </a:solidFill>
              </a:rPr>
              <a:t>			the (m,s)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</a:t>
            </a:r>
            <a:r>
              <a:rPr lang="en-US" dirty="0" smtClean="0">
                <a:solidFill>
                  <a:srgbClr val="FF0000"/>
                </a:solidFill>
              </a:rPr>
              <a:t> 			the (f,s)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Los</a:t>
            </a:r>
            <a:r>
              <a:rPr lang="en-US" dirty="0" smtClean="0">
                <a:solidFill>
                  <a:srgbClr val="FF0000"/>
                </a:solidFill>
              </a:rPr>
              <a:t>			the (m,p)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Las</a:t>
            </a:r>
            <a:r>
              <a:rPr lang="en-US" dirty="0" smtClean="0">
                <a:solidFill>
                  <a:srgbClr val="FF0000"/>
                </a:solidFill>
              </a:rPr>
              <a:t>			the (f,p)</a:t>
            </a: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Art</a:t>
            </a:r>
            <a:r>
              <a:rPr lang="es-H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í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culos indefinidos: </a:t>
            </a:r>
            <a:r>
              <a:rPr lang="en-US" b="1" dirty="0" smtClean="0">
                <a:solidFill>
                  <a:srgbClr val="FF0000"/>
                </a:solidFill>
              </a:rPr>
              <a:t>Indefinite articles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</a:t>
            </a:r>
            <a:r>
              <a:rPr lang="en-US" dirty="0" smtClean="0">
                <a:solidFill>
                  <a:srgbClr val="FF0000"/>
                </a:solidFill>
              </a:rPr>
              <a:t>			a, an (m,s)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Una </a:t>
            </a:r>
            <a:r>
              <a:rPr lang="en-US" dirty="0" smtClean="0">
                <a:solidFill>
                  <a:srgbClr val="FF0000"/>
                </a:solidFill>
              </a:rPr>
              <a:t>			a, an (f,s)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433"/>
            <a:ext cx="91440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B30000"/>
                </a:solidFill>
                <a:latin typeface="Frutiger-Black"/>
              </a:rPr>
              <a:t>Word order: Placement of </a:t>
            </a:r>
            <a:r>
              <a:rPr lang="en-US" sz="3200" b="1" u="sng" dirty="0" smtClean="0">
                <a:solidFill>
                  <a:srgbClr val="B30000"/>
                </a:solidFill>
                <a:latin typeface="Frutiger-Black"/>
              </a:rPr>
              <a:t>adjectives</a:t>
            </a:r>
          </a:p>
          <a:p>
            <a:endParaRPr lang="en-US" sz="2800" b="1" dirty="0">
              <a:solidFill>
                <a:srgbClr val="B30000"/>
              </a:solidFill>
              <a:latin typeface="Frutiger-Black"/>
            </a:endParaRPr>
          </a:p>
          <a:p>
            <a:r>
              <a:rPr lang="en-US" sz="3200" dirty="0">
                <a:solidFill>
                  <a:srgbClr val="000000"/>
                </a:solidFill>
                <a:latin typeface="NewCenturySchlbk-Roman"/>
              </a:rPr>
              <a:t>In Spanish, adjectives usually come after the </a:t>
            </a:r>
            <a:r>
              <a:rPr lang="en-US" sz="3200" dirty="0" smtClean="0">
                <a:solidFill>
                  <a:srgbClr val="000000"/>
                </a:solidFill>
                <a:latin typeface="NewCenturySchlbk-Roman"/>
              </a:rPr>
              <a:t>noun they </a:t>
            </a:r>
            <a:r>
              <a:rPr lang="en-US" sz="3200" dirty="0">
                <a:solidFill>
                  <a:srgbClr val="000000"/>
                </a:solidFill>
                <a:latin typeface="NewCenturySchlbk-Roman"/>
              </a:rPr>
              <a:t>describe. Notice how </a:t>
            </a:r>
            <a:r>
              <a:rPr lang="en-US" sz="3200" i="1" dirty="0">
                <a:solidFill>
                  <a:srgbClr val="000000"/>
                </a:solidFill>
                <a:latin typeface="NewCenturySchlbk-Italic"/>
              </a:rPr>
              <a:t>artística </a:t>
            </a:r>
            <a:r>
              <a:rPr lang="en-US" sz="3200" dirty="0">
                <a:solidFill>
                  <a:srgbClr val="000000"/>
                </a:solidFill>
                <a:latin typeface="NewCenturySchlbk-Roman"/>
              </a:rPr>
              <a:t>follows </a:t>
            </a:r>
            <a:r>
              <a:rPr lang="en-US" sz="3200" i="1" dirty="0">
                <a:solidFill>
                  <a:srgbClr val="000000"/>
                </a:solidFill>
                <a:latin typeface="NewCenturySchlbk-Italic"/>
              </a:rPr>
              <a:t>chica </a:t>
            </a:r>
            <a:r>
              <a:rPr lang="en-US" sz="3200" dirty="0" smtClean="0">
                <a:solidFill>
                  <a:srgbClr val="000000"/>
                </a:solidFill>
                <a:latin typeface="NewCenturySchlbk-Roman"/>
              </a:rPr>
              <a:t>in the </a:t>
            </a:r>
            <a:r>
              <a:rPr lang="en-US" sz="3200" dirty="0">
                <a:solidFill>
                  <a:srgbClr val="000000"/>
                </a:solidFill>
                <a:latin typeface="NewCenturySchlbk-Roman"/>
              </a:rPr>
              <a:t>Spanish sentence</a:t>
            </a:r>
            <a:r>
              <a:rPr lang="en-US" sz="3200" dirty="0" smtClean="0">
                <a:solidFill>
                  <a:srgbClr val="000000"/>
                </a:solidFill>
                <a:latin typeface="NewCenturySchlbk-Roman"/>
              </a:rPr>
              <a:t>.</a:t>
            </a:r>
          </a:p>
          <a:p>
            <a:endParaRPr lang="en-US" sz="3200" dirty="0">
              <a:solidFill>
                <a:srgbClr val="000000"/>
              </a:solidFill>
              <a:latin typeface="NewCenturySchlbk-Roman"/>
            </a:endParaRPr>
          </a:p>
          <a:p>
            <a:pPr algn="ctr"/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Frutiger-Roman"/>
              </a:rPr>
              <a:t>Margarita es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Frutiger-Bold"/>
              </a:rPr>
              <a:t>una chica artística.</a:t>
            </a:r>
          </a:p>
          <a:p>
            <a:pPr algn="ctr"/>
            <a:r>
              <a:rPr lang="en-US" sz="3200" i="1" dirty="0" smtClean="0">
                <a:solidFill>
                  <a:srgbClr val="00B050"/>
                </a:solidFill>
                <a:latin typeface="Frutiger-Italic"/>
              </a:rPr>
              <a:t>Margarita is </a:t>
            </a:r>
            <a:r>
              <a:rPr lang="en-US" sz="3200" b="1" i="1" dirty="0" smtClean="0">
                <a:solidFill>
                  <a:srgbClr val="00B050"/>
                </a:solidFill>
                <a:latin typeface="Frutiger-BoldItalic"/>
              </a:rPr>
              <a:t>an artistic girl.</a:t>
            </a:r>
          </a:p>
          <a:p>
            <a:pPr algn="ctr"/>
            <a:endParaRPr lang="en-US" sz="3200" b="1" i="1" dirty="0" smtClean="0">
              <a:solidFill>
                <a:srgbClr val="00B050"/>
              </a:solidFill>
              <a:latin typeface="Frutiger-BoldItalic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NewCenturySchlbk-Roman"/>
              </a:rPr>
              <a:t>In </a:t>
            </a:r>
            <a:r>
              <a:rPr lang="en-US" sz="3200" dirty="0">
                <a:solidFill>
                  <a:srgbClr val="000000"/>
                </a:solidFill>
                <a:latin typeface="NewCenturySchlbk-Roman"/>
              </a:rPr>
              <a:t>the English sentence the </a:t>
            </a:r>
            <a:r>
              <a:rPr lang="en-US" sz="3200" dirty="0" smtClean="0">
                <a:solidFill>
                  <a:srgbClr val="000000"/>
                </a:solidFill>
                <a:latin typeface="NewCenturySchlbk-Roman"/>
              </a:rPr>
              <a:t>adjective comes </a:t>
            </a:r>
            <a:r>
              <a:rPr lang="en-US" sz="3200" dirty="0">
                <a:solidFill>
                  <a:srgbClr val="000000"/>
                </a:solidFill>
                <a:latin typeface="NewCenturySchlbk-Roman"/>
              </a:rPr>
              <a:t>before the </a:t>
            </a:r>
            <a:r>
              <a:rPr lang="en-US" sz="3200" dirty="0" smtClean="0">
                <a:solidFill>
                  <a:srgbClr val="000000"/>
                </a:solidFill>
                <a:latin typeface="NewCenturySchlbk-Roman"/>
              </a:rPr>
              <a:t>noun. Here’s </a:t>
            </a:r>
            <a:r>
              <a:rPr lang="en-US" sz="3200" dirty="0">
                <a:solidFill>
                  <a:srgbClr val="000000"/>
                </a:solidFill>
                <a:latin typeface="NewCenturySchlbk-Roman"/>
              </a:rPr>
              <a:t>a </a:t>
            </a:r>
            <a:r>
              <a:rPr lang="en-US" sz="3200" dirty="0" smtClean="0">
                <a:solidFill>
                  <a:srgbClr val="000000"/>
                </a:solidFill>
                <a:latin typeface="NewCenturySchlbk-Roman"/>
              </a:rPr>
              <a:t>pattern </a:t>
            </a:r>
            <a:r>
              <a:rPr lang="en-US" sz="3200" dirty="0">
                <a:solidFill>
                  <a:srgbClr val="000000"/>
                </a:solidFill>
                <a:latin typeface="NewCenturySchlbk-Roman"/>
              </a:rPr>
              <a:t>you can follow when writing </a:t>
            </a:r>
            <a:r>
              <a:rPr lang="en-US" sz="3200" dirty="0" smtClean="0">
                <a:solidFill>
                  <a:srgbClr val="000000"/>
                </a:solidFill>
                <a:latin typeface="NewCenturySchlbk-Roman"/>
              </a:rPr>
              <a:t>a sentence </a:t>
            </a:r>
            <a:r>
              <a:rPr lang="en-US" sz="3200" dirty="0">
                <a:solidFill>
                  <a:srgbClr val="000000"/>
                </a:solidFill>
                <a:latin typeface="NewCenturySchlbk-Roman"/>
              </a:rPr>
              <a:t>in </a:t>
            </a:r>
            <a:r>
              <a:rPr lang="en-US" sz="3200" dirty="0" smtClean="0">
                <a:solidFill>
                  <a:srgbClr val="000000"/>
                </a:solidFill>
                <a:latin typeface="NewCenturySchlbk-Roman"/>
              </a:rPr>
              <a:t>Spanish:</a:t>
            </a:r>
          </a:p>
          <a:p>
            <a:endParaRPr lang="en-US" sz="1400" dirty="0" smtClean="0">
              <a:solidFill>
                <a:srgbClr val="000000"/>
              </a:solidFill>
              <a:latin typeface="NewCenturySchlbk-Roman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Frutiger-Bold"/>
              </a:rPr>
              <a:t>Subject + Verb + Indefinite Article </a:t>
            </a:r>
            <a:r>
              <a:rPr lang="en-US" sz="2800" b="1" dirty="0">
                <a:solidFill>
                  <a:srgbClr val="FF0000"/>
                </a:solidFill>
                <a:latin typeface="Frutiger-Bold"/>
              </a:rPr>
              <a:t>+ Noun </a:t>
            </a:r>
            <a:r>
              <a:rPr lang="en-US" sz="2800" b="1" dirty="0" smtClean="0">
                <a:solidFill>
                  <a:srgbClr val="FF0000"/>
                </a:solidFill>
                <a:latin typeface="Frutiger-Bold"/>
              </a:rPr>
              <a:t>+ Adjective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835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sjclriverside.files.wordpress.com/2015/06/frida-o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710989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81600" y="152400"/>
            <a:ext cx="3810000" cy="675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Frutiger-Bold"/>
              </a:rPr>
              <a:t>Frida Kahlo </a:t>
            </a:r>
            <a:r>
              <a:rPr lang="en-US" sz="2000" dirty="0">
                <a:latin typeface="Frutiger-Roman"/>
              </a:rPr>
              <a:t>(1907–1954) </a:t>
            </a:r>
            <a:r>
              <a:rPr lang="en-US" sz="2700" dirty="0">
                <a:latin typeface="Frutiger-Roman"/>
              </a:rPr>
              <a:t>is one of the </a:t>
            </a:r>
            <a:r>
              <a:rPr lang="en-US" sz="2700" dirty="0" smtClean="0">
                <a:latin typeface="Frutiger-Roman"/>
              </a:rPr>
              <a:t>best known Mexican painters</a:t>
            </a:r>
            <a:r>
              <a:rPr lang="en-US" sz="2700" dirty="0">
                <a:latin typeface="Frutiger-Roman"/>
              </a:rPr>
              <a:t>. In spite of a</a:t>
            </a:r>
          </a:p>
          <a:p>
            <a:r>
              <a:rPr lang="en-US" sz="2700" dirty="0">
                <a:latin typeface="Frutiger-Roman"/>
              </a:rPr>
              <a:t>childhood illness, a crippling </a:t>
            </a:r>
            <a:r>
              <a:rPr lang="en-US" sz="2700" dirty="0" smtClean="0">
                <a:latin typeface="Frutiger-Roman"/>
              </a:rPr>
              <a:t>traffic accident</a:t>
            </a:r>
            <a:r>
              <a:rPr lang="en-US" sz="2700" dirty="0">
                <a:latin typeface="Frutiger-Roman"/>
              </a:rPr>
              <a:t>, and many hospital </a:t>
            </a:r>
            <a:r>
              <a:rPr lang="en-US" sz="2700" dirty="0" smtClean="0">
                <a:latin typeface="Frutiger-Roman"/>
              </a:rPr>
              <a:t>stays throughout </a:t>
            </a:r>
            <a:r>
              <a:rPr lang="en-US" sz="2700" dirty="0">
                <a:latin typeface="Frutiger-Roman"/>
              </a:rPr>
              <a:t>her life, Kahlo was a successful</a:t>
            </a:r>
          </a:p>
          <a:p>
            <a:r>
              <a:rPr lang="en-US" sz="2700" dirty="0">
                <a:latin typeface="Frutiger-Roman"/>
              </a:rPr>
              <a:t>painter and led a very active social life. </a:t>
            </a:r>
            <a:r>
              <a:rPr lang="en-US" sz="2700" dirty="0" smtClean="0">
                <a:latin typeface="Frutiger-Roman"/>
              </a:rPr>
              <a:t>She used </a:t>
            </a:r>
            <a:r>
              <a:rPr lang="en-US" sz="2700" dirty="0">
                <a:latin typeface="Frutiger-Roman"/>
              </a:rPr>
              <a:t>her artwork as an outlet for </a:t>
            </a:r>
            <a:r>
              <a:rPr lang="en-US" sz="2700" dirty="0" smtClean="0">
                <a:latin typeface="Frutiger-Roman"/>
              </a:rPr>
              <a:t>her physical </a:t>
            </a:r>
            <a:r>
              <a:rPr lang="en-US" sz="2700" dirty="0">
                <a:latin typeface="Frutiger-Roman"/>
              </a:rPr>
              <a:t>and </a:t>
            </a:r>
            <a:r>
              <a:rPr lang="en-US" sz="2700">
                <a:latin typeface="Frutiger-Roman"/>
              </a:rPr>
              <a:t>emotional </a:t>
            </a:r>
            <a:r>
              <a:rPr lang="en-US" sz="2700" smtClean="0">
                <a:latin typeface="Frutiger-Roman"/>
              </a:rPr>
              <a:t>suffering</a:t>
            </a:r>
            <a:r>
              <a:rPr lang="en-US" sz="2700" dirty="0">
                <a:latin typeface="Frutiger-Roman"/>
              </a:rPr>
              <a:t>.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xmlns="" val="12745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76400" y="152399"/>
            <a:ext cx="5791200" cy="609601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familia: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family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20352"/>
            <a:ext cx="7696200" cy="517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3865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2743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 Padre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10000"/>
            <a:ext cx="2514600" cy="1371600"/>
          </a:xfrm>
        </p:spPr>
        <p:txBody>
          <a:bodyPr>
            <a:normAutofit fontScale="47500" lnSpcReduction="20000"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48200" y="0"/>
            <a:ext cx="27432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Father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76400" y="533400"/>
            <a:ext cx="27432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 Papá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0" y="457200"/>
            <a:ext cx="27432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534399" cy="543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4972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2743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 Madre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10000"/>
            <a:ext cx="2514600" cy="1371600"/>
          </a:xfrm>
        </p:spPr>
        <p:txBody>
          <a:bodyPr>
            <a:normAutofit fontScale="47500" lnSpcReduction="20000"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48200" y="0"/>
            <a:ext cx="27432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Mother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76400" y="533400"/>
            <a:ext cx="27432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mamá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0" y="457200"/>
            <a:ext cx="27432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Mom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62434"/>
            <a:ext cx="8001000" cy="4000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409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09600"/>
            <a:ext cx="2743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 hijo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10000"/>
            <a:ext cx="2514600" cy="1371600"/>
          </a:xfrm>
        </p:spPr>
        <p:txBody>
          <a:bodyPr>
            <a:normAutofit fontScale="47500" lnSpcReduction="20000"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48200" y="685800"/>
            <a:ext cx="27432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450667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0303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09600"/>
            <a:ext cx="2743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 hija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10000"/>
            <a:ext cx="2514600" cy="1371600"/>
          </a:xfrm>
        </p:spPr>
        <p:txBody>
          <a:bodyPr>
            <a:normAutofit fontScale="47500" lnSpcReduction="20000"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0" y="609600"/>
            <a:ext cx="27432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Daughter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781"/>
            <a:ext cx="6934200" cy="4611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5038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28600"/>
            <a:ext cx="2743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 hermano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10000"/>
            <a:ext cx="2514600" cy="1371600"/>
          </a:xfrm>
        </p:spPr>
        <p:txBody>
          <a:bodyPr>
            <a:normAutofit fontScale="47500" lnSpcReduction="20000"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endParaRPr lang="es-ES" dirty="0" smtClean="0">
              <a:solidFill>
                <a:srgbClr val="FF0000"/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0" y="228600"/>
            <a:ext cx="27432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Brother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76400" y="762000"/>
            <a:ext cx="27432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hermana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95800" y="762000"/>
            <a:ext cx="27432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Sister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95400"/>
            <a:ext cx="6400800" cy="5355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35239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-132821"/>
            <a:ext cx="8839200" cy="6096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o tell whom you are talking about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8686800" cy="5486400"/>
          </a:xfrm>
        </p:spPr>
        <p:txBody>
          <a:bodyPr>
            <a:normAutofit/>
          </a:bodyPr>
          <a:lstStyle/>
          <a:p>
            <a:pPr algn="just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 amigo: </a:t>
            </a:r>
            <a:r>
              <a:rPr lang="en-US" b="1" dirty="0" smtClean="0">
                <a:solidFill>
                  <a:srgbClr val="FF0000"/>
                </a:solidFill>
              </a:rPr>
              <a:t>male friend </a:t>
            </a:r>
          </a:p>
          <a:p>
            <a:pPr algn="just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 chico: </a:t>
            </a:r>
            <a:r>
              <a:rPr lang="en-US" b="1" dirty="0" smtClean="0">
                <a:solidFill>
                  <a:srgbClr val="FF0000"/>
                </a:solidFill>
              </a:rPr>
              <a:t>boy</a:t>
            </a:r>
          </a:p>
          <a:p>
            <a:pPr algn="just"/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 amiga </a:t>
            </a:r>
            <a:r>
              <a:rPr lang="en-US" b="1" dirty="0" smtClean="0">
                <a:solidFill>
                  <a:srgbClr val="FF0000"/>
                </a:solidFill>
              </a:rPr>
              <a:t>female friend </a:t>
            </a:r>
          </a:p>
          <a:p>
            <a:pPr algn="just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 chica: </a:t>
            </a:r>
            <a:r>
              <a:rPr lang="en-US" b="1" dirty="0" smtClean="0">
                <a:solidFill>
                  <a:srgbClr val="FF0000"/>
                </a:solidFill>
              </a:rPr>
              <a:t>girl</a:t>
            </a: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76842"/>
            <a:ext cx="2209800" cy="2409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86200"/>
            <a:ext cx="2286000" cy="2381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812" y="-76201"/>
            <a:ext cx="8839200" cy="60960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b="1" dirty="0" smtClean="0"/>
              <a:t> -</a:t>
            </a:r>
            <a:r>
              <a:rPr lang="en-US" b="1" dirty="0" smtClean="0">
                <a:solidFill>
                  <a:srgbClr val="FF0000"/>
                </a:solidFill>
              </a:rPr>
              <a:t>Adjectives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8686800" cy="54864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Artístico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-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a: </a:t>
            </a:r>
            <a:r>
              <a:rPr lang="en-US" dirty="0" smtClean="0">
                <a:solidFill>
                  <a:srgbClr val="FF0000"/>
                </a:solidFill>
              </a:rPr>
              <a:t>Artistic</a:t>
            </a:r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Atrevido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-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a: </a:t>
            </a:r>
            <a:r>
              <a:rPr lang="en-US" dirty="0" smtClean="0">
                <a:solidFill>
                  <a:srgbClr val="FF0000"/>
                </a:solidFill>
              </a:rPr>
              <a:t>Daring</a:t>
            </a:r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Bueno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-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a: </a:t>
            </a:r>
            <a:r>
              <a:rPr lang="en-US" dirty="0" smtClean="0">
                <a:solidFill>
                  <a:srgbClr val="FF0000"/>
                </a:solidFill>
              </a:rPr>
              <a:t>Good</a:t>
            </a:r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762000"/>
            <a:ext cx="1524000" cy="152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514600"/>
            <a:ext cx="33528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419600"/>
            <a:ext cx="3048000" cy="1809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123721"/>
            <a:ext cx="8839200" cy="60960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b="1" dirty="0" smtClean="0"/>
              <a:t> -</a:t>
            </a:r>
            <a:r>
              <a:rPr lang="en-US" b="1" dirty="0" smtClean="0">
                <a:solidFill>
                  <a:srgbClr val="FF0000"/>
                </a:solidFill>
              </a:rPr>
              <a:t>Adjectives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8686800" cy="54864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Deportista: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Sports-minded</a:t>
            </a: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Desordenado, -a: </a:t>
            </a:r>
            <a:r>
              <a:rPr lang="en-US" dirty="0" smtClean="0">
                <a:solidFill>
                  <a:srgbClr val="FF0000"/>
                </a:solidFill>
              </a:rPr>
              <a:t>Messy</a:t>
            </a: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Estudioso, -a: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Studious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838200"/>
            <a:ext cx="3200400" cy="1800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895600"/>
            <a:ext cx="2667000" cy="177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799" y="4800484"/>
            <a:ext cx="2855493" cy="1905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58" y="-122947"/>
            <a:ext cx="8839200" cy="60960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b="1" dirty="0" smtClean="0"/>
              <a:t> -</a:t>
            </a:r>
            <a:r>
              <a:rPr lang="en-US" b="1" dirty="0" smtClean="0">
                <a:solidFill>
                  <a:srgbClr val="FF0000"/>
                </a:solidFill>
              </a:rPr>
              <a:t>Adjectives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8686800" cy="54864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Impaciente:  </a:t>
            </a:r>
            <a:r>
              <a:rPr lang="en-US" dirty="0" smtClean="0">
                <a:solidFill>
                  <a:srgbClr val="FF0000"/>
                </a:solidFill>
              </a:rPr>
              <a:t>Impatient</a:t>
            </a: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Ordenado, a: </a:t>
            </a:r>
            <a:r>
              <a:rPr lang="en-US" dirty="0" smtClean="0">
                <a:solidFill>
                  <a:srgbClr val="FF0000"/>
                </a:solidFill>
              </a:rPr>
              <a:t>Neat</a:t>
            </a: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Inteligente: </a:t>
            </a:r>
            <a:r>
              <a:rPr lang="en-US" dirty="0" smtClean="0">
                <a:solidFill>
                  <a:srgbClr val="FF0000"/>
                </a:solidFill>
              </a:rPr>
              <a:t>Intelligent</a:t>
            </a:r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648200"/>
            <a:ext cx="2855493" cy="1905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838199"/>
            <a:ext cx="1524000" cy="1926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890472"/>
            <a:ext cx="1371600" cy="1951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121919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Paciente:</a:t>
            </a:r>
            <a:r>
              <a:rPr lang="en-US" dirty="0" smtClean="0">
                <a:solidFill>
                  <a:srgbClr val="FF0000"/>
                </a:solidFill>
              </a:rPr>
              <a:t> Patient</a:t>
            </a: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Reservado, a: </a:t>
            </a:r>
            <a:r>
              <a:rPr lang="en-US" dirty="0" smtClean="0">
                <a:solidFill>
                  <a:srgbClr val="FF0000"/>
                </a:solidFill>
              </a:rPr>
              <a:t>Shy</a:t>
            </a:r>
          </a:p>
          <a:p>
            <a:pPr algn="just">
              <a:spcBef>
                <a:spcPts val="0"/>
              </a:spcBef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</a:rPr>
              <a:t>í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mido, a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	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	</a:t>
            </a: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Simpático, a: </a:t>
            </a:r>
            <a:r>
              <a:rPr lang="en-US" dirty="0" smtClean="0">
                <a:solidFill>
                  <a:srgbClr val="FF0000"/>
                </a:solidFill>
              </a:rPr>
              <a:t>Nice, friendly</a:t>
            </a: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552700"/>
            <a:ext cx="2209800" cy="1657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495800"/>
            <a:ext cx="1828800" cy="1859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2" name="Picture 2" descr="http://4.bp.blogspot.com/_x1CTfEAanjQ/SxQj2FW5IdI/AAAAAAAAA6o/SBtyiW0jc_I/s1600/img_1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723900"/>
            <a:ext cx="2209800" cy="1657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185" y="-114299"/>
            <a:ext cx="8839200" cy="53339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Adjetivos</a:t>
            </a:r>
            <a:r>
              <a:rPr lang="en-US" sz="3200" b="1" dirty="0" smtClean="0"/>
              <a:t> -</a:t>
            </a:r>
            <a:r>
              <a:rPr lang="en-US" sz="3200" b="1" dirty="0" smtClean="0">
                <a:solidFill>
                  <a:srgbClr val="FF0000"/>
                </a:solidFill>
              </a:rPr>
              <a:t>Adjectives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Talentoso, a:</a:t>
            </a:r>
            <a:r>
              <a:rPr lang="en-US" dirty="0" smtClean="0">
                <a:solidFill>
                  <a:srgbClr val="FF0000"/>
                </a:solidFill>
              </a:rPr>
              <a:t> Talented</a:t>
            </a: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Trabajador, a: </a:t>
            </a:r>
            <a:r>
              <a:rPr lang="es-ES" dirty="0" smtClean="0">
                <a:solidFill>
                  <a:srgbClr val="FF0000"/>
                </a:solidFill>
              </a:rPr>
              <a:t>Hardworking</a:t>
            </a:r>
          </a:p>
          <a:p>
            <a:pPr algn="just"/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Perezoso, a: </a:t>
            </a:r>
            <a:r>
              <a:rPr lang="es-ES" dirty="0" smtClean="0">
                <a:solidFill>
                  <a:srgbClr val="FF0000"/>
                </a:solidFill>
              </a:rPr>
              <a:t>Lazy</a:t>
            </a:r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609600"/>
            <a:ext cx="18288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524000"/>
            <a:ext cx="2133600" cy="284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876800"/>
            <a:ext cx="2667000" cy="1778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Owner\Pictures\Untit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504302"/>
            <a:ext cx="3810000" cy="2353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376</Words>
  <Application>Microsoft Office PowerPoint</Application>
  <PresentationFormat>On-screen Show (4:3)</PresentationFormat>
  <Paragraphs>354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La familia: family</vt:lpstr>
      <vt:lpstr>Slide 2</vt:lpstr>
      <vt:lpstr>Slide 3</vt:lpstr>
      <vt:lpstr>To tell whom you are talking about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Adjetivos -Adjectives</vt:lpstr>
      <vt:lpstr>To ask people about themselves or others</vt:lpstr>
      <vt:lpstr> To talk about what someone likes or doesn’t like </vt:lpstr>
      <vt:lpstr> Artículos: Articles </vt:lpstr>
      <vt:lpstr>Slide 29</vt:lpstr>
      <vt:lpstr>Slide 30</vt:lpstr>
      <vt:lpstr>El Padre</vt:lpstr>
      <vt:lpstr>La Madre</vt:lpstr>
      <vt:lpstr>El hijo</vt:lpstr>
      <vt:lpstr>La hija</vt:lpstr>
      <vt:lpstr>El hermano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Adjetivos -Adjectives</dc:title>
  <dc:creator>Owner</dc:creator>
  <cp:lastModifiedBy>Owner</cp:lastModifiedBy>
  <cp:revision>51</cp:revision>
  <dcterms:created xsi:type="dcterms:W3CDTF">2014-08-28T00:20:03Z</dcterms:created>
  <dcterms:modified xsi:type="dcterms:W3CDTF">2015-12-31T14:38:59Z</dcterms:modified>
</cp:coreProperties>
</file>