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76" r:id="rId7"/>
    <p:sldId id="260" r:id="rId8"/>
    <p:sldId id="265" r:id="rId9"/>
    <p:sldId id="286" r:id="rId10"/>
    <p:sldId id="274" r:id="rId11"/>
    <p:sldId id="275" r:id="rId12"/>
    <p:sldId id="261" r:id="rId13"/>
    <p:sldId id="279" r:id="rId14"/>
    <p:sldId id="277" r:id="rId15"/>
    <p:sldId id="278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99267-6AD8-4ADC-ADA0-9F47DD01AF39}" type="datetimeFigureOut">
              <a:rPr lang="en-US" smtClean="0"/>
              <a:pPr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6870-D354-4AD7-BA03-1063E207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Fernando Botero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276600" cy="2466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838200"/>
            <a:ext cx="2209800" cy="280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609600"/>
            <a:ext cx="3048000" cy="442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8" descr="http://educationally.narod.ru/botero-oil-painting-bo-dd3888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00400"/>
            <a:ext cx="2285999" cy="3380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8" name="AutoShape 10" descr="http://www.1st-art-gallery.com/thumbnail/165248/1/A-Family-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048000"/>
            <a:ext cx="302895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Personal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pronouns in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Spanish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Pronombres Personales en español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Tú, </a:t>
            </a:r>
            <a:r>
              <a:rPr lang="en-US" i="1" dirty="0" err="1">
                <a:solidFill>
                  <a:srgbClr val="FF0000"/>
                </a:solidFill>
              </a:rPr>
              <a:t>usted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ustedes</a:t>
            </a:r>
            <a:r>
              <a:rPr lang="en-US" i="1" dirty="0">
                <a:solidFill>
                  <a:srgbClr val="FF0000"/>
                </a:solidFill>
              </a:rPr>
              <a:t>, and vosotros(as) </a:t>
            </a:r>
            <a:r>
              <a:rPr lang="en-US" i="1" dirty="0"/>
              <a:t>all mean “</a:t>
            </a:r>
            <a:r>
              <a:rPr lang="en-US" i="1" dirty="0">
                <a:solidFill>
                  <a:srgbClr val="00B0F0"/>
                </a:solidFill>
              </a:rPr>
              <a:t>you</a:t>
            </a:r>
            <a:r>
              <a:rPr lang="en-US" i="1" dirty="0"/>
              <a:t>.”</a:t>
            </a:r>
          </a:p>
          <a:p>
            <a:r>
              <a:rPr lang="en-US" dirty="0" smtClean="0"/>
              <a:t>Use </a:t>
            </a:r>
            <a:r>
              <a:rPr lang="en-US" i="1" dirty="0">
                <a:solidFill>
                  <a:srgbClr val="FF0000"/>
                </a:solidFill>
              </a:rPr>
              <a:t>tú</a:t>
            </a:r>
            <a:r>
              <a:rPr lang="en-US" i="1" dirty="0"/>
              <a:t> with family, friends, people your age or younger, and </a:t>
            </a:r>
            <a:r>
              <a:rPr lang="en-US" i="1" dirty="0" smtClean="0"/>
              <a:t>anyone </a:t>
            </a:r>
            <a:r>
              <a:rPr lang="en-US" dirty="0" smtClean="0"/>
              <a:t>you </a:t>
            </a:r>
            <a:r>
              <a:rPr lang="en-US" dirty="0"/>
              <a:t>call by his or her first name.</a:t>
            </a:r>
          </a:p>
          <a:p>
            <a:r>
              <a:rPr lang="en-US" dirty="0" smtClean="0"/>
              <a:t>Use </a:t>
            </a:r>
            <a:r>
              <a:rPr lang="en-US" i="1" dirty="0" err="1">
                <a:solidFill>
                  <a:srgbClr val="FF0000"/>
                </a:solidFill>
              </a:rPr>
              <a:t>usted</a:t>
            </a:r>
            <a:r>
              <a:rPr lang="en-US" i="1" dirty="0"/>
              <a:t> with adults you address with a title, such as señor, </a:t>
            </a:r>
            <a:r>
              <a:rPr lang="en-US" i="1" dirty="0" smtClean="0"/>
              <a:t>señora, profesor(a</a:t>
            </a:r>
            <a:r>
              <a:rPr lang="en-US" i="1" dirty="0"/>
              <a:t>), etc. </a:t>
            </a:r>
          </a:p>
          <a:p>
            <a:r>
              <a:rPr lang="en-US" dirty="0" smtClean="0"/>
              <a:t> </a:t>
            </a:r>
            <a:r>
              <a:rPr lang="en-US" dirty="0"/>
              <a:t>In Latin America, use </a:t>
            </a:r>
            <a:r>
              <a:rPr lang="en-US" i="1" dirty="0" err="1">
                <a:solidFill>
                  <a:srgbClr val="FF0000"/>
                </a:solidFill>
              </a:rPr>
              <a:t>ustedes</a:t>
            </a:r>
            <a:r>
              <a:rPr lang="en-US" i="1" dirty="0"/>
              <a:t> when speaking to two or more </a:t>
            </a:r>
            <a:r>
              <a:rPr lang="en-US" i="1" dirty="0" smtClean="0"/>
              <a:t>people,</a:t>
            </a:r>
            <a:r>
              <a:rPr lang="en-US" dirty="0" smtClean="0"/>
              <a:t>regardless </a:t>
            </a:r>
            <a:r>
              <a:rPr lang="en-US" dirty="0"/>
              <a:t>of age.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Personal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pronouns in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Spanish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Pronombres Personales en español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In </a:t>
            </a:r>
            <a:r>
              <a:rPr lang="en-US" u="sng" dirty="0">
                <a:solidFill>
                  <a:srgbClr val="00B050"/>
                </a:solidFill>
              </a:rPr>
              <a:t>Spain</a:t>
            </a:r>
            <a:r>
              <a:rPr lang="en-US" dirty="0"/>
              <a:t>, use </a:t>
            </a:r>
            <a:r>
              <a:rPr lang="en-US" i="1" dirty="0">
                <a:solidFill>
                  <a:srgbClr val="FF0000"/>
                </a:solidFill>
              </a:rPr>
              <a:t>vosotros(as)</a:t>
            </a:r>
            <a:r>
              <a:rPr lang="en-US" i="1" dirty="0"/>
              <a:t> when speaking to two or more people </a:t>
            </a:r>
            <a:r>
              <a:rPr lang="en-US" i="1" dirty="0" smtClean="0"/>
              <a:t>you </a:t>
            </a:r>
            <a:r>
              <a:rPr lang="en-US" dirty="0" smtClean="0"/>
              <a:t>call </a:t>
            </a:r>
            <a:r>
              <a:rPr lang="en-US" i="1" dirty="0">
                <a:solidFill>
                  <a:srgbClr val="FF0000"/>
                </a:solidFill>
              </a:rPr>
              <a:t>tú</a:t>
            </a:r>
            <a:r>
              <a:rPr lang="en-US" i="1" dirty="0"/>
              <a:t> individually: </a:t>
            </a:r>
            <a:r>
              <a:rPr lang="en-US" i="1" dirty="0">
                <a:solidFill>
                  <a:srgbClr val="FF0000"/>
                </a:solidFill>
              </a:rPr>
              <a:t>tú + tú = vosotros(as)</a:t>
            </a:r>
            <a:r>
              <a:rPr lang="en-US" i="1" dirty="0"/>
              <a:t>. </a:t>
            </a:r>
            <a:r>
              <a:rPr lang="en-US" i="1" dirty="0" smtClean="0"/>
              <a:t>Or  </a:t>
            </a:r>
            <a:r>
              <a:rPr lang="en-US" i="1" dirty="0"/>
              <a:t>when </a:t>
            </a:r>
            <a:r>
              <a:rPr lang="en-US" i="1" dirty="0" smtClean="0"/>
              <a:t>talking </a:t>
            </a:r>
            <a:r>
              <a:rPr lang="en-US" dirty="0" smtClean="0"/>
              <a:t>to </a:t>
            </a:r>
            <a:r>
              <a:rPr lang="en-US" dirty="0"/>
              <a:t>two or more people you call </a:t>
            </a:r>
            <a:r>
              <a:rPr lang="en-US" i="1" dirty="0" err="1"/>
              <a:t>usted</a:t>
            </a:r>
            <a:r>
              <a:rPr lang="en-US" i="1" dirty="0"/>
              <a:t> individually.</a:t>
            </a:r>
          </a:p>
          <a:p>
            <a:r>
              <a:rPr lang="en-US" dirty="0"/>
              <a:t>If a group is made up of males only or of both males and </a:t>
            </a:r>
            <a:r>
              <a:rPr lang="en-US" dirty="0" smtClean="0"/>
              <a:t>females together</a:t>
            </a:r>
            <a:r>
              <a:rPr lang="en-US" dirty="0"/>
              <a:t>, use the masculine forms: </a:t>
            </a:r>
            <a:r>
              <a:rPr lang="en-US" i="1" dirty="0">
                <a:solidFill>
                  <a:srgbClr val="FF0000"/>
                </a:solidFill>
              </a:rPr>
              <a:t>nosotr</a:t>
            </a:r>
            <a:r>
              <a:rPr lang="en-US" b="1" i="1" dirty="0">
                <a:solidFill>
                  <a:srgbClr val="FF0000"/>
                </a:solidFill>
              </a:rPr>
              <a:t>os, </a:t>
            </a:r>
            <a:r>
              <a:rPr lang="en-US" i="1" dirty="0">
                <a:solidFill>
                  <a:srgbClr val="FF0000"/>
                </a:solidFill>
              </a:rPr>
              <a:t>vosotr</a:t>
            </a:r>
            <a:r>
              <a:rPr lang="en-US" b="1" i="1" dirty="0">
                <a:solidFill>
                  <a:srgbClr val="FF0000"/>
                </a:solidFill>
              </a:rPr>
              <a:t>os, </a:t>
            </a:r>
            <a:r>
              <a:rPr lang="en-US" i="1" dirty="0">
                <a:solidFill>
                  <a:srgbClr val="FF0000"/>
                </a:solidFill>
              </a:rPr>
              <a:t>ell</a:t>
            </a:r>
            <a:r>
              <a:rPr lang="en-US" b="1" i="1" dirty="0">
                <a:solidFill>
                  <a:srgbClr val="FF0000"/>
                </a:solidFill>
              </a:rPr>
              <a:t>os</a:t>
            </a:r>
            <a:r>
              <a:rPr lang="en-US" b="1" i="1" dirty="0"/>
              <a:t>.</a:t>
            </a:r>
          </a:p>
          <a:p>
            <a:r>
              <a:rPr lang="en-US" dirty="0"/>
              <a:t>If a group is all females, use the feminine </a:t>
            </a:r>
            <a:r>
              <a:rPr lang="en-US" dirty="0" smtClean="0"/>
              <a:t>forms: </a:t>
            </a:r>
            <a:r>
              <a:rPr lang="en-US" i="1" dirty="0" smtClean="0">
                <a:solidFill>
                  <a:srgbClr val="FF0000"/>
                </a:solidFill>
              </a:rPr>
              <a:t>nosotr</a:t>
            </a:r>
            <a:r>
              <a:rPr lang="en-US" b="1" i="1" dirty="0" smtClean="0">
                <a:solidFill>
                  <a:srgbClr val="FF0000"/>
                </a:solidFill>
              </a:rPr>
              <a:t>as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vosotr</a:t>
            </a:r>
            <a:r>
              <a:rPr lang="en-US" b="1" i="1" dirty="0">
                <a:solidFill>
                  <a:srgbClr val="FF0000"/>
                </a:solidFill>
              </a:rPr>
              <a:t>as, </a:t>
            </a:r>
            <a:r>
              <a:rPr lang="en-US" i="1" dirty="0">
                <a:solidFill>
                  <a:srgbClr val="FF0000"/>
                </a:solidFill>
              </a:rPr>
              <a:t>ell</a:t>
            </a:r>
            <a:r>
              <a:rPr lang="en-US" b="1" i="1" dirty="0">
                <a:solidFill>
                  <a:srgbClr val="FF0000"/>
                </a:solidFill>
              </a:rPr>
              <a:t>as</a:t>
            </a:r>
            <a:r>
              <a:rPr lang="en-US" b="1" i="1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Pronombres Personales: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Subject Pronouns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Yo	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(masc./fem.)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T</a:t>
            </a:r>
            <a:r>
              <a:rPr lang="en-US" sz="3000" b="1" dirty="0" smtClean="0">
                <a:solidFill>
                  <a:srgbClr val="FF0000"/>
                </a:solidFill>
              </a:rPr>
              <a:t>ú 	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(informal)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U</a:t>
            </a:r>
            <a:r>
              <a:rPr lang="en-US" sz="3000" b="1" dirty="0" smtClean="0">
                <a:solidFill>
                  <a:srgbClr val="FF0000"/>
                </a:solidFill>
              </a:rPr>
              <a:t>sted (Ud.) 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(formal)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É</a:t>
            </a:r>
            <a:r>
              <a:rPr lang="en-US" sz="3000" b="1" dirty="0" smtClean="0">
                <a:solidFill>
                  <a:srgbClr val="FF0000"/>
                </a:solidFill>
              </a:rPr>
              <a:t>l				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 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Ella 	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she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Nosotras 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(fem.)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Nosotros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(masc.)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V</a:t>
            </a:r>
            <a:r>
              <a:rPr lang="en-US" sz="3000" b="1" dirty="0" smtClean="0">
                <a:solidFill>
                  <a:srgbClr val="FF0000"/>
                </a:solidFill>
              </a:rPr>
              <a:t>osotros 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(masc.) used in Spain only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V</a:t>
            </a:r>
            <a:r>
              <a:rPr lang="en-US" sz="3000" b="1" dirty="0" smtClean="0">
                <a:solidFill>
                  <a:srgbClr val="FF0000"/>
                </a:solidFill>
              </a:rPr>
              <a:t>osotras 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(fem.) used in Spain only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U</a:t>
            </a:r>
            <a:r>
              <a:rPr lang="en-US" sz="3000" b="1" dirty="0" smtClean="0">
                <a:solidFill>
                  <a:srgbClr val="FF0000"/>
                </a:solidFill>
              </a:rPr>
              <a:t>stedes (Uds.) 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(plural, fem. &amp; masc.)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Ellos			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they (masc.)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E</a:t>
            </a:r>
            <a:r>
              <a:rPr lang="en-US" sz="3000" b="1" dirty="0" smtClean="0">
                <a:solidFill>
                  <a:srgbClr val="FF0000"/>
                </a:solidFill>
              </a:rPr>
              <a:t>llas 			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they (fem.)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391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431" y="-120134"/>
            <a:ext cx="568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How to conjugate a verb in Spanish?</a:t>
            </a:r>
            <a:endParaRPr lang="en-US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885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1</a:t>
            </a:r>
            <a:r>
              <a:rPr lang="en-US" sz="2400" b="1" baseline="30000" dirty="0" smtClean="0">
                <a:solidFill>
                  <a:srgbClr val="00B0F0"/>
                </a:solidFill>
                <a:latin typeface="Comic Sans MS" pitchFamily="66" charset="0"/>
              </a:rPr>
              <a:t>st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 Almost each personal pronoun has its own conjugation.</a:t>
            </a:r>
            <a:endParaRPr lang="en-US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024" y="1371600"/>
            <a:ext cx="913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2400" b="1" baseline="30000" dirty="0" smtClean="0">
                <a:solidFill>
                  <a:srgbClr val="00B050"/>
                </a:solidFill>
                <a:latin typeface="Comic Sans MS" pitchFamily="66" charset="0"/>
              </a:rPr>
              <a:t>nd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The difference between each conjugation is the ending.</a:t>
            </a:r>
            <a:endParaRPr lang="en-US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The ending for “Yo” is: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4191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572000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The ending for “Tú” is: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The ending for “Él, Ella and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usted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” is: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638800"/>
            <a:ext cx="6662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The ending for “Nosotros and nosotras” is: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172200"/>
            <a:ext cx="675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The ending for “Ustedes ellos and ellas” is: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4648200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5105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5638800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amos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6172200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905000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en-US" sz="2400" b="1" baseline="30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rd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The ending of the conjugation varies depending on the infinitive ending verb.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2819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4th The conjugation endings for “ar” infinitive endings verbs are:</a:t>
            </a:r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780"/>
            <a:ext cx="623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If we are conjugating to teach: enseñar</a:t>
            </a:r>
            <a:endParaRPr lang="en-US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For I teach, we will put together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the stem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enseñ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 +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ending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And we get…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And we get…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505200"/>
            <a:ext cx="182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Tú enseñas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7255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For He or she teaches and you teach (formal):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05400"/>
            <a:ext cx="3945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for we teach, we’ll have: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562600"/>
            <a:ext cx="650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And for you teach (plural) and they teach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572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we have: Él, ella or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usted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enseña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5105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Nosotros or nosotras enseñamos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6096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Ustedes, ellos, ellas enseñan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905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Yo enseño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514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For You teach, we will put together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the stem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enseñ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 +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ending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2" grpId="0"/>
      <p:bldP spid="14" grpId="0"/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25036"/>
              </p:ext>
            </p:extLst>
          </p:nvPr>
        </p:nvGraphicFramePr>
        <p:xfrm>
          <a:off x="457200" y="1143000"/>
          <a:ext cx="84994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Worksheet" r:id="rId3" imgW="4114709" imgH="1190677" progId="Excel.Sheet.12">
                  <p:embed/>
                </p:oleObj>
              </mc:Choice>
              <mc:Fallback>
                <p:oleObj name="Worksheet" r:id="rId3" imgW="4114709" imgH="1190677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84994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Fernando Botero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90601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Fernando Botero  (born 19 April 1932) is a figurative artist and sculptor from Colombia. </a:t>
            </a:r>
          </a:p>
          <a:p>
            <a:r>
              <a:rPr lang="en-US" sz="4000" dirty="0" smtClean="0"/>
              <a:t>His signature style, also known as "Boterismo", depicts people and figures in large, exaggerated volume. He is considered the most recognized living artist from Latin America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82" y="-1524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talk about your school day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El almuerzo:</a:t>
            </a:r>
            <a:r>
              <a:rPr lang="en-US" sz="3600" b="1" dirty="0" smtClean="0"/>
              <a:t>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lunch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</a:rPr>
              <a:t>a clase: </a:t>
            </a:r>
            <a:r>
              <a:rPr lang="en-US" sz="3600" b="1" dirty="0" smtClean="0"/>
              <a:t>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Arte:</a:t>
            </a:r>
            <a:r>
              <a:rPr lang="en-US" sz="3600" b="1" dirty="0" smtClean="0"/>
              <a:t> 	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art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E</a:t>
            </a:r>
            <a:r>
              <a:rPr lang="en-US" sz="3600" b="1" dirty="0" smtClean="0">
                <a:solidFill>
                  <a:srgbClr val="FF0000"/>
                </a:solidFill>
              </a:rPr>
              <a:t>spañol :</a:t>
            </a:r>
            <a:r>
              <a:rPr lang="en-US" sz="3600" b="1" dirty="0" smtClean="0"/>
              <a:t>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Spanish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</a:rPr>
              <a:t>iencias naturales :</a:t>
            </a:r>
            <a:r>
              <a:rPr lang="en-US" sz="3600" b="1" dirty="0" smtClean="0"/>
              <a:t>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science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</a:rPr>
              <a:t>iencias sociales :	</a:t>
            </a:r>
            <a:r>
              <a:rPr lang="en-US" sz="3600" b="1" dirty="0" smtClean="0"/>
              <a:t>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studies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Educación física: </a:t>
            </a:r>
            <a:r>
              <a:rPr lang="en-US" b="1" dirty="0" smtClean="0"/>
              <a:t>	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physical education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Inglés:</a:t>
            </a:r>
            <a:r>
              <a:rPr lang="en-US" b="1" dirty="0" smtClean="0"/>
              <a:t>			 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English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Matemáticas :</a:t>
            </a:r>
            <a:r>
              <a:rPr lang="en-US" b="1" dirty="0" smtClean="0"/>
              <a:t>		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Tecnología: </a:t>
            </a:r>
            <a:r>
              <a:rPr lang="en-US" b="1" dirty="0" smtClean="0"/>
              <a:t>	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technology/computers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describe school activities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El horario :</a:t>
            </a:r>
            <a:r>
              <a:rPr lang="en-US" sz="3600" b="1" dirty="0" smtClean="0"/>
              <a:t>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schedule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En la . . . 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</a:rPr>
              <a:t>ora:</a:t>
            </a:r>
            <a:r>
              <a:rPr lang="en-US" sz="2800" b="1" dirty="0" smtClean="0"/>
              <a:t>		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the . . . hour (class period)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La tarea: </a:t>
            </a:r>
            <a:r>
              <a:rPr lang="en-US" sz="3600" b="1" dirty="0" smtClean="0"/>
              <a:t>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homework</a:t>
            </a:r>
          </a:p>
          <a:p>
            <a:r>
              <a:rPr lang="es-ES" sz="3600" b="1" dirty="0" smtClean="0">
                <a:solidFill>
                  <a:srgbClr val="FF0000"/>
                </a:solidFill>
              </a:rPr>
              <a:t>Enseñar		</a:t>
            </a:r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teach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Estudiar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to study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Hablar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to talk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(yo) tengo </a:t>
            </a:r>
            <a:r>
              <a:rPr lang="en-US" sz="3600" b="1" dirty="0" smtClean="0"/>
              <a:t>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(tú) tienes </a:t>
            </a:r>
            <a:r>
              <a:rPr lang="en-US" sz="3600" b="1" dirty="0" smtClean="0"/>
              <a:t>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957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talk about order of things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79" y="685800"/>
            <a:ext cx="82296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r>
              <a:rPr lang="en-US" sz="3600" b="1" dirty="0" smtClean="0">
                <a:solidFill>
                  <a:srgbClr val="FF0000"/>
                </a:solidFill>
              </a:rPr>
              <a:t>rimero*, -a: 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b="1" dirty="0" smtClean="0">
                <a:solidFill>
                  <a:srgbClr val="FF0000"/>
                </a:solidFill>
              </a:rPr>
              <a:t>egundo, -a: 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second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T</a:t>
            </a:r>
            <a:r>
              <a:rPr lang="en-US" sz="3600" b="1" dirty="0" smtClean="0">
                <a:solidFill>
                  <a:srgbClr val="FF0000"/>
                </a:solidFill>
              </a:rPr>
              <a:t>ercero*, -a: 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third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</a:rPr>
              <a:t>uarto, -a: 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fourth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Q</a:t>
            </a:r>
            <a:r>
              <a:rPr lang="en-US" sz="3600" b="1" dirty="0" smtClean="0">
                <a:solidFill>
                  <a:srgbClr val="FF0000"/>
                </a:solidFill>
              </a:rPr>
              <a:t>uinto, -a: 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fifth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b="1" dirty="0" smtClean="0">
                <a:solidFill>
                  <a:srgbClr val="FF0000"/>
                </a:solidFill>
              </a:rPr>
              <a:t>exto, -a: 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sixth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b="1" dirty="0" smtClean="0">
                <a:solidFill>
                  <a:srgbClr val="FF0000"/>
                </a:solidFill>
              </a:rPr>
              <a:t>éptimo, -a: 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seventh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</a:rPr>
              <a:t>ctavo, -a: 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eighth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</a:rPr>
              <a:t>oveno, -a: 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ninth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</a:rPr>
              <a:t>écimo, -a: 			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tenth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*Changes to “primer”, “tercer” before a masculine singular noun.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talk about things you need for school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11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La calculadora</a:t>
            </a:r>
            <a:r>
              <a:rPr lang="en-US" sz="3600" b="1" dirty="0" smtClean="0"/>
              <a:t>			calculator</a:t>
            </a:r>
          </a:p>
          <a:p>
            <a:pPr>
              <a:buNone/>
            </a:pPr>
            <a:r>
              <a:rPr lang="es-ES" sz="3600" b="1" dirty="0" smtClean="0">
                <a:solidFill>
                  <a:srgbClr val="00B050"/>
                </a:solidFill>
              </a:rPr>
              <a:t>La carpeta de argollas</a:t>
            </a:r>
            <a:r>
              <a:rPr lang="es-ES" sz="3600" b="1" dirty="0" smtClean="0"/>
              <a:t>	three-ring binder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El diccionario </a:t>
            </a:r>
            <a:r>
              <a:rPr lang="en-US" sz="3600" b="1" dirty="0" smtClean="0"/>
              <a:t>			dictionary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Mucho</a:t>
            </a:r>
            <a:r>
              <a:rPr lang="en-US" sz="3600" b="1" dirty="0" smtClean="0"/>
              <a:t>				a lot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Tengo</a:t>
            </a:r>
            <a:r>
              <a:rPr lang="en-US" sz="3600" b="1" dirty="0" smtClean="0"/>
              <a:t>				I have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Tienes</a:t>
            </a:r>
            <a:r>
              <a:rPr lang="en-US" sz="3600" b="1" dirty="0" smtClean="0"/>
              <a:t>				you have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Necesito</a:t>
            </a:r>
            <a:r>
              <a:rPr lang="en-US" sz="3600" b="1" dirty="0" smtClean="0"/>
              <a:t> 				I need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Necesitas</a:t>
            </a:r>
            <a:r>
              <a:rPr lang="en-US" sz="3600" b="1" dirty="0" smtClean="0"/>
              <a:t> 			you need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describe your classes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49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A</a:t>
            </a:r>
            <a:r>
              <a:rPr lang="en-US" sz="3000" b="1" dirty="0" smtClean="0">
                <a:solidFill>
                  <a:srgbClr val="FF0000"/>
                </a:solidFill>
              </a:rPr>
              <a:t>burrido, -a:		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boring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Difícil:			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difficult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D</a:t>
            </a:r>
            <a:r>
              <a:rPr lang="en-US" sz="3000" b="1" dirty="0" smtClean="0">
                <a:solidFill>
                  <a:srgbClr val="FF0000"/>
                </a:solidFill>
              </a:rPr>
              <a:t>ivertido, -a:		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amusing, fun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Fácil:				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easy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F</a:t>
            </a:r>
            <a:r>
              <a:rPr lang="en-US" sz="3000" b="1" dirty="0" smtClean="0">
                <a:solidFill>
                  <a:srgbClr val="FF0000"/>
                </a:solidFill>
              </a:rPr>
              <a:t>avorito, -a: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favorite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Interesante: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interesting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P</a:t>
            </a:r>
            <a:r>
              <a:rPr lang="en-US" sz="3000" b="1" dirty="0" smtClean="0">
                <a:solidFill>
                  <a:srgbClr val="FF0000"/>
                </a:solidFill>
              </a:rPr>
              <a:t>ráctico, -a: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practical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M</a:t>
            </a:r>
            <a:r>
              <a:rPr lang="en-US" sz="3000" b="1" dirty="0" smtClean="0">
                <a:solidFill>
                  <a:srgbClr val="FF0000"/>
                </a:solidFill>
              </a:rPr>
              <a:t>ás . . . Que:		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ore . . . Than</a:t>
            </a:r>
          </a:p>
          <a:p>
            <a:pPr>
              <a:buNone/>
            </a:pPr>
            <a:r>
              <a:rPr lang="es-ES" sz="3000" b="1" dirty="0">
                <a:solidFill>
                  <a:srgbClr val="FF0000"/>
                </a:solidFill>
              </a:rPr>
              <a:t>A</a:t>
            </a:r>
            <a:r>
              <a:rPr lang="es-ES" sz="3000" b="1" dirty="0" smtClean="0">
                <a:solidFill>
                  <a:srgbClr val="FF0000"/>
                </a:solidFill>
              </a:rPr>
              <a:t> ver . . .:</a:t>
            </a:r>
            <a:r>
              <a:rPr lang="es-E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 	let’s see</a:t>
            </a:r>
          </a:p>
          <a:p>
            <a:pPr>
              <a:buNone/>
            </a:pPr>
            <a:r>
              <a:rPr lang="es-ES" sz="3000" b="1" dirty="0" smtClean="0">
                <a:solidFill>
                  <a:srgbClr val="FF0000"/>
                </a:solidFill>
              </a:rPr>
              <a:t>¿Quién? </a:t>
            </a:r>
            <a:r>
              <a:rPr lang="es-E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Who?</a:t>
            </a:r>
          </a:p>
          <a:p>
            <a:pPr>
              <a:buNone/>
            </a:pPr>
            <a:r>
              <a:rPr lang="es-ES" sz="3000" b="1" dirty="0" smtClean="0">
                <a:solidFill>
                  <a:srgbClr val="FF0000"/>
                </a:solidFill>
              </a:rPr>
              <a:t>Para: </a:t>
            </a:r>
            <a:r>
              <a:rPr lang="es-E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for</a:t>
            </a:r>
          </a:p>
          <a:p>
            <a:pPr>
              <a:buNone/>
            </a:pPr>
            <a:endParaRPr lang="es-ES" sz="3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Subject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pronouns in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Spanish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Pronombres Personales en español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79409"/>
              </p:ext>
            </p:extLst>
          </p:nvPr>
        </p:nvGraphicFramePr>
        <p:xfrm>
          <a:off x="1371600" y="1828800"/>
          <a:ext cx="6505575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Worksheet" r:id="rId3" imgW="6505575" imgH="2695557" progId="Excel.Sheet.12">
                  <p:embed/>
                </p:oleObj>
              </mc:Choice>
              <mc:Fallback>
                <p:oleObj name="Worksheet" r:id="rId3" imgW="6505575" imgH="2695557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6505575" cy="269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981200"/>
            <a:ext cx="91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524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PERSON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981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baseline="30000" dirty="0" smtClean="0">
                <a:solidFill>
                  <a:srgbClr val="00B050"/>
                </a:solidFill>
              </a:rPr>
              <a:t>ST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895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</a:rPr>
              <a:t>ND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886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baseline="30000" dirty="0" smtClean="0">
                <a:solidFill>
                  <a:srgbClr val="00B050"/>
                </a:solidFill>
              </a:rPr>
              <a:t>RD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48600" y="1524000"/>
            <a:ext cx="777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PERSON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48600" y="1905000"/>
            <a:ext cx="44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baseline="30000" dirty="0" smtClean="0">
                <a:solidFill>
                  <a:srgbClr val="00B050"/>
                </a:solidFill>
              </a:rPr>
              <a:t>ST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8600" y="2743200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</a:rPr>
              <a:t>ND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8600" y="396240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baseline="30000" dirty="0" smtClean="0">
                <a:solidFill>
                  <a:srgbClr val="00B050"/>
                </a:solidFill>
              </a:rPr>
              <a:t>RD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2286000"/>
            <a:ext cx="53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  <p:bldP spid="9" grpId="0" build="allAtOnce"/>
      <p:bldP spid="10" grpId="0" build="allAtOnce"/>
      <p:bldP spid="11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Pronombres Personales: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Subject Pronouns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Yo	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(masc./fem.)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T</a:t>
            </a:r>
            <a:r>
              <a:rPr lang="en-US" sz="3000" b="1" dirty="0" smtClean="0">
                <a:solidFill>
                  <a:srgbClr val="FF0000"/>
                </a:solidFill>
              </a:rPr>
              <a:t>ú 	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(informal)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U</a:t>
            </a:r>
            <a:r>
              <a:rPr lang="en-US" sz="3000" b="1" dirty="0" smtClean="0">
                <a:solidFill>
                  <a:srgbClr val="FF0000"/>
                </a:solidFill>
              </a:rPr>
              <a:t>sted (Ud.) 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(formal)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É</a:t>
            </a:r>
            <a:r>
              <a:rPr lang="en-US" sz="3000" b="1" dirty="0" smtClean="0">
                <a:solidFill>
                  <a:srgbClr val="FF0000"/>
                </a:solidFill>
              </a:rPr>
              <a:t>l				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 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Ella 	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she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Nosotras 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(fem.)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Nosotros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(masc.)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V</a:t>
            </a:r>
            <a:r>
              <a:rPr lang="en-US" sz="3000" b="1" dirty="0" smtClean="0">
                <a:solidFill>
                  <a:srgbClr val="FF0000"/>
                </a:solidFill>
              </a:rPr>
              <a:t>osotros 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(masc.) used in Spain only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V</a:t>
            </a:r>
            <a:r>
              <a:rPr lang="en-US" sz="3000" b="1" dirty="0" smtClean="0">
                <a:solidFill>
                  <a:srgbClr val="FF0000"/>
                </a:solidFill>
              </a:rPr>
              <a:t>osotras 	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(fem.) used in Spain only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U</a:t>
            </a:r>
            <a:r>
              <a:rPr lang="en-US" sz="3000" b="1" dirty="0" smtClean="0">
                <a:solidFill>
                  <a:srgbClr val="FF0000"/>
                </a:solidFill>
              </a:rPr>
              <a:t>stedes (Uds.) 	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(plural, fem. &amp; masc.)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Ellos			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they (masc.)</a:t>
            </a:r>
          </a:p>
          <a:p>
            <a:pPr>
              <a:buNone/>
            </a:pPr>
            <a:r>
              <a:rPr lang="en-US" sz="3000" b="1" dirty="0">
                <a:solidFill>
                  <a:srgbClr val="FF0000"/>
                </a:solidFill>
              </a:rPr>
              <a:t>E</a:t>
            </a:r>
            <a:r>
              <a:rPr lang="en-US" sz="3000" b="1" dirty="0" smtClean="0">
                <a:solidFill>
                  <a:srgbClr val="FF0000"/>
                </a:solidFill>
              </a:rPr>
              <a:t>llas 			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they (fem.) </a:t>
            </a:r>
          </a:p>
        </p:txBody>
      </p:sp>
    </p:spTree>
    <p:extLst>
      <p:ext uri="{BB962C8B-B14F-4D97-AF65-F5344CB8AC3E}">
        <p14:creationId xmlns:p14="http://schemas.microsoft.com/office/powerpoint/2010/main" val="2070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503</Words>
  <Application>Microsoft Office PowerPoint</Application>
  <PresentationFormat>On-screen Show (4:3)</PresentationFormat>
  <Paragraphs>146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Office Theme</vt:lpstr>
      <vt:lpstr>Worksheet</vt:lpstr>
      <vt:lpstr>Fernando Botero</vt:lpstr>
      <vt:lpstr>Fernando Botero</vt:lpstr>
      <vt:lpstr>To talk about your school day</vt:lpstr>
      <vt:lpstr>To describe school activities</vt:lpstr>
      <vt:lpstr>To talk about order of things</vt:lpstr>
      <vt:lpstr> To talk about things you need for school </vt:lpstr>
      <vt:lpstr>To describe your classes</vt:lpstr>
      <vt:lpstr>Subject pronouns in Spanish Pronombres Personales en español </vt:lpstr>
      <vt:lpstr>Pronombres Personales: Subject Pronouns</vt:lpstr>
      <vt:lpstr>Personal pronouns in Spanish Pronombres Personales en español </vt:lpstr>
      <vt:lpstr>Personal pronouns in Spanish Pronombres Personales en español </vt:lpstr>
      <vt:lpstr>Pronombres Personales: Subject Pronouns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Lainez, Loida</cp:lastModifiedBy>
  <cp:revision>71</cp:revision>
  <dcterms:created xsi:type="dcterms:W3CDTF">2014-09-07T10:54:23Z</dcterms:created>
  <dcterms:modified xsi:type="dcterms:W3CDTF">2016-07-29T14:17:42Z</dcterms:modified>
</cp:coreProperties>
</file>