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xlsb" ContentType="application/vnd.ms-excel.sheet.binary.macroEnabled.12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74" r:id="rId7"/>
    <p:sldId id="268" r:id="rId8"/>
    <p:sldId id="269" r:id="rId9"/>
    <p:sldId id="270" r:id="rId10"/>
    <p:sldId id="271" r:id="rId11"/>
    <p:sldId id="272" r:id="rId12"/>
    <p:sldId id="280" r:id="rId13"/>
    <p:sldId id="273" r:id="rId14"/>
    <p:sldId id="28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4E12-D4D8-429D-B01D-C5CB46C9F8D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68E4-43F8-43D9-AFC4-B316DB100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Binary_Worksheet1.xlsb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o talk about classroom items</a:t>
            </a:r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742" y="1295400"/>
            <a:ext cx="2904858" cy="229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1" y="1676400"/>
            <a:ext cx="4038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La bandera: </a:t>
            </a:r>
            <a:r>
              <a:rPr lang="en-US" sz="4400" dirty="0">
                <a:solidFill>
                  <a:srgbClr val="00B050"/>
                </a:solidFill>
                <a:ea typeface="+mj-ea"/>
                <a:cs typeface="+mj-cs"/>
              </a:rPr>
              <a:t>flag</a:t>
            </a: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4419600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l cartel: </a:t>
            </a:r>
            <a:r>
              <a:rPr lang="en-US" sz="4400" dirty="0" smtClean="0">
                <a:solidFill>
                  <a:srgbClr val="00B050"/>
                </a:solidFill>
              </a:rPr>
              <a:t>poster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81400"/>
            <a:ext cx="1943100" cy="27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538" y="990600"/>
            <a:ext cx="28289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57300"/>
            <a:ext cx="487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Owner\Pictures\p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905500" cy="628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99" y="990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indicate location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99" y="19050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Encima de </a:t>
            </a: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la / del:</a:t>
            </a:r>
            <a:r>
              <a:rPr lang="es-ES" sz="4000" b="1" dirty="0" smtClean="0"/>
              <a:t> </a:t>
            </a:r>
            <a:r>
              <a:rPr lang="es-ES" sz="4000" b="1" dirty="0" smtClean="0">
                <a:solidFill>
                  <a:srgbClr val="00B050"/>
                </a:solidFill>
              </a:rPr>
              <a:t>on top of</a:t>
            </a:r>
            <a:endParaRPr lang="en-US" sz="4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Debajo de</a:t>
            </a: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la / del: </a:t>
            </a:r>
            <a:r>
              <a:rPr lang="es-ES" sz="4000" b="1" dirty="0" smtClean="0">
                <a:solidFill>
                  <a:srgbClr val="00B050"/>
                </a:solidFill>
              </a:rPr>
              <a:t>underneath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Delante de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la / del: </a:t>
            </a:r>
            <a:r>
              <a:rPr lang="en-US" sz="4000" b="1" dirty="0" smtClean="0">
                <a:solidFill>
                  <a:srgbClr val="00B050"/>
                </a:solidFill>
              </a:rPr>
              <a:t>in front of</a:t>
            </a:r>
          </a:p>
          <a:p>
            <a:pPr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Detrás de</a:t>
            </a: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la / del:</a:t>
            </a:r>
            <a:r>
              <a:rPr lang="es-ES" sz="4000" b="1" dirty="0" smtClean="0"/>
              <a:t> </a:t>
            </a:r>
            <a:r>
              <a:rPr lang="es-ES" sz="4000" b="1" dirty="0" smtClean="0">
                <a:solidFill>
                  <a:srgbClr val="00B050"/>
                </a:solidFill>
              </a:rPr>
              <a:t>behind</a:t>
            </a:r>
          </a:p>
          <a:p>
            <a:pPr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Al </a:t>
            </a:r>
            <a:r>
              <a:rPr lang="es-ES" sz="4000" b="1" dirty="0">
                <a:solidFill>
                  <a:srgbClr val="FF0000"/>
                </a:solidFill>
              </a:rPr>
              <a:t>lado de </a:t>
            </a:r>
            <a:r>
              <a:rPr lang="es-ES" sz="4000" b="1" dirty="0">
                <a:solidFill>
                  <a:schemeClr val="tx2">
                    <a:lumMod val="75000"/>
                  </a:schemeClr>
                </a:solidFill>
              </a:rPr>
              <a:t>la / </a:t>
            </a: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del:</a:t>
            </a:r>
            <a:r>
              <a:rPr lang="es-ES" sz="4000" b="1" dirty="0" smtClean="0"/>
              <a:t> </a:t>
            </a:r>
            <a:r>
              <a:rPr lang="es-ES" sz="4000" b="1" dirty="0">
                <a:solidFill>
                  <a:srgbClr val="00B050"/>
                </a:solidFill>
              </a:rPr>
              <a:t>next to, </a:t>
            </a:r>
            <a:r>
              <a:rPr lang="es-ES" sz="4000" b="1" dirty="0" smtClean="0">
                <a:solidFill>
                  <a:srgbClr val="00B050"/>
                </a:solidFill>
              </a:rPr>
              <a:t>beside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indicate location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229600" cy="5287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Allí: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there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Aquí: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here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¿Dónde?: </a:t>
            </a:r>
            <a:r>
              <a:rPr lang="en-US" sz="4400" b="1" dirty="0" smtClean="0">
                <a:solidFill>
                  <a:srgbClr val="00B050"/>
                </a:solidFill>
              </a:rPr>
              <a:t>Where?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En: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in, on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1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To indicate possession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87" y="1540467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of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Mi: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my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Tu: </a:t>
            </a:r>
            <a:r>
              <a:rPr lang="en-US" b="1" dirty="0" smtClean="0">
                <a:solidFill>
                  <a:srgbClr val="00B050"/>
                </a:solidFill>
              </a:rPr>
              <a:t>your</a:t>
            </a:r>
          </a:p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To identify (description, quantity)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Es un(a)… </a:t>
            </a:r>
            <a:r>
              <a:rPr lang="en-US" b="1" dirty="0" smtClean="0"/>
              <a:t>		</a:t>
            </a:r>
            <a:r>
              <a:rPr lang="en-US" b="1" dirty="0" smtClean="0">
                <a:solidFill>
                  <a:srgbClr val="00B050"/>
                </a:solidFill>
              </a:rPr>
              <a:t>It’s a . . 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Hay:</a:t>
            </a:r>
            <a:r>
              <a:rPr lang="en-US" b="1" dirty="0" smtClean="0"/>
              <a:t>			</a:t>
            </a:r>
            <a:r>
              <a:rPr lang="en-US" b="1" dirty="0" smtClean="0">
                <a:solidFill>
                  <a:srgbClr val="00B050"/>
                </a:solidFill>
              </a:rPr>
              <a:t>There is, There are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¿Qué es esto? </a:t>
            </a:r>
            <a:r>
              <a:rPr lang="en-US" b="1" dirty="0" smtClean="0"/>
              <a:t>		</a:t>
            </a:r>
            <a:r>
              <a:rPr lang="en-US" b="1" dirty="0" smtClean="0">
                <a:solidFill>
                  <a:srgbClr val="00B050"/>
                </a:solidFill>
              </a:rPr>
              <a:t>What is this?</a:t>
            </a:r>
          </a:p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To identify gender and quantity of nouns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Los, las:</a:t>
            </a:r>
            <a:r>
              <a:rPr lang="en-US" b="1" dirty="0" smtClean="0"/>
              <a:t>		 </a:t>
            </a:r>
            <a:r>
              <a:rPr lang="en-US" b="1" dirty="0" smtClean="0">
                <a:solidFill>
                  <a:srgbClr val="00B050"/>
                </a:solidFill>
              </a:rPr>
              <a:t>the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Unos, unas:</a:t>
            </a:r>
            <a:r>
              <a:rPr lang="en-US" b="1" dirty="0" smtClean="0"/>
              <a:t>	 </a:t>
            </a:r>
            <a:r>
              <a:rPr lang="en-US" b="1" dirty="0" smtClean="0">
                <a:solidFill>
                  <a:srgbClr val="00B050"/>
                </a:solidFill>
              </a:rPr>
              <a:t>some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Verbo Estar: </a:t>
            </a:r>
            <a:r>
              <a:rPr lang="en-US" b="1" dirty="0" smtClean="0">
                <a:solidFill>
                  <a:srgbClr val="00B050"/>
                </a:solidFill>
              </a:rPr>
              <a:t>To be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1295399"/>
          <a:ext cx="7315200" cy="4912791"/>
        </p:xfrm>
        <a:graphic>
          <a:graphicData uri="http://schemas.openxmlformats.org/presentationml/2006/ole">
            <p:oleObj spid="_x0000_s1032" name="Binary Worksheet" r:id="rId3" imgW="2581359" imgH="1733685" progId="Excel.SheetBinary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The plurals of nouns and articles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019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To make nouns plural you usually add -</a:t>
            </a:r>
            <a:r>
              <a:rPr lang="en-US" sz="2400" b="1" i="1" dirty="0" smtClean="0">
                <a:solidFill>
                  <a:srgbClr val="00B050"/>
                </a:solidFill>
              </a:rPr>
              <a:t>s to words ending </a:t>
            </a:r>
            <a:r>
              <a:rPr lang="en-US" sz="2400" b="1" dirty="0" smtClean="0">
                <a:solidFill>
                  <a:srgbClr val="00B050"/>
                </a:solidFill>
              </a:rPr>
              <a:t>in a vowel and -</a:t>
            </a:r>
            <a:r>
              <a:rPr lang="en-US" sz="2400" b="1" i="1" dirty="0" smtClean="0">
                <a:solidFill>
                  <a:srgbClr val="00B050"/>
                </a:solidFill>
              </a:rPr>
              <a:t>es to words ending in a consonant.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		silla ➞ sillas, teclado ➞ teclados , cartel ➞ carteles</a:t>
            </a: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Singular nouns that end in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 change the z to c in the plural.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el lápiz ➞ los lápices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plural indefinite articles are </a:t>
            </a:r>
            <a:r>
              <a:rPr lang="en-US" sz="2400" i="1" dirty="0" smtClean="0">
                <a:solidFill>
                  <a:srgbClr val="FF0000"/>
                </a:solidFill>
              </a:rPr>
              <a:t>unos and unas. They both mean “some” or “a few.”</a:t>
            </a:r>
          </a:p>
          <a:p>
            <a:pPr>
              <a:buNone/>
            </a:pPr>
            <a:r>
              <a:rPr lang="en-US" sz="2400" b="1" dirty="0" smtClean="0"/>
              <a:t>				</a:t>
            </a:r>
            <a:r>
              <a:rPr lang="en-US" sz="2400" b="1" dirty="0" smtClean="0">
                <a:solidFill>
                  <a:srgbClr val="FF0000"/>
                </a:solidFill>
              </a:rPr>
              <a:t>unos carteles ➞ </a:t>
            </a:r>
            <a:r>
              <a:rPr lang="en-US" sz="2400" b="1" i="1" dirty="0" smtClean="0">
                <a:solidFill>
                  <a:srgbClr val="FF0000"/>
                </a:solidFill>
              </a:rPr>
              <a:t>some posters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	</a:t>
            </a:r>
            <a:r>
              <a:rPr lang="en-US" sz="2400" b="1" u="sng" dirty="0" smtClean="0">
                <a:solidFill>
                  <a:srgbClr val="FF0000"/>
                </a:solidFill>
              </a:rPr>
              <a:t>Singular </a:t>
            </a:r>
            <a:r>
              <a:rPr lang="en-US" sz="2400" b="1" dirty="0" smtClean="0"/>
              <a:t>			</a:t>
            </a:r>
            <a:r>
              <a:rPr lang="en-US" sz="2400" b="1" u="sng" dirty="0" smtClean="0">
                <a:solidFill>
                  <a:srgbClr val="FF0000"/>
                </a:solidFill>
              </a:rPr>
              <a:t>Plural</a:t>
            </a:r>
          </a:p>
          <a:p>
            <a:pPr>
              <a:buNone/>
            </a:pPr>
            <a:r>
              <a:rPr lang="en-US" sz="2400" b="1" dirty="0" smtClean="0"/>
              <a:t>		el reloj 			los relojes</a:t>
            </a:r>
          </a:p>
          <a:p>
            <a:pPr>
              <a:buNone/>
            </a:pPr>
            <a:r>
              <a:rPr lang="en-US" sz="2400" b="1" dirty="0" smtClean="0"/>
              <a:t>		la ventana 			las ventanas</a:t>
            </a:r>
          </a:p>
          <a:p>
            <a:pPr>
              <a:buNone/>
            </a:pPr>
            <a:r>
              <a:rPr lang="en-US" sz="2400" b="1" dirty="0" smtClean="0"/>
              <a:t>		un disquete 			unos disquetes</a:t>
            </a:r>
          </a:p>
          <a:p>
            <a:pPr>
              <a:buNone/>
            </a:pPr>
            <a:r>
              <a:rPr lang="en-US" sz="2400" b="1" dirty="0" smtClean="0"/>
              <a:t>		una mesa 			unas mesas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o talk about classroom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computadora: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computer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pPr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 disquete: </a:t>
            </a:r>
            <a:r>
              <a:rPr lang="en-US" b="1" dirty="0" smtClean="0">
                <a:solidFill>
                  <a:srgbClr val="00B050"/>
                </a:solidFill>
              </a:rPr>
              <a:t>diskette</a:t>
            </a:r>
          </a:p>
          <a:p>
            <a:endParaRPr lang="en-US" b="1" dirty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mochila: </a:t>
            </a:r>
            <a:r>
              <a:rPr lang="en-US" b="1" dirty="0" smtClean="0">
                <a:solidFill>
                  <a:srgbClr val="00B050"/>
                </a:solidFill>
              </a:rPr>
              <a:t>book bag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backpack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3" name="Picture 5" descr="http://www.computertutorinc.net/wp-content/uploads/2013/04/computer_mainten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14401"/>
            <a:ext cx="2438400" cy="2407728"/>
          </a:xfrm>
          <a:prstGeom prst="rect">
            <a:avLst/>
          </a:prstGeom>
          <a:noFill/>
        </p:spPr>
      </p:pic>
      <p:pic>
        <p:nvPicPr>
          <p:cNvPr id="8" name="Picture 2" descr="http://static.vecteezy.com/system/resources/previews/000/000/963/original/Disk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743200"/>
            <a:ext cx="1600200" cy="1705364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343400"/>
            <a:ext cx="1904762" cy="19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Classroom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pantalla: </a:t>
            </a:r>
            <a:r>
              <a:rPr lang="en-US" b="1" dirty="0" smtClean="0">
                <a:solidFill>
                  <a:srgbClr val="00B050"/>
                </a:solidFill>
              </a:rPr>
              <a:t>(computer) screen</a:t>
            </a:r>
            <a:r>
              <a:rPr lang="en-US" b="1" dirty="0" smtClean="0"/>
              <a:t> 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papelera: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wastepaper basket 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 ratón: </a:t>
            </a:r>
            <a:r>
              <a:rPr lang="en-US" b="1" dirty="0" smtClean="0">
                <a:solidFill>
                  <a:srgbClr val="00B050"/>
                </a:solidFill>
              </a:rPr>
              <a:t>(computer) mouse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6" name="Picture 4" descr="http://k45.kn3.net/E05252D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0"/>
            <a:ext cx="2133600" cy="1600200"/>
          </a:xfrm>
          <a:prstGeom prst="rect">
            <a:avLst/>
          </a:prstGeom>
          <a:noFill/>
        </p:spPr>
      </p:pic>
      <p:pic>
        <p:nvPicPr>
          <p:cNvPr id="7" name="Picture 6" descr="http://www.tecnologia.net/wp-content/uploads/2014/09/C%C3%B3mo-recuperar-un-mensaje-eliminado-de-Outl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1828800" cy="1828800"/>
          </a:xfrm>
          <a:prstGeom prst="rect">
            <a:avLst/>
          </a:prstGeom>
          <a:noFill/>
        </p:spPr>
      </p:pic>
      <p:pic>
        <p:nvPicPr>
          <p:cNvPr id="3076" name="Picture 4" descr="http://images.clipartpanda.com/computer-keyboard-clipart-computer-mouse-clipart-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029200"/>
            <a:ext cx="19050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Classroom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 reloj: </a:t>
            </a:r>
            <a:r>
              <a:rPr lang="en-US" b="1" dirty="0" smtClean="0">
                <a:solidFill>
                  <a:srgbClr val="00B050"/>
                </a:solidFill>
              </a:rPr>
              <a:t>clock </a:t>
            </a:r>
          </a:p>
          <a:p>
            <a:pPr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sacapunta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b="1" dirty="0" smtClean="0">
                <a:solidFill>
                  <a:srgbClr val="00B050"/>
                </a:solidFill>
              </a:rPr>
              <a:t>pencil sharpener</a:t>
            </a:r>
          </a:p>
          <a:p>
            <a:pPr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 teclado: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(computer) keyboard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14400"/>
            <a:ext cx="1733372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057400"/>
            <a:ext cx="2304753" cy="230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www.incopia2.com/shop/images/teclado_ps2_a4tech_kl_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29200"/>
            <a:ext cx="3467100" cy="1645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90600"/>
            <a:ext cx="8229600" cy="5791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		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 escritorio: </a:t>
            </a:r>
            <a:r>
              <a:rPr lang="en-US" b="1" dirty="0" smtClean="0">
                <a:solidFill>
                  <a:srgbClr val="00B050"/>
                </a:solidFill>
              </a:rPr>
              <a:t>desk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mesa: </a:t>
            </a:r>
            <a:r>
              <a:rPr lang="en-US" b="1" dirty="0" smtClean="0">
                <a:solidFill>
                  <a:srgbClr val="00B050"/>
                </a:solidFill>
              </a:rPr>
              <a:t>table</a:t>
            </a:r>
            <a:r>
              <a:rPr lang="en-US" b="1" dirty="0" smtClean="0"/>
              <a:t>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			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silla: </a:t>
            </a:r>
            <a:r>
              <a:rPr lang="en-US" b="1" dirty="0" smtClean="0">
                <a:solidFill>
                  <a:srgbClr val="00B050"/>
                </a:solidFill>
              </a:rPr>
              <a:t>chair</a:t>
            </a:r>
            <a:r>
              <a:rPr lang="en-US" b="1" dirty="0" smtClean="0"/>
              <a:t> </a:t>
            </a:r>
            <a:endParaRPr lang="en-US" b="1" dirty="0"/>
          </a:p>
          <a:p>
            <a:pPr>
              <a:buNone/>
            </a:pPr>
            <a:r>
              <a:rPr lang="en-US" b="1" dirty="0" smtClean="0"/>
              <a:t>			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puerta: </a:t>
            </a:r>
            <a:r>
              <a:rPr lang="en-US" b="1" dirty="0" smtClean="0">
                <a:solidFill>
                  <a:srgbClr val="00B050"/>
                </a:solidFill>
              </a:rPr>
              <a:t>door</a:t>
            </a:r>
            <a:r>
              <a:rPr lang="en-US" b="1" dirty="0" smtClean="0"/>
              <a:t>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		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ventana: </a:t>
            </a:r>
            <a:r>
              <a:rPr lang="en-US" b="1" dirty="0" smtClean="0">
                <a:solidFill>
                  <a:srgbClr val="00B050"/>
                </a:solidFill>
              </a:rPr>
              <a:t>window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2438400" cy="167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47800"/>
            <a:ext cx="1690527" cy="116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438400"/>
            <a:ext cx="2133124" cy="14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581400"/>
            <a:ext cx="1066800" cy="166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644164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4024"/>
            <a:ext cx="7620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la bandera				</a:t>
            </a:r>
            <a:r>
              <a:rPr lang="en-US" sz="2600" b="1" dirty="0" smtClean="0">
                <a:solidFill>
                  <a:srgbClr val="00B0F0"/>
                </a:solidFill>
              </a:rPr>
              <a:t>flag</a:t>
            </a:r>
          </a:p>
          <a:p>
            <a:r>
              <a:rPr lang="en-US" sz="2600" b="1" dirty="0" smtClean="0"/>
              <a:t>el cartel 				</a:t>
            </a:r>
            <a:r>
              <a:rPr lang="en-US" sz="2600" b="1" dirty="0" smtClean="0">
                <a:solidFill>
                  <a:srgbClr val="00B0F0"/>
                </a:solidFill>
              </a:rPr>
              <a:t>poster</a:t>
            </a:r>
          </a:p>
          <a:p>
            <a:r>
              <a:rPr lang="en-US" sz="2600" b="1" dirty="0" smtClean="0"/>
              <a:t>la computadora 			</a:t>
            </a:r>
            <a:r>
              <a:rPr lang="en-US" sz="2600" b="1" dirty="0" smtClean="0">
                <a:solidFill>
                  <a:srgbClr val="00B0F0"/>
                </a:solidFill>
              </a:rPr>
              <a:t>computer</a:t>
            </a:r>
          </a:p>
          <a:p>
            <a:r>
              <a:rPr lang="en-US" sz="2600" b="1" dirty="0" smtClean="0"/>
              <a:t>la mochila				</a:t>
            </a:r>
            <a:r>
              <a:rPr lang="en-US" sz="2600" b="1" dirty="0" smtClean="0">
                <a:solidFill>
                  <a:srgbClr val="00B0F0"/>
                </a:solidFill>
              </a:rPr>
              <a:t>book bag, backpack</a:t>
            </a:r>
          </a:p>
          <a:p>
            <a:r>
              <a:rPr lang="en-US" sz="2600" b="1" dirty="0" smtClean="0"/>
              <a:t>la pantalla				</a:t>
            </a:r>
            <a:r>
              <a:rPr lang="en-US" sz="2600" b="1" dirty="0" smtClean="0">
                <a:solidFill>
                  <a:srgbClr val="00B0F0"/>
                </a:solidFill>
              </a:rPr>
              <a:t>(computer) screen</a:t>
            </a:r>
          </a:p>
          <a:p>
            <a:r>
              <a:rPr lang="en-US" sz="2600" b="1" dirty="0" smtClean="0"/>
              <a:t>la papelera				</a:t>
            </a:r>
            <a:r>
              <a:rPr lang="en-US" sz="2600" b="1" dirty="0" smtClean="0">
                <a:solidFill>
                  <a:srgbClr val="00B0F0"/>
                </a:solidFill>
              </a:rPr>
              <a:t>wastepaper basket</a:t>
            </a:r>
          </a:p>
          <a:p>
            <a:r>
              <a:rPr lang="en-US" sz="2600" b="1" dirty="0" smtClean="0"/>
              <a:t>el ratón				</a:t>
            </a:r>
            <a:r>
              <a:rPr lang="en-US" sz="2600" b="1" dirty="0" smtClean="0">
                <a:solidFill>
                  <a:srgbClr val="00B0F0"/>
                </a:solidFill>
              </a:rPr>
              <a:t>(computer) mouse</a:t>
            </a:r>
          </a:p>
          <a:p>
            <a:r>
              <a:rPr lang="en-US" sz="2600" b="1" dirty="0" smtClean="0"/>
              <a:t>el reloj 				</a:t>
            </a:r>
            <a:r>
              <a:rPr lang="en-US" sz="2600" b="1" dirty="0" smtClean="0">
                <a:solidFill>
                  <a:srgbClr val="00B0F0"/>
                </a:solidFill>
              </a:rPr>
              <a:t>clock</a:t>
            </a:r>
          </a:p>
          <a:p>
            <a:r>
              <a:rPr lang="en-US" sz="2600" b="1" dirty="0" smtClean="0"/>
              <a:t>el sacapuntas			</a:t>
            </a:r>
            <a:r>
              <a:rPr lang="en-US" sz="2600" b="1" dirty="0" smtClean="0">
                <a:solidFill>
                  <a:srgbClr val="00B0F0"/>
                </a:solidFill>
              </a:rPr>
              <a:t>pencil sharpener</a:t>
            </a:r>
          </a:p>
          <a:p>
            <a:r>
              <a:rPr lang="en-US" sz="2600" b="1" dirty="0" smtClean="0"/>
              <a:t>el teclado			</a:t>
            </a:r>
            <a:r>
              <a:rPr lang="en-US" sz="2600" b="1" dirty="0" smtClean="0">
                <a:solidFill>
                  <a:srgbClr val="00B0F0"/>
                </a:solidFill>
              </a:rPr>
              <a:t>(</a:t>
            </a:r>
            <a:r>
              <a:rPr lang="en-US" sz="2600" b="1" dirty="0" smtClean="0">
                <a:solidFill>
                  <a:srgbClr val="00B0F0"/>
                </a:solidFill>
              </a:rPr>
              <a:t>computer) keyboard</a:t>
            </a:r>
          </a:p>
          <a:p>
            <a:r>
              <a:rPr lang="en-US" sz="2600" b="1" dirty="0" smtClean="0"/>
              <a:t>el escritorio				</a:t>
            </a:r>
            <a:r>
              <a:rPr lang="en-US" sz="2600" b="1" dirty="0" smtClean="0">
                <a:solidFill>
                  <a:srgbClr val="00B0F0"/>
                </a:solidFill>
              </a:rPr>
              <a:t>desk</a:t>
            </a:r>
          </a:p>
          <a:p>
            <a:r>
              <a:rPr lang="en-US" sz="2600" b="1" dirty="0" smtClean="0"/>
              <a:t>la mesa 				</a:t>
            </a:r>
            <a:r>
              <a:rPr lang="en-US" sz="2600" b="1" dirty="0" smtClean="0">
                <a:solidFill>
                  <a:srgbClr val="00B0F0"/>
                </a:solidFill>
              </a:rPr>
              <a:t>table</a:t>
            </a:r>
          </a:p>
          <a:p>
            <a:r>
              <a:rPr lang="en-US" sz="2600" b="1" dirty="0" smtClean="0"/>
              <a:t>la silla					</a:t>
            </a:r>
            <a:r>
              <a:rPr lang="en-US" sz="2600" b="1" dirty="0" smtClean="0">
                <a:solidFill>
                  <a:srgbClr val="00B0F0"/>
                </a:solidFill>
              </a:rPr>
              <a:t>chair</a:t>
            </a:r>
          </a:p>
          <a:p>
            <a:r>
              <a:rPr lang="en-US" sz="2600" b="1" dirty="0" smtClean="0"/>
              <a:t>la puerta				</a:t>
            </a:r>
            <a:r>
              <a:rPr lang="en-US" sz="2600" b="1" dirty="0" smtClean="0">
                <a:solidFill>
                  <a:srgbClr val="00B0F0"/>
                </a:solidFill>
              </a:rPr>
              <a:t>door</a:t>
            </a:r>
          </a:p>
          <a:p>
            <a:r>
              <a:rPr lang="en-US" sz="2600" b="1" dirty="0" smtClean="0"/>
              <a:t>la ventana				</a:t>
            </a:r>
            <a:r>
              <a:rPr lang="en-US" sz="2600" b="1" dirty="0" smtClean="0">
                <a:solidFill>
                  <a:srgbClr val="00B0F0"/>
                </a:solidFill>
              </a:rPr>
              <a:t>window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0"/>
            <a:ext cx="5250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To talk about classroom items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19188"/>
            <a:ext cx="48768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062038"/>
            <a:ext cx="62103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990600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187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Binary Worksheet</vt:lpstr>
      <vt:lpstr>To talk about classroom items</vt:lpstr>
      <vt:lpstr>To talk about classroom items</vt:lpstr>
      <vt:lpstr>Classroom items</vt:lpstr>
      <vt:lpstr>Classroom items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To indicate location </vt:lpstr>
      <vt:lpstr> To indicate location </vt:lpstr>
      <vt:lpstr> To indicate possession </vt:lpstr>
      <vt:lpstr>Verbo Estar: To be</vt:lpstr>
      <vt:lpstr> The plurals of nouns and articles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46</cp:revision>
  <dcterms:created xsi:type="dcterms:W3CDTF">2014-09-29T00:44:09Z</dcterms:created>
  <dcterms:modified xsi:type="dcterms:W3CDTF">2015-12-31T15:03:20Z</dcterms:modified>
</cp:coreProperties>
</file>