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3" r:id="rId11"/>
    <p:sldId id="284" r:id="rId12"/>
    <p:sldId id="285" r:id="rId13"/>
    <p:sldId id="286" r:id="rId14"/>
    <p:sldId id="287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FF99CC"/>
    <a:srgbClr val="66FF33"/>
    <a:srgbClr val="00FFFF"/>
    <a:srgbClr val="CC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3F6C6-2738-4680-9A9E-FDBA17EEDB84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74374-59A3-42D2-8D87-20B2204C83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152400"/>
            <a:ext cx="307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Ir </a:t>
            </a:r>
            <a:r>
              <a:rPr lang="en-US" sz="4000" b="1" dirty="0">
                <a:solidFill>
                  <a:srgbClr val="00B0F0"/>
                </a:solidFill>
              </a:rPr>
              <a:t>de compras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838201"/>
            <a:ext cx="5826284" cy="4735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24200" y="5791200"/>
            <a:ext cx="3368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T</a:t>
            </a:r>
            <a:r>
              <a:rPr lang="en-US" sz="4000" b="1" dirty="0" smtClean="0">
                <a:solidFill>
                  <a:srgbClr val="7030A0"/>
                </a:solidFill>
              </a:rPr>
              <a:t>o </a:t>
            </a:r>
            <a:r>
              <a:rPr lang="en-US" sz="4000" b="1" dirty="0">
                <a:solidFill>
                  <a:srgbClr val="7030A0"/>
                </a:solidFill>
              </a:rPr>
              <a:t>go shopping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04800"/>
            <a:ext cx="67818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Activities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La lección de piano: 	</a:t>
            </a:r>
            <a:r>
              <a:rPr lang="en-US" sz="2400" dirty="0" smtClean="0"/>
              <a:t>piano lesson (class)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Me quedo en casa: 	</a:t>
            </a:r>
            <a:r>
              <a:rPr lang="en-US" sz="2400" dirty="0" smtClean="0"/>
              <a:t>I stay at home.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Places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La biblioteca: 		 </a:t>
            </a:r>
            <a:r>
              <a:rPr lang="en-US" sz="2400" dirty="0" smtClean="0"/>
              <a:t>library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El café: 		</a:t>
            </a:r>
            <a:r>
              <a:rPr lang="en-US" sz="2400" dirty="0" smtClean="0"/>
              <a:t>café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El campo: 		</a:t>
            </a:r>
            <a:r>
              <a:rPr lang="en-US" sz="2400" dirty="0" smtClean="0"/>
              <a:t>countryside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En casa: 		 </a:t>
            </a:r>
            <a:r>
              <a:rPr lang="en-US" sz="2400" dirty="0" smtClean="0"/>
              <a:t>at home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La iglesia: 		</a:t>
            </a:r>
            <a:r>
              <a:rPr lang="en-US" sz="2400" dirty="0" smtClean="0"/>
              <a:t>church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La mezquita: 		</a:t>
            </a:r>
            <a:r>
              <a:rPr lang="en-US" sz="2400" dirty="0" smtClean="0"/>
              <a:t>mosque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Las montañas:</a:t>
            </a:r>
            <a:r>
              <a:rPr lang="en-US" sz="2400" dirty="0" smtClean="0"/>
              <a:t> 	mountains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La piscina: 		</a:t>
            </a:r>
            <a:r>
              <a:rPr lang="en-US" sz="2400" dirty="0" smtClean="0"/>
              <a:t>swimming pool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La playa: 		</a:t>
            </a:r>
            <a:r>
              <a:rPr lang="en-US" sz="2400" dirty="0" smtClean="0"/>
              <a:t>beach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El restaurante: 	</a:t>
            </a:r>
            <a:r>
              <a:rPr lang="en-US" sz="2400" dirty="0" smtClean="0"/>
              <a:t>restaurant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La sinagoga: 		</a:t>
            </a:r>
            <a:r>
              <a:rPr lang="en-US" sz="2400" dirty="0" smtClean="0"/>
              <a:t>synagogue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El templo: 		</a:t>
            </a:r>
            <a:r>
              <a:rPr lang="en-US" sz="2400" dirty="0" smtClean="0"/>
              <a:t>temple, Protestant church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El trabajo: 	</a:t>
            </a:r>
            <a:r>
              <a:rPr lang="en-US" sz="2400" dirty="0" smtClean="0"/>
              <a:t>	work, job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04800"/>
            <a:ext cx="6781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To tell with whom you go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00B0F0"/>
                </a:solidFill>
              </a:rPr>
              <a:t>¿Con quién? </a:t>
            </a:r>
            <a:r>
              <a:rPr lang="en-US" sz="2800" b="1" dirty="0" smtClean="0">
                <a:solidFill>
                  <a:srgbClr val="FF0000"/>
                </a:solidFill>
              </a:rPr>
              <a:t>		</a:t>
            </a:r>
            <a:r>
              <a:rPr lang="en-US" sz="2800" b="1" dirty="0" smtClean="0"/>
              <a:t>With whom?</a:t>
            </a:r>
          </a:p>
          <a:p>
            <a:r>
              <a:rPr lang="en-US" sz="2800" b="1" dirty="0" smtClean="0">
                <a:solidFill>
                  <a:srgbClr val="00B0F0"/>
                </a:solidFill>
              </a:rPr>
              <a:t>con mis / tus amigos 	</a:t>
            </a:r>
            <a:r>
              <a:rPr lang="en-US" sz="2800" b="1" dirty="0" smtClean="0"/>
              <a:t>with my / your 					friends</a:t>
            </a:r>
          </a:p>
          <a:p>
            <a:r>
              <a:rPr lang="en-US" sz="2800" b="1" dirty="0" smtClean="0">
                <a:solidFill>
                  <a:srgbClr val="00B0F0"/>
                </a:solidFill>
              </a:rPr>
              <a:t>solo, -a </a:t>
            </a:r>
            <a:r>
              <a:rPr lang="en-US" sz="2800" b="1" dirty="0" smtClean="0">
                <a:solidFill>
                  <a:srgbClr val="FF0000"/>
                </a:solidFill>
              </a:rPr>
              <a:t>			</a:t>
            </a:r>
            <a:r>
              <a:rPr lang="en-US" sz="2800" b="1" dirty="0" smtClean="0"/>
              <a:t>alone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52400"/>
            <a:ext cx="845820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To tell where you go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A</a:t>
            </a:r>
            <a:r>
              <a:rPr lang="en-US" sz="3200" b="1" dirty="0" smtClean="0"/>
              <a:t>				to </a:t>
            </a:r>
            <a:r>
              <a:rPr lang="en-US" sz="3200" b="1" i="1" dirty="0" smtClean="0"/>
              <a:t>(prep.)</a:t>
            </a:r>
          </a:p>
          <a:p>
            <a:r>
              <a:rPr lang="es-ES" sz="3200" b="1" dirty="0" smtClean="0">
                <a:solidFill>
                  <a:srgbClr val="00B050"/>
                </a:solidFill>
              </a:rPr>
              <a:t>a la, al </a:t>
            </a:r>
            <a:r>
              <a:rPr lang="es-ES" sz="3200" b="1" i="1" dirty="0" smtClean="0">
                <a:solidFill>
                  <a:srgbClr val="00B050"/>
                </a:solidFill>
              </a:rPr>
              <a:t>(a + el)</a:t>
            </a:r>
            <a:r>
              <a:rPr lang="es-ES" sz="3200" b="1" i="1" dirty="0" smtClean="0"/>
              <a:t>		to the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¿Adónde?</a:t>
            </a:r>
            <a:r>
              <a:rPr lang="en-US" sz="3200" b="1" dirty="0" smtClean="0"/>
              <a:t>			(To) Where?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a casa</a:t>
            </a:r>
            <a:r>
              <a:rPr lang="en-US" sz="3200" b="1" dirty="0" smtClean="0"/>
              <a:t>			(to) home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To talk about when things are done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¿Cuándo?</a:t>
            </a:r>
            <a:r>
              <a:rPr lang="en-US" sz="3200" b="1" dirty="0" smtClean="0"/>
              <a:t>				When?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Después</a:t>
            </a:r>
            <a:r>
              <a:rPr lang="en-US" sz="3200" b="1" dirty="0" smtClean="0"/>
              <a:t>				afterwards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Después (de)</a:t>
            </a:r>
            <a:r>
              <a:rPr lang="en-US" sz="3200" b="1" dirty="0" smtClean="0"/>
              <a:t>			after</a:t>
            </a:r>
          </a:p>
          <a:p>
            <a:r>
              <a:rPr lang="es-ES" sz="3200" b="1" dirty="0" smtClean="0">
                <a:solidFill>
                  <a:srgbClr val="00B050"/>
                </a:solidFill>
              </a:rPr>
              <a:t>los fines de semana</a:t>
            </a:r>
            <a:r>
              <a:rPr lang="es-ES" sz="3200" b="1" dirty="0" smtClean="0"/>
              <a:t>		on weekends</a:t>
            </a:r>
          </a:p>
          <a:p>
            <a:r>
              <a:rPr lang="es-ES" sz="3200" b="1" dirty="0" smtClean="0">
                <a:solidFill>
                  <a:srgbClr val="00B050"/>
                </a:solidFill>
              </a:rPr>
              <a:t>los lunes, los martes . . . </a:t>
            </a:r>
            <a:r>
              <a:rPr lang="es-ES" sz="3200" b="1" dirty="0" smtClean="0"/>
              <a:t>	on Mondays,</a:t>
            </a:r>
          </a:p>
          <a:p>
            <a:r>
              <a:rPr lang="en-US" sz="3200" dirty="0" smtClean="0"/>
              <a:t>					</a:t>
            </a:r>
            <a:r>
              <a:rPr lang="en-US" sz="3200" b="1" dirty="0" smtClean="0"/>
              <a:t>on Tuesdays . . .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Tiempo libre</a:t>
            </a:r>
            <a:r>
              <a:rPr lang="en-US" sz="3200" b="1" dirty="0" smtClean="0"/>
              <a:t>			free time</a:t>
            </a:r>
          </a:p>
          <a:p>
            <a:endParaRPr lang="en-US" sz="4000" b="1" dirty="0" smtClean="0"/>
          </a:p>
          <a:p>
            <a:endParaRPr lang="en-US" sz="4000" b="1" dirty="0" smtClean="0"/>
          </a:p>
          <a:p>
            <a:endParaRPr lang="en-US" sz="4000" b="1" dirty="0" smtClean="0"/>
          </a:p>
          <a:p>
            <a:endParaRPr lang="en-US" sz="4000" b="1" dirty="0" smtClean="0"/>
          </a:p>
          <a:p>
            <a:endParaRPr lang="en-US" sz="2800" b="1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52400"/>
            <a:ext cx="8305800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To talk about where someone is from</a:t>
            </a:r>
          </a:p>
          <a:p>
            <a:r>
              <a:rPr lang="en-US" sz="3600" b="1" dirty="0" smtClean="0">
                <a:solidFill>
                  <a:srgbClr val="00B050"/>
                </a:solidFill>
              </a:rPr>
              <a:t>¿De dónde eres?</a:t>
            </a:r>
            <a:r>
              <a:rPr lang="en-US" sz="3600" b="1" dirty="0" smtClean="0"/>
              <a:t>	Where are you from?</a:t>
            </a:r>
          </a:p>
          <a:p>
            <a:r>
              <a:rPr lang="en-US" sz="3600" b="1" dirty="0" smtClean="0">
                <a:solidFill>
                  <a:srgbClr val="00B050"/>
                </a:solidFill>
              </a:rPr>
              <a:t>De	</a:t>
            </a:r>
            <a:r>
              <a:rPr lang="en-US" sz="3600" b="1" dirty="0" smtClean="0"/>
              <a:t>			from, of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To indicate how often</a:t>
            </a:r>
          </a:p>
          <a:p>
            <a:r>
              <a:rPr lang="en-US" sz="3600" b="1" dirty="0" smtClean="0">
                <a:solidFill>
                  <a:srgbClr val="00B050"/>
                </a:solidFill>
              </a:rPr>
              <a:t>Generalmente	</a:t>
            </a:r>
            <a:r>
              <a:rPr lang="en-US" sz="3600" b="1" dirty="0" smtClean="0"/>
              <a:t>	generally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other useful words and expressions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00B050"/>
                </a:solidFill>
              </a:rPr>
              <a:t>¡No me digas!</a:t>
            </a:r>
            <a:r>
              <a:rPr lang="en-US" sz="3600" b="1" dirty="0" smtClean="0"/>
              <a:t>		You don’t say!</a:t>
            </a:r>
          </a:p>
          <a:p>
            <a:r>
              <a:rPr lang="it-IT" sz="3600" b="1" dirty="0" smtClean="0">
                <a:solidFill>
                  <a:srgbClr val="00B050"/>
                </a:solidFill>
              </a:rPr>
              <a:t>Para + </a:t>
            </a:r>
            <a:r>
              <a:rPr lang="it-IT" sz="3600" b="1" i="1" dirty="0" smtClean="0">
                <a:solidFill>
                  <a:srgbClr val="00B050"/>
                </a:solidFill>
              </a:rPr>
              <a:t>infinitive</a:t>
            </a:r>
            <a:r>
              <a:rPr lang="it-IT" sz="3600" b="1" i="1" dirty="0" smtClean="0"/>
              <a:t>	in order to + infinitive</a:t>
            </a:r>
            <a:endParaRPr lang="en-US" sz="4000" b="1" dirty="0" smtClean="0"/>
          </a:p>
          <a:p>
            <a:endParaRPr lang="en-US" sz="4000" b="1" dirty="0" smtClean="0"/>
          </a:p>
          <a:p>
            <a:endParaRPr lang="en-US" sz="4000" b="1" dirty="0" smtClean="0"/>
          </a:p>
          <a:p>
            <a:endParaRPr lang="en-US" sz="4000" b="1" dirty="0" smtClean="0"/>
          </a:p>
          <a:p>
            <a:endParaRPr lang="en-US" sz="2800" b="1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52400"/>
            <a:ext cx="83058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</a:rPr>
              <a:t>Verbo ir-To go verb</a:t>
            </a:r>
          </a:p>
          <a:p>
            <a:pPr algn="ctr"/>
            <a:endParaRPr lang="en-US" sz="4000" b="1" dirty="0" smtClean="0">
              <a:solidFill>
                <a:srgbClr val="00B0F0"/>
              </a:solidFill>
            </a:endParaRPr>
          </a:p>
          <a:p>
            <a:endParaRPr lang="en-US" sz="4000" b="1" dirty="0" smtClean="0"/>
          </a:p>
          <a:p>
            <a:endParaRPr lang="en-US" sz="4000" b="1" dirty="0" smtClean="0"/>
          </a:p>
          <a:p>
            <a:endParaRPr lang="en-US" sz="2800" b="1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990600"/>
          <a:ext cx="60960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I go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Yo voy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You go </a:t>
                      </a:r>
                      <a:r>
                        <a:rPr lang="en-US" sz="2800" b="1" baseline="0" dirty="0" smtClean="0"/>
                        <a:t>  (informal)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Tú vas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You go (formal)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Usted va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He goes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El va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She goes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Ella va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We go (masc.)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Nosotros vamos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We go (fem.)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Nosotras vamos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You go (plural)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Ustedes van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They go (masc.)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Ellos van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They go (fem.)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Ellas van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52400"/>
            <a:ext cx="83058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 smtClean="0"/>
          </a:p>
          <a:p>
            <a:endParaRPr lang="en-US" sz="4000" b="1" dirty="0" smtClean="0"/>
          </a:p>
          <a:p>
            <a:endParaRPr lang="en-US" sz="4000" b="1" dirty="0" smtClean="0"/>
          </a:p>
          <a:p>
            <a:endParaRPr lang="en-US" sz="28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199631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El centro comercial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5791200" y="533400"/>
            <a:ext cx="1295399" cy="92333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Swimming pool</a:t>
            </a:r>
          </a:p>
          <a:p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397914" y="3244334"/>
            <a:ext cx="354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la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397914" y="3244334"/>
            <a:ext cx="1423788" cy="36933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home, house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648200" y="914400"/>
            <a:ext cx="825803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church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2057400" y="3581400"/>
            <a:ext cx="1048942" cy="369332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El campo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943600" y="3200400"/>
            <a:ext cx="609782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Park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4114800"/>
            <a:ext cx="1389163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La biblioteca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2667000" y="1600200"/>
            <a:ext cx="1084336" cy="369332"/>
          </a:xfrm>
          <a:prstGeom prst="rect">
            <a:avLst/>
          </a:prstGeom>
          <a:solidFill>
            <a:srgbClr val="CC0099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El parque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5638800" y="4267200"/>
            <a:ext cx="61266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Mall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3733800" y="4876800"/>
            <a:ext cx="1304653" cy="369332"/>
          </a:xfrm>
          <a:prstGeom prst="rect">
            <a:avLst/>
          </a:prstGeom>
          <a:solidFill>
            <a:srgbClr val="FF99CC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countryside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4343400" y="2133600"/>
            <a:ext cx="802592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library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6553200" y="2057400"/>
            <a:ext cx="1547988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Movie theater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4648200" y="5638800"/>
            <a:ext cx="1203022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mountains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7010400" y="3810000"/>
            <a:ext cx="957698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La playa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457200" y="4495800"/>
            <a:ext cx="1047082" cy="369332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La iglesia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1676400" y="2667000"/>
            <a:ext cx="149316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Las montañas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381000" y="2819400"/>
            <a:ext cx="79701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El cine</a:t>
            </a:r>
            <a:endParaRPr lang="en-US" b="1" dirty="0"/>
          </a:p>
        </p:txBody>
      </p:sp>
      <p:sp>
        <p:nvSpPr>
          <p:cNvPr id="21" name="Rectangle 20"/>
          <p:cNvSpPr/>
          <p:nvPr/>
        </p:nvSpPr>
        <p:spPr>
          <a:xfrm>
            <a:off x="1295400" y="5334000"/>
            <a:ext cx="1109599" cy="369332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La piscina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7620000" y="1066800"/>
            <a:ext cx="752129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beach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7315200" y="4953000"/>
            <a:ext cx="862993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La casa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7086600" y="5867400"/>
            <a:ext cx="1096519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El trabajo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457200" y="1600200"/>
            <a:ext cx="1119794" cy="36933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Work, job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762000" y="5943600"/>
            <a:ext cx="1266693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El gimnasio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3124200" y="685800"/>
            <a:ext cx="53732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gim</a:t>
            </a:r>
            <a:endParaRPr 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0" y="228600"/>
            <a:ext cx="35952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Ver </a:t>
            </a:r>
            <a:r>
              <a:rPr lang="en-US" sz="4000" b="1" dirty="0">
                <a:solidFill>
                  <a:srgbClr val="00B0F0"/>
                </a:solidFill>
              </a:rPr>
              <a:t>una película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5791200"/>
            <a:ext cx="3872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To watch a movie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http://webfreind.com/wp-content/uploads/2014/07/people-watching-a-movi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14400"/>
            <a:ext cx="6667500" cy="469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04800"/>
            <a:ext cx="4624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B0F0"/>
                </a:solidFill>
              </a:rPr>
              <a:t>El centro comercial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5715000"/>
            <a:ext cx="1140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Mall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754908" cy="443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152400"/>
            <a:ext cx="1552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El cine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5791200"/>
            <a:ext cx="3222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Movie theater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885008"/>
            <a:ext cx="6124576" cy="498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1524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F0"/>
                </a:solidFill>
              </a:rPr>
              <a:t>El gimnasio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5715000"/>
            <a:ext cx="116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G</a:t>
            </a:r>
            <a:r>
              <a:rPr lang="en-US" sz="4000" b="1" dirty="0" smtClean="0">
                <a:solidFill>
                  <a:srgbClr val="7030A0"/>
                </a:solidFill>
              </a:rPr>
              <a:t>ym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38200"/>
            <a:ext cx="6502626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2800" y="1524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F0"/>
                </a:solidFill>
              </a:rPr>
              <a:t>El Parque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5715000"/>
            <a:ext cx="1130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Park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7010400" cy="46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5240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F0"/>
                </a:solidFill>
              </a:rPr>
              <a:t>La casa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400" y="57912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Home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95400"/>
            <a:ext cx="5687731" cy="4265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1524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F0"/>
                </a:solidFill>
              </a:rPr>
              <a:t>Verbo Ir - To go Verb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14478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Yo voy</a:t>
            </a:r>
            <a:r>
              <a:rPr lang="en-US" sz="4000" b="1" dirty="0" smtClean="0"/>
              <a:t> - </a:t>
            </a:r>
            <a:r>
              <a:rPr lang="en-US" sz="4000" b="1" dirty="0" smtClean="0">
                <a:solidFill>
                  <a:srgbClr val="002060"/>
                </a:solidFill>
              </a:rPr>
              <a:t>I go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2590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Tú vas</a:t>
            </a:r>
            <a:r>
              <a:rPr lang="en-US" sz="4000" b="1" dirty="0" smtClean="0"/>
              <a:t> - </a:t>
            </a:r>
            <a:r>
              <a:rPr lang="en-US" sz="4000" b="1" dirty="0" smtClean="0">
                <a:solidFill>
                  <a:srgbClr val="002060"/>
                </a:solidFill>
              </a:rPr>
              <a:t>you go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886200"/>
            <a:ext cx="5366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Nosotros vamos</a:t>
            </a:r>
            <a:r>
              <a:rPr lang="en-US" sz="4000" b="1" dirty="0" smtClean="0"/>
              <a:t> – </a:t>
            </a:r>
            <a:r>
              <a:rPr lang="en-US" sz="4000" b="1" dirty="0" smtClean="0">
                <a:solidFill>
                  <a:srgbClr val="002060"/>
                </a:solidFill>
              </a:rPr>
              <a:t>we go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514600"/>
            <a:ext cx="1142999" cy="84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099226"/>
            <a:ext cx="838200" cy="119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1" y="3810000"/>
            <a:ext cx="1080638" cy="114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228600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To: a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2133600"/>
            <a:ext cx="971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The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1066800"/>
            <a:ext cx="556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el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4724400" y="2590800"/>
            <a:ext cx="772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los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4724400" y="1828800"/>
            <a:ext cx="546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la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4724400" y="3429000"/>
            <a:ext cx="747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las</a:t>
            </a:r>
            <a:endParaRPr lang="en-US" sz="4000" dirty="0"/>
          </a:p>
        </p:txBody>
      </p:sp>
      <p:sp>
        <p:nvSpPr>
          <p:cNvPr id="12" name="Left Brace 11"/>
          <p:cNvSpPr/>
          <p:nvPr/>
        </p:nvSpPr>
        <p:spPr>
          <a:xfrm>
            <a:off x="4267200" y="1219200"/>
            <a:ext cx="152400" cy="28956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19400" y="4267201"/>
            <a:ext cx="312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To the:  a 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19600" y="4953000"/>
            <a:ext cx="9380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a el</a:t>
            </a:r>
            <a:endParaRPr lang="en-US" sz="4000" b="1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876800" y="5105400"/>
            <a:ext cx="228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572000" y="5715000"/>
            <a:ext cx="5645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al</a:t>
            </a:r>
            <a:endParaRPr lang="en-US" sz="4000" b="1" dirty="0"/>
          </a:p>
        </p:txBody>
      </p:sp>
      <p:sp>
        <p:nvSpPr>
          <p:cNvPr id="21" name="Rectangle 20"/>
          <p:cNvSpPr/>
          <p:nvPr/>
        </p:nvSpPr>
        <p:spPr>
          <a:xfrm>
            <a:off x="5715000" y="1219200"/>
            <a:ext cx="76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(m.s.)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5000" y="1981200"/>
            <a:ext cx="60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(f.s.)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15000" y="2743200"/>
            <a:ext cx="76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(m.p.)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15000" y="3733800"/>
            <a:ext cx="68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(f.p.)</a:t>
            </a:r>
            <a:endParaRPr 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7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222</Words>
  <Application>Microsoft Office PowerPoint</Application>
  <PresentationFormat>On-screen Show (4:3)</PresentationFormat>
  <Paragraphs>130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Owner</cp:lastModifiedBy>
  <cp:revision>53</cp:revision>
  <dcterms:created xsi:type="dcterms:W3CDTF">2014-11-08T18:41:49Z</dcterms:created>
  <dcterms:modified xsi:type="dcterms:W3CDTF">2015-12-31T14:10:49Z</dcterms:modified>
</cp:coreProperties>
</file>