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61" r:id="rId5"/>
    <p:sldId id="262" r:id="rId6"/>
    <p:sldId id="263" r:id="rId7"/>
    <p:sldId id="265" r:id="rId8"/>
    <p:sldId id="266" r:id="rId9"/>
    <p:sldId id="267" r:id="rId10"/>
    <p:sldId id="268" r:id="rId11"/>
    <p:sldId id="269" r:id="rId12"/>
    <p:sldId id="270" r:id="rId13"/>
    <p:sldId id="271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53B32-0C56-4C5F-9155-DEDF9F79C8AF}" type="datetimeFigureOut">
              <a:rPr lang="en-US" smtClean="0"/>
              <a:t>12/31/2015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53B5E-CD8C-4D73-B69D-BCEC3FC6CA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53B32-0C56-4C5F-9155-DEDF9F79C8AF}" type="datetimeFigureOut">
              <a:rPr lang="en-US" smtClean="0"/>
              <a:t>12/31/2015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53B5E-CD8C-4D73-B69D-BCEC3FC6CA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53B32-0C56-4C5F-9155-DEDF9F79C8AF}" type="datetimeFigureOut">
              <a:rPr lang="en-US" smtClean="0"/>
              <a:t>12/31/2015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53B5E-CD8C-4D73-B69D-BCEC3FC6CA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53B32-0C56-4C5F-9155-DEDF9F79C8AF}" type="datetimeFigureOut">
              <a:rPr lang="en-US" smtClean="0"/>
              <a:t>12/31/2015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53B5E-CD8C-4D73-B69D-BCEC3FC6CA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53B32-0C56-4C5F-9155-DEDF9F79C8AF}" type="datetimeFigureOut">
              <a:rPr lang="en-US" smtClean="0"/>
              <a:t>12/31/2015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53B5E-CD8C-4D73-B69D-BCEC3FC6CA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53B32-0C56-4C5F-9155-DEDF9F79C8AF}" type="datetimeFigureOut">
              <a:rPr lang="en-US" smtClean="0"/>
              <a:t>12/31/2015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53B5E-CD8C-4D73-B69D-BCEC3FC6CA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53B32-0C56-4C5F-9155-DEDF9F79C8AF}" type="datetimeFigureOut">
              <a:rPr lang="en-US" smtClean="0"/>
              <a:t>12/31/2015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53B5E-CD8C-4D73-B69D-BCEC3FC6CA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53B32-0C56-4C5F-9155-DEDF9F79C8AF}" type="datetimeFigureOut">
              <a:rPr lang="en-US" smtClean="0"/>
              <a:t>12/31/2015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53B5E-CD8C-4D73-B69D-BCEC3FC6CA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53B32-0C56-4C5F-9155-DEDF9F79C8AF}" type="datetimeFigureOut">
              <a:rPr lang="en-US" smtClean="0"/>
              <a:t>12/31/2015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53B5E-CD8C-4D73-B69D-BCEC3FC6CA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53B32-0C56-4C5F-9155-DEDF9F79C8AF}" type="datetimeFigureOut">
              <a:rPr lang="en-US" smtClean="0"/>
              <a:t>12/31/2015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53B5E-CD8C-4D73-B69D-BCEC3FC6CA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53B32-0C56-4C5F-9155-DEDF9F79C8AF}" type="datetimeFigureOut">
              <a:rPr lang="en-US" smtClean="0"/>
              <a:t>12/31/2015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53B5E-CD8C-4D73-B69D-BCEC3FC6CA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253B32-0C56-4C5F-9155-DEDF9F79C8AF}" type="datetimeFigureOut">
              <a:rPr lang="en-US" smtClean="0"/>
              <a:t>12/31/2015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E53B5E-CD8C-4D73-B69D-BCEC3FC6CA9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304800"/>
            <a:ext cx="3509903" cy="23496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5800" y="293914"/>
            <a:ext cx="3962400" cy="25713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619" y="3548800"/>
            <a:ext cx="4323781" cy="22659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29201" y="3478866"/>
            <a:ext cx="3560628" cy="2443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4055101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0"/>
            <a:ext cx="8534400" cy="667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To </a:t>
            </a:r>
            <a:r>
              <a:rPr lang="en-US" sz="3600" b="1" dirty="0">
                <a:solidFill>
                  <a:srgbClr val="FF0000"/>
                </a:solidFill>
              </a:rPr>
              <a:t>extend, accept, or decline invitations</a:t>
            </a:r>
          </a:p>
          <a:p>
            <a:r>
              <a:rPr lang="en-US" sz="2800" b="1" dirty="0"/>
              <a:t>conmigo </a:t>
            </a:r>
            <a:r>
              <a:rPr lang="en-US" sz="2800" b="1" dirty="0" smtClean="0"/>
              <a:t>				with </a:t>
            </a:r>
            <a:r>
              <a:rPr lang="en-US" sz="2800" b="1" dirty="0"/>
              <a:t>me</a:t>
            </a:r>
          </a:p>
          <a:p>
            <a:r>
              <a:rPr lang="en-US" sz="2800" b="1" dirty="0"/>
              <a:t>contigo </a:t>
            </a:r>
            <a:r>
              <a:rPr lang="en-US" sz="2800" b="1" dirty="0" smtClean="0"/>
              <a:t>				with </a:t>
            </a:r>
            <a:r>
              <a:rPr lang="en-US" sz="2800" b="1" dirty="0"/>
              <a:t>you</a:t>
            </a:r>
          </a:p>
          <a:p>
            <a:r>
              <a:rPr lang="en-US" sz="2800" b="1" dirty="0"/>
              <a:t>(yo) puedo </a:t>
            </a:r>
            <a:r>
              <a:rPr lang="en-US" sz="2800" b="1" dirty="0" smtClean="0"/>
              <a:t>				I </a:t>
            </a:r>
            <a:r>
              <a:rPr lang="en-US" sz="2800" b="1" dirty="0"/>
              <a:t>can</a:t>
            </a:r>
          </a:p>
          <a:p>
            <a:r>
              <a:rPr lang="en-US" sz="2800" b="1" dirty="0"/>
              <a:t>(tú) puedes </a:t>
            </a:r>
            <a:r>
              <a:rPr lang="en-US" sz="2800" b="1" dirty="0" smtClean="0"/>
              <a:t>				you </a:t>
            </a:r>
            <a:r>
              <a:rPr lang="en-US" sz="2800" b="1" dirty="0"/>
              <a:t>can</a:t>
            </a:r>
          </a:p>
          <a:p>
            <a:r>
              <a:rPr lang="en-US" sz="2800" b="1" dirty="0"/>
              <a:t>¡Ay! ¡Qué pena! </a:t>
            </a:r>
            <a:r>
              <a:rPr lang="en-US" sz="2800" b="1" dirty="0" smtClean="0"/>
              <a:t>			Oh</a:t>
            </a:r>
            <a:r>
              <a:rPr lang="en-US" sz="2800" b="1" dirty="0"/>
              <a:t>! What a shame!</a:t>
            </a:r>
          </a:p>
          <a:p>
            <a:r>
              <a:rPr lang="en-US" sz="2800" b="1" dirty="0"/>
              <a:t>¡Genial! </a:t>
            </a:r>
            <a:r>
              <a:rPr lang="en-US" sz="2800" b="1" dirty="0" smtClean="0"/>
              <a:t>				Great</a:t>
            </a:r>
            <a:r>
              <a:rPr lang="en-US" sz="2800" b="1" dirty="0"/>
              <a:t>!</a:t>
            </a:r>
          </a:p>
          <a:p>
            <a:r>
              <a:rPr lang="en-US" sz="2800" b="1" dirty="0"/>
              <a:t>lo </a:t>
            </a:r>
            <a:r>
              <a:rPr lang="en-US" sz="2800" b="1" dirty="0" smtClean="0"/>
              <a:t>siento				 </a:t>
            </a:r>
            <a:r>
              <a:rPr lang="en-US" sz="2800" b="1" dirty="0"/>
              <a:t>I’m sorry</a:t>
            </a:r>
          </a:p>
          <a:p>
            <a:r>
              <a:rPr lang="en-US" sz="2800" b="1" dirty="0"/>
              <a:t>¡Oye! </a:t>
            </a:r>
            <a:r>
              <a:rPr lang="en-US" sz="2800" b="1" dirty="0" smtClean="0"/>
              <a:t>					Hey</a:t>
            </a:r>
            <a:r>
              <a:rPr lang="en-US" sz="2800" b="1" dirty="0"/>
              <a:t>!</a:t>
            </a:r>
          </a:p>
          <a:p>
            <a:r>
              <a:rPr lang="en-US" sz="2800" b="1" dirty="0"/>
              <a:t>¡Qué buena idea! </a:t>
            </a:r>
            <a:r>
              <a:rPr lang="en-US" sz="2800" b="1" dirty="0" smtClean="0"/>
              <a:t>			What </a:t>
            </a:r>
            <a:r>
              <a:rPr lang="en-US" sz="2800" b="1" dirty="0"/>
              <a:t>a good / </a:t>
            </a:r>
            <a:r>
              <a:rPr lang="en-US" sz="2800" b="1" dirty="0" smtClean="0"/>
              <a:t>nice idea</a:t>
            </a:r>
            <a:r>
              <a:rPr lang="en-US" sz="2800" b="1" dirty="0"/>
              <a:t>!</a:t>
            </a:r>
          </a:p>
          <a:p>
            <a:r>
              <a:rPr lang="en-US" sz="2800" b="1" dirty="0"/>
              <a:t>(yo) quiero </a:t>
            </a:r>
            <a:r>
              <a:rPr lang="en-US" sz="2800" b="1" dirty="0" smtClean="0"/>
              <a:t>				I </a:t>
            </a:r>
            <a:r>
              <a:rPr lang="en-US" sz="2800" b="1" dirty="0"/>
              <a:t>want</a:t>
            </a:r>
          </a:p>
          <a:p>
            <a:r>
              <a:rPr lang="en-US" sz="2800" b="1" dirty="0"/>
              <a:t>(tú) quieres </a:t>
            </a:r>
            <a:r>
              <a:rPr lang="en-US" sz="2800" b="1" dirty="0" smtClean="0"/>
              <a:t>				you </a:t>
            </a:r>
            <a:r>
              <a:rPr lang="en-US" sz="2800" b="1" dirty="0"/>
              <a:t>want</a:t>
            </a:r>
          </a:p>
          <a:p>
            <a:r>
              <a:rPr lang="en-US" sz="2800" b="1" dirty="0"/>
              <a:t>¿Te gustaría? </a:t>
            </a:r>
            <a:r>
              <a:rPr lang="en-US" sz="2800" b="1" dirty="0" smtClean="0"/>
              <a:t>			Would </a:t>
            </a:r>
            <a:r>
              <a:rPr lang="en-US" sz="2800" b="1" dirty="0"/>
              <a:t>you like?</a:t>
            </a:r>
          </a:p>
          <a:p>
            <a:r>
              <a:rPr lang="en-US" sz="2800" b="1" dirty="0"/>
              <a:t>Me gustaría </a:t>
            </a:r>
            <a:r>
              <a:rPr lang="en-US" sz="2800" b="1" dirty="0" smtClean="0"/>
              <a:t>			I </a:t>
            </a:r>
            <a:r>
              <a:rPr lang="en-US" sz="2800" b="1" dirty="0"/>
              <a:t>would like</a:t>
            </a:r>
          </a:p>
          <a:p>
            <a:r>
              <a:rPr lang="en-US" sz="2800" b="1" dirty="0"/>
              <a:t>Tengo que </a:t>
            </a:r>
            <a:r>
              <a:rPr lang="en-US" sz="2800" b="1" dirty="0" smtClean="0"/>
              <a:t>…. 			I </a:t>
            </a:r>
            <a:r>
              <a:rPr lang="en-US" sz="2800" b="1" dirty="0"/>
              <a:t>have to </a:t>
            </a:r>
            <a:r>
              <a:rPr lang="en-US" sz="2800" b="1" dirty="0" smtClean="0"/>
              <a:t>…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1371600"/>
            <a:ext cx="8077200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Other </a:t>
            </a:r>
            <a:r>
              <a:rPr lang="en-US" sz="4000" b="1" dirty="0">
                <a:solidFill>
                  <a:srgbClr val="FF0000"/>
                </a:solidFill>
              </a:rPr>
              <a:t>useful words and </a:t>
            </a:r>
            <a:r>
              <a:rPr lang="en-US" sz="4000" b="1" dirty="0" smtClean="0">
                <a:solidFill>
                  <a:srgbClr val="FF0000"/>
                </a:solidFill>
              </a:rPr>
              <a:t>expressions</a:t>
            </a:r>
          </a:p>
          <a:p>
            <a:endParaRPr lang="en-US" sz="4000" b="1" dirty="0">
              <a:solidFill>
                <a:srgbClr val="FF0000"/>
              </a:solidFill>
            </a:endParaRPr>
          </a:p>
          <a:p>
            <a:r>
              <a:rPr lang="en-US" sz="3600" b="1" dirty="0"/>
              <a:t>demasiado </a:t>
            </a:r>
            <a:r>
              <a:rPr lang="en-US" sz="3600" b="1" dirty="0" smtClean="0"/>
              <a:t>			too</a:t>
            </a:r>
            <a:endParaRPr lang="en-US" sz="3600" b="1" dirty="0"/>
          </a:p>
          <a:p>
            <a:r>
              <a:rPr lang="en-US" sz="3600" b="1" dirty="0"/>
              <a:t>entonces </a:t>
            </a:r>
            <a:r>
              <a:rPr lang="en-US" sz="3600" b="1" dirty="0" smtClean="0"/>
              <a:t>				then</a:t>
            </a:r>
            <a:endParaRPr lang="en-US" sz="3600" b="1" dirty="0"/>
          </a:p>
          <a:p>
            <a:r>
              <a:rPr lang="en-US" sz="3600" b="1" dirty="0"/>
              <a:t>un poco 	</a:t>
            </a:r>
            <a:r>
              <a:rPr lang="en-US" sz="3600" b="1" dirty="0" smtClean="0"/>
              <a:t>			a </a:t>
            </a:r>
            <a:r>
              <a:rPr lang="en-US" sz="3600" b="1" dirty="0"/>
              <a:t>little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Owner\Pictures\crucigram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0"/>
            <a:ext cx="70865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Owner\Pictures\verbo jug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47537"/>
            <a:ext cx="7010400" cy="65629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38600" y="1"/>
            <a:ext cx="1447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To: a</a:t>
            </a:r>
            <a:endParaRPr lang="en-US" sz="4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124200" y="1752600"/>
            <a:ext cx="9717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The</a:t>
            </a:r>
            <a:endParaRPr lang="en-US" sz="4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648200" y="1752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72000" y="762000"/>
            <a:ext cx="5565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el</a:t>
            </a:r>
            <a:endParaRPr lang="en-US" sz="4000" dirty="0"/>
          </a:p>
        </p:txBody>
      </p:sp>
      <p:sp>
        <p:nvSpPr>
          <p:cNvPr id="9" name="Rectangle 8"/>
          <p:cNvSpPr/>
          <p:nvPr/>
        </p:nvSpPr>
        <p:spPr>
          <a:xfrm>
            <a:off x="4572000" y="2133600"/>
            <a:ext cx="77296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/>
              <a:t>los</a:t>
            </a:r>
            <a:endParaRPr lang="en-US" sz="4000" dirty="0"/>
          </a:p>
        </p:txBody>
      </p:sp>
      <p:sp>
        <p:nvSpPr>
          <p:cNvPr id="10" name="Rectangle 9"/>
          <p:cNvSpPr/>
          <p:nvPr/>
        </p:nvSpPr>
        <p:spPr>
          <a:xfrm>
            <a:off x="4572000" y="1447800"/>
            <a:ext cx="54694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/>
              <a:t>la</a:t>
            </a:r>
            <a:endParaRPr lang="en-US" sz="4000" dirty="0"/>
          </a:p>
        </p:txBody>
      </p:sp>
      <p:sp>
        <p:nvSpPr>
          <p:cNvPr id="11" name="Rectangle 10"/>
          <p:cNvSpPr/>
          <p:nvPr/>
        </p:nvSpPr>
        <p:spPr>
          <a:xfrm>
            <a:off x="4572000" y="2819400"/>
            <a:ext cx="74732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/>
              <a:t>las</a:t>
            </a:r>
            <a:endParaRPr lang="en-US" sz="4000" dirty="0"/>
          </a:p>
        </p:txBody>
      </p:sp>
      <p:sp>
        <p:nvSpPr>
          <p:cNvPr id="12" name="Left Brace 11"/>
          <p:cNvSpPr/>
          <p:nvPr/>
        </p:nvSpPr>
        <p:spPr>
          <a:xfrm>
            <a:off x="4191000" y="762000"/>
            <a:ext cx="152400" cy="2895600"/>
          </a:xfrm>
          <a:prstGeom prst="leftBrac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819400" y="3733800"/>
            <a:ext cx="3124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/>
              <a:t>To the:  a el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267200" y="4495800"/>
            <a:ext cx="93807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/>
              <a:t>a el</a:t>
            </a:r>
            <a:endParaRPr lang="en-US" sz="4000" b="1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4724400" y="4648200"/>
            <a:ext cx="228600" cy="457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4495800" y="5105400"/>
            <a:ext cx="56457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/>
              <a:t>al</a:t>
            </a:r>
            <a:endParaRPr lang="en-US" sz="4000" b="1" dirty="0"/>
          </a:p>
        </p:txBody>
      </p:sp>
      <p:sp>
        <p:nvSpPr>
          <p:cNvPr id="21" name="Rectangle 20"/>
          <p:cNvSpPr/>
          <p:nvPr/>
        </p:nvSpPr>
        <p:spPr>
          <a:xfrm>
            <a:off x="5638800" y="914400"/>
            <a:ext cx="76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(m.s.)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715000" y="1676400"/>
            <a:ext cx="609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(f.s.)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638800" y="2286000"/>
            <a:ext cx="76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(m.p.)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562600" y="3048000"/>
            <a:ext cx="685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(f.p.)</a:t>
            </a:r>
            <a:endParaRPr lang="en-US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8" grpId="0"/>
      <p:bldP spid="9" grpId="0"/>
      <p:bldP spid="10" grpId="0"/>
      <p:bldP spid="11" grpId="0"/>
      <p:bldP spid="12" grpId="0" animBg="1"/>
      <p:bldP spid="13" grpId="0"/>
      <p:bldP spid="14" grpId="0"/>
      <p:bldP spid="17" grpId="0"/>
      <p:bldP spid="21" grpId="0"/>
      <p:bldP spid="22" grpId="0"/>
      <p:bldP spid="23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609600"/>
            <a:ext cx="8534400" cy="5693866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r>
              <a:rPr lang="en-US" sz="2800" b="1" dirty="0" smtClean="0"/>
              <a:t>el baile				</a:t>
            </a:r>
            <a:r>
              <a:rPr lang="en-US" sz="2800" dirty="0" smtClean="0"/>
              <a:t> party</a:t>
            </a:r>
            <a:endParaRPr lang="en-US" sz="2800" dirty="0"/>
          </a:p>
          <a:p>
            <a:r>
              <a:rPr lang="en-US" sz="2800" b="1" dirty="0"/>
              <a:t>el </a:t>
            </a:r>
            <a:r>
              <a:rPr lang="en-US" sz="2800" b="1" dirty="0" smtClean="0"/>
              <a:t>concierto				</a:t>
            </a:r>
            <a:r>
              <a:rPr lang="en-US" sz="2800" dirty="0" smtClean="0"/>
              <a:t> game, match</a:t>
            </a:r>
            <a:endParaRPr lang="en-US" sz="2800" dirty="0"/>
          </a:p>
          <a:p>
            <a:r>
              <a:rPr lang="en-US" sz="2800" b="1" dirty="0"/>
              <a:t>la </a:t>
            </a:r>
            <a:r>
              <a:rPr lang="en-US" sz="2800" b="1" dirty="0" smtClean="0"/>
              <a:t>fiesta				</a:t>
            </a:r>
            <a:r>
              <a:rPr lang="en-US" sz="2800" dirty="0" smtClean="0"/>
              <a:t>dance</a:t>
            </a:r>
            <a:endParaRPr lang="en-US" sz="2800" dirty="0"/>
          </a:p>
          <a:p>
            <a:r>
              <a:rPr lang="en-US" sz="2800" b="1" dirty="0"/>
              <a:t>el </a:t>
            </a:r>
            <a:r>
              <a:rPr lang="en-US" sz="2800" b="1" dirty="0" smtClean="0"/>
              <a:t>partido				</a:t>
            </a:r>
            <a:r>
              <a:rPr lang="en-US" sz="2800" dirty="0" smtClean="0"/>
              <a:t>concert</a:t>
            </a:r>
            <a:endParaRPr lang="en-US" sz="2800" dirty="0"/>
          </a:p>
          <a:p>
            <a:r>
              <a:rPr lang="en-US" sz="2800" b="1" dirty="0" smtClean="0"/>
              <a:t>ir </a:t>
            </a:r>
            <a:r>
              <a:rPr lang="en-US" sz="2800" b="1" dirty="0"/>
              <a:t>de cámping </a:t>
            </a:r>
            <a:r>
              <a:rPr lang="en-US" sz="2800" b="1" dirty="0" smtClean="0"/>
              <a:t>			</a:t>
            </a:r>
            <a:r>
              <a:rPr lang="es-ES" sz="2800" dirty="0" smtClean="0"/>
              <a:t>to play soccer</a:t>
            </a:r>
            <a:endParaRPr lang="en-US" sz="2800" dirty="0"/>
          </a:p>
          <a:p>
            <a:r>
              <a:rPr lang="pt-BR" sz="2800" b="1" dirty="0"/>
              <a:t>ir de </a:t>
            </a:r>
            <a:r>
              <a:rPr lang="pt-BR" sz="2800" b="1" dirty="0" smtClean="0"/>
              <a:t>pesca				</a:t>
            </a:r>
            <a:r>
              <a:rPr lang="en-US" sz="2800" dirty="0" smtClean="0"/>
              <a:t>to play volleyball</a:t>
            </a:r>
            <a:endParaRPr lang="pt-BR" sz="2800" dirty="0"/>
          </a:p>
          <a:p>
            <a:r>
              <a:rPr lang="en-US" sz="2800" b="1" dirty="0"/>
              <a:t>jugar al </a:t>
            </a:r>
            <a:r>
              <a:rPr lang="en-US" sz="2800" b="1" dirty="0" smtClean="0"/>
              <a:t>básquetbol</a:t>
            </a:r>
            <a:r>
              <a:rPr lang="en-US" sz="2800" dirty="0" smtClean="0"/>
              <a:t>		to play baseball</a:t>
            </a:r>
            <a:endParaRPr lang="en-US" sz="2800" dirty="0"/>
          </a:p>
          <a:p>
            <a:r>
              <a:rPr lang="en-US" sz="2800" b="1" dirty="0" smtClean="0"/>
              <a:t>jugar </a:t>
            </a:r>
            <a:r>
              <a:rPr lang="en-US" sz="2800" b="1" dirty="0"/>
              <a:t>al béisbol </a:t>
            </a:r>
            <a:r>
              <a:rPr lang="en-US" sz="2800" b="1" dirty="0" smtClean="0"/>
              <a:t>			</a:t>
            </a:r>
            <a:r>
              <a:rPr lang="en-US" sz="2800" dirty="0" smtClean="0"/>
              <a:t>to play tennis</a:t>
            </a:r>
            <a:endParaRPr lang="en-US" sz="2800" dirty="0"/>
          </a:p>
          <a:p>
            <a:r>
              <a:rPr lang="es-ES" sz="2800" b="1" dirty="0"/>
              <a:t>jugar al fútbol </a:t>
            </a:r>
            <a:r>
              <a:rPr lang="es-ES" sz="2800" b="1" dirty="0" smtClean="0"/>
              <a:t>			</a:t>
            </a:r>
            <a:r>
              <a:rPr lang="en-US" sz="2800" dirty="0" smtClean="0"/>
              <a:t>to go camping</a:t>
            </a:r>
            <a:endParaRPr lang="es-ES" sz="2800" dirty="0"/>
          </a:p>
          <a:p>
            <a:r>
              <a:rPr lang="en-US" sz="2800" b="1" dirty="0"/>
              <a:t>jugar al </a:t>
            </a:r>
            <a:r>
              <a:rPr lang="en-US" sz="2800" b="1" dirty="0" smtClean="0"/>
              <a:t>fútbol americano	</a:t>
            </a:r>
            <a:r>
              <a:rPr lang="en-US" sz="2800" dirty="0" smtClean="0"/>
              <a:t>to play golf</a:t>
            </a:r>
            <a:endParaRPr lang="en-US" sz="2800" dirty="0"/>
          </a:p>
          <a:p>
            <a:r>
              <a:rPr lang="en-US" sz="2800" b="1" dirty="0" smtClean="0"/>
              <a:t>jugar </a:t>
            </a:r>
            <a:r>
              <a:rPr lang="en-US" sz="2800" b="1" dirty="0"/>
              <a:t>al </a:t>
            </a:r>
            <a:r>
              <a:rPr lang="en-US" sz="2800" b="1" dirty="0" smtClean="0"/>
              <a:t>golf				</a:t>
            </a:r>
            <a:r>
              <a:rPr lang="en-US" sz="2800" dirty="0" smtClean="0"/>
              <a:t>to play football</a:t>
            </a:r>
            <a:endParaRPr lang="en-US" sz="2800" dirty="0"/>
          </a:p>
          <a:p>
            <a:r>
              <a:rPr lang="en-US" sz="2800" b="1" dirty="0"/>
              <a:t>jugar al </a:t>
            </a:r>
            <a:r>
              <a:rPr lang="en-US" sz="2800" b="1" dirty="0" smtClean="0"/>
              <a:t>tenis			</a:t>
            </a:r>
            <a:r>
              <a:rPr lang="en-US" sz="2800" dirty="0" smtClean="0"/>
              <a:t> to play basketball</a:t>
            </a:r>
            <a:endParaRPr lang="en-US" sz="2800" dirty="0"/>
          </a:p>
          <a:p>
            <a:r>
              <a:rPr lang="en-US" sz="2800" b="1" dirty="0"/>
              <a:t>jugar al vóleibol </a:t>
            </a:r>
            <a:r>
              <a:rPr lang="en-US" sz="2800" b="1" dirty="0" smtClean="0"/>
              <a:t>			</a:t>
            </a:r>
            <a:r>
              <a:rPr lang="pt-BR" sz="2800" dirty="0" smtClean="0"/>
              <a:t> to go fishing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2723239" y="0"/>
            <a:ext cx="46010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</a:rPr>
              <a:t>To </a:t>
            </a:r>
            <a:r>
              <a:rPr lang="en-US" sz="2800" b="1" dirty="0">
                <a:solidFill>
                  <a:srgbClr val="00B050"/>
                </a:solidFill>
              </a:rPr>
              <a:t>talk about leisure activities</a:t>
            </a:r>
          </a:p>
        </p:txBody>
      </p:sp>
    </p:spTree>
    <p:extLst>
      <p:ext uri="{BB962C8B-B14F-4D97-AF65-F5344CB8AC3E}">
        <p14:creationId xmlns="" xmlns:p14="http://schemas.microsoft.com/office/powerpoint/2010/main" val="3861329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23239" y="0"/>
            <a:ext cx="34460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/>
              <a:t> Verb ir + a + infinitive</a:t>
            </a:r>
          </a:p>
        </p:txBody>
      </p:sp>
      <p:sp>
        <p:nvSpPr>
          <p:cNvPr id="4" name="Rectangle 3"/>
          <p:cNvSpPr/>
          <p:nvPr/>
        </p:nvSpPr>
        <p:spPr>
          <a:xfrm>
            <a:off x="609600" y="457200"/>
            <a:ext cx="8229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Just as you use </a:t>
            </a:r>
            <a:r>
              <a:rPr lang="en-US" sz="2800" b="1" dirty="0" smtClean="0">
                <a:solidFill>
                  <a:srgbClr val="FF0000"/>
                </a:solidFill>
              </a:rPr>
              <a:t>“going” + an infinitive </a:t>
            </a:r>
            <a:r>
              <a:rPr lang="en-US" sz="2800" dirty="0" smtClean="0"/>
              <a:t>in English to say what you are going to do, in Spanish you use a form of the </a:t>
            </a:r>
            <a:r>
              <a:rPr lang="en-US" sz="2800" b="1" dirty="0" smtClean="0">
                <a:solidFill>
                  <a:srgbClr val="FF0000"/>
                </a:solidFill>
              </a:rPr>
              <a:t>verb ir + a + an infinitive </a:t>
            </a:r>
            <a:r>
              <a:rPr lang="en-US" sz="2800" dirty="0" smtClean="0"/>
              <a:t>to express the same thing: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67000" y="1905000"/>
            <a:ext cx="43770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 dirty="0" smtClean="0">
                <a:solidFill>
                  <a:srgbClr val="002060"/>
                </a:solidFill>
              </a:rPr>
              <a:t>Forms of the verb “Ir”</a:t>
            </a:r>
            <a:endParaRPr lang="en-US" sz="3600" b="1" u="sng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2590800"/>
            <a:ext cx="12243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Yo  voy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2000" y="3200400"/>
            <a:ext cx="7213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I go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0" y="4800600"/>
            <a:ext cx="16794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</a:rPr>
              <a:t>She goes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34000" y="4800600"/>
            <a:ext cx="22481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0066"/>
                </a:solidFill>
              </a:rPr>
              <a:t>Ustedes van</a:t>
            </a:r>
            <a:endParaRPr lang="en-US" sz="3200" b="1" dirty="0">
              <a:solidFill>
                <a:srgbClr val="FF0066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200" y="4876800"/>
            <a:ext cx="13097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B0F0"/>
                </a:solidFill>
              </a:rPr>
              <a:t>You go</a:t>
            </a:r>
            <a:endParaRPr lang="en-US" sz="3200" b="1" dirty="0">
              <a:solidFill>
                <a:srgbClr val="00B0F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72000" y="3124200"/>
            <a:ext cx="12528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15BB35"/>
                </a:solidFill>
              </a:rPr>
              <a:t>We go</a:t>
            </a:r>
            <a:endParaRPr lang="en-US" sz="3200" b="1" dirty="0">
              <a:solidFill>
                <a:srgbClr val="15BB35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267200" y="2590800"/>
            <a:ext cx="3276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15BB35"/>
                </a:solidFill>
              </a:rPr>
              <a:t>Nosotros vamos</a:t>
            </a:r>
            <a:endParaRPr lang="en-US" sz="2800" b="1" dirty="0">
              <a:solidFill>
                <a:srgbClr val="15BB35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362200" y="4191000"/>
            <a:ext cx="14074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</a:rPr>
              <a:t>Ella va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286000" y="3429000"/>
            <a:ext cx="15255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CC0099"/>
                </a:solidFill>
              </a:rPr>
              <a:t>He goes</a:t>
            </a:r>
            <a:endParaRPr lang="en-US" sz="3200" b="1" dirty="0">
              <a:solidFill>
                <a:srgbClr val="CC0099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362200" y="2819400"/>
            <a:ext cx="9689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CC0099"/>
                </a:solidFill>
              </a:rPr>
              <a:t>Él va</a:t>
            </a:r>
            <a:endParaRPr lang="en-US" sz="3200" b="1" dirty="0">
              <a:solidFill>
                <a:srgbClr val="CC0099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477000" y="3657600"/>
            <a:ext cx="16742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9900"/>
                </a:solidFill>
              </a:rPr>
              <a:t>Ellos van</a:t>
            </a:r>
            <a:endParaRPr lang="en-US" sz="3200" b="1" dirty="0">
              <a:solidFill>
                <a:srgbClr val="FF99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57200" y="4038600"/>
            <a:ext cx="11035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00B0F0"/>
                </a:solidFill>
              </a:rPr>
              <a:t>Tú vas</a:t>
            </a:r>
            <a:endParaRPr lang="en-US" sz="2800" b="1" dirty="0">
              <a:solidFill>
                <a:srgbClr val="00B0F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410200" y="5334000"/>
            <a:ext cx="26391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0066"/>
                </a:solidFill>
              </a:rPr>
              <a:t>You go (plural)</a:t>
            </a:r>
            <a:endParaRPr lang="en-US" sz="3200" b="1" dirty="0">
              <a:solidFill>
                <a:srgbClr val="FF0066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705600" y="4267200"/>
            <a:ext cx="15089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9900"/>
                </a:solidFill>
              </a:rPr>
              <a:t>They go</a:t>
            </a:r>
            <a:endParaRPr lang="en-US" sz="3200" b="1" dirty="0">
              <a:solidFill>
                <a:srgbClr val="FF99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61329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447800"/>
            <a:ext cx="36050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</a:rPr>
              <a:t>a form of the verb ir</a:t>
            </a:r>
            <a:endParaRPr lang="en-US" sz="3200" b="1" dirty="0">
              <a:solidFill>
                <a:srgbClr val="00B05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33800" y="1295400"/>
            <a:ext cx="52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/>
              <a:t>+</a:t>
            </a:r>
            <a:endParaRPr lang="en-US" sz="5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267200" y="1447800"/>
            <a:ext cx="4122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</a:t>
            </a:r>
            <a:endParaRPr lang="en-US" sz="3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24400" y="1295400"/>
            <a:ext cx="52931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smtClean="0"/>
              <a:t>+</a:t>
            </a:r>
            <a:endParaRPr lang="en-US" sz="5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486400" y="1447800"/>
            <a:ext cx="22097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an infinitive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990600" y="381000"/>
            <a:ext cx="546290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I’m going to ski on Monday.</a:t>
            </a:r>
          </a:p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09600" y="2286000"/>
            <a:ext cx="196925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solidFill>
                  <a:srgbClr val="15BB35"/>
                </a:solidFill>
              </a:rPr>
              <a:t>Yo  voy</a:t>
            </a:r>
            <a:endParaRPr lang="en-US" sz="4800" b="1" dirty="0">
              <a:solidFill>
                <a:srgbClr val="15BB35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743200" y="2286000"/>
            <a:ext cx="48923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</a:t>
            </a:r>
            <a:endParaRPr lang="en-US" sz="4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581400" y="2362200"/>
            <a:ext cx="191590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esquiar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638800" y="2362200"/>
            <a:ext cx="310358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 el lunes</a:t>
            </a:r>
            <a:endParaRPr lang="en-US" sz="4400" dirty="0"/>
          </a:p>
        </p:txBody>
      </p:sp>
      <p:sp>
        <p:nvSpPr>
          <p:cNvPr id="13" name="Rectangle 12"/>
          <p:cNvSpPr/>
          <p:nvPr/>
        </p:nvSpPr>
        <p:spPr>
          <a:xfrm>
            <a:off x="609600" y="3352800"/>
            <a:ext cx="762567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/>
              <a:t>They are going to dance tomorrow.</a:t>
            </a:r>
            <a:endParaRPr lang="en-US" sz="4000" b="1" dirty="0"/>
          </a:p>
        </p:txBody>
      </p:sp>
      <p:sp>
        <p:nvSpPr>
          <p:cNvPr id="14" name="Rectangle 13"/>
          <p:cNvSpPr/>
          <p:nvPr/>
        </p:nvSpPr>
        <p:spPr>
          <a:xfrm>
            <a:off x="914400" y="4648200"/>
            <a:ext cx="18610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15BB35"/>
                </a:solidFill>
              </a:rPr>
              <a:t>Ellos van</a:t>
            </a:r>
            <a:endParaRPr lang="en-US" sz="3600" b="1" dirty="0">
              <a:solidFill>
                <a:srgbClr val="15BB35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971800" y="4648200"/>
            <a:ext cx="43794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</a:t>
            </a:r>
            <a:endParaRPr lang="en-US" sz="4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581400" y="4648200"/>
            <a:ext cx="140294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bailar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105400" y="4724400"/>
            <a:ext cx="17395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mañana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  <p:bldP spid="6" grpId="0" build="allAtOnce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51868" y="185058"/>
            <a:ext cx="5486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/>
              <a:t>She is going to work on Sunday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601228" y="1503176"/>
            <a:ext cx="12718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Ella va</a:t>
            </a:r>
            <a:endParaRPr lang="en-US" sz="32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72910" y="1488602"/>
            <a:ext cx="3866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</a:t>
            </a:r>
            <a:endParaRPr lang="en-US" sz="32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0" y="1503177"/>
            <a:ext cx="15397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trabajar</a:t>
            </a:r>
            <a:endParaRPr lang="en-US" sz="32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338268" y="1544881"/>
            <a:ext cx="20914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</a:t>
            </a:r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 domingo</a:t>
            </a:r>
            <a:endParaRPr lang="en-US" sz="32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" y="3810000"/>
            <a:ext cx="5486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/>
              <a:t>He is going to study on Tuesday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217232" y="5422612"/>
            <a:ext cx="9689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CC0099"/>
                </a:solidFill>
              </a:rPr>
              <a:t>Él va</a:t>
            </a:r>
            <a:endParaRPr lang="en-US" sz="3200" b="1" dirty="0">
              <a:solidFill>
                <a:srgbClr val="CC0099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00932" y="5422612"/>
            <a:ext cx="3866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CC0099"/>
                </a:solidFill>
              </a:rPr>
              <a:t>a</a:t>
            </a:r>
            <a:endParaRPr lang="en-US" sz="3200" b="1" dirty="0">
              <a:solidFill>
                <a:srgbClr val="CC0099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352800" y="5422611"/>
            <a:ext cx="15810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CC0099"/>
                </a:solidFill>
              </a:rPr>
              <a:t>estudiar</a:t>
            </a:r>
            <a:endParaRPr lang="en-US" sz="3200" b="1" dirty="0">
              <a:solidFill>
                <a:srgbClr val="CC0099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029200" y="5422610"/>
            <a:ext cx="17746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CC0099"/>
                </a:solidFill>
              </a:rPr>
              <a:t>e</a:t>
            </a:r>
            <a:r>
              <a:rPr lang="en-US" sz="3200" b="1" dirty="0" smtClean="0">
                <a:solidFill>
                  <a:srgbClr val="CC0099"/>
                </a:solidFill>
              </a:rPr>
              <a:t>l martes</a:t>
            </a:r>
            <a:endParaRPr lang="en-US" sz="3200" b="1" dirty="0">
              <a:solidFill>
                <a:srgbClr val="CC0099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1868" y="882153"/>
            <a:ext cx="1487061" cy="22140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21497" y="3405673"/>
            <a:ext cx="3095702" cy="20586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3" grpId="0"/>
      <p:bldP spid="4" grpId="0"/>
      <p:bldP spid="5" grpId="0"/>
      <p:bldP spid="6" grpId="0"/>
      <p:bldP spid="7" grpId="0" build="allAtOnce"/>
      <p:bldP spid="8" grpId="0"/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609600"/>
            <a:ext cx="80772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</a:rPr>
              <a:t>To </a:t>
            </a:r>
            <a:r>
              <a:rPr lang="en-US" sz="4400" b="1" dirty="0">
                <a:solidFill>
                  <a:srgbClr val="FF0000"/>
                </a:solidFill>
              </a:rPr>
              <a:t>describe how </a:t>
            </a:r>
            <a:r>
              <a:rPr lang="en-US" sz="4400" b="1" dirty="0" smtClean="0">
                <a:solidFill>
                  <a:srgbClr val="FF0000"/>
                </a:solidFill>
              </a:rPr>
              <a:t>someone feels</a:t>
            </a:r>
          </a:p>
          <a:p>
            <a:endParaRPr lang="en-US" sz="2800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4000" b="1" dirty="0"/>
              <a:t>cansado, </a:t>
            </a:r>
            <a:r>
              <a:rPr lang="en-US" sz="4000" b="1" dirty="0" smtClean="0"/>
              <a:t>cansada		</a:t>
            </a:r>
            <a:r>
              <a:rPr lang="en-US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tired</a:t>
            </a:r>
            <a:endParaRPr lang="en-US" sz="4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US" sz="4000" b="1" dirty="0"/>
              <a:t>contento, </a:t>
            </a:r>
            <a:r>
              <a:rPr lang="en-US" sz="4000" b="1" dirty="0" smtClean="0"/>
              <a:t>contenta 		</a:t>
            </a:r>
            <a:r>
              <a:rPr lang="en-US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happy</a:t>
            </a:r>
            <a:endParaRPr lang="en-US" sz="4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US" sz="4000" b="1" dirty="0"/>
              <a:t>enfermo, </a:t>
            </a:r>
            <a:r>
              <a:rPr lang="en-US" sz="4000" b="1" dirty="0" smtClean="0"/>
              <a:t>enferma 		</a:t>
            </a:r>
            <a:r>
              <a:rPr lang="en-US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sick</a:t>
            </a:r>
            <a:endParaRPr lang="en-US" sz="4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US" sz="4000" b="1" dirty="0"/>
              <a:t>mal </a:t>
            </a:r>
            <a:r>
              <a:rPr lang="en-US" sz="4000" b="1" dirty="0" smtClean="0"/>
              <a:t>						</a:t>
            </a:r>
            <a:r>
              <a:rPr lang="en-US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bad, badly</a:t>
            </a:r>
            <a:endParaRPr lang="en-US" sz="4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US" sz="4000" b="1" dirty="0"/>
              <a:t>ocupado, </a:t>
            </a:r>
            <a:r>
              <a:rPr lang="en-US" sz="4000" b="1" dirty="0" smtClean="0"/>
              <a:t>ocupada 		</a:t>
            </a:r>
            <a:r>
              <a:rPr lang="en-US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busy</a:t>
            </a:r>
            <a:endParaRPr lang="en-US" sz="4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US" sz="4000" b="1" dirty="0"/>
              <a:t>triste </a:t>
            </a:r>
            <a:r>
              <a:rPr lang="en-US" sz="4000" b="1" dirty="0" smtClean="0"/>
              <a:t>					</a:t>
            </a:r>
            <a:r>
              <a:rPr lang="en-US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sad</a:t>
            </a:r>
            <a:endParaRPr lang="en-US" sz="4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780000">
            <a:off x="2781158" y="2851434"/>
            <a:ext cx="4297082" cy="28595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780000">
            <a:off x="2300811" y="414634"/>
            <a:ext cx="3984734" cy="26181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600000">
            <a:off x="206038" y="211761"/>
            <a:ext cx="2667000" cy="26063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840000">
            <a:off x="5807281" y="518244"/>
            <a:ext cx="3463075" cy="26411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-960000">
            <a:off x="-111028" y="3597349"/>
            <a:ext cx="3783155" cy="24905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75960" y="4051300"/>
            <a:ext cx="3368040" cy="2806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381000"/>
            <a:ext cx="8382000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</a:rPr>
              <a:t>To </a:t>
            </a:r>
            <a:r>
              <a:rPr lang="en-US" sz="4400" b="1" dirty="0">
                <a:solidFill>
                  <a:srgbClr val="FF0000"/>
                </a:solidFill>
              </a:rPr>
              <a:t>tell what time something happens</a:t>
            </a:r>
          </a:p>
          <a:p>
            <a:r>
              <a:rPr lang="en-US" sz="3200" b="1" dirty="0">
                <a:solidFill>
                  <a:srgbClr val="00B050"/>
                </a:solidFill>
              </a:rPr>
              <a:t>¿A qué hora? </a:t>
            </a:r>
            <a:r>
              <a:rPr lang="en-US" sz="3200" b="1" dirty="0" smtClean="0">
                <a:solidFill>
                  <a:srgbClr val="00B0F0"/>
                </a:solidFill>
              </a:rPr>
              <a:t>		(</a:t>
            </a:r>
            <a:r>
              <a:rPr lang="en-US" sz="3200" b="1" dirty="0">
                <a:solidFill>
                  <a:srgbClr val="00B0F0"/>
                </a:solidFill>
              </a:rPr>
              <a:t>At) what time?</a:t>
            </a:r>
          </a:p>
          <a:p>
            <a:r>
              <a:rPr lang="it-IT" sz="3200" b="1" dirty="0">
                <a:solidFill>
                  <a:srgbClr val="00B050"/>
                </a:solidFill>
              </a:rPr>
              <a:t>a la una </a:t>
            </a:r>
            <a:r>
              <a:rPr lang="it-IT" sz="3200" b="1" dirty="0" smtClean="0">
                <a:solidFill>
                  <a:srgbClr val="00B0F0"/>
                </a:solidFill>
              </a:rPr>
              <a:t>			at </a:t>
            </a:r>
            <a:r>
              <a:rPr lang="it-IT" sz="3200" b="1" dirty="0">
                <a:solidFill>
                  <a:srgbClr val="00B0F0"/>
                </a:solidFill>
              </a:rPr>
              <a:t>one (o’clock)</a:t>
            </a:r>
          </a:p>
          <a:p>
            <a:r>
              <a:rPr lang="en-US" sz="3200" b="1" dirty="0">
                <a:solidFill>
                  <a:srgbClr val="00B050"/>
                </a:solidFill>
              </a:rPr>
              <a:t>a las ocho </a:t>
            </a:r>
            <a:r>
              <a:rPr lang="en-US" sz="3200" b="1" dirty="0" smtClean="0">
                <a:solidFill>
                  <a:srgbClr val="00B050"/>
                </a:solidFill>
              </a:rPr>
              <a:t>	</a:t>
            </a:r>
            <a:r>
              <a:rPr lang="en-US" sz="3200" b="1" dirty="0" smtClean="0">
                <a:solidFill>
                  <a:srgbClr val="00B0F0"/>
                </a:solidFill>
              </a:rPr>
              <a:t>		at </a:t>
            </a:r>
            <a:r>
              <a:rPr lang="en-US" sz="3200" b="1" dirty="0">
                <a:solidFill>
                  <a:srgbClr val="00B0F0"/>
                </a:solidFill>
              </a:rPr>
              <a:t>eight (o’clock)</a:t>
            </a:r>
          </a:p>
          <a:p>
            <a:r>
              <a:rPr lang="en-US" sz="3200" b="1" dirty="0">
                <a:solidFill>
                  <a:srgbClr val="00B050"/>
                </a:solidFill>
              </a:rPr>
              <a:t>de la mañana </a:t>
            </a:r>
            <a:r>
              <a:rPr lang="en-US" sz="3200" b="1" dirty="0" smtClean="0">
                <a:solidFill>
                  <a:srgbClr val="00B0F0"/>
                </a:solidFill>
              </a:rPr>
              <a:t>		in </a:t>
            </a:r>
            <a:r>
              <a:rPr lang="en-US" sz="3200" b="1" dirty="0">
                <a:solidFill>
                  <a:srgbClr val="00B0F0"/>
                </a:solidFill>
              </a:rPr>
              <a:t>the morning</a:t>
            </a:r>
          </a:p>
          <a:p>
            <a:r>
              <a:rPr lang="en-US" sz="3200" b="1" dirty="0">
                <a:solidFill>
                  <a:srgbClr val="00B050"/>
                </a:solidFill>
              </a:rPr>
              <a:t>de la noche </a:t>
            </a:r>
            <a:r>
              <a:rPr lang="en-US" sz="3200" b="1" dirty="0" smtClean="0">
                <a:solidFill>
                  <a:srgbClr val="00B050"/>
                </a:solidFill>
              </a:rPr>
              <a:t>	</a:t>
            </a:r>
            <a:r>
              <a:rPr lang="en-US" sz="3200" b="1" dirty="0" smtClean="0">
                <a:solidFill>
                  <a:srgbClr val="00B0F0"/>
                </a:solidFill>
              </a:rPr>
              <a:t>	in </a:t>
            </a:r>
            <a:r>
              <a:rPr lang="en-US" sz="3200" b="1" dirty="0">
                <a:solidFill>
                  <a:srgbClr val="00B0F0"/>
                </a:solidFill>
              </a:rPr>
              <a:t>the </a:t>
            </a:r>
            <a:r>
              <a:rPr lang="en-US" sz="3200" b="1" dirty="0" smtClean="0">
                <a:solidFill>
                  <a:srgbClr val="00B0F0"/>
                </a:solidFill>
              </a:rPr>
              <a:t>evening, at </a:t>
            </a:r>
            <a:r>
              <a:rPr lang="en-US" sz="3200" b="1" dirty="0">
                <a:solidFill>
                  <a:srgbClr val="00B0F0"/>
                </a:solidFill>
              </a:rPr>
              <a:t>night</a:t>
            </a:r>
          </a:p>
          <a:p>
            <a:r>
              <a:rPr lang="en-US" sz="3200" b="1" dirty="0">
                <a:solidFill>
                  <a:srgbClr val="00B050"/>
                </a:solidFill>
              </a:rPr>
              <a:t>de la tarde </a:t>
            </a:r>
            <a:r>
              <a:rPr lang="en-US" sz="3200" b="1" dirty="0" smtClean="0">
                <a:solidFill>
                  <a:srgbClr val="00B0F0"/>
                </a:solidFill>
              </a:rPr>
              <a:t>		in </a:t>
            </a:r>
            <a:r>
              <a:rPr lang="en-US" sz="3200" b="1" dirty="0">
                <a:solidFill>
                  <a:srgbClr val="00B0F0"/>
                </a:solidFill>
              </a:rPr>
              <a:t>the afternoon</a:t>
            </a:r>
          </a:p>
          <a:p>
            <a:r>
              <a:rPr lang="en-US" sz="3200" b="1" dirty="0">
                <a:solidFill>
                  <a:srgbClr val="00B050"/>
                </a:solidFill>
              </a:rPr>
              <a:t>este fin de semana </a:t>
            </a:r>
            <a:r>
              <a:rPr lang="en-US" sz="3200" b="1" dirty="0" smtClean="0">
                <a:solidFill>
                  <a:srgbClr val="00B0F0"/>
                </a:solidFill>
              </a:rPr>
              <a:t>	this </a:t>
            </a:r>
            <a:r>
              <a:rPr lang="en-US" sz="3200" b="1" dirty="0">
                <a:solidFill>
                  <a:srgbClr val="00B0F0"/>
                </a:solidFill>
              </a:rPr>
              <a:t>weekend</a:t>
            </a:r>
          </a:p>
          <a:p>
            <a:r>
              <a:rPr lang="en-US" sz="3200" b="1" dirty="0">
                <a:solidFill>
                  <a:srgbClr val="00B050"/>
                </a:solidFill>
              </a:rPr>
              <a:t>esta noche </a:t>
            </a:r>
            <a:r>
              <a:rPr lang="en-US" sz="3200" b="1" dirty="0" smtClean="0">
                <a:solidFill>
                  <a:srgbClr val="00B0F0"/>
                </a:solidFill>
              </a:rPr>
              <a:t>		this </a:t>
            </a:r>
            <a:r>
              <a:rPr lang="en-US" sz="3200" b="1" dirty="0">
                <a:solidFill>
                  <a:srgbClr val="00B0F0"/>
                </a:solidFill>
              </a:rPr>
              <a:t>evening</a:t>
            </a:r>
          </a:p>
          <a:p>
            <a:r>
              <a:rPr lang="en-US" sz="3200" b="1" dirty="0">
                <a:solidFill>
                  <a:srgbClr val="00B050"/>
                </a:solidFill>
              </a:rPr>
              <a:t>esta tarde </a:t>
            </a:r>
            <a:r>
              <a:rPr lang="en-US" sz="3200" b="1" dirty="0" smtClean="0">
                <a:solidFill>
                  <a:srgbClr val="00B0F0"/>
                </a:solidFill>
              </a:rPr>
              <a:t>			this </a:t>
            </a:r>
            <a:r>
              <a:rPr lang="en-US" sz="3200" b="1" dirty="0">
                <a:solidFill>
                  <a:srgbClr val="00B0F0"/>
                </a:solidFill>
              </a:rPr>
              <a:t>afternoon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219</Words>
  <Application>Microsoft Office PowerPoint</Application>
  <PresentationFormat>On-screen Show (4:3)</PresentationFormat>
  <Paragraphs>107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Owner</dc:creator>
  <cp:lastModifiedBy>Owner</cp:lastModifiedBy>
  <cp:revision>13</cp:revision>
  <dcterms:created xsi:type="dcterms:W3CDTF">2015-12-31T15:22:15Z</dcterms:created>
  <dcterms:modified xsi:type="dcterms:W3CDTF">2015-12-31T16:57:48Z</dcterms:modified>
</cp:coreProperties>
</file>