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2" r:id="rId6"/>
    <p:sldId id="264" r:id="rId7"/>
    <p:sldId id="260" r:id="rId8"/>
    <p:sldId id="261" r:id="rId9"/>
    <p:sldId id="263" r:id="rId10"/>
    <p:sldId id="275" r:id="rId11"/>
    <p:sldId id="266" r:id="rId12"/>
    <p:sldId id="270" r:id="rId13"/>
    <p:sldId id="271" r:id="rId14"/>
    <p:sldId id="278" r:id="rId15"/>
    <p:sldId id="277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DF092-E70E-4C23-A5BF-992C6AB211C3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0B133-32E7-419B-80E5-96B3DFD86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0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</a:t>
            </a:r>
            <a:r>
              <a:rPr lang="en-US" baseline="0" smtClean="0"/>
              <a:t>waiver eligibility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0B133-32E7-419B-80E5-96B3DFD86B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3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Electives and non-approved courses (Essentials of College Math) cannot</a:t>
            </a:r>
            <a:r>
              <a:rPr lang="en-US" baseline="0" dirty="0" smtClean="0"/>
              <a:t> be used for core GPA calculation.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0B133-32E7-419B-80E5-96B3DFD86B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3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0B133-32E7-419B-80E5-96B3DFD86B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54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Profile Page</a:t>
            </a:r>
            <a:r>
              <a:rPr lang="en-US" baseline="0" dirty="0" smtClean="0"/>
              <a:t> can be converted to a Certification Page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0B133-32E7-419B-80E5-96B3DFD86B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8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5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8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9846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40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58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0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2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9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8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3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2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A241A6-9550-4F12-9F37-D8C124918C52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E88F-3550-474B-B8AC-1D998E7D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92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igibilitycenter.org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gibilitycenter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igibilitycenter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636" y="1"/>
            <a:ext cx="7730836" cy="1219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3600" dirty="0">
                <a:latin typeface="Bookman Old Style" panose="02050604050505020204" pitchFamily="18" charset="0"/>
              </a:rPr>
              <a:t/>
            </a:r>
            <a:br>
              <a:rPr lang="en-US" sz="3600" dirty="0">
                <a:latin typeface="Bookman Old Style" panose="02050604050505020204" pitchFamily="18" charset="0"/>
              </a:rPr>
            </a:br>
            <a:r>
              <a:rPr lang="en-US" sz="3600" dirty="0" smtClean="0">
                <a:latin typeface="Bookman Old Style" panose="02050604050505020204" pitchFamily="18" charset="0"/>
              </a:rPr>
              <a:t/>
            </a:r>
            <a:br>
              <a:rPr lang="en-US" sz="3600" dirty="0" smtClean="0">
                <a:latin typeface="Bookman Old Style" panose="02050604050505020204" pitchFamily="18" charset="0"/>
              </a:rPr>
            </a:br>
            <a:r>
              <a:rPr lang="en-US" sz="3600" dirty="0">
                <a:latin typeface="Bookman Old Style" panose="02050604050505020204" pitchFamily="18" charset="0"/>
              </a:rPr>
              <a:t/>
            </a:r>
            <a:br>
              <a:rPr lang="en-US" sz="3600" dirty="0">
                <a:latin typeface="Bookman Old Style" panose="02050604050505020204" pitchFamily="18" charset="0"/>
              </a:rPr>
            </a:br>
            <a:r>
              <a:rPr lang="en-US" sz="4000" b="1" cap="small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Steps to achieving your eligibility</a:t>
            </a:r>
            <a:endParaRPr lang="en-US" sz="4000" b="1" cap="small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162800" cy="53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74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80" y="343397"/>
            <a:ext cx="8229600" cy="3886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about Division II?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60" y="1707561"/>
            <a:ext cx="2624649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006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5" y="1964801"/>
            <a:ext cx="1905185" cy="196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2775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4880" y="2821781"/>
            <a:ext cx="16002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228600"/>
            <a:ext cx="7234554" cy="12954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Division II</a:t>
            </a: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Core-Course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0" y="1905000"/>
            <a:ext cx="8714509" cy="45764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</a:rPr>
              <a:t>16 Core Courses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3</a:t>
            </a:r>
            <a:r>
              <a:rPr lang="en-US" sz="3200" dirty="0" smtClean="0">
                <a:solidFill>
                  <a:srgbClr val="000000"/>
                </a:solidFill>
              </a:rPr>
              <a:t> years of English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2</a:t>
            </a:r>
            <a:r>
              <a:rPr lang="en-US" sz="3200" dirty="0" smtClean="0">
                <a:solidFill>
                  <a:srgbClr val="000000"/>
                </a:solidFill>
              </a:rPr>
              <a:t> years of Math </a:t>
            </a:r>
            <a:r>
              <a:rPr lang="en-US" sz="2800" dirty="0">
                <a:solidFill>
                  <a:srgbClr val="000000"/>
                </a:solidFill>
              </a:rPr>
              <a:t>(Algebra </a:t>
            </a:r>
            <a:r>
              <a:rPr lang="en-US" sz="2800" dirty="0" smtClean="0">
                <a:solidFill>
                  <a:srgbClr val="000000"/>
                </a:solidFill>
              </a:rPr>
              <a:t>I/Math I </a:t>
            </a:r>
            <a:r>
              <a:rPr lang="en-US" sz="2800" dirty="0">
                <a:solidFill>
                  <a:srgbClr val="000000"/>
                </a:solidFill>
              </a:rPr>
              <a:t>or higher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2 years of Natural/Physical science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3 additional years of English/Math/Science</a:t>
            </a:r>
          </a:p>
          <a:p>
            <a:r>
              <a:rPr lang="en-US" sz="3200" dirty="0">
                <a:solidFill>
                  <a:srgbClr val="000000"/>
                </a:solidFill>
              </a:rPr>
              <a:t>2</a:t>
            </a:r>
            <a:r>
              <a:rPr lang="en-US" sz="3200" dirty="0" smtClean="0">
                <a:solidFill>
                  <a:srgbClr val="000000"/>
                </a:solidFill>
              </a:rPr>
              <a:t> years of Social Science 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4 </a:t>
            </a:r>
            <a:r>
              <a:rPr lang="en-US" sz="3200" dirty="0">
                <a:solidFill>
                  <a:srgbClr val="000000"/>
                </a:solidFill>
              </a:rPr>
              <a:t>years </a:t>
            </a:r>
            <a:r>
              <a:rPr lang="en-US" sz="3200" dirty="0" smtClean="0">
                <a:solidFill>
                  <a:srgbClr val="000000"/>
                </a:solidFill>
              </a:rPr>
              <a:t>of additional academic courses (can include world language)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36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168707"/>
            <a:ext cx="7620000" cy="97429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New NCAA Division II Competition </a:t>
            </a: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Academic Requirements </a:t>
            </a:r>
            <a:br>
              <a:rPr lang="en-US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endParaRPr lang="en-US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01762"/>
            <a:ext cx="8991600" cy="5380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92D050"/>
                </a:solidFill>
              </a:rPr>
              <a:t>Full Qualifier</a:t>
            </a:r>
            <a:r>
              <a:rPr lang="en-US" sz="2000" dirty="0" smtClean="0">
                <a:solidFill>
                  <a:srgbClr val="191919"/>
                </a:solidFill>
              </a:rPr>
              <a:t>: A student-athlete will be allowed to compete and receive athletic aid during their first year of enrollment if he or she…</a:t>
            </a:r>
          </a:p>
          <a:p>
            <a:r>
              <a:rPr lang="en-US" sz="2000" dirty="0" smtClean="0">
                <a:solidFill>
                  <a:srgbClr val="191919"/>
                </a:solidFill>
              </a:rPr>
              <a:t>Completes </a:t>
            </a:r>
            <a:r>
              <a:rPr lang="en-US" sz="2000" dirty="0">
                <a:solidFill>
                  <a:srgbClr val="191919"/>
                </a:solidFill>
              </a:rPr>
              <a:t>the required 16 core courses.</a:t>
            </a:r>
          </a:p>
          <a:p>
            <a:r>
              <a:rPr lang="en-US" sz="2000" dirty="0" smtClean="0">
                <a:solidFill>
                  <a:srgbClr val="191919"/>
                </a:solidFill>
              </a:rPr>
              <a:t>Earns </a:t>
            </a:r>
            <a:r>
              <a:rPr lang="en-US" sz="2000" dirty="0">
                <a:solidFill>
                  <a:srgbClr val="191919"/>
                </a:solidFill>
              </a:rPr>
              <a:t>a minimum </a:t>
            </a:r>
            <a:r>
              <a:rPr lang="en-US" sz="2000" dirty="0" smtClean="0">
                <a:solidFill>
                  <a:srgbClr val="FFFF00"/>
                </a:solidFill>
              </a:rPr>
              <a:t>2.20 </a:t>
            </a:r>
            <a:r>
              <a:rPr lang="en-US" sz="2000" dirty="0">
                <a:solidFill>
                  <a:srgbClr val="191919"/>
                </a:solidFill>
              </a:rPr>
              <a:t>GPA or better in your core courses.</a:t>
            </a:r>
          </a:p>
          <a:p>
            <a:r>
              <a:rPr lang="en-US" sz="2000" dirty="0" smtClean="0">
                <a:solidFill>
                  <a:srgbClr val="191919"/>
                </a:solidFill>
              </a:rPr>
              <a:t>Earns </a:t>
            </a:r>
            <a:r>
              <a:rPr lang="en-US" sz="2000" dirty="0">
                <a:solidFill>
                  <a:srgbClr val="191919"/>
                </a:solidFill>
              </a:rPr>
              <a:t>a Minimum SAT or ACT score that matches the 16 </a:t>
            </a:r>
            <a:r>
              <a:rPr lang="en-US" sz="2000" dirty="0" smtClean="0">
                <a:solidFill>
                  <a:srgbClr val="191919"/>
                </a:solidFill>
              </a:rPr>
              <a:t>core course GPA </a:t>
            </a:r>
            <a:r>
              <a:rPr lang="en-US" sz="2000" dirty="0">
                <a:solidFill>
                  <a:srgbClr val="191919"/>
                </a:solidFill>
              </a:rPr>
              <a:t>on the full qualifier sliding scale</a:t>
            </a:r>
            <a:r>
              <a:rPr lang="en-US" sz="2000" dirty="0" smtClean="0">
                <a:solidFill>
                  <a:srgbClr val="191919"/>
                </a:solidFill>
              </a:rPr>
              <a:t>.</a:t>
            </a:r>
          </a:p>
          <a:p>
            <a:endParaRPr lang="en-US" sz="2000" dirty="0">
              <a:solidFill>
                <a:srgbClr val="191919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Partial Qualifier</a:t>
            </a:r>
            <a:r>
              <a:rPr lang="en-US" sz="2000" dirty="0" smtClean="0">
                <a:solidFill>
                  <a:srgbClr val="191919"/>
                </a:solidFill>
              </a:rPr>
              <a:t>: A </a:t>
            </a:r>
            <a:r>
              <a:rPr lang="en-US" sz="2000" dirty="0">
                <a:solidFill>
                  <a:srgbClr val="191919"/>
                </a:solidFill>
              </a:rPr>
              <a:t>student-athlete will be allowed to </a:t>
            </a:r>
            <a:r>
              <a:rPr lang="en-US" sz="2000" i="1" dirty="0" smtClean="0">
                <a:solidFill>
                  <a:srgbClr val="191919"/>
                </a:solidFill>
              </a:rPr>
              <a:t>practice </a:t>
            </a:r>
            <a:r>
              <a:rPr lang="en-US" sz="2000" dirty="0" smtClean="0">
                <a:solidFill>
                  <a:srgbClr val="191919"/>
                </a:solidFill>
              </a:rPr>
              <a:t>(but not compete) </a:t>
            </a:r>
            <a:r>
              <a:rPr lang="en-US" sz="2000" dirty="0">
                <a:solidFill>
                  <a:srgbClr val="191919"/>
                </a:solidFill>
              </a:rPr>
              <a:t>and </a:t>
            </a:r>
            <a:r>
              <a:rPr lang="en-US" sz="2000" dirty="0" smtClean="0">
                <a:solidFill>
                  <a:srgbClr val="191919"/>
                </a:solidFill>
              </a:rPr>
              <a:t>receive athletic </a:t>
            </a:r>
            <a:r>
              <a:rPr lang="en-US" sz="2000" dirty="0">
                <a:solidFill>
                  <a:srgbClr val="191919"/>
                </a:solidFill>
              </a:rPr>
              <a:t>aid in first academic year if he or she:</a:t>
            </a:r>
          </a:p>
          <a:p>
            <a:r>
              <a:rPr lang="en-US" sz="2000" dirty="0" smtClean="0">
                <a:solidFill>
                  <a:srgbClr val="191919"/>
                </a:solidFill>
              </a:rPr>
              <a:t>Completes </a:t>
            </a:r>
            <a:r>
              <a:rPr lang="en-US" sz="2000" dirty="0">
                <a:solidFill>
                  <a:srgbClr val="191919"/>
                </a:solidFill>
              </a:rPr>
              <a:t>the required 16 core courses; and</a:t>
            </a:r>
          </a:p>
          <a:p>
            <a:r>
              <a:rPr lang="en-US" sz="2000" dirty="0" smtClean="0">
                <a:solidFill>
                  <a:srgbClr val="191919"/>
                </a:solidFill>
              </a:rPr>
              <a:t>Has a minimum </a:t>
            </a:r>
            <a:r>
              <a:rPr lang="en-US" sz="2000" dirty="0">
                <a:solidFill>
                  <a:srgbClr val="191919"/>
                </a:solidFill>
              </a:rPr>
              <a:t>GPA of </a:t>
            </a:r>
            <a:r>
              <a:rPr lang="en-US" sz="2000" dirty="0">
                <a:solidFill>
                  <a:srgbClr val="FFFF00"/>
                </a:solidFill>
              </a:rPr>
              <a:t>2.000</a:t>
            </a:r>
            <a:r>
              <a:rPr lang="en-US" sz="2000" dirty="0">
                <a:solidFill>
                  <a:srgbClr val="191919"/>
                </a:solidFill>
              </a:rPr>
              <a:t> with corresponding test score on </a:t>
            </a:r>
            <a:r>
              <a:rPr lang="en-US" sz="2000" dirty="0" smtClean="0">
                <a:solidFill>
                  <a:srgbClr val="191919"/>
                </a:solidFill>
              </a:rPr>
              <a:t>the partial qualifier sliding </a:t>
            </a:r>
            <a:r>
              <a:rPr lang="en-US" sz="2000" dirty="0">
                <a:solidFill>
                  <a:srgbClr val="191919"/>
                </a:solidFill>
              </a:rPr>
              <a:t>scale.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97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55"/>
            <a:ext cx="7696200" cy="1586345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400" dirty="0" smtClean="0">
                <a:solidFill>
                  <a:srgbClr val="5C7A8B"/>
                </a:solidFill>
                <a:latin typeface="Liberator"/>
                <a:ea typeface="+mn-ea"/>
                <a:cs typeface="+mn-cs"/>
              </a:rPr>
              <a:t/>
            </a:r>
            <a:br>
              <a:rPr lang="en-US" sz="3400" dirty="0" smtClean="0">
                <a:solidFill>
                  <a:srgbClr val="5C7A8B"/>
                </a:solidFill>
                <a:latin typeface="Liberator"/>
                <a:ea typeface="+mn-ea"/>
                <a:cs typeface="+mn-cs"/>
              </a:rPr>
            </a:br>
            <a:r>
              <a:rPr lang="en-US" sz="3400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rPr>
              <a:t>Division </a:t>
            </a:r>
            <a:r>
              <a:rPr lang="en-US" sz="3400" dirty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rPr>
              <a:t>III </a:t>
            </a:r>
            <a:r>
              <a:rPr lang="en-US" sz="3400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rPr>
              <a:t>Core-Course Requirements</a:t>
            </a:r>
            <a:r>
              <a:rPr lang="en-US" sz="3400" dirty="0">
                <a:solidFill>
                  <a:srgbClr val="5C7A8B"/>
                </a:solidFill>
                <a:latin typeface="Liberator"/>
                <a:ea typeface="+mn-ea"/>
                <a:cs typeface="+mn-cs"/>
              </a:rPr>
              <a:t/>
            </a:r>
            <a:br>
              <a:rPr lang="en-US" sz="3400" dirty="0">
                <a:solidFill>
                  <a:srgbClr val="5C7A8B"/>
                </a:solidFill>
                <a:latin typeface="Liberator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905000"/>
            <a:ext cx="8839200" cy="41910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300" dirty="0" smtClean="0">
                <a:solidFill>
                  <a:srgbClr val="000000"/>
                </a:solidFill>
              </a:rPr>
              <a:t>Unlike </a:t>
            </a:r>
            <a:r>
              <a:rPr lang="en-US" sz="2300" dirty="0">
                <a:solidFill>
                  <a:srgbClr val="000000"/>
                </a:solidFill>
              </a:rPr>
              <a:t>Divisions I and II, there is </a:t>
            </a:r>
            <a:r>
              <a:rPr lang="en-US" sz="2300" dirty="0" smtClean="0">
                <a:solidFill>
                  <a:srgbClr val="000000"/>
                </a:solidFill>
              </a:rPr>
              <a:t>no uniform </a:t>
            </a:r>
            <a:r>
              <a:rPr lang="en-US" sz="2300" dirty="0">
                <a:solidFill>
                  <a:srgbClr val="000000"/>
                </a:solidFill>
              </a:rPr>
              <a:t>set of eligibility requirements </a:t>
            </a:r>
            <a:r>
              <a:rPr lang="en-US" sz="2300" dirty="0" smtClean="0">
                <a:solidFill>
                  <a:srgbClr val="000000"/>
                </a:solidFill>
              </a:rPr>
              <a:t>for Division </a:t>
            </a:r>
            <a:r>
              <a:rPr lang="en-US" sz="2300" dirty="0">
                <a:solidFill>
                  <a:srgbClr val="000000"/>
                </a:solidFill>
              </a:rPr>
              <a:t>III </a:t>
            </a:r>
            <a:r>
              <a:rPr lang="en-US" sz="2300" dirty="0" smtClean="0">
                <a:solidFill>
                  <a:srgbClr val="000000"/>
                </a:solidFill>
              </a:rPr>
              <a:t>schools.</a:t>
            </a:r>
          </a:p>
          <a:p>
            <a:pPr>
              <a:spcAft>
                <a:spcPts val="1200"/>
              </a:spcAft>
            </a:pPr>
            <a:r>
              <a:rPr lang="en-US" sz="2300" dirty="0" smtClean="0">
                <a:solidFill>
                  <a:srgbClr val="000000"/>
                </a:solidFill>
              </a:rPr>
              <a:t>Division III schools do not offer athletic scholarships, and set their own standards for  </a:t>
            </a:r>
            <a:r>
              <a:rPr lang="en-US" sz="2300" dirty="0">
                <a:solidFill>
                  <a:srgbClr val="000000"/>
                </a:solidFill>
              </a:rPr>
              <a:t>admission, financial </a:t>
            </a:r>
            <a:r>
              <a:rPr lang="en-US" sz="2300" dirty="0" smtClean="0">
                <a:solidFill>
                  <a:srgbClr val="000000"/>
                </a:solidFill>
              </a:rPr>
              <a:t>aid, practice </a:t>
            </a:r>
            <a:r>
              <a:rPr lang="en-US" sz="2300" dirty="0">
                <a:solidFill>
                  <a:srgbClr val="000000"/>
                </a:solidFill>
              </a:rPr>
              <a:t>and </a:t>
            </a:r>
            <a:r>
              <a:rPr lang="en-US" sz="2300" dirty="0" smtClean="0">
                <a:solidFill>
                  <a:srgbClr val="000000"/>
                </a:solidFill>
              </a:rPr>
              <a:t>competition. </a:t>
            </a:r>
          </a:p>
          <a:p>
            <a:pPr>
              <a:spcAft>
                <a:spcPts val="1200"/>
              </a:spcAft>
            </a:pPr>
            <a:r>
              <a:rPr lang="en-US" sz="2300" dirty="0" smtClean="0">
                <a:solidFill>
                  <a:srgbClr val="000000"/>
                </a:solidFill>
              </a:rPr>
              <a:t>The </a:t>
            </a:r>
            <a:r>
              <a:rPr lang="en-US" sz="2300" dirty="0">
                <a:solidFill>
                  <a:srgbClr val="000000"/>
                </a:solidFill>
              </a:rPr>
              <a:t>NCAA Eligibility Center does </a:t>
            </a:r>
            <a:r>
              <a:rPr lang="en-US" sz="2300" dirty="0" smtClean="0">
                <a:solidFill>
                  <a:srgbClr val="000000"/>
                </a:solidFill>
              </a:rPr>
              <a:t>not perform </a:t>
            </a:r>
            <a:r>
              <a:rPr lang="en-US" sz="2300" dirty="0">
                <a:solidFill>
                  <a:srgbClr val="000000"/>
                </a:solidFill>
              </a:rPr>
              <a:t>certifications for Division </a:t>
            </a:r>
            <a:r>
              <a:rPr lang="en-US" sz="2300" dirty="0" smtClean="0">
                <a:solidFill>
                  <a:srgbClr val="000000"/>
                </a:solidFill>
              </a:rPr>
              <a:t>III college-bound student-athletes, however, you are able to create a “student profile page” on the Eligibility Center website.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7520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128" b="61111"/>
          <a:stretch/>
        </p:blipFill>
        <p:spPr>
          <a:xfrm>
            <a:off x="0" y="34636"/>
            <a:ext cx="9296400" cy="68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3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0" y="1"/>
            <a:ext cx="916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27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 more information: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686" y="1981200"/>
            <a:ext cx="81053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/>
              <a:t>Contact </a:t>
            </a:r>
            <a:r>
              <a:rPr lang="en-US" sz="3600" dirty="0"/>
              <a:t>the </a:t>
            </a:r>
            <a:r>
              <a:rPr lang="en-US" sz="3600" dirty="0" smtClean="0"/>
              <a:t>UC School Counseling or Athletic Office</a:t>
            </a:r>
          </a:p>
          <a:p>
            <a:endParaRPr lang="en-US" sz="3600" dirty="0" smtClean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3600" dirty="0" smtClean="0"/>
              <a:t>Visit </a:t>
            </a:r>
            <a:r>
              <a:rPr lang="en-US" sz="3600" dirty="0"/>
              <a:t>the NCAA eligibility website @</a:t>
            </a:r>
            <a:br>
              <a:rPr lang="en-US" sz="3600" dirty="0"/>
            </a:br>
            <a:r>
              <a:rPr lang="en-US" sz="3600" dirty="0">
                <a:hlinkClick r:id="rId2"/>
              </a:rPr>
              <a:t>www. eligibilitycenter.org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20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024744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START EARLY!!</a:t>
            </a:r>
            <a:endParaRPr lang="en-US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855" y="1392382"/>
            <a:ext cx="4258056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 smtClean="0"/>
              <a:t>Grades 9 &amp; 10: </a:t>
            </a:r>
            <a:endParaRPr lang="en-US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Prepare now </a:t>
            </a:r>
            <a:r>
              <a:rPr lang="en-US" dirty="0"/>
              <a:t>by </a:t>
            </a:r>
            <a:r>
              <a:rPr lang="en-US" dirty="0" smtClean="0"/>
              <a:t>working hard </a:t>
            </a:r>
            <a:r>
              <a:rPr lang="en-US" dirty="0"/>
              <a:t>to earn the best </a:t>
            </a:r>
            <a:r>
              <a:rPr lang="en-US" dirty="0" smtClean="0"/>
              <a:t>grades possible.</a:t>
            </a:r>
            <a:endParaRPr lang="en-US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Make </a:t>
            </a:r>
            <a:r>
              <a:rPr lang="en-US" dirty="0"/>
              <a:t>sure you </a:t>
            </a:r>
            <a:r>
              <a:rPr lang="en-US" dirty="0" smtClean="0"/>
              <a:t>are taking </a:t>
            </a:r>
            <a:r>
              <a:rPr lang="en-US" dirty="0"/>
              <a:t>NCAA-approved courses.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Your </a:t>
            </a:r>
            <a:r>
              <a:rPr lang="en-US" dirty="0"/>
              <a:t>school’s list of NCAA courses can </a:t>
            </a:r>
            <a:r>
              <a:rPr lang="en-US" dirty="0" smtClean="0"/>
              <a:t>be found  at: www.eligibilitycenter.org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69873" y="990600"/>
            <a:ext cx="4267200" cy="5430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	</a:t>
            </a:r>
            <a:r>
              <a:rPr lang="en-US" sz="2200" b="1" dirty="0" smtClean="0"/>
              <a:t>Grades 11 &amp; 12</a:t>
            </a:r>
            <a:endParaRPr lang="en-US" sz="20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700" dirty="0" smtClean="0"/>
              <a:t>Students </a:t>
            </a:r>
            <a:r>
              <a:rPr lang="en-US" sz="1700" dirty="0"/>
              <a:t>should </a:t>
            </a:r>
            <a:r>
              <a:rPr lang="en-US" sz="1700" dirty="0" smtClean="0"/>
              <a:t>work with their counselor </a:t>
            </a:r>
            <a:r>
              <a:rPr lang="en-US" sz="1700" dirty="0"/>
              <a:t>to make sure they are </a:t>
            </a:r>
            <a:r>
              <a:rPr lang="en-US" sz="1700" dirty="0" smtClean="0"/>
              <a:t>on track </a:t>
            </a:r>
            <a:r>
              <a:rPr lang="en-US" sz="1700" dirty="0"/>
              <a:t>to graduate on time</a:t>
            </a:r>
            <a:r>
              <a:rPr lang="en-US" sz="1700" dirty="0" smtClean="0"/>
              <a:t>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700" dirty="0" smtClean="0"/>
              <a:t>Register with the NCAA Eligibility Center at </a:t>
            </a:r>
            <a:r>
              <a:rPr lang="en-US" sz="1700" dirty="0" smtClean="0">
                <a:hlinkClick r:id="rId3"/>
              </a:rPr>
              <a:t>www.eligibilitycenter.org</a:t>
            </a:r>
            <a:r>
              <a:rPr lang="en-US" sz="1700" dirty="0" smtClean="0"/>
              <a:t>. Cost is $80. Fee waivers are available for eligible students.</a:t>
            </a:r>
            <a:endParaRPr lang="en-US" sz="17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700" dirty="0" smtClean="0"/>
              <a:t>Students </a:t>
            </a:r>
            <a:r>
              <a:rPr lang="en-US" sz="1700" dirty="0"/>
              <a:t>should register to take </a:t>
            </a:r>
            <a:r>
              <a:rPr lang="en-US" sz="1700" dirty="0" smtClean="0"/>
              <a:t>the ACT</a:t>
            </a:r>
            <a:r>
              <a:rPr lang="en-US" sz="1700" dirty="0"/>
              <a:t>, SAT or both. Use the </a:t>
            </a:r>
            <a:r>
              <a:rPr lang="en-US" sz="1700" dirty="0" smtClean="0"/>
              <a:t>NCAA Eligibility </a:t>
            </a:r>
            <a:r>
              <a:rPr lang="en-US" sz="1700" dirty="0"/>
              <a:t>Center code “9999” as a </a:t>
            </a:r>
            <a:r>
              <a:rPr lang="en-US" sz="1700" dirty="0" smtClean="0"/>
              <a:t>score recipient</a:t>
            </a:r>
            <a:r>
              <a:rPr lang="en-US" sz="17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700" dirty="0" smtClean="0"/>
              <a:t>At </a:t>
            </a:r>
            <a:r>
              <a:rPr lang="en-US" sz="1700" dirty="0"/>
              <a:t>the end of the </a:t>
            </a:r>
            <a:r>
              <a:rPr lang="en-US" sz="1700" dirty="0" smtClean="0"/>
              <a:t>year,  official transcripts are submitted for all 11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and 12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graders registered with the NCAA Eligibility Center. </a:t>
            </a:r>
            <a:r>
              <a:rPr lang="en-US" sz="1700" dirty="0"/>
              <a:t> </a:t>
            </a:r>
            <a:r>
              <a:rPr lang="en-US" sz="1700" dirty="0" smtClean="0"/>
              <a:t>Transcript releases are available in School Counseling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790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55380" cy="140053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What a</a:t>
            </a:r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re </a:t>
            </a: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the academic </a:t>
            </a:r>
            <a:r>
              <a:rPr lang="en-US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requirements</a:t>
            </a: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800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Graduate </a:t>
            </a:r>
            <a:r>
              <a:rPr lang="en-US" sz="3600" dirty="0"/>
              <a:t>from high school.</a:t>
            </a:r>
          </a:p>
          <a:p>
            <a:r>
              <a:rPr lang="en-US" sz="3600" dirty="0" smtClean="0"/>
              <a:t>Complete 16 NCAA approved courses. </a:t>
            </a:r>
            <a:r>
              <a:rPr lang="en-US" sz="2800" dirty="0" smtClean="0">
                <a:solidFill>
                  <a:srgbClr val="FFFF00"/>
                </a:solidFill>
              </a:rPr>
              <a:t>(10 of these must be completed by the end of Junior year and 7 must be in math, </a:t>
            </a:r>
            <a:r>
              <a:rPr lang="en-US" sz="2800" dirty="0" err="1" smtClean="0">
                <a:solidFill>
                  <a:srgbClr val="FFFF00"/>
                </a:solidFill>
              </a:rPr>
              <a:t>english</a:t>
            </a:r>
            <a:r>
              <a:rPr lang="en-US" sz="2800" dirty="0" smtClean="0">
                <a:solidFill>
                  <a:srgbClr val="FFFF00"/>
                </a:solidFill>
              </a:rPr>
              <a:t> or science )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3600" dirty="0" smtClean="0"/>
              <a:t>Earn </a:t>
            </a:r>
            <a:r>
              <a:rPr lang="en-US" sz="3600" dirty="0"/>
              <a:t>a minimum required </a:t>
            </a:r>
            <a:r>
              <a:rPr lang="en-US" sz="3600" b="1" i="1" dirty="0" smtClean="0"/>
              <a:t>core course </a:t>
            </a:r>
            <a:r>
              <a:rPr lang="en-US" sz="3600" dirty="0" smtClean="0"/>
              <a:t>grade- point average (GPA</a:t>
            </a:r>
            <a:r>
              <a:rPr lang="en-US" sz="3600" dirty="0"/>
              <a:t>).</a:t>
            </a:r>
          </a:p>
          <a:p>
            <a:r>
              <a:rPr lang="en-US" sz="3600" dirty="0" smtClean="0"/>
              <a:t>Achieve the </a:t>
            </a:r>
            <a:r>
              <a:rPr lang="en-US" sz="3600" dirty="0"/>
              <a:t>required SAT or </a:t>
            </a:r>
            <a:r>
              <a:rPr lang="en-US" sz="3600" dirty="0" smtClean="0"/>
              <a:t>ACT sum </a:t>
            </a:r>
            <a:r>
              <a:rPr lang="en-US" sz="3600" dirty="0"/>
              <a:t>score.</a:t>
            </a:r>
          </a:p>
        </p:txBody>
      </p:sp>
    </p:spTree>
    <p:extLst>
      <p:ext uri="{BB962C8B-B14F-4D97-AF65-F5344CB8AC3E}">
        <p14:creationId xmlns:p14="http://schemas.microsoft.com/office/powerpoint/2010/main" val="34319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96200" cy="12192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Division I</a:t>
            </a:r>
            <a:b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Bookman Old Style" panose="02050604050505020204" pitchFamily="18" charset="0"/>
              </a:rPr>
              <a:t>Core-Course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1"/>
            <a:ext cx="9067800" cy="4572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16 Core </a:t>
            </a:r>
            <a:r>
              <a:rPr lang="en-US" sz="2800" dirty="0" smtClean="0"/>
              <a:t>Courses</a:t>
            </a:r>
            <a:endParaRPr lang="en-US" sz="2800" dirty="0"/>
          </a:p>
          <a:p>
            <a:r>
              <a:rPr lang="en-US" sz="2800" dirty="0" smtClean="0"/>
              <a:t>4 years of English</a:t>
            </a:r>
            <a:endParaRPr lang="en-US" sz="2800" dirty="0"/>
          </a:p>
          <a:p>
            <a:r>
              <a:rPr lang="en-US" sz="2800" dirty="0" smtClean="0"/>
              <a:t>3 years of math (Algebra/Math </a:t>
            </a:r>
            <a:r>
              <a:rPr lang="en-US" sz="2800" dirty="0"/>
              <a:t>I or higher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smtClean="0"/>
              <a:t>2 years of natural/physical science </a:t>
            </a:r>
          </a:p>
          <a:p>
            <a:r>
              <a:rPr lang="en-US" sz="2800" dirty="0"/>
              <a:t>2 years </a:t>
            </a:r>
            <a:r>
              <a:rPr lang="en-US" sz="2800" dirty="0" smtClean="0"/>
              <a:t>of social </a:t>
            </a:r>
            <a:r>
              <a:rPr lang="en-US" sz="2800" dirty="0"/>
              <a:t>science</a:t>
            </a:r>
            <a:endParaRPr lang="en-US" sz="2800" dirty="0" smtClean="0"/>
          </a:p>
          <a:p>
            <a:r>
              <a:rPr lang="en-US" sz="2800" dirty="0" smtClean="0"/>
              <a:t>1 year additional </a:t>
            </a:r>
            <a:r>
              <a:rPr lang="en-US" sz="2800" dirty="0"/>
              <a:t>English, </a:t>
            </a:r>
            <a:r>
              <a:rPr lang="en-US" sz="2800" dirty="0" smtClean="0"/>
              <a:t>math, or science</a:t>
            </a:r>
            <a:endParaRPr lang="en-US" sz="2800" dirty="0"/>
          </a:p>
          <a:p>
            <a:r>
              <a:rPr lang="en-US" sz="2800" dirty="0" smtClean="0"/>
              <a:t>4 </a:t>
            </a:r>
            <a:r>
              <a:rPr lang="en-US" sz="2800" dirty="0"/>
              <a:t>years additional </a:t>
            </a:r>
            <a:r>
              <a:rPr lang="en-US" sz="2800" dirty="0" smtClean="0"/>
              <a:t>academic courses (can include world language)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43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91400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9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What is the “Core Course GPA”?</a:t>
            </a:r>
            <a:endParaRPr lang="en-US" sz="39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05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Students earn credit for each course passed. Quality points are also given for the grade earned in the course. 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Total points earned ÷ Total credits =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Core GPA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78000"/>
              </p:ext>
            </p:extLst>
          </p:nvPr>
        </p:nvGraphicFramePr>
        <p:xfrm>
          <a:off x="3733800" y="1752600"/>
          <a:ext cx="5257800" cy="4952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27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Core Course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Grade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Quality Pts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Credit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GPA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English I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Earth Science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Sociology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0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C00000"/>
                          </a:solidFill>
                        </a:rPr>
                        <a:t>Honors World History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5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3.142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1" y="152400"/>
            <a:ext cx="7467600" cy="22098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Sample Sliding Scale for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Division I Athletics Aid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*</a:t>
            </a:r>
            <a:r>
              <a:rPr lang="en-US" sz="1600" dirty="0" smtClean="0">
                <a:solidFill>
                  <a:schemeClr val="tx1"/>
                </a:solidFill>
              </a:rPr>
              <a:t>Academic Redshirt – Under 2.3. You may receive a scholarship and may practice but you may NOT compete during your first year of enrollment 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266762"/>
              </p:ext>
            </p:extLst>
          </p:nvPr>
        </p:nvGraphicFramePr>
        <p:xfrm>
          <a:off x="152400" y="2438400"/>
          <a:ext cx="5562600" cy="4025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41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 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 (Reading/</a:t>
                      </a:r>
                    </a:p>
                    <a:p>
                      <a:pPr algn="ctr"/>
                      <a:r>
                        <a:rPr lang="en-US" dirty="0" smtClean="0"/>
                        <a:t>Math</a:t>
                      </a:r>
                      <a:r>
                        <a:rPr lang="en-US" baseline="0" dirty="0" smtClean="0"/>
                        <a:t> only)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 Sum</a:t>
                      </a:r>
                      <a:r>
                        <a:rPr lang="en-US" baseline="0" dirty="0" smtClean="0"/>
                        <a:t> Score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r>
                        <a:rPr lang="en-US" dirty="0" smtClean="0"/>
                        <a:t>3.50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r>
                        <a:rPr lang="en-US" dirty="0" smtClean="0"/>
                        <a:t>3.00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r>
                        <a:rPr lang="en-US" dirty="0" smtClean="0"/>
                        <a:t>2.75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r>
                        <a:rPr lang="en-US" dirty="0" smtClean="0"/>
                        <a:t>2.60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r>
                        <a:rPr lang="en-US" dirty="0" smtClean="0"/>
                        <a:t>2.50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r>
                        <a:rPr lang="en-US" dirty="0" smtClean="0"/>
                        <a:t>2.30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2.299*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990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2.100*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1060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2.000*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43600" y="3066396"/>
            <a:ext cx="3048000" cy="276998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000000"/>
              </a:solidFill>
              <a:latin typeface="HelveticaNeueLTStd-Bd"/>
            </a:endParaRPr>
          </a:p>
          <a:p>
            <a:pPr algn="ctr"/>
            <a:endParaRPr lang="en-US" dirty="0">
              <a:solidFill>
                <a:srgbClr val="000000"/>
              </a:solidFill>
              <a:latin typeface="HelveticaNeueLTStd-Bd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NeueLTStd-Bd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HelveticaNeueLTStd-Bd"/>
              </a:rPr>
              <a:t>full sliding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NeueLTStd-Bd"/>
              </a:rPr>
              <a:t>scale </a:t>
            </a:r>
            <a:r>
              <a:rPr lang="en-US" sz="2400" dirty="0">
                <a:solidFill>
                  <a:srgbClr val="000000"/>
                </a:solidFill>
                <a:latin typeface="HelveticaNeueLTStd-Roman"/>
              </a:rPr>
              <a:t>can be found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HelveticaNeueLTStd-Roman"/>
              </a:rPr>
              <a:t>at </a:t>
            </a:r>
            <a:r>
              <a:rPr lang="en-US" sz="2400" dirty="0">
                <a:solidFill>
                  <a:srgbClr val="FFFF00"/>
                </a:solidFill>
                <a:latin typeface="HelveticaNeueLTStd-Roman"/>
                <a:hlinkClick r:id="rId2"/>
              </a:rPr>
              <a:t>eligibilitycenter.org</a:t>
            </a:r>
            <a:endParaRPr lang="en-US" sz="2400" dirty="0">
              <a:solidFill>
                <a:srgbClr val="FFFF00"/>
              </a:solidFill>
              <a:latin typeface="HelveticaNeueLTStd-Roman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HelveticaNeueLTStd-Roman"/>
              </a:rPr>
              <a:t>Click on “Help”, then Resources.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391400" cy="1143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NCAA Division I Initial-Eligibility </a:t>
            </a:r>
            <a:r>
              <a:rPr lang="en-US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Academic Requirements</a:t>
            </a:r>
            <a:endParaRPr lang="en-US" sz="3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1600200"/>
            <a:ext cx="8839200" cy="510540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There are three possible </a:t>
            </a:r>
            <a:r>
              <a:rPr lang="en-US" sz="3200" dirty="0" smtClean="0">
                <a:solidFill>
                  <a:srgbClr val="000000"/>
                </a:solidFill>
              </a:rPr>
              <a:t>academic outcomes:</a:t>
            </a:r>
          </a:p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Qualifier</a:t>
            </a:r>
            <a:r>
              <a:rPr lang="en-US" sz="3200" dirty="0" smtClean="0">
                <a:solidFill>
                  <a:srgbClr val="5C7A8B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= competition, athletics aid (scholarship), and </a:t>
            </a:r>
            <a:r>
              <a:rPr lang="en-US" sz="3200" dirty="0" smtClean="0">
                <a:solidFill>
                  <a:srgbClr val="000000"/>
                </a:solidFill>
              </a:rPr>
              <a:t>practice the </a:t>
            </a:r>
            <a:r>
              <a:rPr lang="en-US" sz="3200" dirty="0">
                <a:solidFill>
                  <a:srgbClr val="000000"/>
                </a:solidFill>
              </a:rPr>
              <a:t>first </a:t>
            </a:r>
            <a:r>
              <a:rPr lang="en-US" sz="3200" dirty="0" smtClean="0">
                <a:solidFill>
                  <a:srgbClr val="000000"/>
                </a:solidFill>
              </a:rPr>
              <a:t>year</a:t>
            </a: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C000"/>
                </a:solidFill>
              </a:rPr>
              <a:t>Academic </a:t>
            </a:r>
            <a:r>
              <a:rPr lang="en-US" sz="3200" dirty="0">
                <a:solidFill>
                  <a:srgbClr val="FFC000"/>
                </a:solidFill>
              </a:rPr>
              <a:t>Redshirt </a:t>
            </a:r>
            <a:r>
              <a:rPr lang="en-US" sz="3200" dirty="0">
                <a:solidFill>
                  <a:srgbClr val="000000"/>
                </a:solidFill>
              </a:rPr>
              <a:t>= athletics aid the first </a:t>
            </a:r>
            <a:r>
              <a:rPr lang="en-US" sz="3200" dirty="0" smtClean="0">
                <a:solidFill>
                  <a:srgbClr val="000000"/>
                </a:solidFill>
              </a:rPr>
              <a:t>year</a:t>
            </a:r>
            <a:r>
              <a:rPr lang="en-US" sz="3200" dirty="0">
                <a:solidFill>
                  <a:srgbClr val="000000"/>
                </a:solidFill>
              </a:rPr>
              <a:t>, practice in </a:t>
            </a:r>
            <a:r>
              <a:rPr lang="en-US" sz="3200" dirty="0" smtClean="0">
                <a:solidFill>
                  <a:srgbClr val="000000"/>
                </a:solidFill>
              </a:rPr>
              <a:t>first regular </a:t>
            </a:r>
            <a:r>
              <a:rPr lang="en-US" sz="3200" dirty="0">
                <a:solidFill>
                  <a:srgbClr val="000000"/>
                </a:solidFill>
              </a:rPr>
              <a:t>academic </a:t>
            </a:r>
            <a:r>
              <a:rPr lang="en-US" sz="3200" dirty="0" smtClean="0">
                <a:solidFill>
                  <a:srgbClr val="000000"/>
                </a:solidFill>
              </a:rPr>
              <a:t>term (semester or quarter). Not eligible for competition the first year. </a:t>
            </a:r>
          </a:p>
          <a:p>
            <a:pPr marL="0" indent="0">
              <a:buNone/>
            </a:pPr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en-US" sz="3200" dirty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Nonqualifier </a:t>
            </a:r>
            <a:r>
              <a:rPr lang="en-US" sz="3200" dirty="0">
                <a:solidFill>
                  <a:srgbClr val="000000"/>
                </a:solidFill>
              </a:rPr>
              <a:t>= no athletics aid, practice or </a:t>
            </a:r>
            <a:r>
              <a:rPr lang="en-US" sz="3200" dirty="0" smtClean="0">
                <a:solidFill>
                  <a:srgbClr val="000000"/>
                </a:solidFill>
              </a:rPr>
              <a:t>competition </a:t>
            </a:r>
            <a:r>
              <a:rPr lang="en-US" sz="3200" dirty="0">
                <a:solidFill>
                  <a:srgbClr val="000000"/>
                </a:solidFill>
              </a:rPr>
              <a:t>the </a:t>
            </a:r>
            <a:r>
              <a:rPr lang="en-US" sz="3200" dirty="0" smtClean="0">
                <a:solidFill>
                  <a:srgbClr val="000000"/>
                </a:solidFill>
              </a:rPr>
              <a:t>first year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71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6662"/>
            <a:ext cx="7436206" cy="990599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NCAA Division </a:t>
            </a:r>
            <a:r>
              <a:rPr lang="en-US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Requirements</a:t>
            </a:r>
            <a:endParaRPr lang="en-US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6291"/>
            <a:ext cx="8229600" cy="2743200"/>
          </a:xfrm>
          <a:ln w="6350">
            <a:noFill/>
            <a:prstDash val="sysDot"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For Full Qualifier: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Minimum </a:t>
            </a:r>
            <a:r>
              <a:rPr lang="en-US" sz="2000" dirty="0">
                <a:solidFill>
                  <a:srgbClr val="000000"/>
                </a:solidFill>
              </a:rPr>
              <a:t>GPA of </a:t>
            </a:r>
            <a:r>
              <a:rPr lang="en-US" sz="2000" dirty="0">
                <a:solidFill>
                  <a:srgbClr val="FFFF00"/>
                </a:solidFill>
              </a:rPr>
              <a:t>2.300</a:t>
            </a:r>
            <a:r>
              <a:rPr lang="en-US" sz="2000" dirty="0">
                <a:solidFill>
                  <a:srgbClr val="000000"/>
                </a:solidFill>
              </a:rPr>
              <a:t> in those 16 core </a:t>
            </a:r>
            <a:r>
              <a:rPr lang="en-US" sz="2000" dirty="0" smtClean="0">
                <a:solidFill>
                  <a:srgbClr val="000000"/>
                </a:solidFill>
              </a:rPr>
              <a:t>courses</a:t>
            </a:r>
          </a:p>
          <a:p>
            <a:r>
              <a:rPr lang="en-US" sz="2000" dirty="0" smtClean="0"/>
              <a:t>Earn the </a:t>
            </a:r>
            <a:r>
              <a:rPr lang="en-US" sz="2000" dirty="0"/>
              <a:t>SAT (math and critical reading) </a:t>
            </a:r>
            <a:r>
              <a:rPr lang="en-US" sz="2000" dirty="0" smtClean="0"/>
              <a:t>or ACT </a:t>
            </a:r>
            <a:r>
              <a:rPr lang="en-US" sz="2000" i="1" dirty="0" smtClean="0"/>
              <a:t>sum</a:t>
            </a:r>
            <a:r>
              <a:rPr lang="en-US" sz="2000" dirty="0" smtClean="0"/>
              <a:t> score matching the Division I sliding scale.</a:t>
            </a:r>
          </a:p>
          <a:p>
            <a:r>
              <a:rPr lang="en-US" sz="2000" dirty="0" smtClean="0"/>
              <a:t>Graduate high school on time.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For Academic Redshirt: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ore-course GPA of 2.00 – 2.29</a:t>
            </a:r>
          </a:p>
          <a:p>
            <a:r>
              <a:rPr lang="en-US" sz="2000" dirty="0"/>
              <a:t>Earn the SAT (math and critical reading) or ACT sum score matching the </a:t>
            </a:r>
            <a:r>
              <a:rPr lang="en-US" sz="2000" dirty="0" smtClean="0"/>
              <a:t>GPA on the Division </a:t>
            </a:r>
            <a:r>
              <a:rPr lang="en-US" sz="2000" dirty="0"/>
              <a:t>I sliding scale</a:t>
            </a:r>
            <a:r>
              <a:rPr lang="en-US" sz="2000" dirty="0" smtClean="0"/>
              <a:t>.		</a:t>
            </a:r>
            <a:endParaRPr lang="en-US" sz="2000" dirty="0"/>
          </a:p>
          <a:p>
            <a:r>
              <a:rPr lang="en-US" sz="2000" dirty="0"/>
              <a:t>Graduate high school on time.</a:t>
            </a:r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408">
            <a:off x="7318173" y="4169330"/>
            <a:ext cx="1252538" cy="10504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96291"/>
            <a:ext cx="260096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9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524473" cy="118620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What If You Do Not </a:t>
            </a:r>
            <a:r>
              <a:rPr lang="en-US" sz="32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Meet Either </a:t>
            </a:r>
            <a:r>
              <a:rPr lang="en-US" sz="3200" dirty="0">
                <a:solidFill>
                  <a:schemeClr val="tx1"/>
                </a:solidFill>
                <a:latin typeface="Bookman Old Style" panose="02050604050505020204" pitchFamily="18" charset="0"/>
              </a:rPr>
              <a:t>Set of Requirements?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If you do not meet either set of </a:t>
            </a:r>
            <a:r>
              <a:rPr lang="en-US" sz="3200" dirty="0" smtClean="0">
                <a:solidFill>
                  <a:srgbClr val="000000"/>
                </a:solidFill>
              </a:rPr>
              <a:t>requirements</a:t>
            </a:r>
            <a:r>
              <a:rPr lang="en-US" sz="3200" dirty="0">
                <a:solidFill>
                  <a:srgbClr val="000000"/>
                </a:solidFill>
              </a:rPr>
              <a:t>, you </a:t>
            </a:r>
            <a:r>
              <a:rPr lang="en-US" sz="3200" dirty="0" smtClean="0">
                <a:solidFill>
                  <a:srgbClr val="000000"/>
                </a:solidFill>
              </a:rPr>
              <a:t>are a </a:t>
            </a:r>
            <a:r>
              <a:rPr lang="en-US" sz="3200" dirty="0">
                <a:solidFill>
                  <a:srgbClr val="FF0000"/>
                </a:solidFill>
              </a:rPr>
              <a:t>nonqualifier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A nonqualifier: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Cannot </a:t>
            </a:r>
            <a:r>
              <a:rPr lang="en-US" sz="3200" dirty="0">
                <a:solidFill>
                  <a:srgbClr val="000000"/>
                </a:solidFill>
              </a:rPr>
              <a:t>receive athletics aid during </a:t>
            </a:r>
            <a:r>
              <a:rPr lang="en-US" sz="3200" dirty="0" smtClean="0">
                <a:solidFill>
                  <a:srgbClr val="000000"/>
                </a:solidFill>
              </a:rPr>
              <a:t>the first </a:t>
            </a:r>
            <a:r>
              <a:rPr lang="en-US" sz="3200" dirty="0">
                <a:solidFill>
                  <a:srgbClr val="000000"/>
                </a:solidFill>
              </a:rPr>
              <a:t>year at an NCAA Division I </a:t>
            </a:r>
            <a:r>
              <a:rPr lang="en-US" sz="3200" dirty="0" smtClean="0">
                <a:solidFill>
                  <a:srgbClr val="000000"/>
                </a:solidFill>
              </a:rPr>
              <a:t>school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Cannot </a:t>
            </a:r>
            <a:r>
              <a:rPr lang="en-US" sz="3200" dirty="0">
                <a:solidFill>
                  <a:srgbClr val="000000"/>
                </a:solidFill>
              </a:rPr>
              <a:t>practice or compete during the </a:t>
            </a:r>
            <a:r>
              <a:rPr lang="en-US" sz="3200" dirty="0" smtClean="0">
                <a:solidFill>
                  <a:srgbClr val="000000"/>
                </a:solidFill>
              </a:rPr>
              <a:t>first year </a:t>
            </a:r>
            <a:r>
              <a:rPr lang="en-US" sz="3200" dirty="0">
                <a:solidFill>
                  <a:srgbClr val="000000"/>
                </a:solidFill>
              </a:rPr>
              <a:t>at a Division I </a:t>
            </a:r>
            <a:r>
              <a:rPr lang="en-US" sz="3200" dirty="0" smtClean="0">
                <a:solidFill>
                  <a:srgbClr val="000000"/>
                </a:solidFill>
              </a:rPr>
              <a:t>school.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9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1060</TotalTime>
  <Words>791</Words>
  <Application>Microsoft Office PowerPoint</Application>
  <PresentationFormat>On-screen Show (4:3)</PresentationFormat>
  <Paragraphs>153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Bookman Old Style</vt:lpstr>
      <vt:lpstr>Calibri</vt:lpstr>
      <vt:lpstr>Century Gothic</vt:lpstr>
      <vt:lpstr>HelveticaNeueLTStd-Bd</vt:lpstr>
      <vt:lpstr>HelveticaNeueLTStd-Roman</vt:lpstr>
      <vt:lpstr>Liberator</vt:lpstr>
      <vt:lpstr>Wingdings</vt:lpstr>
      <vt:lpstr>Wingdings 3</vt:lpstr>
      <vt:lpstr>Ion</vt:lpstr>
      <vt:lpstr>    Steps to achieving your eligibility</vt:lpstr>
      <vt:lpstr>START EARLY!!</vt:lpstr>
      <vt:lpstr>What are the academic requirements?</vt:lpstr>
      <vt:lpstr>Division I Core-Course Requirements</vt:lpstr>
      <vt:lpstr>What is the “Core Course GPA”?</vt:lpstr>
      <vt:lpstr>Sample Sliding Scale for  Division I Athletics Aid  *Academic Redshirt – Under 2.3. You may receive a scholarship and may practice but you may NOT compete during your first year of enrollment </vt:lpstr>
      <vt:lpstr>NCAA Division I Initial-Eligibility  Academic Requirements</vt:lpstr>
      <vt:lpstr>NCAA Division I Requirements</vt:lpstr>
      <vt:lpstr>What If You Do Not Meet Either Set of Requirements?</vt:lpstr>
      <vt:lpstr>What about Division II? </vt:lpstr>
      <vt:lpstr>Division II Core-Course Requirements</vt:lpstr>
      <vt:lpstr>New NCAA Division II Competition  Academic Requirements  </vt:lpstr>
      <vt:lpstr> Division III Core-Course Requirements </vt:lpstr>
      <vt:lpstr>PowerPoint Presentation</vt:lpstr>
      <vt:lpstr>PowerPoint Presentation</vt:lpstr>
      <vt:lpstr>For more information:</vt:lpstr>
    </vt:vector>
  </TitlesOfParts>
  <Company>Wake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Thornton</dc:creator>
  <cp:lastModifiedBy>Jennifer Dixon</cp:lastModifiedBy>
  <cp:revision>48</cp:revision>
  <dcterms:created xsi:type="dcterms:W3CDTF">2016-11-03T14:16:24Z</dcterms:created>
  <dcterms:modified xsi:type="dcterms:W3CDTF">2024-08-29T18:04:03Z</dcterms:modified>
</cp:coreProperties>
</file>