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handoutMasterIdLst>
    <p:handoutMasterId r:id="rId18"/>
  </p:handoutMasterIdLst>
  <p:sldIdLst>
    <p:sldId id="256" r:id="rId2"/>
    <p:sldId id="257" r:id="rId3"/>
    <p:sldId id="259" r:id="rId4"/>
    <p:sldId id="285" r:id="rId5"/>
    <p:sldId id="278" r:id="rId6"/>
    <p:sldId id="274" r:id="rId7"/>
    <p:sldId id="276" r:id="rId8"/>
    <p:sldId id="277" r:id="rId9"/>
    <p:sldId id="261" r:id="rId10"/>
    <p:sldId id="275" r:id="rId11"/>
    <p:sldId id="280" r:id="rId12"/>
    <p:sldId id="282" r:id="rId13"/>
    <p:sldId id="262" r:id="rId14"/>
    <p:sldId id="263" r:id="rId15"/>
    <p:sldId id="265" r:id="rId16"/>
    <p:sldId id="287"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07" d="100"/>
          <a:sy n="107" d="100"/>
        </p:scale>
        <p:origin x="1734" y="114"/>
      </p:cViewPr>
      <p:guideLst>
        <p:guide orient="horz" pos="2160"/>
        <p:guide pos="2880"/>
      </p:guideLst>
    </p:cSldViewPr>
  </p:slideViewPr>
  <p:notesTextViewPr>
    <p:cViewPr>
      <p:scale>
        <a:sx n="1" d="1"/>
        <a:sy n="1" d="1"/>
      </p:scale>
      <p:origin x="0" y="0"/>
    </p:cViewPr>
  </p:notesTextViewPr>
  <p:sorterViewPr>
    <p:cViewPr>
      <p:scale>
        <a:sx n="100" d="100"/>
        <a:sy n="100" d="100"/>
      </p:scale>
      <p:origin x="0" y="105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FFF633-E979-4807-8C9A-E5D107C4DBD1}"/>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8A9E0B6E-467A-41F7-9AE6-44DA9688792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B6B7D89-A36E-44B2-BF64-813BC1F21CEB}" type="datetimeFigureOut">
              <a:rPr lang="en-US" smtClean="0"/>
              <a:t>8/19/2024</a:t>
            </a:fld>
            <a:endParaRPr lang="en-US"/>
          </a:p>
        </p:txBody>
      </p:sp>
      <p:sp>
        <p:nvSpPr>
          <p:cNvPr id="4" name="Footer Placeholder 3">
            <a:extLst>
              <a:ext uri="{FF2B5EF4-FFF2-40B4-BE49-F238E27FC236}">
                <a16:creationId xmlns:a16="http://schemas.microsoft.com/office/drawing/2014/main" id="{085DAE43-357A-4E23-819B-A71BAC3F2634}"/>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F36B470-5CD1-45C5-A7C5-C58BC3D85A51}"/>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CFE613A-F2DA-405F-B7B5-35F72D32CBA5}" type="slidenum">
              <a:rPr lang="en-US" smtClean="0"/>
              <a:t>‹#›</a:t>
            </a:fld>
            <a:endParaRPr lang="en-US"/>
          </a:p>
        </p:txBody>
      </p:sp>
    </p:spTree>
    <p:extLst>
      <p:ext uri="{BB962C8B-B14F-4D97-AF65-F5344CB8AC3E}">
        <p14:creationId xmlns:p14="http://schemas.microsoft.com/office/powerpoint/2010/main" val="255760002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F4FF05-B643-4B6F-A3B1-77E0B9450B97}"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89531-E969-497C-A2D7-F12E9B04CAE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68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4FF05-B643-4B6F-A3B1-77E0B9450B97}"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127468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4FF05-B643-4B6F-A3B1-77E0B9450B97}"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3349426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4FF05-B643-4B6F-A3B1-77E0B9450B97}"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68809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F4FF05-B643-4B6F-A3B1-77E0B9450B97}"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89531-E969-497C-A2D7-F12E9B04CAE0}"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79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F4FF05-B643-4B6F-A3B1-77E0B9450B97}"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31473092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F4FF05-B643-4B6F-A3B1-77E0B9450B97}" type="datetimeFigureOut">
              <a:rPr lang="en-US" smtClean="0"/>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170915469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F4FF05-B643-4B6F-A3B1-77E0B9450B97}" type="datetimeFigureOut">
              <a:rPr lang="en-US" smtClean="0"/>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237236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1F4FF05-B643-4B6F-A3B1-77E0B9450B97}" type="datetimeFigureOut">
              <a:rPr lang="en-US" smtClean="0"/>
              <a:t>8/19/2024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2980948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1F4FF05-B643-4B6F-A3B1-77E0B9450B97}" type="datetimeFigureOut">
              <a:rPr lang="en-US" smtClean="0"/>
              <a:t>8/19/2024</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B89531-E969-497C-A2D7-F12E9B04CAE0}" type="slidenum">
              <a:rPr lang="en-US" smtClean="0"/>
              <a:t>‹#›</a:t>
            </a:fld>
            <a:endParaRPr lang="en-US"/>
          </a:p>
        </p:txBody>
      </p:sp>
    </p:spTree>
    <p:extLst>
      <p:ext uri="{BB962C8B-B14F-4D97-AF65-F5344CB8AC3E}">
        <p14:creationId xmlns:p14="http://schemas.microsoft.com/office/powerpoint/2010/main" val="198815459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1F4FF05-B643-4B6F-A3B1-77E0B9450B97}"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89531-E969-497C-A2D7-F12E9B04CAE0}" type="slidenum">
              <a:rPr lang="en-US" smtClean="0"/>
              <a:t>‹#›</a:t>
            </a:fld>
            <a:endParaRPr lang="en-US"/>
          </a:p>
        </p:txBody>
      </p:sp>
    </p:spTree>
    <p:extLst>
      <p:ext uri="{BB962C8B-B14F-4D97-AF65-F5344CB8AC3E}">
        <p14:creationId xmlns:p14="http://schemas.microsoft.com/office/powerpoint/2010/main" val="332432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1F4FF05-B643-4B6F-A3B1-77E0B9450B97}" type="datetimeFigureOut">
              <a:rPr lang="en-US" smtClean="0"/>
              <a:t>8/19/2024</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FB89531-E969-497C-A2D7-F12E9B04CAE0}"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48672"/>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robinsonp@anniston.k12.al.us" TargetMode="External"/><Relationship Id="rId2" Type="http://schemas.openxmlformats.org/officeDocument/2006/relationships/hyperlink" Target="mailto:poseyp@Anniston.k12.al.us" TargetMode="External"/><Relationship Id="rId1" Type="http://schemas.openxmlformats.org/officeDocument/2006/relationships/slideLayout" Target="../slideLayouts/slideLayout2.xml"/><Relationship Id="rId6" Type="http://schemas.openxmlformats.org/officeDocument/2006/relationships/hyperlink" Target="mailto:browns@anniston.k12.al.us" TargetMode="External"/><Relationship Id="rId5" Type="http://schemas.openxmlformats.org/officeDocument/2006/relationships/hyperlink" Target="mailto:tatumv@anniston.k12.al.us" TargetMode="External"/><Relationship Id="rId4" Type="http://schemas.openxmlformats.org/officeDocument/2006/relationships/hyperlink" Target="mailto:hallte@anniston.k12.al.u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campbelll@anniston.k12.al.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533400"/>
            <a:ext cx="6248400" cy="1524000"/>
          </a:xfrm>
        </p:spPr>
        <p:txBody>
          <a:bodyPr>
            <a:normAutofit/>
          </a:bodyPr>
          <a:lstStyle/>
          <a:p>
            <a:pPr algn="ctr"/>
            <a:r>
              <a:rPr lang="en-US" sz="3200" dirty="0">
                <a:solidFill>
                  <a:schemeClr val="accent1"/>
                </a:solidFill>
                <a:latin typeface="Cooper Black" panose="0208090404030B020404" pitchFamily="18" charset="0"/>
              </a:rPr>
              <a:t>Annual Title I Meeting and Benefits of Parent and Family Engagement</a:t>
            </a:r>
          </a:p>
        </p:txBody>
      </p:sp>
      <p:sp>
        <p:nvSpPr>
          <p:cNvPr id="3" name="Subtitle 2"/>
          <p:cNvSpPr>
            <a:spLocks noGrp="1"/>
          </p:cNvSpPr>
          <p:nvPr>
            <p:ph type="subTitle" idx="1"/>
          </p:nvPr>
        </p:nvSpPr>
        <p:spPr>
          <a:xfrm>
            <a:off x="4876800" y="5562600"/>
            <a:ext cx="4128796" cy="762000"/>
          </a:xfrm>
        </p:spPr>
        <p:txBody>
          <a:bodyPr>
            <a:normAutofit/>
          </a:bodyPr>
          <a:lstStyle/>
          <a:p>
            <a:pPr algn="ctr"/>
            <a:r>
              <a:rPr lang="en-US" b="1" dirty="0">
                <a:solidFill>
                  <a:schemeClr val="accent5"/>
                </a:solidFill>
              </a:rPr>
              <a:t>Anniston city schools</a:t>
            </a:r>
          </a:p>
        </p:txBody>
      </p:sp>
      <p:pic>
        <p:nvPicPr>
          <p:cNvPr id="4" name="Picture 3">
            <a:extLst>
              <a:ext uri="{FF2B5EF4-FFF2-40B4-BE49-F238E27FC236}">
                <a16:creationId xmlns:a16="http://schemas.microsoft.com/office/drawing/2014/main" id="{CA573F80-05E2-44B5-BCC6-9B0FDFE0F9F3}"/>
              </a:ext>
            </a:extLst>
          </p:cNvPr>
          <p:cNvPicPr>
            <a:picLocks noChangeAspect="1"/>
          </p:cNvPicPr>
          <p:nvPr/>
        </p:nvPicPr>
        <p:blipFill>
          <a:blip r:embed="rId2"/>
          <a:stretch>
            <a:fillRect/>
          </a:stretch>
        </p:blipFill>
        <p:spPr>
          <a:xfrm>
            <a:off x="3276600" y="2133600"/>
            <a:ext cx="2928937" cy="2928937"/>
          </a:xfrm>
          <a:prstGeom prst="rect">
            <a:avLst/>
          </a:prstGeom>
        </p:spPr>
      </p:pic>
    </p:spTree>
    <p:extLst>
      <p:ext uri="{BB962C8B-B14F-4D97-AF65-F5344CB8AC3E}">
        <p14:creationId xmlns:p14="http://schemas.microsoft.com/office/powerpoint/2010/main" val="356837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3A84-C95F-4CE0-93DC-6DD655B138E2}"/>
              </a:ext>
            </a:extLst>
          </p:cNvPr>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Reservation of Funds, 1% Set -Aside</a:t>
            </a:r>
          </a:p>
        </p:txBody>
      </p:sp>
      <p:sp>
        <p:nvSpPr>
          <p:cNvPr id="3" name="Content Placeholder 2">
            <a:extLst>
              <a:ext uri="{FF2B5EF4-FFF2-40B4-BE49-F238E27FC236}">
                <a16:creationId xmlns:a16="http://schemas.microsoft.com/office/drawing/2014/main" id="{93E86030-401D-4E4C-AB2F-3BB6F7EA86FE}"/>
              </a:ext>
            </a:extLst>
          </p:cNvPr>
          <p:cNvSpPr>
            <a:spLocks noGrp="1"/>
          </p:cNvSpPr>
          <p:nvPr>
            <p:ph idx="1"/>
          </p:nvPr>
        </p:nvSpPr>
        <p:spPr>
          <a:xfrm>
            <a:off x="495300" y="1828800"/>
            <a:ext cx="8153400" cy="5334000"/>
          </a:xfrm>
        </p:spPr>
        <p:txBody>
          <a:bodyPr>
            <a:normAutofit/>
          </a:bodyPr>
          <a:lstStyle/>
          <a:p>
            <a:r>
              <a:rPr lang="en-US" sz="2400" dirty="0">
                <a:latin typeface="Arial Narrow" panose="020B0606020202030204" pitchFamily="34" charset="0"/>
              </a:rPr>
              <a:t>Any school district with a Title I, Part A allocation exceeding $500,000 is required by statute to set-aside 1% of its Title I, Part A allocation for parent and family engagement.</a:t>
            </a:r>
          </a:p>
          <a:p>
            <a:pPr lvl="1"/>
            <a:r>
              <a:rPr lang="en-US" sz="2400" dirty="0">
                <a:latin typeface="Arial Narrow" panose="020B0606020202030204" pitchFamily="34" charset="0"/>
              </a:rPr>
              <a:t>Of that 1%, 10% may be reserved at the district-level for system-wide initiatives and administrative expenses related to parent and family engagement</a:t>
            </a:r>
          </a:p>
          <a:p>
            <a:pPr lvl="1"/>
            <a:r>
              <a:rPr lang="en-US" sz="2400" dirty="0">
                <a:latin typeface="Arial Narrow" panose="020B0606020202030204" pitchFamily="34" charset="0"/>
              </a:rPr>
              <a:t>Of the 1%, 90% must be allocated to the Title I schools in the district to implement school-level parent and family engagement</a:t>
            </a:r>
          </a:p>
          <a:p>
            <a:pPr lvl="1"/>
            <a:r>
              <a:rPr lang="en-US" sz="2400" dirty="0">
                <a:latin typeface="Arial Narrow" panose="020B0606020202030204" pitchFamily="34" charset="0"/>
              </a:rPr>
              <a:t>Title I, Part A parents have the right to be involved in the decisions regarding how these funds will be used for parent and family engagement activities </a:t>
            </a:r>
          </a:p>
          <a:p>
            <a:endParaRPr lang="en-US" dirty="0"/>
          </a:p>
        </p:txBody>
      </p:sp>
    </p:spTree>
    <p:extLst>
      <p:ext uri="{BB962C8B-B14F-4D97-AF65-F5344CB8AC3E}">
        <p14:creationId xmlns:p14="http://schemas.microsoft.com/office/powerpoint/2010/main" val="357508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3732B-653D-4337-BD0A-14022C11C5BC}"/>
              </a:ext>
            </a:extLst>
          </p:cNvPr>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Teacher Qualifications</a:t>
            </a:r>
          </a:p>
        </p:txBody>
      </p:sp>
      <p:sp>
        <p:nvSpPr>
          <p:cNvPr id="3" name="Content Placeholder 2">
            <a:extLst>
              <a:ext uri="{FF2B5EF4-FFF2-40B4-BE49-F238E27FC236}">
                <a16:creationId xmlns:a16="http://schemas.microsoft.com/office/drawing/2014/main" id="{8BC8D9FC-723D-44AE-8CAF-0BEBE95F5D32}"/>
              </a:ext>
            </a:extLst>
          </p:cNvPr>
          <p:cNvSpPr>
            <a:spLocks noGrp="1"/>
          </p:cNvSpPr>
          <p:nvPr>
            <p:ph idx="1"/>
          </p:nvPr>
        </p:nvSpPr>
        <p:spPr>
          <a:xfrm>
            <a:off x="755129" y="1892809"/>
            <a:ext cx="7633742" cy="3593591"/>
          </a:xfrm>
        </p:spPr>
        <p:txBody>
          <a:bodyPr>
            <a:normAutofit/>
          </a:bodyPr>
          <a:lstStyle/>
          <a:p>
            <a:r>
              <a:rPr lang="en-US" sz="2400" dirty="0">
                <a:latin typeface="Arial Narrow" panose="020B0606020202030204" pitchFamily="34" charset="0"/>
              </a:rPr>
              <a:t>Schools are required to notify parents that they have the right to request information regarding the qualifications of their child’s teacher, Section 1112 (e) (1) (A)</a:t>
            </a:r>
          </a:p>
          <a:p>
            <a:r>
              <a:rPr lang="en-US" sz="2400" dirty="0">
                <a:latin typeface="Arial Narrow" panose="020B0606020202030204" pitchFamily="34" charset="0"/>
              </a:rPr>
              <a:t>Parents must follow the school procedure to request this information</a:t>
            </a:r>
          </a:p>
          <a:p>
            <a:r>
              <a:rPr lang="en-US" sz="2400" dirty="0">
                <a:latin typeface="Arial Narrow" panose="020B0606020202030204" pitchFamily="34" charset="0"/>
              </a:rPr>
              <a:t>Check with your school office or district office to make this request</a:t>
            </a:r>
          </a:p>
        </p:txBody>
      </p:sp>
    </p:spTree>
    <p:extLst>
      <p:ext uri="{BB962C8B-B14F-4D97-AF65-F5344CB8AC3E}">
        <p14:creationId xmlns:p14="http://schemas.microsoft.com/office/powerpoint/2010/main" val="1789852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61103-5C20-44DC-A2AD-1F55ACC4578F}"/>
              </a:ext>
            </a:extLst>
          </p:cNvPr>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Who to Contact</a:t>
            </a:r>
          </a:p>
        </p:txBody>
      </p:sp>
      <p:sp>
        <p:nvSpPr>
          <p:cNvPr id="3" name="Content Placeholder 2">
            <a:extLst>
              <a:ext uri="{FF2B5EF4-FFF2-40B4-BE49-F238E27FC236}">
                <a16:creationId xmlns:a16="http://schemas.microsoft.com/office/drawing/2014/main" id="{30605EB1-4E7A-46FF-9401-C35EB19D6CA2}"/>
              </a:ext>
            </a:extLst>
          </p:cNvPr>
          <p:cNvSpPr>
            <a:spLocks noGrp="1"/>
          </p:cNvSpPr>
          <p:nvPr>
            <p:ph idx="1"/>
          </p:nvPr>
        </p:nvSpPr>
        <p:spPr>
          <a:xfrm>
            <a:off x="755129" y="2045209"/>
            <a:ext cx="7633742" cy="3593591"/>
          </a:xfrm>
        </p:spPr>
        <p:txBody>
          <a:bodyPr>
            <a:normAutofit fontScale="92500" lnSpcReduction="10000"/>
          </a:bodyPr>
          <a:lstStyle/>
          <a:p>
            <a:r>
              <a:rPr lang="en-US" sz="2400" dirty="0">
                <a:solidFill>
                  <a:schemeClr val="accent2"/>
                </a:solidFill>
                <a:latin typeface="Arial Narrow" panose="020B0606020202030204" pitchFamily="34" charset="0"/>
              </a:rPr>
              <a:t>&lt;Anniston High School, Phillip Posey, Principal </a:t>
            </a:r>
            <a:r>
              <a:rPr lang="en-US" sz="2400" dirty="0">
                <a:solidFill>
                  <a:schemeClr val="accent2"/>
                </a:solidFill>
                <a:latin typeface="Arial Narrow" panose="020B0606020202030204" pitchFamily="34" charset="0"/>
                <a:hlinkClick r:id="rId2"/>
              </a:rPr>
              <a:t>poseyp@Anniston.k12.al.us</a:t>
            </a:r>
            <a:r>
              <a:rPr lang="en-US" sz="2400" dirty="0">
                <a:solidFill>
                  <a:schemeClr val="accent2"/>
                </a:solidFill>
                <a:latin typeface="Arial Narrow" panose="020B0606020202030204" pitchFamily="34" charset="0"/>
              </a:rPr>
              <a:t> 256-231-5010 &gt;</a:t>
            </a:r>
          </a:p>
          <a:p>
            <a:r>
              <a:rPr lang="en-US" sz="2400" dirty="0">
                <a:solidFill>
                  <a:schemeClr val="accent2"/>
                </a:solidFill>
                <a:latin typeface="Arial Narrow" panose="020B0606020202030204" pitchFamily="34" charset="0"/>
              </a:rPr>
              <a:t>&lt;Anniston Middle School, Paulette Robinson, Principal </a:t>
            </a:r>
            <a:r>
              <a:rPr lang="en-US" sz="2400" dirty="0">
                <a:solidFill>
                  <a:schemeClr val="accent2"/>
                </a:solidFill>
                <a:latin typeface="Arial Narrow" panose="020B0606020202030204" pitchFamily="34" charset="0"/>
                <a:hlinkClick r:id="rId3"/>
              </a:rPr>
              <a:t>robinsonp@anniston.k12.al.us</a:t>
            </a:r>
            <a:r>
              <a:rPr lang="en-US" sz="2400" dirty="0">
                <a:solidFill>
                  <a:schemeClr val="accent2"/>
                </a:solidFill>
                <a:latin typeface="Arial Narrow" panose="020B0606020202030204" pitchFamily="34" charset="0"/>
              </a:rPr>
              <a:t> 256-231-5020&gt;</a:t>
            </a:r>
          </a:p>
          <a:p>
            <a:r>
              <a:rPr lang="en-US" sz="2400" dirty="0">
                <a:solidFill>
                  <a:schemeClr val="accent2"/>
                </a:solidFill>
                <a:latin typeface="Arial Narrow" panose="020B0606020202030204" pitchFamily="34" charset="0"/>
              </a:rPr>
              <a:t>&lt;Cobb Preparatory Academy, Teresia Hall, Principal </a:t>
            </a:r>
            <a:r>
              <a:rPr lang="en-US" sz="2400" dirty="0">
                <a:solidFill>
                  <a:schemeClr val="accent2"/>
                </a:solidFill>
                <a:latin typeface="Arial Narrow" panose="020B0606020202030204" pitchFamily="34" charset="0"/>
                <a:hlinkClick r:id="rId4"/>
              </a:rPr>
              <a:t>hallte@anniston.k12.al.us</a:t>
            </a:r>
            <a:r>
              <a:rPr lang="en-US" sz="2400" dirty="0">
                <a:solidFill>
                  <a:schemeClr val="accent2"/>
                </a:solidFill>
                <a:latin typeface="Arial Narrow" panose="020B0606020202030204" pitchFamily="34" charset="0"/>
              </a:rPr>
              <a:t> 256-231-5030&gt;</a:t>
            </a:r>
          </a:p>
          <a:p>
            <a:r>
              <a:rPr lang="en-US" sz="2400" dirty="0">
                <a:solidFill>
                  <a:schemeClr val="accent2"/>
                </a:solidFill>
                <a:latin typeface="Arial Narrow" panose="020B0606020202030204" pitchFamily="34" charset="0"/>
              </a:rPr>
              <a:t>&lt;Golden Springs Elementary, Dr. </a:t>
            </a:r>
            <a:r>
              <a:rPr lang="en-US" sz="2400" dirty="0" err="1">
                <a:solidFill>
                  <a:schemeClr val="accent2"/>
                </a:solidFill>
                <a:latin typeface="Arial Narrow" panose="020B0606020202030204" pitchFamily="34" charset="0"/>
              </a:rPr>
              <a:t>Vishelle</a:t>
            </a:r>
            <a:r>
              <a:rPr lang="en-US" sz="2400" dirty="0">
                <a:solidFill>
                  <a:schemeClr val="accent2"/>
                </a:solidFill>
                <a:latin typeface="Arial Narrow" panose="020B0606020202030204" pitchFamily="34" charset="0"/>
              </a:rPr>
              <a:t> Tatum, Principal </a:t>
            </a:r>
            <a:r>
              <a:rPr lang="en-US" sz="2400" dirty="0">
                <a:solidFill>
                  <a:schemeClr val="accent2"/>
                </a:solidFill>
                <a:latin typeface="Arial Narrow" panose="020B0606020202030204" pitchFamily="34" charset="0"/>
                <a:hlinkClick r:id="rId5"/>
              </a:rPr>
              <a:t>tatumv@anniston.k12.al.us</a:t>
            </a:r>
            <a:r>
              <a:rPr lang="en-US" sz="2400" dirty="0">
                <a:solidFill>
                  <a:schemeClr val="accent2"/>
                </a:solidFill>
                <a:latin typeface="Arial Narrow" panose="020B0606020202030204" pitchFamily="34" charset="0"/>
              </a:rPr>
              <a:t> 256-231-5050&gt;</a:t>
            </a:r>
          </a:p>
          <a:p>
            <a:r>
              <a:rPr lang="en-US" sz="2400" dirty="0">
                <a:solidFill>
                  <a:schemeClr val="accent2"/>
                </a:solidFill>
                <a:latin typeface="Arial Narrow" panose="020B0606020202030204" pitchFamily="34" charset="0"/>
              </a:rPr>
              <a:t>&lt;Randolph Park Elementary, Sonja Brown, Principal </a:t>
            </a:r>
            <a:r>
              <a:rPr lang="en-US" sz="2400" dirty="0">
                <a:solidFill>
                  <a:schemeClr val="accent2"/>
                </a:solidFill>
                <a:latin typeface="Arial Narrow" panose="020B0606020202030204" pitchFamily="34" charset="0"/>
                <a:hlinkClick r:id="rId6"/>
              </a:rPr>
              <a:t>browns@anniston.k12.al.us</a:t>
            </a:r>
            <a:r>
              <a:rPr lang="en-US" sz="2400" dirty="0">
                <a:solidFill>
                  <a:schemeClr val="accent2"/>
                </a:solidFill>
                <a:latin typeface="Arial Narrow" panose="020B0606020202030204" pitchFamily="34" charset="0"/>
              </a:rPr>
              <a:t> 256-231-5080&gt;</a:t>
            </a:r>
          </a:p>
          <a:p>
            <a:endParaRPr lang="en-US" dirty="0"/>
          </a:p>
        </p:txBody>
      </p:sp>
    </p:spTree>
    <p:extLst>
      <p:ext uri="{BB962C8B-B14F-4D97-AF65-F5344CB8AC3E}">
        <p14:creationId xmlns:p14="http://schemas.microsoft.com/office/powerpoint/2010/main" val="1288330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Evaluation,  </a:t>
            </a:r>
            <a:br>
              <a:rPr lang="en-US" sz="2200" cap="none" dirty="0">
                <a:ln w="0"/>
                <a:gradFill>
                  <a:gsLst>
                    <a:gs pos="0">
                      <a:schemeClr val="accent5">
                        <a:lumMod val="50000"/>
                      </a:schemeClr>
                    </a:gs>
                    <a:gs pos="50000">
                      <a:schemeClr val="accent5"/>
                    </a:gs>
                    <a:gs pos="100000">
                      <a:schemeClr val="accent5">
                        <a:lumMod val="60000"/>
                        <a:lumOff val="40000"/>
                      </a:schemeClr>
                    </a:gs>
                  </a:gsLst>
                  <a:lin ang="5400000"/>
                </a:gradFill>
                <a:effectLst>
                  <a:glow rad="101600">
                    <a:schemeClr val="accent2">
                      <a:satMod val="175000"/>
                      <a:alpha val="40000"/>
                    </a:schemeClr>
                  </a:glow>
                  <a:reflection blurRad="6350" stA="53000" endA="300" endPos="35500" dir="5400000" sy="-90000" algn="bl" rotWithShape="0"/>
                </a:effectLst>
                <a:latin typeface="Lucida Handwriting" panose="03010101010101010101" pitchFamily="66" charset="0"/>
              </a:rPr>
            </a:br>
            <a:r>
              <a:rPr lang="en-US" sz="2200" b="0" cap="none" dirty="0">
                <a:ln w="0"/>
                <a:gradFill>
                  <a:gsLst>
                    <a:gs pos="0">
                      <a:schemeClr val="accent5">
                        <a:lumMod val="50000"/>
                      </a:schemeClr>
                    </a:gs>
                    <a:gs pos="50000">
                      <a:schemeClr val="accent5"/>
                    </a:gs>
                    <a:gs pos="100000">
                      <a:schemeClr val="accent5">
                        <a:lumMod val="60000"/>
                        <a:lumOff val="40000"/>
                      </a:schemeClr>
                    </a:gs>
                  </a:gsLst>
                  <a:lin ang="5400000"/>
                </a:gradFill>
                <a:effectLst>
                  <a:glow rad="101600">
                    <a:schemeClr val="accent2">
                      <a:satMod val="175000"/>
                      <a:alpha val="40000"/>
                    </a:schemeClr>
                  </a:glow>
                  <a:reflection blurRad="6350" stA="53000" endA="300" endPos="35500" dir="5400000" sy="-90000" algn="bl" rotWithShape="0"/>
                </a:effectLst>
                <a:latin typeface="Lucida Handwriting" panose="03010101010101010101" pitchFamily="66" charset="0"/>
              </a:rPr>
              <a:t>usually in the spring</a:t>
            </a:r>
            <a:endParaRPr lang="en-US" sz="2200" dirty="0">
              <a:effectLst>
                <a:glow rad="101600">
                  <a:schemeClr val="accent2">
                    <a:satMod val="175000"/>
                    <a:alpha val="40000"/>
                  </a:schemeClr>
                </a:glow>
                <a:reflection blurRad="6350" stA="53000" endA="300" endPos="35500" dir="5400000" sy="-90000" algn="bl" rotWithShape="0"/>
              </a:effectLst>
              <a:latin typeface="Lucida Handwriting" panose="03010101010101010101" pitchFamily="66" charset="0"/>
            </a:endParaRPr>
          </a:p>
        </p:txBody>
      </p:sp>
      <p:sp>
        <p:nvSpPr>
          <p:cNvPr id="3" name="Content Placeholder 2"/>
          <p:cNvSpPr>
            <a:spLocks noGrp="1"/>
          </p:cNvSpPr>
          <p:nvPr>
            <p:ph idx="1"/>
          </p:nvPr>
        </p:nvSpPr>
        <p:spPr>
          <a:xfrm>
            <a:off x="512234" y="1828800"/>
            <a:ext cx="8119533" cy="4660391"/>
          </a:xfrm>
        </p:spPr>
        <p:txBody>
          <a:bodyPr>
            <a:normAutofit lnSpcReduction="10000"/>
          </a:bodyPr>
          <a:lstStyle/>
          <a:p>
            <a:r>
              <a:rPr lang="en-US" sz="2400" dirty="0">
                <a:latin typeface="Arial Narrow" panose="020B0606020202030204" pitchFamily="34" charset="0"/>
              </a:rPr>
              <a:t>Annually evaluate the content and effectiveness of the parent and family engagement policy and program (usually in the spring).  Identify…</a:t>
            </a:r>
          </a:p>
          <a:p>
            <a:pPr lvl="1">
              <a:buFont typeface="Arial Narrow" panose="020B0606020202030204" pitchFamily="34" charset="0"/>
              <a:buChar char="◦"/>
            </a:pPr>
            <a:r>
              <a:rPr lang="en-US" sz="2200" dirty="0">
                <a:latin typeface="Arial Narrow" panose="020B0606020202030204" pitchFamily="34" charset="0"/>
              </a:rPr>
              <a:t>Barriers to participation in parent engagement</a:t>
            </a:r>
          </a:p>
          <a:p>
            <a:pPr lvl="1">
              <a:buFont typeface="Arial Narrow" panose="020B0606020202030204" pitchFamily="34" charset="0"/>
              <a:buChar char="◦"/>
            </a:pPr>
            <a:r>
              <a:rPr lang="en-US" sz="2200" dirty="0">
                <a:latin typeface="Arial Narrow" panose="020B0606020202030204" pitchFamily="34" charset="0"/>
              </a:rPr>
              <a:t>The needs of parents to assist with the learning of their children</a:t>
            </a:r>
          </a:p>
          <a:p>
            <a:pPr lvl="1">
              <a:buFont typeface="Arial Narrow" panose="020B0606020202030204" pitchFamily="34" charset="0"/>
              <a:buChar char="◦"/>
            </a:pPr>
            <a:r>
              <a:rPr lang="en-US" sz="2200" dirty="0">
                <a:latin typeface="Arial Narrow" panose="020B0606020202030204" pitchFamily="34" charset="0"/>
              </a:rPr>
              <a:t>Strategies to support successful school-family interactions</a:t>
            </a:r>
          </a:p>
          <a:p>
            <a:r>
              <a:rPr lang="en-US" sz="2400" dirty="0">
                <a:latin typeface="Arial Narrow" panose="020B0606020202030204" pitchFamily="34" charset="0"/>
              </a:rPr>
              <a:t>Data and input might include…</a:t>
            </a:r>
          </a:p>
          <a:p>
            <a:pPr lvl="1"/>
            <a:r>
              <a:rPr lang="en-US" sz="2400" dirty="0">
                <a:latin typeface="Arial Narrow" panose="020B0606020202030204" pitchFamily="34" charset="0"/>
              </a:rPr>
              <a:t>Parent questionnaires and surveys</a:t>
            </a:r>
          </a:p>
          <a:p>
            <a:pPr lvl="1"/>
            <a:r>
              <a:rPr lang="en-US" sz="2400" dirty="0">
                <a:latin typeface="Arial Narrow" panose="020B0606020202030204" pitchFamily="34" charset="0"/>
              </a:rPr>
              <a:t>Focus groups or other face-to-face meetings</a:t>
            </a:r>
          </a:p>
          <a:p>
            <a:pPr lvl="1"/>
            <a:r>
              <a:rPr lang="en-US" sz="2400" dirty="0">
                <a:latin typeface="Arial Narrow" panose="020B0606020202030204" pitchFamily="34" charset="0"/>
              </a:rPr>
              <a:t>Parent advisory committee input</a:t>
            </a:r>
          </a:p>
          <a:p>
            <a:pPr lvl="1"/>
            <a:r>
              <a:rPr lang="en-US" sz="2400" dirty="0">
                <a:latin typeface="Arial Narrow" panose="020B0606020202030204" pitchFamily="34" charset="0"/>
              </a:rPr>
              <a:t>Provide electronic evaluation tools, if available</a:t>
            </a:r>
          </a:p>
          <a:p>
            <a:r>
              <a:rPr lang="en-US" sz="2400" dirty="0">
                <a:latin typeface="Arial Narrow" panose="020B0606020202030204" pitchFamily="34" charset="0"/>
              </a:rPr>
              <a:t>Report findings to parents and families and use those results to revise the parental involvement policy and school-parent compact </a:t>
            </a:r>
          </a:p>
        </p:txBody>
      </p:sp>
    </p:spTree>
    <p:extLst>
      <p:ext uri="{BB962C8B-B14F-4D97-AF65-F5344CB8AC3E}">
        <p14:creationId xmlns:p14="http://schemas.microsoft.com/office/powerpoint/2010/main" val="3218220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Document!</a:t>
            </a:r>
          </a:p>
        </p:txBody>
      </p:sp>
      <p:sp>
        <p:nvSpPr>
          <p:cNvPr id="3" name="Content Placeholder 2"/>
          <p:cNvSpPr>
            <a:spLocks noGrp="1"/>
          </p:cNvSpPr>
          <p:nvPr>
            <p:ph idx="1"/>
          </p:nvPr>
        </p:nvSpPr>
        <p:spPr>
          <a:xfrm>
            <a:off x="755129" y="1816609"/>
            <a:ext cx="7633742" cy="2983991"/>
          </a:xfrm>
        </p:spPr>
        <p:txBody>
          <a:bodyPr/>
          <a:lstStyle/>
          <a:p>
            <a:r>
              <a:rPr lang="en-US" sz="2400" dirty="0">
                <a:latin typeface="Arial Narrow" panose="020B0606020202030204" pitchFamily="34" charset="0"/>
              </a:rPr>
              <a:t>Maintain records of how the meeting(s) was publicized and how parents were notified</a:t>
            </a:r>
          </a:p>
          <a:p>
            <a:r>
              <a:rPr lang="en-US" sz="2400" dirty="0">
                <a:latin typeface="Arial Narrow" panose="020B0606020202030204" pitchFamily="34" charset="0"/>
              </a:rPr>
              <a:t>Provide an agenda</a:t>
            </a:r>
          </a:p>
          <a:p>
            <a:r>
              <a:rPr lang="en-US" sz="2400" dirty="0">
                <a:latin typeface="Arial Narrow" panose="020B0606020202030204" pitchFamily="34" charset="0"/>
              </a:rPr>
              <a:t>Provide sign-in sheets with date, time, name, and person’s title</a:t>
            </a:r>
          </a:p>
          <a:p>
            <a:r>
              <a:rPr lang="en-US" sz="2400" dirty="0">
                <a:latin typeface="Arial Narrow" panose="020B0606020202030204" pitchFamily="34" charset="0"/>
              </a:rPr>
              <a:t>Maintain an accurate record of the minutes </a:t>
            </a:r>
          </a:p>
          <a:p>
            <a:endParaRPr lang="en-US" dirty="0"/>
          </a:p>
        </p:txBody>
      </p:sp>
      <p:sp>
        <p:nvSpPr>
          <p:cNvPr id="4" name="TextBox 3">
            <a:extLst>
              <a:ext uri="{FF2B5EF4-FFF2-40B4-BE49-F238E27FC236}">
                <a16:creationId xmlns:a16="http://schemas.microsoft.com/office/drawing/2014/main" id="{3F16F887-A433-4797-8460-12CD6B312745}"/>
              </a:ext>
            </a:extLst>
          </p:cNvPr>
          <p:cNvSpPr txBox="1"/>
          <p:nvPr/>
        </p:nvSpPr>
        <p:spPr>
          <a:xfrm>
            <a:off x="762000" y="4623137"/>
            <a:ext cx="7620000" cy="1015663"/>
          </a:xfrm>
          <a:prstGeom prst="rect">
            <a:avLst/>
          </a:prstGeom>
          <a:solidFill>
            <a:schemeClr val="accent3">
              <a:lumMod val="20000"/>
              <a:lumOff val="80000"/>
            </a:schemeClr>
          </a:solidFill>
          <a:ln w="76200">
            <a:solidFill>
              <a:schemeClr val="accent6"/>
            </a:solidFill>
          </a:ln>
        </p:spPr>
        <p:txBody>
          <a:bodyPr wrap="square" rtlCol="0">
            <a:spAutoFit/>
          </a:bodyPr>
          <a:lstStyle/>
          <a:p>
            <a:pPr algn="ctr"/>
            <a:r>
              <a:rPr lang="en-US" sz="2000" dirty="0">
                <a:solidFill>
                  <a:schemeClr val="accent5"/>
                </a:solidFill>
                <a:latin typeface="Arial Black" panose="020B0A04020102020204" pitchFamily="34" charset="0"/>
              </a:rPr>
              <a:t>IMPORTANT: </a:t>
            </a:r>
          </a:p>
          <a:p>
            <a:pPr algn="ctr"/>
            <a:r>
              <a:rPr lang="en-US" sz="2000" dirty="0">
                <a:solidFill>
                  <a:schemeClr val="accent5"/>
                </a:solidFill>
                <a:latin typeface="Arial Black" panose="020B0A04020102020204" pitchFamily="34" charset="0"/>
              </a:rPr>
              <a:t>In the minutes of meetings, document any suggestions and responses from the parents.</a:t>
            </a:r>
          </a:p>
        </p:txBody>
      </p:sp>
    </p:spTree>
    <p:extLst>
      <p:ext uri="{BB962C8B-B14F-4D97-AF65-F5344CB8AC3E}">
        <p14:creationId xmlns:p14="http://schemas.microsoft.com/office/powerpoint/2010/main" val="1647183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129" y="1905000"/>
            <a:ext cx="7633742" cy="4267200"/>
          </a:xfrm>
        </p:spPr>
        <p:txBody>
          <a:bodyPr>
            <a:normAutofit/>
          </a:bodyPr>
          <a:lstStyle/>
          <a:p>
            <a:pPr marL="0" indent="0" algn="ctr">
              <a:buNone/>
            </a:pPr>
            <a:r>
              <a:rPr lang="en-US" sz="2800" b="1" dirty="0">
                <a:solidFill>
                  <a:schemeClr val="accent1">
                    <a:lumMod val="50000"/>
                  </a:schemeClr>
                </a:solidFill>
                <a:latin typeface="Arial Narrow" panose="020B0606020202030204" pitchFamily="34" charset="0"/>
                <a:cs typeface="Arial" panose="020B0604020202020204" pitchFamily="34" charset="0"/>
              </a:rPr>
              <a:t>Through effective communication with parents, teachers can have the greatest impact on their day-to-day success with students.  With parents on their side, teachers can more effectively manage most academic and behavioral issues that arise.  When the most important adults in a child’s life are working together, students benefit enormously. </a:t>
            </a:r>
            <a:r>
              <a:rPr lang="en-US" sz="2800" dirty="0">
                <a:solidFill>
                  <a:schemeClr val="accent1">
                    <a:lumMod val="50000"/>
                  </a:schemeClr>
                </a:solidFill>
                <a:latin typeface="Arial Narrow" panose="020B0606020202030204" pitchFamily="34" charset="0"/>
                <a:cs typeface="Arial" panose="020B0604020202020204" pitchFamily="34" charset="0"/>
              </a:rPr>
              <a:t> </a:t>
            </a:r>
          </a:p>
          <a:p>
            <a:pPr marL="0" indent="0" algn="r">
              <a:buNone/>
            </a:pPr>
            <a:r>
              <a:rPr lang="en-US" sz="2000" dirty="0">
                <a:solidFill>
                  <a:schemeClr val="accent1">
                    <a:lumMod val="50000"/>
                  </a:schemeClr>
                </a:solidFill>
                <a:latin typeface="Arial Narrow" panose="020B0606020202030204" pitchFamily="34" charset="0"/>
                <a:cs typeface="Arial" panose="020B0604020202020204" pitchFamily="34" charset="0"/>
              </a:rPr>
              <a:t>Lee and Marleen Canter</a:t>
            </a:r>
          </a:p>
        </p:txBody>
      </p:sp>
    </p:spTree>
    <p:extLst>
      <p:ext uri="{BB962C8B-B14F-4D97-AF65-F5344CB8AC3E}">
        <p14:creationId xmlns:p14="http://schemas.microsoft.com/office/powerpoint/2010/main" val="986737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1828800"/>
          </a:xfrm>
        </p:spPr>
        <p:txBody>
          <a:bodyPr>
            <a:noAutofit/>
          </a:bodyPr>
          <a:lstStyle/>
          <a:p>
            <a:pPr marL="0" indent="0" algn="ctr">
              <a:buNone/>
            </a:pPr>
            <a:r>
              <a:rPr lang="en-US" sz="3200" i="1" dirty="0">
                <a:latin typeface="Arial Narrow" panose="020B0606020202030204" pitchFamily="34" charset="0"/>
              </a:rPr>
              <a:t>Anniston City Schools</a:t>
            </a:r>
          </a:p>
          <a:p>
            <a:pPr marL="0" indent="0" algn="ctr">
              <a:buNone/>
            </a:pPr>
            <a:r>
              <a:rPr lang="en-US" sz="3200" i="1" dirty="0">
                <a:latin typeface="Arial Narrow" panose="020B0606020202030204" pitchFamily="34" charset="0"/>
              </a:rPr>
              <a:t>Federal Programs </a:t>
            </a:r>
          </a:p>
          <a:p>
            <a:pPr marL="0" indent="0" algn="ctr">
              <a:buNone/>
            </a:pPr>
            <a:r>
              <a:rPr lang="en-US" sz="3200" i="1" dirty="0">
                <a:latin typeface="Arial Narrow" panose="020B0606020202030204" pitchFamily="34" charset="0"/>
              </a:rPr>
              <a:t>LaToya Campbell, Director</a:t>
            </a:r>
          </a:p>
          <a:p>
            <a:pPr marL="0" indent="0" algn="ctr">
              <a:buNone/>
            </a:pPr>
            <a:r>
              <a:rPr lang="en-US" sz="3200" i="1" dirty="0">
                <a:latin typeface="Arial Narrow" panose="020B0606020202030204" pitchFamily="34" charset="0"/>
              </a:rPr>
              <a:t>Teresa Rhoden, Administrative Assistant</a:t>
            </a:r>
          </a:p>
          <a:p>
            <a:pPr marL="0" indent="0" algn="ctr">
              <a:buNone/>
            </a:pPr>
            <a:r>
              <a:rPr lang="en-US" sz="3200" i="1" dirty="0">
                <a:latin typeface="Arial Narrow" panose="020B0606020202030204" pitchFamily="34" charset="0"/>
                <a:hlinkClick r:id="rId2"/>
              </a:rPr>
              <a:t>campbelll@anniston.k12.al.us</a:t>
            </a:r>
            <a:r>
              <a:rPr lang="en-US" sz="3200" i="1" dirty="0">
                <a:latin typeface="Arial Narrow" panose="020B0606020202030204" pitchFamily="34" charset="0"/>
              </a:rPr>
              <a:t> </a:t>
            </a:r>
          </a:p>
          <a:p>
            <a:pPr marL="0" indent="0" algn="ctr">
              <a:buNone/>
            </a:pPr>
            <a:r>
              <a:rPr lang="en-US" sz="3200" i="1" dirty="0">
                <a:latin typeface="Arial Narrow" panose="020B0606020202030204" pitchFamily="34" charset="0"/>
              </a:rPr>
              <a:t>256-231-5000 Ext. 1015</a:t>
            </a:r>
          </a:p>
          <a:p>
            <a:pPr marL="0" indent="0" algn="ctr">
              <a:buNone/>
            </a:pPr>
            <a:endParaRPr lang="en-US" sz="3200" i="1" dirty="0">
              <a:latin typeface="Arial Narrow" panose="020B0606020202030204" pitchFamily="34" charset="0"/>
            </a:endParaRPr>
          </a:p>
          <a:p>
            <a:pPr marL="0" indent="0" algn="ctr">
              <a:buNone/>
            </a:pPr>
            <a:r>
              <a:rPr lang="en-US" sz="3200" i="1" dirty="0">
                <a:latin typeface="Arial Narrow" panose="020B0606020202030204" pitchFamily="34" charset="0"/>
              </a:rPr>
              <a:t>Dr. D. Ray Hill, Superintendent </a:t>
            </a:r>
          </a:p>
        </p:txBody>
      </p:sp>
    </p:spTree>
    <p:extLst>
      <p:ext uri="{BB962C8B-B14F-4D97-AF65-F5344CB8AC3E}">
        <p14:creationId xmlns:p14="http://schemas.microsoft.com/office/powerpoint/2010/main" val="1995599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Annual Title I Parent Meeting</a:t>
            </a:r>
          </a:p>
        </p:txBody>
      </p:sp>
      <p:sp>
        <p:nvSpPr>
          <p:cNvPr id="2" name="Content Placeholder 1"/>
          <p:cNvSpPr>
            <a:spLocks noGrp="1"/>
          </p:cNvSpPr>
          <p:nvPr>
            <p:ph idx="1"/>
          </p:nvPr>
        </p:nvSpPr>
        <p:spPr>
          <a:xfrm>
            <a:off x="838200" y="1930848"/>
            <a:ext cx="7633742" cy="3593591"/>
          </a:xfrm>
        </p:spPr>
        <p:txBody>
          <a:bodyPr>
            <a:normAutofit/>
          </a:bodyPr>
          <a:lstStyle/>
          <a:p>
            <a:r>
              <a:rPr lang="en-US" sz="2400" b="1" dirty="0">
                <a:latin typeface="Arial Narrow" panose="020B0606020202030204" pitchFamily="34" charset="0"/>
              </a:rPr>
              <a:t>The requirement</a:t>
            </a:r>
            <a:r>
              <a:rPr lang="en-US" sz="2400" dirty="0">
                <a:latin typeface="Arial Narrow" panose="020B0606020202030204" pitchFamily="34" charset="0"/>
              </a:rPr>
              <a:t>: All schools receiving Title I, Part A funds are required to convene an annual Title I, Part A parent meeting </a:t>
            </a:r>
          </a:p>
          <a:p>
            <a:pPr lvl="1">
              <a:buFont typeface="Courier New" panose="02070309020205020404" pitchFamily="49" charset="0"/>
              <a:buChar char="o"/>
            </a:pPr>
            <a:r>
              <a:rPr lang="en-US" sz="2200" dirty="0">
                <a:latin typeface="Arial Narrow" panose="020B0606020202030204" pitchFamily="34" charset="0"/>
              </a:rPr>
              <a:t>to inform parents and families of their school’s participation</a:t>
            </a:r>
          </a:p>
          <a:p>
            <a:pPr lvl="1">
              <a:buFont typeface="Courier New" panose="02070309020205020404" pitchFamily="49" charset="0"/>
              <a:buChar char="o"/>
            </a:pPr>
            <a:r>
              <a:rPr lang="en-US" sz="2200" dirty="0">
                <a:latin typeface="Arial Narrow" panose="020B0606020202030204" pitchFamily="34" charset="0"/>
              </a:rPr>
              <a:t>to explain the requirements of the Title I, Part A program </a:t>
            </a:r>
          </a:p>
          <a:p>
            <a:pPr lvl="1">
              <a:buFont typeface="Courier New" panose="02070309020205020404" pitchFamily="49" charset="0"/>
              <a:buChar char="o"/>
            </a:pPr>
            <a:r>
              <a:rPr lang="en-US" sz="2200" dirty="0">
                <a:latin typeface="Arial Narrow" panose="020B0606020202030204" pitchFamily="34" charset="0"/>
              </a:rPr>
              <a:t>to explain the right of parents to be involved</a:t>
            </a:r>
          </a:p>
          <a:p>
            <a:r>
              <a:rPr lang="en-US" sz="2400" dirty="0">
                <a:latin typeface="Arial Narrow" panose="020B0606020202030204" pitchFamily="34" charset="0"/>
              </a:rPr>
              <a:t>Section 1116 (c)</a:t>
            </a:r>
          </a:p>
        </p:txBody>
      </p:sp>
      <p:pic>
        <p:nvPicPr>
          <p:cNvPr id="2050" name="Picture 2" descr="S:\Patricia\Purchased Pictures\Law\Dictionary Series  Legisl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155140">
            <a:off x="6582771" y="4849314"/>
            <a:ext cx="2025376" cy="13502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52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Title I, Part A Program</a:t>
            </a:r>
          </a:p>
        </p:txBody>
      </p:sp>
      <p:sp>
        <p:nvSpPr>
          <p:cNvPr id="3" name="Content Placeholder 2"/>
          <p:cNvSpPr>
            <a:spLocks noGrp="1"/>
          </p:cNvSpPr>
          <p:nvPr>
            <p:ph idx="1"/>
          </p:nvPr>
        </p:nvSpPr>
        <p:spPr>
          <a:xfrm>
            <a:off x="755129" y="1892809"/>
            <a:ext cx="7633742" cy="3822191"/>
          </a:xfrm>
        </p:spPr>
        <p:txBody>
          <a:bodyPr>
            <a:normAutofit fontScale="92500"/>
          </a:bodyPr>
          <a:lstStyle/>
          <a:p>
            <a:r>
              <a:rPr lang="en-US" sz="2400" dirty="0">
                <a:latin typeface="Arial Narrow" panose="020B0606020202030204" pitchFamily="34" charset="0"/>
              </a:rPr>
              <a:t>ANNISTON CITY SCHOOLS is participating in Title I, Part A (</a:t>
            </a:r>
            <a:r>
              <a:rPr lang="en-US" sz="2400" dirty="0">
                <a:solidFill>
                  <a:schemeClr val="accent2"/>
                </a:solidFill>
                <a:latin typeface="Arial Narrow" panose="020B0606020202030204" pitchFamily="34" charset="0"/>
              </a:rPr>
              <a:t>schoolwide or targeted assistance</a:t>
            </a:r>
            <a:r>
              <a:rPr lang="en-US" sz="2400" dirty="0">
                <a:latin typeface="Arial Narrow" panose="020B0606020202030204" pitchFamily="34" charset="0"/>
              </a:rPr>
              <a:t>). This program will improve student academic achievement for economically disadvantaged students.</a:t>
            </a:r>
          </a:p>
          <a:p>
            <a:r>
              <a:rPr lang="en-US" sz="2400" dirty="0">
                <a:solidFill>
                  <a:schemeClr val="accent2"/>
                </a:solidFill>
                <a:latin typeface="Arial Narrow" panose="020B0606020202030204" pitchFamily="34" charset="0"/>
              </a:rPr>
              <a:t>Requirements of the Title I, Part A program:</a:t>
            </a:r>
          </a:p>
          <a:p>
            <a:endParaRPr lang="en-US" sz="2400" dirty="0">
              <a:solidFill>
                <a:schemeClr val="accent2"/>
              </a:solidFill>
              <a:latin typeface="Arial Narrow" panose="020B0606020202030204" pitchFamily="34" charset="0"/>
            </a:endParaRPr>
          </a:p>
          <a:p>
            <a:r>
              <a:rPr lang="en-US" sz="2400" dirty="0">
                <a:latin typeface="Arial Narrow" panose="020B0606020202030204" pitchFamily="34" charset="0"/>
              </a:rPr>
              <a:t>Parents have the right to be involved in the school’s programs and with specific opportunities for participation: volunteer in child’s classroom, observe classroom activities, participate in decisions relating to the education of their children, assist in the review and revision of policy, compact, and Title I plan, serve on parent advisory board, etc. </a:t>
            </a:r>
          </a:p>
        </p:txBody>
      </p:sp>
    </p:spTree>
    <p:extLst>
      <p:ext uri="{BB962C8B-B14F-4D97-AF65-F5344CB8AC3E}">
        <p14:creationId xmlns:p14="http://schemas.microsoft.com/office/powerpoint/2010/main" val="205933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Title I, Part A Program</a:t>
            </a:r>
          </a:p>
        </p:txBody>
      </p:sp>
      <p:sp>
        <p:nvSpPr>
          <p:cNvPr id="3" name="Content Placeholder 2"/>
          <p:cNvSpPr>
            <a:spLocks noGrp="1"/>
          </p:cNvSpPr>
          <p:nvPr>
            <p:ph idx="1"/>
          </p:nvPr>
        </p:nvSpPr>
        <p:spPr>
          <a:xfrm>
            <a:off x="755129" y="1892809"/>
            <a:ext cx="7633742" cy="3822191"/>
          </a:xfrm>
        </p:spPr>
        <p:txBody>
          <a:bodyPr>
            <a:normAutofit lnSpcReduction="10000"/>
          </a:bodyPr>
          <a:lstStyle/>
          <a:p>
            <a:r>
              <a:rPr lang="en-US" sz="2400" dirty="0">
                <a:solidFill>
                  <a:schemeClr val="tx1"/>
                </a:solidFill>
                <a:latin typeface="Arial Narrow" panose="020B0606020202030204" pitchFamily="34" charset="0"/>
              </a:rPr>
              <a:t>Requirements of the Title I, Part A program: </a:t>
            </a:r>
          </a:p>
          <a:p>
            <a:r>
              <a:rPr lang="en-US" sz="1900" i="1" dirty="0">
                <a:latin typeface="Arial Narrow" charset="0"/>
                <a:ea typeface="Arial Narrow" charset="0"/>
                <a:cs typeface="Arial Narrow" charset="0"/>
              </a:rPr>
              <a:t>Each school receiving Title I, Part A funds shall convene an annual meeting, at a convenient time, to which all parents of participating children shall be invited and encouraged to attend, to inform parents of their school's participation under this part and to explain the requirements of this part, and the right of the parents to be involved. </a:t>
            </a:r>
            <a:r>
              <a:rPr lang="en-US" sz="1900" dirty="0">
                <a:latin typeface="Arial Narrow" charset="0"/>
                <a:ea typeface="Arial Narrow" charset="0"/>
                <a:cs typeface="Arial Narrow" charset="0"/>
              </a:rPr>
              <a:t>ESSA Section 1116 (c)(1) </a:t>
            </a:r>
            <a:endParaRPr lang="en-US" sz="1900" dirty="0">
              <a:solidFill>
                <a:schemeClr val="accent2"/>
              </a:solidFill>
              <a:latin typeface="Arial Narrow" charset="0"/>
              <a:ea typeface="Arial Narrow" charset="0"/>
              <a:cs typeface="Arial Narrow" charset="0"/>
            </a:endParaRPr>
          </a:p>
          <a:p>
            <a:r>
              <a:rPr lang="en-US" sz="2400" dirty="0">
                <a:latin typeface="Arial Narrow" panose="020B0606020202030204" pitchFamily="34" charset="0"/>
              </a:rPr>
              <a:t>Parents have the right to be involved in the school’s programs and with specific opportunities for participation: volunteer in child’s classroom, observe classroom activities, participate in decisions relating to the education of their children, assist in the review and revision of policy, compact, and Title I plan, serve on parent advisory board, etc. </a:t>
            </a:r>
          </a:p>
        </p:txBody>
      </p:sp>
    </p:spTree>
    <p:extLst>
      <p:ext uri="{BB962C8B-B14F-4D97-AF65-F5344CB8AC3E}">
        <p14:creationId xmlns:p14="http://schemas.microsoft.com/office/powerpoint/2010/main" val="139316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34971-F297-454C-AE30-710D1CE1579F}"/>
              </a:ext>
            </a:extLst>
          </p:cNvPr>
          <p:cNvSpPr>
            <a:spLocks noGrp="1"/>
          </p:cNvSpPr>
          <p:nvPr>
            <p:ph idx="1"/>
          </p:nvPr>
        </p:nvSpPr>
        <p:spPr>
          <a:xfrm>
            <a:off x="755129" y="1905000"/>
            <a:ext cx="7633742" cy="5638800"/>
          </a:xfrm>
        </p:spPr>
        <p:txBody>
          <a:bodyPr>
            <a:normAutofit/>
          </a:bodyPr>
          <a:lstStyle/>
          <a:p>
            <a:r>
              <a:rPr lang="en-US" sz="2400" dirty="0">
                <a:latin typeface="Arial Narrow" panose="020B0606020202030204" pitchFamily="34" charset="0"/>
              </a:rPr>
              <a:t>The Alabama Continuous Improvement Plan (ACIP) addresses how the campus will use Title I, Part A funds within the school. In Alabama, requirements of the Title I Plan are incorporated into the District Improvement Plan (DIP) and the Alabama Continuous Improvement Plan (ACIP).  Topics include: </a:t>
            </a:r>
          </a:p>
          <a:p>
            <a:pPr lvl="1"/>
            <a:r>
              <a:rPr lang="en-US" sz="2400" dirty="0">
                <a:latin typeface="Arial Narrow" panose="020B0606020202030204" pitchFamily="34" charset="0"/>
              </a:rPr>
              <a:t>High-quality student academic assessments</a:t>
            </a:r>
          </a:p>
          <a:p>
            <a:pPr lvl="1"/>
            <a:r>
              <a:rPr lang="en-US" sz="2400" dirty="0">
                <a:latin typeface="Arial Narrow" panose="020B0606020202030204" pitchFamily="34" charset="0"/>
              </a:rPr>
              <a:t>Supplemental services to assist struggling students</a:t>
            </a:r>
          </a:p>
          <a:p>
            <a:pPr lvl="1"/>
            <a:r>
              <a:rPr lang="en-US" sz="2400" dirty="0">
                <a:latin typeface="Arial Narrow" panose="020B0606020202030204" pitchFamily="34" charset="0"/>
              </a:rPr>
              <a:t>Coordination and integration of federal funds and programs</a:t>
            </a:r>
          </a:p>
          <a:p>
            <a:pPr lvl="1"/>
            <a:r>
              <a:rPr lang="en-US" sz="2400" dirty="0">
                <a:latin typeface="Arial Narrow" panose="020B0606020202030204" pitchFamily="34" charset="0"/>
              </a:rPr>
              <a:t>Strategies to implement effective parent and family engagement</a:t>
            </a:r>
          </a:p>
          <a:p>
            <a:pPr lvl="1"/>
            <a:r>
              <a:rPr lang="en-US" sz="2400" dirty="0">
                <a:latin typeface="Arial Narrow" panose="020B0606020202030204" pitchFamily="34" charset="0"/>
              </a:rPr>
              <a:t>Title I, Part A parents have the right to be involved in the development of this plan </a:t>
            </a:r>
          </a:p>
          <a:p>
            <a:endParaRPr lang="en-US" dirty="0"/>
          </a:p>
        </p:txBody>
      </p:sp>
      <p:sp>
        <p:nvSpPr>
          <p:cNvPr id="4" name="Title 1"/>
          <p:cNvSpPr>
            <a:spLocks noGrp="1"/>
          </p:cNvSpPr>
          <p:nvPr>
            <p:ph type="title"/>
          </p:nvPr>
        </p:nvSpPr>
        <p:spPr>
          <a:xfrm>
            <a:off x="755129" y="304800"/>
            <a:ext cx="7704667" cy="1981200"/>
          </a:xfrm>
        </p:spPr>
        <p:txBody>
          <a:bodyPr anchor="t">
            <a:normAutofit/>
          </a:bodyPr>
          <a:lstStyle/>
          <a:p>
            <a:pPr algn="ctr"/>
            <a:r>
              <a:rPr lang="en-US" sz="3200" dirty="0">
                <a:solidFill>
                  <a:schemeClr val="accent1"/>
                </a:solidFill>
                <a:latin typeface="Cooper Black" panose="0208090404030B020404" pitchFamily="18" charset="0"/>
              </a:rPr>
              <a:t>TITLE I PLAN</a:t>
            </a:r>
          </a:p>
        </p:txBody>
      </p:sp>
    </p:spTree>
    <p:extLst>
      <p:ext uri="{BB962C8B-B14F-4D97-AF65-F5344CB8AC3E}">
        <p14:creationId xmlns:p14="http://schemas.microsoft.com/office/powerpoint/2010/main" val="4270433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9602-BCB4-402A-927E-03C49A5EA153}"/>
              </a:ext>
            </a:extLst>
          </p:cNvPr>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Policy and Compact</a:t>
            </a:r>
          </a:p>
        </p:txBody>
      </p:sp>
      <p:sp>
        <p:nvSpPr>
          <p:cNvPr id="3" name="Content Placeholder 2">
            <a:extLst>
              <a:ext uri="{FF2B5EF4-FFF2-40B4-BE49-F238E27FC236}">
                <a16:creationId xmlns:a16="http://schemas.microsoft.com/office/drawing/2014/main" id="{999A20E4-907D-4810-BE14-C1524685178F}"/>
              </a:ext>
            </a:extLst>
          </p:cNvPr>
          <p:cNvSpPr>
            <a:spLocks noGrp="1"/>
          </p:cNvSpPr>
          <p:nvPr>
            <p:ph idx="1"/>
          </p:nvPr>
        </p:nvSpPr>
        <p:spPr>
          <a:xfrm>
            <a:off x="938758" y="1816609"/>
            <a:ext cx="7633742" cy="3593591"/>
          </a:xfrm>
        </p:spPr>
        <p:txBody>
          <a:bodyPr/>
          <a:lstStyle/>
          <a:p>
            <a:pPr lvl="0">
              <a:buClr>
                <a:srgbClr val="323232"/>
              </a:buClr>
            </a:pPr>
            <a:r>
              <a:rPr lang="en-US" sz="2400" dirty="0">
                <a:solidFill>
                  <a:prstClr val="black">
                    <a:lumMod val="65000"/>
                    <a:lumOff val="35000"/>
                  </a:prstClr>
                </a:solidFill>
                <a:latin typeface="Arial Narrow" panose="020B0606020202030204" pitchFamily="34" charset="0"/>
              </a:rPr>
              <a:t>Each school will write parental involvement policy and school-parent compact that is reviewed annually with parental input.   </a:t>
            </a:r>
          </a:p>
          <a:p>
            <a:pPr lvl="0">
              <a:buClr>
                <a:srgbClr val="323232"/>
              </a:buClr>
            </a:pPr>
            <a:r>
              <a:rPr lang="en-US" sz="2400" dirty="0">
                <a:solidFill>
                  <a:prstClr val="black">
                    <a:lumMod val="65000"/>
                    <a:lumOff val="35000"/>
                  </a:prstClr>
                </a:solidFill>
                <a:latin typeface="Arial Narrow" panose="020B0606020202030204" pitchFamily="34" charset="0"/>
              </a:rPr>
              <a:t>Parents and families will be included in developing, reviewing, and updating these documents: the policy and compact as well as the Title I plan (which is usually included within the District Improvement Plan and the ACIP)</a:t>
            </a:r>
          </a:p>
          <a:p>
            <a:endParaRPr lang="en-US" dirty="0"/>
          </a:p>
        </p:txBody>
      </p:sp>
      <p:sp>
        <p:nvSpPr>
          <p:cNvPr id="4" name="TextBox 3">
            <a:extLst>
              <a:ext uri="{FF2B5EF4-FFF2-40B4-BE49-F238E27FC236}">
                <a16:creationId xmlns:a16="http://schemas.microsoft.com/office/drawing/2014/main" id="{CCA3F60B-A768-4391-98D6-7887156AD524}"/>
              </a:ext>
            </a:extLst>
          </p:cNvPr>
          <p:cNvSpPr txBox="1"/>
          <p:nvPr/>
        </p:nvSpPr>
        <p:spPr>
          <a:xfrm>
            <a:off x="1981200" y="4495800"/>
            <a:ext cx="5181600" cy="1200329"/>
          </a:xfrm>
          <a:prstGeom prst="rect">
            <a:avLst/>
          </a:prstGeom>
          <a:solidFill>
            <a:schemeClr val="accent3">
              <a:lumMod val="20000"/>
              <a:lumOff val="80000"/>
            </a:schemeClr>
          </a:solidFill>
          <a:ln w="76200">
            <a:solidFill>
              <a:schemeClr val="accent6">
                <a:lumMod val="75000"/>
              </a:schemeClr>
            </a:solidFill>
          </a:ln>
        </p:spPr>
        <p:txBody>
          <a:bodyPr wrap="square" rtlCol="0">
            <a:spAutoFit/>
          </a:bodyPr>
          <a:lstStyle/>
          <a:p>
            <a:pPr algn="ctr"/>
            <a:r>
              <a:rPr lang="en-US" dirty="0">
                <a:solidFill>
                  <a:schemeClr val="accent5"/>
                </a:solidFill>
                <a:latin typeface="Arial Black" panose="020B0A04020102020204" pitchFamily="34" charset="0"/>
              </a:rPr>
              <a:t>At elementary schools – the school/parent compact will be reviewed and discussed at   </a:t>
            </a:r>
          </a:p>
          <a:p>
            <a:pPr algn="ctr"/>
            <a:r>
              <a:rPr lang="en-US" dirty="0">
                <a:solidFill>
                  <a:schemeClr val="accent5"/>
                </a:solidFill>
                <a:latin typeface="Arial Black" panose="020B0A04020102020204" pitchFamily="34" charset="0"/>
              </a:rPr>
              <a:t>parent-teacher conference</a:t>
            </a:r>
          </a:p>
        </p:txBody>
      </p:sp>
    </p:spTree>
    <p:extLst>
      <p:ext uri="{BB962C8B-B14F-4D97-AF65-F5344CB8AC3E}">
        <p14:creationId xmlns:p14="http://schemas.microsoft.com/office/powerpoint/2010/main" val="163969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059ECD-EE18-4334-9F39-924BFCC71A8E}"/>
              </a:ext>
            </a:extLst>
          </p:cNvPr>
          <p:cNvSpPr>
            <a:spLocks noGrp="1"/>
          </p:cNvSpPr>
          <p:nvPr>
            <p:ph idx="1"/>
          </p:nvPr>
        </p:nvSpPr>
        <p:spPr>
          <a:xfrm>
            <a:off x="342900" y="990600"/>
            <a:ext cx="8458200" cy="6629400"/>
          </a:xfrm>
        </p:spPr>
        <p:txBody>
          <a:bodyPr>
            <a:normAutofit/>
          </a:bodyPr>
          <a:lstStyle/>
          <a:p>
            <a:r>
              <a:rPr lang="en-US" sz="2400" dirty="0">
                <a:latin typeface="Arial Narrow" panose="020B0606020202030204" pitchFamily="34" charset="0"/>
              </a:rPr>
              <a:t>The policy addresses how the school will implement the parent and family engagement program.  The policy includes:</a:t>
            </a:r>
          </a:p>
          <a:p>
            <a:pPr lvl="1"/>
            <a:r>
              <a:rPr lang="en-US" sz="2000" dirty="0">
                <a:latin typeface="Arial Narrow" panose="020B0606020202030204" pitchFamily="34" charset="0"/>
              </a:rPr>
              <a:t>Convene an annual meeting</a:t>
            </a:r>
          </a:p>
          <a:p>
            <a:pPr lvl="1"/>
            <a:r>
              <a:rPr lang="en-US" sz="2000" dirty="0">
                <a:latin typeface="Arial Narrow" panose="020B0606020202030204" pitchFamily="34" charset="0"/>
              </a:rPr>
              <a:t>Provide a flexible number of meetings</a:t>
            </a:r>
          </a:p>
          <a:p>
            <a:pPr lvl="1"/>
            <a:r>
              <a:rPr lang="en-US" sz="2000" dirty="0">
                <a:latin typeface="Arial Narrow" panose="020B0606020202030204" pitchFamily="34" charset="0"/>
              </a:rPr>
              <a:t>Involve parents in an organized, ongoing, and timely way, in the planning, review, evaluation, and improvement of the parent and family engagement policy and program</a:t>
            </a:r>
          </a:p>
          <a:p>
            <a:pPr lvl="1"/>
            <a:r>
              <a:rPr lang="en-US" sz="2000" dirty="0">
                <a:latin typeface="Arial Narrow" panose="020B0606020202030204" pitchFamily="34" charset="0"/>
              </a:rPr>
              <a:t>Provide timely information about parent and family engagement activities</a:t>
            </a:r>
          </a:p>
          <a:p>
            <a:pPr lvl="1"/>
            <a:r>
              <a:rPr lang="en-US" sz="2000" dirty="0">
                <a:latin typeface="Arial Narrow" panose="020B0606020202030204" pitchFamily="34" charset="0"/>
              </a:rPr>
              <a:t>Provide information to parents about curriculum and assessment</a:t>
            </a:r>
          </a:p>
          <a:p>
            <a:pPr lvl="1"/>
            <a:r>
              <a:rPr lang="en-US" sz="2000" dirty="0">
                <a:latin typeface="Arial Narrow" panose="020B0606020202030204" pitchFamily="34" charset="0"/>
              </a:rPr>
              <a:t>If requested, provide additional meetings with parents to discuss decisions for the education of their child </a:t>
            </a:r>
          </a:p>
          <a:p>
            <a:endParaRPr lang="en-US" dirty="0"/>
          </a:p>
        </p:txBody>
      </p:sp>
    </p:spTree>
    <p:extLst>
      <p:ext uri="{BB962C8B-B14F-4D97-AF65-F5344CB8AC3E}">
        <p14:creationId xmlns:p14="http://schemas.microsoft.com/office/powerpoint/2010/main" val="537334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7DE04E-F236-4549-B998-E1E10D3FDF96}"/>
              </a:ext>
            </a:extLst>
          </p:cNvPr>
          <p:cNvSpPr>
            <a:spLocks noGrp="1"/>
          </p:cNvSpPr>
          <p:nvPr>
            <p:ph idx="1"/>
          </p:nvPr>
        </p:nvSpPr>
        <p:spPr>
          <a:xfrm>
            <a:off x="381000" y="1371600"/>
            <a:ext cx="8382000" cy="5791200"/>
          </a:xfrm>
        </p:spPr>
        <p:txBody>
          <a:bodyPr>
            <a:normAutofit/>
          </a:bodyPr>
          <a:lstStyle/>
          <a:p>
            <a:r>
              <a:rPr lang="en-US" sz="2400" dirty="0">
                <a:latin typeface="Arial Narrow" panose="020B0606020202030204" pitchFamily="34" charset="0"/>
              </a:rPr>
              <a:t>The school-parent compact is a written agreement…</a:t>
            </a:r>
          </a:p>
          <a:p>
            <a:pPr lvl="1"/>
            <a:r>
              <a:rPr lang="en-US" sz="2400" dirty="0">
                <a:latin typeface="Arial Narrow" panose="020B0606020202030204" pitchFamily="34" charset="0"/>
              </a:rPr>
              <a:t>That describes how parents and families, school staff, and students share the responsibility for improved student academic achievement</a:t>
            </a:r>
          </a:p>
          <a:p>
            <a:pPr lvl="1"/>
            <a:r>
              <a:rPr lang="en-US" sz="2400" dirty="0">
                <a:latin typeface="Arial Narrow" panose="020B0606020202030204" pitchFamily="34" charset="0"/>
              </a:rPr>
              <a:t>That addresses high-quality curriculum and instruction to meet State academic standards</a:t>
            </a:r>
          </a:p>
          <a:p>
            <a:pPr lvl="1"/>
            <a:r>
              <a:rPr lang="en-US" sz="2400" dirty="0">
                <a:latin typeface="Arial Narrow" panose="020B0606020202030204" pitchFamily="34" charset="0"/>
              </a:rPr>
              <a:t>The ways in which parents will support their child’s learning </a:t>
            </a:r>
          </a:p>
          <a:p>
            <a:pPr lvl="1"/>
            <a:r>
              <a:rPr lang="en-US" sz="2400" dirty="0">
                <a:latin typeface="Arial Narrow" panose="020B0606020202030204" pitchFamily="34" charset="0"/>
              </a:rPr>
              <a:t>That stresses the importance of frequent communication between school and home, and the value of parent-teacher conferences (</a:t>
            </a:r>
            <a:r>
              <a:rPr lang="en-US" sz="2400" b="1" cap="all" dirty="0">
                <a:solidFill>
                  <a:schemeClr val="accent5"/>
                </a:solidFill>
                <a:latin typeface="Arial Narrow" panose="020B0606020202030204" pitchFamily="34" charset="0"/>
              </a:rPr>
              <a:t>required</a:t>
            </a:r>
            <a:r>
              <a:rPr lang="en-US" sz="2400" dirty="0">
                <a:latin typeface="Arial Narrow" panose="020B0606020202030204" pitchFamily="34" charset="0"/>
              </a:rPr>
              <a:t> in elementary schools)</a:t>
            </a:r>
          </a:p>
          <a:p>
            <a:pPr lvl="1"/>
            <a:r>
              <a:rPr lang="en-US" sz="2400" dirty="0">
                <a:latin typeface="Arial Narrow" panose="020B0606020202030204" pitchFamily="34" charset="0"/>
              </a:rPr>
              <a:t>That affirms the importance of parents and families in decisions relating to the education of their children</a:t>
            </a:r>
          </a:p>
          <a:p>
            <a:pPr lvl="1"/>
            <a:r>
              <a:rPr lang="en-US" sz="2400" dirty="0">
                <a:latin typeface="Arial Narrow" panose="020B0606020202030204" pitchFamily="34" charset="0"/>
              </a:rPr>
              <a:t>Title I, Part A parents have the right to be involved in the development of the school-parent compact</a:t>
            </a:r>
          </a:p>
          <a:p>
            <a:endParaRPr lang="en-US" dirty="0"/>
          </a:p>
        </p:txBody>
      </p:sp>
    </p:spTree>
    <p:extLst>
      <p:ext uri="{BB962C8B-B14F-4D97-AF65-F5344CB8AC3E}">
        <p14:creationId xmlns:p14="http://schemas.microsoft.com/office/powerpoint/2010/main" val="1203734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7" y="533400"/>
            <a:ext cx="7704667" cy="1981200"/>
          </a:xfrm>
        </p:spPr>
        <p:txBody>
          <a:bodyPr anchor="t">
            <a:normAutofit/>
          </a:bodyPr>
          <a:lstStyle/>
          <a:p>
            <a:pPr algn="ctr"/>
            <a:r>
              <a:rPr lang="en-US" sz="3200" dirty="0">
                <a:solidFill>
                  <a:schemeClr val="accent1"/>
                </a:solidFill>
                <a:latin typeface="Cooper Black" panose="0208090404030B020404" pitchFamily="18" charset="0"/>
              </a:rPr>
              <a:t>Additional Meetings</a:t>
            </a:r>
          </a:p>
        </p:txBody>
      </p:sp>
      <p:sp>
        <p:nvSpPr>
          <p:cNvPr id="3" name="Content Placeholder 2"/>
          <p:cNvSpPr>
            <a:spLocks noGrp="1"/>
          </p:cNvSpPr>
          <p:nvPr>
            <p:ph idx="1"/>
          </p:nvPr>
        </p:nvSpPr>
        <p:spPr>
          <a:xfrm>
            <a:off x="755129" y="1828800"/>
            <a:ext cx="7633742" cy="4191000"/>
          </a:xfrm>
        </p:spPr>
        <p:txBody>
          <a:bodyPr>
            <a:normAutofit/>
          </a:bodyPr>
          <a:lstStyle/>
          <a:p>
            <a:r>
              <a:rPr lang="en-US" sz="2400" dirty="0">
                <a:latin typeface="Arial Narrow" panose="020B0606020202030204" pitchFamily="34" charset="0"/>
              </a:rPr>
              <a:t>Parent meetings will be held at flexible meeting times – meeting at morning or evening or other convenient times</a:t>
            </a:r>
          </a:p>
          <a:p>
            <a:r>
              <a:rPr lang="en-US" sz="2400" dirty="0">
                <a:solidFill>
                  <a:schemeClr val="accent2"/>
                </a:solidFill>
                <a:latin typeface="Arial Narrow" panose="020B0606020202030204" pitchFamily="34" charset="0"/>
              </a:rPr>
              <a:t>Upon advance notice, transportation or child care may be available</a:t>
            </a:r>
          </a:p>
          <a:p>
            <a:r>
              <a:rPr lang="en-US" sz="2400" dirty="0">
                <a:latin typeface="Arial Narrow" panose="020B0606020202030204" pitchFamily="34" charset="0"/>
              </a:rPr>
              <a:t>Teachers will schedule meetings with parents to discuss decisions relating to the education of their children.</a:t>
            </a:r>
          </a:p>
          <a:p>
            <a:r>
              <a:rPr lang="en-US" sz="2400" dirty="0">
                <a:latin typeface="Arial Narrow" panose="020B0606020202030204" pitchFamily="34" charset="0"/>
              </a:rPr>
              <a:t>Parent and family engagement training session dates and times: TBA by school </a:t>
            </a:r>
          </a:p>
          <a:p>
            <a:pPr marL="0" indent="0">
              <a:buNone/>
            </a:pPr>
            <a:r>
              <a:rPr lang="en-US" sz="2400" dirty="0">
                <a:latin typeface="Arial Narrow" panose="020B0606020202030204" pitchFamily="34" charset="0"/>
              </a:rPr>
              <a:t>Distribute materials for home learning activities, if available</a:t>
            </a:r>
          </a:p>
        </p:txBody>
      </p:sp>
    </p:spTree>
    <p:extLst>
      <p:ext uri="{BB962C8B-B14F-4D97-AF65-F5344CB8AC3E}">
        <p14:creationId xmlns:p14="http://schemas.microsoft.com/office/powerpoint/2010/main" val="2832392592"/>
      </p:ext>
    </p:extLst>
  </p:cSld>
  <p:clrMapOvr>
    <a:masterClrMapping/>
  </p:clrMapOvr>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2031</TotalTime>
  <Words>1326</Words>
  <Application>Microsoft Office PowerPoint</Application>
  <PresentationFormat>On-screen Show (4:3)</PresentationFormat>
  <Paragraphs>92</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Arial Black</vt:lpstr>
      <vt:lpstr>Arial Narrow</vt:lpstr>
      <vt:lpstr>Calibri</vt:lpstr>
      <vt:lpstr>Calibri Light</vt:lpstr>
      <vt:lpstr>Cooper Black</vt:lpstr>
      <vt:lpstr>Courier New</vt:lpstr>
      <vt:lpstr>Lucida Handwriting</vt:lpstr>
      <vt:lpstr>Retrospect</vt:lpstr>
      <vt:lpstr>Annual Title I Meeting and Benefits of Parent and Family Engagement</vt:lpstr>
      <vt:lpstr>Annual Title I Parent Meeting</vt:lpstr>
      <vt:lpstr>Title I, Part A Program</vt:lpstr>
      <vt:lpstr>Title I, Part A Program</vt:lpstr>
      <vt:lpstr>TITLE I PLAN</vt:lpstr>
      <vt:lpstr>Policy and Compact</vt:lpstr>
      <vt:lpstr>PowerPoint Presentation</vt:lpstr>
      <vt:lpstr>PowerPoint Presentation</vt:lpstr>
      <vt:lpstr>Additional Meetings</vt:lpstr>
      <vt:lpstr>Reservation of Funds, 1% Set -Aside</vt:lpstr>
      <vt:lpstr>Teacher Qualifications</vt:lpstr>
      <vt:lpstr>Who to Contact</vt:lpstr>
      <vt:lpstr>Evaluation,   usually in the spring</vt:lpstr>
      <vt:lpstr>Document!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Title I Meeting and Benefits of Parental Involvement</dc:title>
  <dc:creator>Windows User</dc:creator>
  <cp:lastModifiedBy>LaToya Campbell</cp:lastModifiedBy>
  <cp:revision>72</cp:revision>
  <cp:lastPrinted>2017-10-17T15:00:13Z</cp:lastPrinted>
  <dcterms:created xsi:type="dcterms:W3CDTF">2016-07-07T19:28:23Z</dcterms:created>
  <dcterms:modified xsi:type="dcterms:W3CDTF">2024-08-19T15:20:01Z</dcterms:modified>
</cp:coreProperties>
</file>