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Average" panose="020B0604020202020204" charset="0"/>
      <p:regular r:id="rId9"/>
    </p:embeddedFont>
    <p:embeddedFont>
      <p:font typeface="Oswald" panose="00000500000000000000" pitchFamily="2" charset="0"/>
      <p:regular r:id="rId10"/>
      <p:bold r:id="rId11"/>
    </p:embeddedFont>
    <p:embeddedFont>
      <p:font typeface="Oswald SemiBold" panose="00000700000000000000" pitchFamily="2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D19F739-3D2C-4065-BCED-1294E3D2581B}">
  <a:tblStyle styleId="{BD19F739-3D2C-4065-BCED-1294E3D2581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11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psk12.org/Page/24018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cbdd8e844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cbdd8e844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3a759283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3a759283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2523a1f55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2523a1f55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2523a1f55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2523a1f55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https://www.gcpsk12.org/Page/24018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cbdd8e844a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cbdd8e844a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0" y="694704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D9D9D9"/>
                </a:solidFill>
              </a:rPr>
              <a:t>Graduation and Promotion Criteria</a:t>
            </a:r>
            <a:endParaRPr dirty="0">
              <a:solidFill>
                <a:srgbClr val="D9D9D9"/>
              </a:solidFill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08638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do I move to the 10th grade? What classes do I need for graduation?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rgbClr val="CC0000"/>
                </a:solidFill>
              </a:rPr>
              <a:t>How many classes will I have? </a:t>
            </a:r>
            <a:endParaRPr sz="3100">
              <a:solidFill>
                <a:srgbClr val="CC0000"/>
              </a:solidFill>
            </a:endParaRPr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Archer High School has 7 periods in a day. </a:t>
            </a:r>
            <a:endParaRPr sz="200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Char char="-"/>
            </a:pPr>
            <a:r>
              <a:rPr lang="en" sz="2000">
                <a:solidFill>
                  <a:srgbClr val="000000"/>
                </a:solidFill>
              </a:rPr>
              <a:t>During the day, students will take 6 courses. </a:t>
            </a:r>
            <a:endParaRPr sz="200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-"/>
            </a:pPr>
            <a:r>
              <a:rPr lang="en" sz="2000">
                <a:solidFill>
                  <a:srgbClr val="000000"/>
                </a:solidFill>
              </a:rPr>
              <a:t>Student will have a Tiger Time/Advisement class period. Tiger Time/Advisement is an ungraded class period that is split with lunch. </a:t>
            </a:r>
            <a:endParaRPr sz="160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-"/>
            </a:pPr>
            <a:r>
              <a:rPr lang="en" sz="2000">
                <a:solidFill>
                  <a:srgbClr val="000000"/>
                </a:solidFill>
              </a:rPr>
              <a:t>Tiger Time is a time during the day for Advisement lessons and the Archer Reads Program. </a:t>
            </a:r>
            <a:endParaRPr sz="20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rgbClr val="CC0000"/>
                </a:solidFill>
              </a:rPr>
              <a:t>Awarding Grades</a:t>
            </a:r>
            <a:endParaRPr sz="3100">
              <a:solidFill>
                <a:srgbClr val="CC0000"/>
              </a:solidFill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Final grades are issued two times a year, at the end of first semester in January and at the end of second semester in May. Grades from each semester are </a:t>
            </a:r>
            <a:r>
              <a:rPr lang="en" sz="2000" u="sng">
                <a:solidFill>
                  <a:srgbClr val="000000"/>
                </a:solidFill>
              </a:rPr>
              <a:t>not </a:t>
            </a:r>
            <a:r>
              <a:rPr lang="en" sz="2000">
                <a:solidFill>
                  <a:srgbClr val="000000"/>
                </a:solidFill>
              </a:rPr>
              <a:t>averaged together at the end of the school year to create one grade. </a:t>
            </a:r>
            <a:endParaRPr sz="2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The grade from each semester will be displayed on the student’s transcript. All grades are calculated into the students GPA and are seen by colleges. </a:t>
            </a:r>
            <a:endParaRPr sz="2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Each class is worth </a:t>
            </a:r>
            <a:r>
              <a:rPr lang="en" sz="2000" b="1">
                <a:solidFill>
                  <a:srgbClr val="000000"/>
                </a:solidFill>
              </a:rPr>
              <a:t>0.5 credits</a:t>
            </a:r>
            <a:r>
              <a:rPr lang="en" sz="2000">
                <a:solidFill>
                  <a:srgbClr val="000000"/>
                </a:solidFill>
              </a:rPr>
              <a:t> per semester.</a:t>
            </a:r>
            <a:endParaRPr sz="2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</a:rPr>
              <a:t>By the end of 9th grade, students should have earned </a:t>
            </a:r>
            <a:r>
              <a:rPr lang="en" sz="2000" b="1">
                <a:solidFill>
                  <a:srgbClr val="000000"/>
                </a:solidFill>
              </a:rPr>
              <a:t>6.0 credits</a:t>
            </a:r>
            <a:r>
              <a:rPr lang="en" sz="2000">
                <a:solidFill>
                  <a:srgbClr val="000000"/>
                </a:solidFill>
              </a:rPr>
              <a:t> if they passed all of their courses. 6 year long courses = 6.0 potential credits.</a:t>
            </a:r>
            <a:endParaRPr sz="20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8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lang="en" sz="3100">
                <a:solidFill>
                  <a:srgbClr val="CC0000"/>
                </a:solidFill>
                <a:highlight>
                  <a:srgbClr val="D9D9D9"/>
                </a:highlight>
                <a:latin typeface="Oswald SemiBold"/>
                <a:ea typeface="Oswald SemiBold"/>
                <a:cs typeface="Oswald SemiBold"/>
                <a:sym typeface="Oswald SemiBold"/>
              </a:rPr>
              <a:t>Current Grade Promotion Criteria:</a:t>
            </a:r>
            <a:endParaRPr sz="3600">
              <a:solidFill>
                <a:srgbClr val="CC0000"/>
              </a:solidFill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800"/>
              </a:spcBef>
              <a:spcAft>
                <a:spcPts val="0"/>
              </a:spcAft>
              <a:buNone/>
            </a:pPr>
            <a:endParaRPr sz="2800" u="sng">
              <a:solidFill>
                <a:srgbClr val="333333"/>
              </a:solidFill>
              <a:highlight>
                <a:srgbClr val="D9D9D9"/>
              </a:highlight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333333"/>
                </a:solidFill>
                <a:highlight>
                  <a:srgbClr val="D9D9D9"/>
                </a:highlight>
                <a:latin typeface="Oswald SemiBold"/>
                <a:ea typeface="Oswald SemiBold"/>
                <a:cs typeface="Oswald SemiBold"/>
                <a:sym typeface="Oswald SemiBold"/>
              </a:rPr>
              <a:t>9th to 10th: earn a minimum of 5.0 credits</a:t>
            </a:r>
            <a:endParaRPr sz="2300">
              <a:solidFill>
                <a:srgbClr val="333333"/>
              </a:solidFill>
              <a:highlight>
                <a:srgbClr val="D9D9D9"/>
              </a:highlight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333333"/>
                </a:solidFill>
                <a:highlight>
                  <a:srgbClr val="D9D9D9"/>
                </a:highlight>
                <a:latin typeface="Oswald SemiBold"/>
                <a:ea typeface="Oswald SemiBold"/>
                <a:cs typeface="Oswald SemiBold"/>
                <a:sym typeface="Oswald SemiBold"/>
              </a:rPr>
              <a:t>10th to 11th: earn a minimum of 11.0 credits</a:t>
            </a:r>
            <a:endParaRPr sz="2300">
              <a:solidFill>
                <a:srgbClr val="333333"/>
              </a:solidFill>
              <a:highlight>
                <a:srgbClr val="D9D9D9"/>
              </a:highlight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333333"/>
                </a:solidFill>
                <a:highlight>
                  <a:srgbClr val="D9D9D9"/>
                </a:highlight>
                <a:latin typeface="Oswald SemiBold"/>
                <a:ea typeface="Oswald SemiBold"/>
                <a:cs typeface="Oswald SemiBold"/>
                <a:sym typeface="Oswald SemiBold"/>
              </a:rPr>
              <a:t>11th to 12th: earn a minimum of 17.0 credits</a:t>
            </a:r>
            <a:endParaRPr sz="2300">
              <a:solidFill>
                <a:srgbClr val="333333"/>
              </a:solidFill>
              <a:highlight>
                <a:srgbClr val="D9D9D9"/>
              </a:highlight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900">
              <a:solidFill>
                <a:srgbClr val="333333"/>
              </a:solidFill>
              <a:highlight>
                <a:srgbClr val="FFFFFF"/>
              </a:highlight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333333"/>
                </a:solidFill>
                <a:highlight>
                  <a:srgbClr val="D9D9D9"/>
                </a:highlight>
                <a:latin typeface="Oswald SemiBold"/>
                <a:ea typeface="Oswald SemiBold"/>
                <a:cs typeface="Oswald SemiBold"/>
                <a:sym typeface="Oswald SemiBold"/>
              </a:rPr>
              <a:t>*Earning the required number of credits toward promotion is not indicative of being on track for graduation.</a:t>
            </a:r>
            <a:endParaRPr sz="1900">
              <a:solidFill>
                <a:srgbClr val="333333"/>
              </a:solidFill>
              <a:highlight>
                <a:srgbClr val="D9D9D9"/>
              </a:highlight>
              <a:latin typeface="Oswald SemiBold"/>
              <a:ea typeface="Oswald SemiBold"/>
              <a:cs typeface="Oswald SemiBold"/>
              <a:sym typeface="Oswald SemiBold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49925"/>
            <a:ext cx="8520600" cy="50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rgbClr val="CC0000"/>
                </a:solidFill>
              </a:rPr>
              <a:t>Graduation Requirements</a:t>
            </a:r>
            <a:endParaRPr sz="3100">
              <a:solidFill>
                <a:srgbClr val="CC0000"/>
              </a:solidFill>
            </a:endParaRPr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99500" y="4334525"/>
            <a:ext cx="8432700" cy="2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86" name="Google Shape;86;p17"/>
          <p:cNvGraphicFramePr/>
          <p:nvPr/>
        </p:nvGraphicFramePr>
        <p:xfrm>
          <a:off x="952500" y="863025"/>
          <a:ext cx="7239000" cy="4282245"/>
        </p:xfrm>
        <a:graphic>
          <a:graphicData uri="http://schemas.openxmlformats.org/drawingml/2006/table">
            <a:tbl>
              <a:tblPr>
                <a:noFill/>
                <a:tableStyleId>{BD19F739-3D2C-4065-BCED-1294E3D2581B}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4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u="sng"/>
                        <a:t>Required Area of Study</a:t>
                      </a:r>
                      <a:endParaRPr sz="1800" b="1" u="sng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u="sng"/>
                        <a:t>Credit/Unit</a:t>
                      </a:r>
                      <a:endParaRPr sz="1800" b="1" u="sng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Language Arts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Math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Science (3 Required and 1 elective)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Social Studies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Foreign Language/Technical Education/Fine Arts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Health and Physical Education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Electives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7" name="Google Shape;87;p17"/>
          <p:cNvSpPr txBox="1"/>
          <p:nvPr/>
        </p:nvSpPr>
        <p:spPr>
          <a:xfrm>
            <a:off x="79900" y="559325"/>
            <a:ext cx="8988600" cy="4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highlight>
                  <a:srgbClr val="FFFFFF"/>
                </a:highlight>
              </a:rPr>
              <a:t>To graduate, Georgia students must earn a minimum of 23 credits in the following areas of study:</a:t>
            </a:r>
            <a:endParaRPr sz="1800"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332</Words>
  <Application>Microsoft Office PowerPoint</Application>
  <PresentationFormat>On-screen Show (16:9)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Oswald</vt:lpstr>
      <vt:lpstr>Oswald SemiBold</vt:lpstr>
      <vt:lpstr>Arial</vt:lpstr>
      <vt:lpstr>Average</vt:lpstr>
      <vt:lpstr>Slate</vt:lpstr>
      <vt:lpstr>Graduation and Promotion Criteria</vt:lpstr>
      <vt:lpstr>How many classes will I have? </vt:lpstr>
      <vt:lpstr>Awarding Grades</vt:lpstr>
      <vt:lpstr>Current Grade Promotion Criteria:</vt:lpstr>
      <vt:lpstr>Graduation Requirements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Graduation and Promotion Criteria</dc:title>
  <cp:lastModifiedBy>Cayla McMichael</cp:lastModifiedBy>
  <cp:revision>4</cp:revision>
  <dcterms:modified xsi:type="dcterms:W3CDTF">2023-01-10T16:12:13Z</dcterms:modified>
</cp:coreProperties>
</file>