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Average"/>
      <p:regular r:id="rId15"/>
    </p:embeddedFont>
    <p:embeddedFont>
      <p:font typeface="Oswald"/>
      <p:regular r:id="rId16"/>
      <p:bold r:id="rId17"/>
    </p:embeddedFont>
    <p:embeddedFont>
      <p:font typeface="Open Sans"/>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974CADC-E0C1-4C07-A706-51DE63C96022}">
  <a:tblStyle styleId="{F974CADC-E0C1-4C07-A706-51DE63C9602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italic.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OpenSans-bold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Average-regular.fntdata"/><Relationship Id="rId14" Type="http://schemas.openxmlformats.org/officeDocument/2006/relationships/slide" Target="slides/slide8.xml"/><Relationship Id="rId17" Type="http://schemas.openxmlformats.org/officeDocument/2006/relationships/font" Target="fonts/Oswald-bold.fntdata"/><Relationship Id="rId16" Type="http://schemas.openxmlformats.org/officeDocument/2006/relationships/font" Target="fonts/Oswald-regular.fntdata"/><Relationship Id="rId5" Type="http://schemas.openxmlformats.org/officeDocument/2006/relationships/slideMaster" Target="slideMasters/slideMaster1.xml"/><Relationship Id="rId19" Type="http://schemas.openxmlformats.org/officeDocument/2006/relationships/font" Target="fonts/OpenSans-bold.fntdata"/><Relationship Id="rId6" Type="http://schemas.openxmlformats.org/officeDocument/2006/relationships/notesMaster" Target="notesMasters/notesMaster1.xml"/><Relationship Id="rId18" Type="http://schemas.openxmlformats.org/officeDocument/2006/relationships/font" Target="fonts/OpenSans-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b07a729ffb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b07a729ffb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b07a729ffb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b07a729ffb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b07a729ffb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b07a729ffb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b07a729ffb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b07a729ffb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b07a729ffb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b07a729ffb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b07a729ffb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b07a729ffb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b07a729ffb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b07a729ffb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docs.google.com/document/d/1x0gwKFsxZQI-LdUYbRos5iuryiQpG2jWfeNeK8bxqWA/edit#heading=h.gjdgxs" TargetMode="External"/><Relationship Id="rId4" Type="http://schemas.openxmlformats.org/officeDocument/2006/relationships/hyperlink" Target="https://www.gcpsk12.org/domain/935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gcpsk12.org/Page/23577" TargetMode="External"/><Relationship Id="rId4" Type="http://schemas.openxmlformats.org/officeDocument/2006/relationships/hyperlink" Target="https://www.gcpsk12.org/Page/2604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archertigersptsa.wixsite.com/archerptsa" TargetMode="External"/><Relationship Id="rId4" Type="http://schemas.openxmlformats.org/officeDocument/2006/relationships/hyperlink" Target="http://www.facebook.com/archerhighschoolptsa/" TargetMode="External"/><Relationship Id="rId5" Type="http://schemas.openxmlformats.org/officeDocument/2006/relationships/hyperlink" Target="http://twitter.com/myarcherptsa" TargetMode="External"/><Relationship Id="rId6" Type="http://schemas.openxmlformats.org/officeDocument/2006/relationships/hyperlink" Target="http://twitter.com/myarcherptsa" TargetMode="External"/><Relationship Id="rId7" Type="http://schemas.openxmlformats.org/officeDocument/2006/relationships/hyperlink" Target="https://www.instagram.com/archerptsa/" TargetMode="External"/><Relationship Id="rId8" Type="http://schemas.openxmlformats.org/officeDocument/2006/relationships/hyperlink" Target="https://www.instagram.com/archerpts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Parent Information</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Archer HS Rising 9th Grade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971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Welcome</a:t>
            </a:r>
            <a:endParaRPr/>
          </a:p>
        </p:txBody>
      </p:sp>
      <p:sp>
        <p:nvSpPr>
          <p:cNvPr id="66" name="Google Shape;66;p14"/>
          <p:cNvSpPr txBox="1"/>
          <p:nvPr>
            <p:ph idx="1" type="body"/>
          </p:nvPr>
        </p:nvSpPr>
        <p:spPr>
          <a:xfrm>
            <a:off x="311700" y="669875"/>
            <a:ext cx="8520600" cy="402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Parental Engagement is the </a:t>
            </a:r>
            <a:r>
              <a:rPr b="1" lang="en"/>
              <a:t>KEY</a:t>
            </a:r>
            <a:r>
              <a:rPr lang="en"/>
              <a:t> to a students academic </a:t>
            </a:r>
            <a:r>
              <a:rPr b="1" lang="en"/>
              <a:t>SUCCESS! </a:t>
            </a:r>
            <a:r>
              <a:rPr lang="en"/>
              <a:t>We value </a:t>
            </a:r>
            <a:r>
              <a:rPr b="1" lang="en"/>
              <a:t>YOU</a:t>
            </a:r>
            <a:r>
              <a:rPr lang="en"/>
              <a:t>!</a:t>
            </a:r>
            <a:r>
              <a:rPr lang="en"/>
              <a:t> </a:t>
            </a:r>
            <a:endParaRPr/>
          </a:p>
          <a:p>
            <a:pPr indent="0" lvl="0" marL="0" rtl="0" algn="l">
              <a:spcBef>
                <a:spcPts val="1600"/>
              </a:spcBef>
              <a:spcAft>
                <a:spcPts val="0"/>
              </a:spcAft>
              <a:buNone/>
            </a:pPr>
            <a:r>
              <a:rPr lang="en"/>
              <a:t>How to support your student in 9th grade.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graphicFrame>
        <p:nvGraphicFramePr>
          <p:cNvPr id="67" name="Google Shape;67;p14"/>
          <p:cNvGraphicFramePr/>
          <p:nvPr/>
        </p:nvGraphicFramePr>
        <p:xfrm>
          <a:off x="893275" y="1563575"/>
          <a:ext cx="3000000" cy="3000000"/>
        </p:xfrm>
        <a:graphic>
          <a:graphicData uri="http://schemas.openxmlformats.org/drawingml/2006/table">
            <a:tbl>
              <a:tblPr>
                <a:noFill/>
                <a:tableStyleId>{F974CADC-E0C1-4C07-A706-51DE63C96022}</a:tableStyleId>
              </a:tblPr>
              <a:tblGrid>
                <a:gridCol w="3619500"/>
                <a:gridCol w="3619500"/>
              </a:tblGrid>
              <a:tr h="3235775">
                <a:tc>
                  <a:txBody>
                    <a:bodyPr/>
                    <a:lstStyle/>
                    <a:p>
                      <a:pPr indent="-323850" lvl="0" marL="457200" rtl="0" algn="l">
                        <a:spcBef>
                          <a:spcPts val="0"/>
                        </a:spcBef>
                        <a:spcAft>
                          <a:spcPts val="0"/>
                        </a:spcAft>
                        <a:buClr>
                          <a:srgbClr val="FFFFFF"/>
                        </a:buClr>
                        <a:buSzPts val="1500"/>
                        <a:buChar char="●"/>
                      </a:pPr>
                      <a:r>
                        <a:rPr lang="en" sz="1500">
                          <a:solidFill>
                            <a:srgbClr val="FFFFFF"/>
                          </a:solidFill>
                        </a:rPr>
                        <a:t>Be interested in what is going on at school</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Discuss daily school activities with your child</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Offer to help as needed/Allow them to make some mistakes/Listen</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Encourage involvement in and out of class</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Monitor activities and assignments (Especially when associated with the computer/Digital Learning)</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Be careful with unrealistic expectations</a:t>
                      </a:r>
                      <a:endParaRPr sz="1500">
                        <a:solidFill>
                          <a:srgbClr val="FFFFFF"/>
                        </a:solidFill>
                      </a:endParaRPr>
                    </a:p>
                    <a:p>
                      <a:pPr indent="0" lvl="0" marL="0" rtl="0" algn="l">
                        <a:spcBef>
                          <a:spcPts val="0"/>
                        </a:spcBef>
                        <a:spcAft>
                          <a:spcPts val="0"/>
                        </a:spcAft>
                        <a:buNone/>
                      </a:pPr>
                      <a:r>
                        <a:t/>
                      </a:r>
                      <a:endParaRPr sz="1500"/>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lstStyle/>
                    <a:p>
                      <a:pPr indent="-323850" lvl="0" marL="457200" rtl="0" algn="l">
                        <a:spcBef>
                          <a:spcPts val="0"/>
                        </a:spcBef>
                        <a:spcAft>
                          <a:spcPts val="0"/>
                        </a:spcAft>
                        <a:buClr>
                          <a:srgbClr val="FFFFFF"/>
                        </a:buClr>
                        <a:buSzPts val="1500"/>
                        <a:buChar char="●"/>
                      </a:pPr>
                      <a:r>
                        <a:rPr lang="en" sz="1500">
                          <a:solidFill>
                            <a:srgbClr val="FFFFFF"/>
                          </a:solidFill>
                        </a:rPr>
                        <a:t>Be aware what is going on with your child</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Be alert for signs that "don't seem like your child is him/herself"</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Communicate with the school/teachers/Administrator to show concern and interest</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Make sure contact information is always current and updated </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Make school aware of concerns or issues</a:t>
                      </a:r>
                      <a:endParaRPr sz="1500">
                        <a:solidFill>
                          <a:srgbClr val="FFFFFF"/>
                        </a:solidFill>
                      </a:endParaRPr>
                    </a:p>
                    <a:p>
                      <a:pPr indent="-323850" lvl="0" marL="457200" rtl="0" algn="l">
                        <a:spcBef>
                          <a:spcPts val="0"/>
                        </a:spcBef>
                        <a:spcAft>
                          <a:spcPts val="0"/>
                        </a:spcAft>
                        <a:buClr>
                          <a:srgbClr val="FFFFFF"/>
                        </a:buClr>
                        <a:buSzPts val="1500"/>
                        <a:buChar char="●"/>
                      </a:pPr>
                      <a:r>
                        <a:rPr lang="en" sz="1500">
                          <a:solidFill>
                            <a:srgbClr val="FFFFFF"/>
                          </a:solidFill>
                        </a:rPr>
                        <a:t>Emphasize the importance of education</a:t>
                      </a:r>
                      <a:endParaRPr sz="1500">
                        <a:solidFill>
                          <a:srgbClr val="FFFFFF"/>
                        </a:solidFill>
                      </a:endParaRPr>
                    </a:p>
                    <a:p>
                      <a:pPr indent="0" lvl="0" marL="0" rtl="0" algn="l">
                        <a:spcBef>
                          <a:spcPts val="0"/>
                        </a:spcBef>
                        <a:spcAft>
                          <a:spcPts val="0"/>
                        </a:spcAft>
                        <a:buNone/>
                      </a:pPr>
                      <a:r>
                        <a:t/>
                      </a:r>
                      <a:endParaRPr sz="1600"/>
                    </a:p>
                  </a:txBody>
                  <a:tcPr marT="91425" marB="91425" marR="91425" marL="91425">
                    <a:lnL cap="flat" cmpd="sng" w="9525">
                      <a:solidFill>
                        <a:srgbClr val="FFFFFF"/>
                      </a:solidFill>
                      <a:prstDash val="solid"/>
                      <a:round/>
                      <a:headEnd len="sm" w="sm" type="none"/>
                      <a:tailEnd len="sm" w="sm" type="none"/>
                    </a:ln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Student and Parent Handbooks</a:t>
            </a:r>
            <a:endParaRPr/>
          </a:p>
        </p:txBody>
      </p:sp>
      <p:sp>
        <p:nvSpPr>
          <p:cNvPr id="73" name="Google Shape;73;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t>The student and parent handbooks serve as a guide to help students and their families come to know Archer High School as well as to set forth basic expectations and agreements. Please take the time to familiarize yourself with the contents. We are hopeful that the handbook will answer many questions you may have and bring clarity to our school’s vision and mission.</a:t>
            </a:r>
            <a:endParaRPr sz="2000"/>
          </a:p>
          <a:p>
            <a:pPr indent="0" lvl="0" marL="0" rtl="0" algn="l">
              <a:spcBef>
                <a:spcPts val="1600"/>
              </a:spcBef>
              <a:spcAft>
                <a:spcPts val="0"/>
              </a:spcAft>
              <a:buNone/>
            </a:pPr>
            <a:r>
              <a:rPr lang="en" sz="1900" u="sng">
                <a:solidFill>
                  <a:schemeClr val="hlink"/>
                </a:solidFill>
                <a:latin typeface="Arial"/>
                <a:ea typeface="Arial"/>
                <a:cs typeface="Arial"/>
                <a:sym typeface="Arial"/>
                <a:hlinkClick r:id="rId3"/>
              </a:rPr>
              <a:t>Parent/Student Handbook Link</a:t>
            </a:r>
            <a:endParaRPr sz="2600"/>
          </a:p>
          <a:p>
            <a:pPr indent="0" lvl="0" marL="0" rtl="0" algn="l">
              <a:spcBef>
                <a:spcPts val="1600"/>
              </a:spcBef>
              <a:spcAft>
                <a:spcPts val="1600"/>
              </a:spcAft>
              <a:buNone/>
            </a:pPr>
            <a:r>
              <a:rPr lang="en" sz="1900" u="sng">
                <a:solidFill>
                  <a:schemeClr val="hlink"/>
                </a:solidFill>
                <a:latin typeface="Arial"/>
                <a:ea typeface="Arial"/>
                <a:cs typeface="Arial"/>
                <a:sym typeface="Arial"/>
                <a:hlinkClick r:id="rId4"/>
              </a:rPr>
              <a:t>Parent Info</a:t>
            </a:r>
            <a:endParaRPr sz="2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eClass/ Parent Portal</a:t>
            </a:r>
            <a:endParaRPr/>
          </a:p>
        </p:txBody>
      </p:sp>
      <p:sp>
        <p:nvSpPr>
          <p:cNvPr id="79" name="Google Shape;79;p16"/>
          <p:cNvSpPr txBox="1"/>
          <p:nvPr>
            <p:ph idx="1" type="body"/>
          </p:nvPr>
        </p:nvSpPr>
        <p:spPr>
          <a:xfrm>
            <a:off x="311700" y="1017725"/>
            <a:ext cx="8520600" cy="391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t>F</a:t>
            </a:r>
            <a:r>
              <a:rPr lang="en" sz="2000"/>
              <a:t>uture Tigers, </a:t>
            </a:r>
            <a:r>
              <a:rPr lang="en" sz="2000"/>
              <a:t>We want to highlight our direct </a:t>
            </a:r>
            <a:r>
              <a:rPr lang="en" sz="2000"/>
              <a:t>line of </a:t>
            </a:r>
            <a:r>
              <a:rPr lang="en" sz="2000"/>
              <a:t>communication between school and parent/student through eclass/parent portal. It’s an easy way to access/locate need-to-know/important information about your student's education. You will  have access to grades, assignments, communication with teachers and 24/7 real-time information with in-portal translation in multiple languages. Please take the time to register for an account, monitor it regularly and build the bridge for active engagement with us!</a:t>
            </a:r>
            <a:endParaRPr sz="2000"/>
          </a:p>
          <a:p>
            <a:pPr indent="0" lvl="0" marL="0" rtl="0" algn="l">
              <a:spcBef>
                <a:spcPts val="1600"/>
              </a:spcBef>
              <a:spcAft>
                <a:spcPts val="0"/>
              </a:spcAft>
              <a:buNone/>
            </a:pPr>
            <a:r>
              <a:rPr lang="en" u="sng">
                <a:solidFill>
                  <a:schemeClr val="hlink"/>
                </a:solidFill>
                <a:latin typeface="Arial"/>
                <a:ea typeface="Arial"/>
                <a:cs typeface="Arial"/>
                <a:sym typeface="Arial"/>
                <a:hlinkClick r:id="rId3"/>
              </a:rPr>
              <a:t>What is the Student Portal/eClass and how do I use it?</a:t>
            </a:r>
            <a:endParaRPr sz="2700"/>
          </a:p>
          <a:p>
            <a:pPr indent="0" lvl="0" marL="0" rtl="0" algn="l">
              <a:spcBef>
                <a:spcPts val="1600"/>
              </a:spcBef>
              <a:spcAft>
                <a:spcPts val="0"/>
              </a:spcAft>
              <a:buNone/>
            </a:pPr>
            <a:r>
              <a:rPr lang="en" u="sng">
                <a:solidFill>
                  <a:schemeClr val="hlink"/>
                </a:solidFill>
                <a:latin typeface="Arial"/>
                <a:ea typeface="Arial"/>
                <a:cs typeface="Arial"/>
                <a:sym typeface="Arial"/>
                <a:hlinkClick r:id="rId4"/>
              </a:rPr>
              <a:t>What is the Parent Portal and how do I use it?</a:t>
            </a:r>
            <a:endParaRPr sz="2700"/>
          </a:p>
          <a:p>
            <a:pPr indent="0" lvl="0" marL="0" rtl="0" algn="l">
              <a:spcBef>
                <a:spcPts val="1600"/>
              </a:spcBef>
              <a:spcAft>
                <a:spcPts val="0"/>
              </a:spcAft>
              <a:buNone/>
            </a:pPr>
            <a:r>
              <a:t/>
            </a:r>
            <a:endParaRPr sz="2000"/>
          </a:p>
          <a:p>
            <a:pPr indent="0" lvl="0" marL="0" rtl="0" algn="l">
              <a:spcBef>
                <a:spcPts val="1600"/>
              </a:spcBef>
              <a:spcAft>
                <a:spcPts val="1600"/>
              </a:spcAft>
              <a:buNone/>
            </a:pPr>
            <a:r>
              <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Student Involvement</a:t>
            </a:r>
            <a:endParaRPr/>
          </a:p>
        </p:txBody>
      </p:sp>
      <p:sp>
        <p:nvSpPr>
          <p:cNvPr id="85" name="Google Shape;85;p17"/>
          <p:cNvSpPr txBox="1"/>
          <p:nvPr>
            <p:ph idx="1" type="body"/>
          </p:nvPr>
        </p:nvSpPr>
        <p:spPr>
          <a:xfrm>
            <a:off x="311700" y="938825"/>
            <a:ext cx="8520600" cy="407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t>Let’s get involved! Students who get involved in </a:t>
            </a:r>
            <a:r>
              <a:rPr lang="en" sz="2000"/>
              <a:t>extracurricular</a:t>
            </a:r>
            <a:r>
              <a:rPr lang="en" sz="2000"/>
              <a:t> </a:t>
            </a:r>
            <a:r>
              <a:rPr lang="en" sz="2000"/>
              <a:t>activities</a:t>
            </a:r>
            <a:r>
              <a:rPr lang="en" sz="2000"/>
              <a:t>, clubs and sports have more positive attitudes toward school and higher academic aspirations. Parents encourage your students to get involved!</a:t>
            </a:r>
            <a:endParaRPr sz="2000"/>
          </a:p>
          <a:p>
            <a:pPr indent="0" lvl="0" marL="0" rtl="0" algn="l">
              <a:spcBef>
                <a:spcPts val="1600"/>
              </a:spcBef>
              <a:spcAft>
                <a:spcPts val="0"/>
              </a:spcAft>
              <a:buNone/>
            </a:pPr>
            <a:r>
              <a:rPr b="1" lang="en"/>
              <a:t>Benefits of Getting Involved</a:t>
            </a:r>
            <a:endParaRPr b="1"/>
          </a:p>
          <a:p>
            <a:pPr indent="-342900" lvl="0" marL="457200" rtl="0" algn="l">
              <a:spcBef>
                <a:spcPts val="1600"/>
              </a:spcBef>
              <a:spcAft>
                <a:spcPts val="0"/>
              </a:spcAft>
              <a:buSzPts val="1800"/>
              <a:buChar char="●"/>
            </a:pPr>
            <a:r>
              <a:rPr lang="en"/>
              <a:t>Improved Academic Performance</a:t>
            </a:r>
            <a:endParaRPr/>
          </a:p>
          <a:p>
            <a:pPr indent="-342900" lvl="0" marL="457200" rtl="0" algn="l">
              <a:spcBef>
                <a:spcPts val="0"/>
              </a:spcBef>
              <a:spcAft>
                <a:spcPts val="0"/>
              </a:spcAft>
              <a:buSzPts val="1800"/>
              <a:buChar char="●"/>
            </a:pPr>
            <a:r>
              <a:rPr lang="en"/>
              <a:t>Exploration of Interest/Create Broader Perspectives</a:t>
            </a:r>
            <a:endParaRPr/>
          </a:p>
          <a:p>
            <a:pPr indent="-342900" lvl="0" marL="457200" rtl="0" algn="l">
              <a:spcBef>
                <a:spcPts val="0"/>
              </a:spcBef>
              <a:spcAft>
                <a:spcPts val="0"/>
              </a:spcAft>
              <a:buSzPts val="1800"/>
              <a:buChar char="●"/>
            </a:pPr>
            <a:r>
              <a:rPr lang="en"/>
              <a:t>Higher Self-Esteem</a:t>
            </a:r>
            <a:endParaRPr/>
          </a:p>
          <a:p>
            <a:pPr indent="-342900" lvl="0" marL="457200" rtl="0" algn="l">
              <a:spcBef>
                <a:spcPts val="0"/>
              </a:spcBef>
              <a:spcAft>
                <a:spcPts val="0"/>
              </a:spcAft>
              <a:buSzPts val="1800"/>
              <a:buChar char="●"/>
            </a:pPr>
            <a:r>
              <a:rPr lang="en"/>
              <a:t>Productive Use of Time</a:t>
            </a:r>
            <a:endParaRPr/>
          </a:p>
          <a:p>
            <a:pPr indent="-342900" lvl="0" marL="457200" rtl="0" algn="l">
              <a:spcBef>
                <a:spcPts val="0"/>
              </a:spcBef>
              <a:spcAft>
                <a:spcPts val="0"/>
              </a:spcAft>
              <a:buSzPts val="1800"/>
              <a:buChar char="●"/>
            </a:pPr>
            <a:r>
              <a:rPr lang="en"/>
              <a:t>Essential Life Skills</a:t>
            </a:r>
            <a:endParaRPr/>
          </a:p>
          <a:p>
            <a:pPr indent="-342900" lvl="0" marL="457200" rtl="0" algn="l">
              <a:spcBef>
                <a:spcPts val="0"/>
              </a:spcBef>
              <a:spcAft>
                <a:spcPts val="0"/>
              </a:spcAft>
              <a:buSzPts val="1800"/>
              <a:buChar char="●"/>
            </a:pPr>
            <a:r>
              <a:rPr lang="en"/>
              <a:t>Resume Documentation</a:t>
            </a:r>
            <a:endParaRPr/>
          </a:p>
          <a:p>
            <a:pPr indent="-342900" lvl="0" marL="457200" rtl="0" algn="l">
              <a:spcBef>
                <a:spcPts val="0"/>
              </a:spcBef>
              <a:spcAft>
                <a:spcPts val="0"/>
              </a:spcAft>
              <a:buSzPts val="1800"/>
              <a:buChar char="●"/>
            </a:pPr>
            <a:r>
              <a:rPr lang="en"/>
              <a:t>University Application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Archer PTSA</a:t>
            </a:r>
            <a:endParaRPr/>
          </a:p>
        </p:txBody>
      </p:sp>
      <p:sp>
        <p:nvSpPr>
          <p:cNvPr id="91" name="Google Shape;91;p18"/>
          <p:cNvSpPr txBox="1"/>
          <p:nvPr>
            <p:ph idx="1" type="body"/>
          </p:nvPr>
        </p:nvSpPr>
        <p:spPr>
          <a:xfrm>
            <a:off x="311700" y="1017725"/>
            <a:ext cx="8520600" cy="450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Mission: </a:t>
            </a:r>
            <a:r>
              <a:rPr lang="en" sz="1450">
                <a:solidFill>
                  <a:schemeClr val="dk2"/>
                </a:solidFill>
              </a:rPr>
              <a:t>To support and speak on behalf of children and youth in the schools, in the community, and before government bodies and other organizations that make decisions affecting children.</a:t>
            </a:r>
            <a:endParaRPr sz="1450">
              <a:solidFill>
                <a:schemeClr val="dk2"/>
              </a:solidFill>
            </a:endParaRPr>
          </a:p>
          <a:p>
            <a:pPr indent="0" lvl="0" marL="0" rtl="0" algn="just">
              <a:spcBef>
                <a:spcPts val="1600"/>
              </a:spcBef>
              <a:spcAft>
                <a:spcPts val="0"/>
              </a:spcAft>
              <a:buNone/>
            </a:pPr>
            <a:r>
              <a:rPr lang="en" sz="1450">
                <a:solidFill>
                  <a:schemeClr val="dk2"/>
                </a:solidFill>
              </a:rPr>
              <a:t>To assist parents in developing the skills they need to raise and protect their children.</a:t>
            </a:r>
            <a:endParaRPr sz="1450">
              <a:solidFill>
                <a:schemeClr val="dk2"/>
              </a:solidFill>
            </a:endParaRPr>
          </a:p>
          <a:p>
            <a:pPr indent="0" lvl="0" marL="0" rtl="0" algn="just">
              <a:spcBef>
                <a:spcPts val="0"/>
              </a:spcBef>
              <a:spcAft>
                <a:spcPts val="0"/>
              </a:spcAft>
              <a:buNone/>
            </a:pPr>
            <a:r>
              <a:rPr lang="en" sz="1450">
                <a:solidFill>
                  <a:schemeClr val="dk2"/>
                </a:solidFill>
              </a:rPr>
              <a:t>To encourage parent and public involvement in the public schools of this nation. Those who join the PTSA support local, statewide, and national efforts that improve the education, health, and welfare of children and their families. </a:t>
            </a:r>
            <a:endParaRPr sz="1450">
              <a:solidFill>
                <a:schemeClr val="dk2"/>
              </a:solidFill>
            </a:endParaRPr>
          </a:p>
          <a:p>
            <a:pPr indent="0" lvl="0" marL="0" rtl="0" algn="just">
              <a:spcBef>
                <a:spcPts val="0"/>
              </a:spcBef>
              <a:spcAft>
                <a:spcPts val="0"/>
              </a:spcAft>
              <a:buNone/>
            </a:pPr>
            <a:r>
              <a:t/>
            </a:r>
            <a:endParaRPr sz="1550">
              <a:solidFill>
                <a:schemeClr val="dk2"/>
              </a:solidFill>
              <a:highlight>
                <a:schemeClr val="lt1"/>
              </a:highlight>
              <a:latin typeface="Oswald"/>
              <a:ea typeface="Oswald"/>
              <a:cs typeface="Oswald"/>
              <a:sym typeface="Oswald"/>
            </a:endParaRPr>
          </a:p>
          <a:p>
            <a:pPr indent="0" lvl="0" marL="0" rtl="0" algn="just">
              <a:spcBef>
                <a:spcPts val="0"/>
              </a:spcBef>
              <a:spcAft>
                <a:spcPts val="0"/>
              </a:spcAft>
              <a:buNone/>
            </a:pPr>
            <a:r>
              <a:rPr lang="en" u="sng">
                <a:solidFill>
                  <a:schemeClr val="hlink"/>
                </a:solidFill>
                <a:highlight>
                  <a:schemeClr val="lt1"/>
                </a:highlight>
                <a:latin typeface="Arial"/>
                <a:ea typeface="Arial"/>
                <a:cs typeface="Arial"/>
                <a:sym typeface="Arial"/>
                <a:hlinkClick r:id="rId3"/>
              </a:rPr>
              <a:t>Archer PTSA Website Link</a:t>
            </a:r>
            <a:endParaRPr sz="2250">
              <a:solidFill>
                <a:schemeClr val="dk2"/>
              </a:solidFill>
              <a:highlight>
                <a:schemeClr val="lt1"/>
              </a:highlight>
              <a:latin typeface="Oswald"/>
              <a:ea typeface="Oswald"/>
              <a:cs typeface="Oswald"/>
              <a:sym typeface="Oswald"/>
            </a:endParaRPr>
          </a:p>
          <a:p>
            <a:pPr indent="0" lvl="0" marL="0" rtl="0" algn="l">
              <a:lnSpc>
                <a:spcPct val="130000"/>
              </a:lnSpc>
              <a:spcBef>
                <a:spcPts val="400"/>
              </a:spcBef>
              <a:spcAft>
                <a:spcPts val="0"/>
              </a:spcAft>
              <a:buNone/>
            </a:pPr>
            <a:r>
              <a:rPr b="1" lang="en" sz="1200">
                <a:solidFill>
                  <a:schemeClr val="dk1"/>
                </a:solidFill>
                <a:highlight>
                  <a:schemeClr val="lt1"/>
                </a:highlight>
                <a:latin typeface="Open Sans"/>
                <a:ea typeface="Open Sans"/>
                <a:cs typeface="Open Sans"/>
                <a:sym typeface="Open Sans"/>
              </a:rPr>
              <a:t>ARCHER PTSA SOCIAL SITES STAY CONNECTED</a:t>
            </a:r>
            <a:endParaRPr b="1" sz="1200">
              <a:solidFill>
                <a:schemeClr val="dk1"/>
              </a:solidFill>
              <a:highlight>
                <a:schemeClr val="lt1"/>
              </a:highlight>
              <a:latin typeface="Open Sans"/>
              <a:ea typeface="Open Sans"/>
              <a:cs typeface="Open Sans"/>
              <a:sym typeface="Open Sans"/>
            </a:endParaRPr>
          </a:p>
          <a:p>
            <a:pPr indent="0" lvl="0" marL="0" rtl="0" algn="l">
              <a:spcBef>
                <a:spcPts val="1200"/>
              </a:spcBef>
              <a:spcAft>
                <a:spcPts val="0"/>
              </a:spcAft>
              <a:buNone/>
            </a:pPr>
            <a:r>
              <a:rPr lang="en" sz="1200">
                <a:solidFill>
                  <a:schemeClr val="dk1"/>
                </a:solidFill>
                <a:highlight>
                  <a:schemeClr val="lt1"/>
                </a:highlight>
                <a:latin typeface="Open Sans"/>
                <a:ea typeface="Open Sans"/>
                <a:cs typeface="Open Sans"/>
                <a:sym typeface="Open Sans"/>
              </a:rPr>
              <a:t>Join our</a:t>
            </a:r>
            <a:r>
              <a:rPr lang="en" sz="1200">
                <a:solidFill>
                  <a:srgbClr val="666666"/>
                </a:solidFill>
                <a:highlight>
                  <a:schemeClr val="lt1"/>
                </a:highlight>
                <a:latin typeface="Open Sans"/>
                <a:ea typeface="Open Sans"/>
                <a:cs typeface="Open Sans"/>
                <a:sym typeface="Open Sans"/>
              </a:rPr>
              <a:t> </a:t>
            </a:r>
            <a:r>
              <a:rPr lang="en" sz="1200" u="sng">
                <a:solidFill>
                  <a:schemeClr val="accent5"/>
                </a:solidFill>
                <a:highlight>
                  <a:schemeClr val="lt1"/>
                </a:highlight>
                <a:latin typeface="Open Sans"/>
                <a:ea typeface="Open Sans"/>
                <a:cs typeface="Open Sans"/>
                <a:sym typeface="Open Sans"/>
                <a:hlinkClick r:id="rId4">
                  <a:extLst>
                    <a:ext uri="{A12FA001-AC4F-418D-AE19-62706E023703}">
                      <ahyp:hlinkClr val="tx"/>
                    </a:ext>
                  </a:extLst>
                </a:hlinkClick>
              </a:rPr>
              <a:t>Facebook Page Archer High School PTSA</a:t>
            </a:r>
            <a:endParaRPr sz="1200" u="sng">
              <a:solidFill>
                <a:schemeClr val="accent5"/>
              </a:solidFill>
              <a:highlight>
                <a:schemeClr val="lt1"/>
              </a:highlight>
              <a:latin typeface="Open Sans"/>
              <a:ea typeface="Open Sans"/>
              <a:cs typeface="Open Sans"/>
              <a:sym typeface="Open Sans"/>
            </a:endParaRPr>
          </a:p>
          <a:p>
            <a:pPr indent="0" lvl="0" marL="0" rtl="0" algn="l">
              <a:spcBef>
                <a:spcPts val="1200"/>
              </a:spcBef>
              <a:spcAft>
                <a:spcPts val="0"/>
              </a:spcAft>
              <a:buNone/>
            </a:pPr>
            <a:r>
              <a:rPr lang="en" sz="1200">
                <a:solidFill>
                  <a:schemeClr val="dk1"/>
                </a:solidFill>
                <a:highlight>
                  <a:schemeClr val="lt1"/>
                </a:highlight>
                <a:latin typeface="Open Sans"/>
                <a:ea typeface="Open Sans"/>
                <a:cs typeface="Open Sans"/>
                <a:sym typeface="Open Sans"/>
              </a:rPr>
              <a:t>Follow us on </a:t>
            </a:r>
            <a:r>
              <a:rPr lang="en" sz="1200" u="sng">
                <a:solidFill>
                  <a:schemeClr val="accent5"/>
                </a:solidFill>
                <a:highlight>
                  <a:schemeClr val="lt1"/>
                </a:highlight>
                <a:latin typeface="Open Sans"/>
                <a:ea typeface="Open Sans"/>
                <a:cs typeface="Open Sans"/>
                <a:sym typeface="Open Sans"/>
                <a:hlinkClick r:id="rId5">
                  <a:extLst>
                    <a:ext uri="{A12FA001-AC4F-418D-AE19-62706E023703}">
                      <ahyp:hlinkClr val="tx"/>
                    </a:ext>
                  </a:extLst>
                </a:hlinkClick>
              </a:rPr>
              <a:t>Twitter</a:t>
            </a:r>
            <a:r>
              <a:rPr lang="en" sz="1200">
                <a:solidFill>
                  <a:schemeClr val="accent5"/>
                </a:solidFill>
                <a:highlight>
                  <a:schemeClr val="lt1"/>
                </a:highlight>
                <a:latin typeface="Open Sans"/>
                <a:ea typeface="Open Sans"/>
                <a:cs typeface="Open Sans"/>
                <a:sym typeface="Open Sans"/>
              </a:rPr>
              <a:t> </a:t>
            </a:r>
            <a:r>
              <a:rPr lang="en" sz="1200" u="sng">
                <a:solidFill>
                  <a:schemeClr val="accent5"/>
                </a:solidFill>
                <a:highlight>
                  <a:schemeClr val="lt1"/>
                </a:highlight>
                <a:latin typeface="Open Sans"/>
                <a:ea typeface="Open Sans"/>
                <a:cs typeface="Open Sans"/>
                <a:sym typeface="Open Sans"/>
                <a:hlinkClick r:id="rId6">
                  <a:extLst>
                    <a:ext uri="{A12FA001-AC4F-418D-AE19-62706E023703}">
                      <ahyp:hlinkClr val="tx"/>
                    </a:ext>
                  </a:extLst>
                </a:hlinkClick>
              </a:rPr>
              <a:t>@myarcherptsa</a:t>
            </a:r>
            <a:endParaRPr sz="1200" u="sng">
              <a:solidFill>
                <a:schemeClr val="accent5"/>
              </a:solidFill>
              <a:highlight>
                <a:schemeClr val="lt1"/>
              </a:highlight>
              <a:latin typeface="Open Sans"/>
              <a:ea typeface="Open Sans"/>
              <a:cs typeface="Open Sans"/>
              <a:sym typeface="Open Sans"/>
            </a:endParaRPr>
          </a:p>
          <a:p>
            <a:pPr indent="0" lvl="0" marL="0" rtl="0" algn="l">
              <a:spcBef>
                <a:spcPts val="1200"/>
              </a:spcBef>
              <a:spcAft>
                <a:spcPts val="0"/>
              </a:spcAft>
              <a:buNone/>
            </a:pPr>
            <a:r>
              <a:rPr lang="en" sz="1200">
                <a:solidFill>
                  <a:schemeClr val="dk1"/>
                </a:solidFill>
                <a:highlight>
                  <a:schemeClr val="lt1"/>
                </a:highlight>
                <a:latin typeface="Open Sans"/>
                <a:ea typeface="Open Sans"/>
                <a:cs typeface="Open Sans"/>
                <a:sym typeface="Open Sans"/>
              </a:rPr>
              <a:t>Follow us on </a:t>
            </a:r>
            <a:r>
              <a:rPr lang="en" sz="1200" u="sng">
                <a:solidFill>
                  <a:schemeClr val="accent5"/>
                </a:solidFill>
                <a:highlight>
                  <a:schemeClr val="lt1"/>
                </a:highlight>
                <a:latin typeface="Open Sans"/>
                <a:ea typeface="Open Sans"/>
                <a:cs typeface="Open Sans"/>
                <a:sym typeface="Open Sans"/>
                <a:hlinkClick r:id="rId7">
                  <a:extLst>
                    <a:ext uri="{A12FA001-AC4F-418D-AE19-62706E023703}">
                      <ahyp:hlinkClr val="tx"/>
                    </a:ext>
                  </a:extLst>
                </a:hlinkClick>
              </a:rPr>
              <a:t>Instagram</a:t>
            </a:r>
            <a:r>
              <a:rPr lang="en" sz="1200">
                <a:solidFill>
                  <a:schemeClr val="accent5"/>
                </a:solidFill>
                <a:highlight>
                  <a:schemeClr val="lt1"/>
                </a:highlight>
                <a:latin typeface="Open Sans"/>
                <a:ea typeface="Open Sans"/>
                <a:cs typeface="Open Sans"/>
                <a:sym typeface="Open Sans"/>
              </a:rPr>
              <a:t> </a:t>
            </a:r>
            <a:r>
              <a:rPr lang="en" sz="1200" u="sng">
                <a:solidFill>
                  <a:schemeClr val="accent5"/>
                </a:solidFill>
                <a:highlight>
                  <a:schemeClr val="lt1"/>
                </a:highlight>
                <a:latin typeface="Open Sans"/>
                <a:ea typeface="Open Sans"/>
                <a:cs typeface="Open Sans"/>
                <a:sym typeface="Open Sans"/>
                <a:hlinkClick r:id="rId8">
                  <a:extLst>
                    <a:ext uri="{A12FA001-AC4F-418D-AE19-62706E023703}">
                      <ahyp:hlinkClr val="tx"/>
                    </a:ext>
                  </a:extLst>
                </a:hlinkClick>
              </a:rPr>
              <a:t>@archerptsa</a:t>
            </a:r>
            <a:endParaRPr sz="1200" u="sng">
              <a:solidFill>
                <a:schemeClr val="accent5"/>
              </a:solidFill>
              <a:highlight>
                <a:schemeClr val="lt1"/>
              </a:highlight>
              <a:latin typeface="Open Sans"/>
              <a:ea typeface="Open Sans"/>
              <a:cs typeface="Open Sans"/>
              <a:sym typeface="Open Sans"/>
            </a:endParaRPr>
          </a:p>
          <a:p>
            <a:pPr indent="0" lvl="0" marL="0" rtl="0" algn="just">
              <a:spcBef>
                <a:spcPts val="1200"/>
              </a:spcBef>
              <a:spcAft>
                <a:spcPts val="0"/>
              </a:spcAft>
              <a:buNone/>
            </a:pPr>
            <a:r>
              <a:t/>
            </a:r>
            <a:endParaRPr sz="2250">
              <a:solidFill>
                <a:schemeClr val="dk2"/>
              </a:solidFill>
              <a:latin typeface="Oswald"/>
              <a:ea typeface="Oswald"/>
              <a:cs typeface="Oswald"/>
              <a:sym typeface="Oswald"/>
            </a:endParaRPr>
          </a:p>
          <a:p>
            <a:pPr indent="0" lvl="0" marL="0" rtl="0" algn="l">
              <a:spcBef>
                <a:spcPts val="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Dress Code</a:t>
            </a:r>
            <a:endParaRPr/>
          </a:p>
        </p:txBody>
      </p:sp>
      <p:sp>
        <p:nvSpPr>
          <p:cNvPr id="97" name="Google Shape;97;p19"/>
          <p:cNvSpPr txBox="1"/>
          <p:nvPr>
            <p:ph idx="1" type="body"/>
          </p:nvPr>
        </p:nvSpPr>
        <p:spPr>
          <a:xfrm>
            <a:off x="311700" y="918850"/>
            <a:ext cx="8520600" cy="408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are a school that promotes college and career readiness! We have developed a dress code policy to ensure that each students has the opportunity to gain professionalism and leadership attributes. Please read and adhere to the Dress Code Policy.</a:t>
            </a:r>
            <a:endParaRPr/>
          </a:p>
          <a:p>
            <a:pPr indent="0" lvl="0" marL="0" rtl="0" algn="l">
              <a:spcBef>
                <a:spcPts val="1600"/>
              </a:spcBef>
              <a:spcAft>
                <a:spcPts val="0"/>
              </a:spcAft>
              <a:buNone/>
            </a:pPr>
            <a:r>
              <a:rPr b="1" lang="en" sz="1600"/>
              <a:t>Benefits of Dress Code</a:t>
            </a:r>
            <a:endParaRPr b="1" sz="1600"/>
          </a:p>
          <a:p>
            <a:pPr indent="-330200" lvl="0" marL="457200" rtl="0" algn="l">
              <a:spcBef>
                <a:spcPts val="1600"/>
              </a:spcBef>
              <a:spcAft>
                <a:spcPts val="0"/>
              </a:spcAft>
              <a:buSzPts val="1600"/>
              <a:buChar char="●"/>
            </a:pPr>
            <a:r>
              <a:rPr lang="en" sz="1600"/>
              <a:t>P</a:t>
            </a:r>
            <a:r>
              <a:rPr lang="en" sz="1600"/>
              <a:t>romotes a more serious school atmosphere which emphasizes academics and promotes good behavior</a:t>
            </a:r>
            <a:endParaRPr sz="1600"/>
          </a:p>
          <a:p>
            <a:pPr indent="-330200" lvl="0" marL="457200" rtl="0" algn="l">
              <a:spcBef>
                <a:spcPts val="0"/>
              </a:spcBef>
              <a:spcAft>
                <a:spcPts val="0"/>
              </a:spcAft>
              <a:buSzPts val="1600"/>
              <a:buChar char="●"/>
            </a:pPr>
            <a:r>
              <a:rPr lang="en" sz="1600"/>
              <a:t>Increase student achievement by encouraging students to concentrate more on their academics</a:t>
            </a:r>
            <a:endParaRPr sz="1600"/>
          </a:p>
          <a:p>
            <a:pPr indent="-330200" lvl="0" marL="457200" rtl="0" algn="l">
              <a:spcBef>
                <a:spcPts val="0"/>
              </a:spcBef>
              <a:spcAft>
                <a:spcPts val="0"/>
              </a:spcAft>
              <a:buSzPts val="1600"/>
              <a:buChar char="●"/>
            </a:pPr>
            <a:r>
              <a:rPr lang="en" sz="1600"/>
              <a:t>Reduce social conflict and peer pressure that may be associated with appearance</a:t>
            </a:r>
            <a:endParaRPr sz="1600"/>
          </a:p>
          <a:p>
            <a:pPr indent="-330200" lvl="0" marL="457200" rtl="0" algn="l">
              <a:spcBef>
                <a:spcPts val="0"/>
              </a:spcBef>
              <a:spcAft>
                <a:spcPts val="0"/>
              </a:spcAft>
              <a:buSzPts val="1600"/>
              <a:buChar char="●"/>
            </a:pPr>
            <a:r>
              <a:rPr lang="en" sz="1600"/>
              <a:t>Help to easily spot the trespassers</a:t>
            </a:r>
            <a:endParaRPr sz="1600"/>
          </a:p>
          <a:p>
            <a:pPr indent="-330200" lvl="0" marL="457200" rtl="0" algn="l">
              <a:spcBef>
                <a:spcPts val="0"/>
              </a:spcBef>
              <a:spcAft>
                <a:spcPts val="0"/>
              </a:spcAft>
              <a:buSzPts val="1600"/>
              <a:buChar char="●"/>
            </a:pPr>
            <a:r>
              <a:rPr lang="en" sz="1600"/>
              <a:t>Allow students to wear what they want which leaves students with a sense of choice and expression</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48700" y="2230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Behavior Expectations</a:t>
            </a:r>
            <a:endParaRPr/>
          </a:p>
        </p:txBody>
      </p:sp>
      <p:sp>
        <p:nvSpPr>
          <p:cNvPr id="103" name="Google Shape;103;p20"/>
          <p:cNvSpPr txBox="1"/>
          <p:nvPr>
            <p:ph idx="1" type="body"/>
          </p:nvPr>
        </p:nvSpPr>
        <p:spPr>
          <a:xfrm>
            <a:off x="348700" y="795700"/>
            <a:ext cx="8520600" cy="428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the 9th Grade Academy, </a:t>
            </a:r>
            <a:r>
              <a:rPr lang="en"/>
              <a:t>One of the best ways to help students meet rigorous academic expectations is to first set high expectations for behavior. As a united team, we must emphasize the importance of  following all rules and regulations for the safety, well being and academic success of our students. </a:t>
            </a:r>
            <a:r>
              <a:rPr b="1" lang="en"/>
              <a:t>Let’s Unite Tigers</a:t>
            </a:r>
            <a:r>
              <a:rPr lang="en"/>
              <a:t>!</a:t>
            </a:r>
            <a:endParaRPr/>
          </a:p>
          <a:p>
            <a:pPr indent="0" lvl="0" marL="0" rtl="0" algn="l">
              <a:spcBef>
                <a:spcPts val="1600"/>
              </a:spcBef>
              <a:spcAft>
                <a:spcPts val="0"/>
              </a:spcAft>
              <a:buNone/>
            </a:pPr>
            <a:r>
              <a:rPr b="1" lang="en"/>
              <a:t>Examples of Behavior Expectations</a:t>
            </a:r>
            <a:endParaRPr b="1"/>
          </a:p>
          <a:p>
            <a:pPr indent="-342900" lvl="0" marL="457200" rtl="0" algn="l">
              <a:spcBef>
                <a:spcPts val="1600"/>
              </a:spcBef>
              <a:spcAft>
                <a:spcPts val="0"/>
              </a:spcAft>
              <a:buSzPts val="1800"/>
              <a:buChar char="●"/>
            </a:pPr>
            <a:r>
              <a:rPr lang="en"/>
              <a:t>Follow all rules &amp; regulations for Gwinnett County Public Schools, Archer High School and Teachers/Staff</a:t>
            </a:r>
            <a:endParaRPr/>
          </a:p>
          <a:p>
            <a:pPr indent="-342900" lvl="0" marL="457200" rtl="0" algn="l">
              <a:spcBef>
                <a:spcPts val="0"/>
              </a:spcBef>
              <a:spcAft>
                <a:spcPts val="0"/>
              </a:spcAft>
              <a:buSzPts val="1800"/>
              <a:buChar char="●"/>
            </a:pPr>
            <a:r>
              <a:rPr lang="en"/>
              <a:t>Must show respect, integrity and pride at all times to represent self and school</a:t>
            </a:r>
            <a:endParaRPr/>
          </a:p>
          <a:p>
            <a:pPr indent="-342900" lvl="0" marL="457200" rtl="0" algn="l">
              <a:spcBef>
                <a:spcPts val="0"/>
              </a:spcBef>
              <a:spcAft>
                <a:spcPts val="0"/>
              </a:spcAft>
              <a:buSzPts val="1800"/>
              <a:buChar char="●"/>
            </a:pPr>
            <a:r>
              <a:rPr lang="en"/>
              <a:t>Must be in assigned classes and locations on time--at all times</a:t>
            </a:r>
            <a:endParaRPr/>
          </a:p>
          <a:p>
            <a:pPr indent="-342900" lvl="0" marL="457200" rtl="0" algn="l">
              <a:spcBef>
                <a:spcPts val="0"/>
              </a:spcBef>
              <a:spcAft>
                <a:spcPts val="0"/>
              </a:spcAft>
              <a:buSzPts val="1800"/>
              <a:buChar char="●"/>
            </a:pPr>
            <a:r>
              <a:rPr lang="en"/>
              <a:t>Must follow student dress code policy</a:t>
            </a:r>
            <a:endParaRPr/>
          </a:p>
          <a:p>
            <a:pPr indent="-342900" lvl="0" marL="457200" rtl="0" algn="l">
              <a:spcBef>
                <a:spcPts val="0"/>
              </a:spcBef>
              <a:spcAft>
                <a:spcPts val="0"/>
              </a:spcAft>
              <a:buSzPts val="1800"/>
              <a:buChar char="●"/>
            </a:pPr>
            <a:r>
              <a:rPr lang="en"/>
              <a:t>Must put forth effort in all academics, </a:t>
            </a:r>
            <a:r>
              <a:rPr lang="en"/>
              <a:t>extracurricular</a:t>
            </a:r>
            <a:r>
              <a:rPr lang="en"/>
              <a:t> activities and </a:t>
            </a:r>
            <a:r>
              <a:rPr lang="en"/>
              <a:t>sportsmanship</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