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3" r:id="rId4"/>
  </p:sldMasterIdLst>
  <p:notesMasterIdLst>
    <p:notesMasterId r:id="rId17"/>
  </p:notesMasterIdLst>
  <p:sldIdLst>
    <p:sldId id="256" r:id="rId5"/>
    <p:sldId id="260" r:id="rId6"/>
    <p:sldId id="263" r:id="rId7"/>
    <p:sldId id="262" r:id="rId8"/>
    <p:sldId id="264" r:id="rId9"/>
    <p:sldId id="265" r:id="rId10"/>
    <p:sldId id="269" r:id="rId11"/>
    <p:sldId id="270" r:id="rId12"/>
    <p:sldId id="266" r:id="rId13"/>
    <p:sldId id="268" r:id="rId14"/>
    <p:sldId id="274" r:id="rId15"/>
    <p:sldId id="273"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867C5"/>
    <a:srgbClr val="C2B3CD"/>
    <a:srgbClr val="987EAB"/>
    <a:srgbClr val="BC89E3"/>
    <a:srgbClr val="B063DB"/>
    <a:srgbClr val="480767"/>
    <a:srgbClr val="570092"/>
    <a:srgbClr val="652D87"/>
    <a:srgbClr val="5B287A"/>
    <a:srgbClr val="64286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980" autoAdjust="0"/>
    <p:restoredTop sz="85398" autoAdjust="0"/>
  </p:normalViewPr>
  <p:slideViewPr>
    <p:cSldViewPr snapToGrid="0">
      <p:cViewPr varScale="1">
        <p:scale>
          <a:sx n="88" d="100"/>
          <a:sy n="88" d="100"/>
        </p:scale>
        <p:origin x="504"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arey, Brittany" userId="f09da5c4-bdb9-4966-ac43-d3a72716d183" providerId="ADAL" clId="{68729487-3AB3-40CE-9DED-FA4D744CDBE5}"/>
    <pc:docChg chg="modSld">
      <pc:chgData name="Carey, Brittany" userId="f09da5c4-bdb9-4966-ac43-d3a72716d183" providerId="ADAL" clId="{68729487-3AB3-40CE-9DED-FA4D744CDBE5}" dt="2024-04-16T13:28:43.135" v="1" actId="20577"/>
      <pc:docMkLst>
        <pc:docMk/>
      </pc:docMkLst>
      <pc:sldChg chg="modNotesTx">
        <pc:chgData name="Carey, Brittany" userId="f09da5c4-bdb9-4966-ac43-d3a72716d183" providerId="ADAL" clId="{68729487-3AB3-40CE-9DED-FA4D744CDBE5}" dt="2024-04-16T13:28:30.438" v="0" actId="20577"/>
        <pc:sldMkLst>
          <pc:docMk/>
          <pc:sldMk cId="1236614893" sldId="264"/>
        </pc:sldMkLst>
      </pc:sldChg>
      <pc:sldChg chg="modNotesTx">
        <pc:chgData name="Carey, Brittany" userId="f09da5c4-bdb9-4966-ac43-d3a72716d183" providerId="ADAL" clId="{68729487-3AB3-40CE-9DED-FA4D744CDBE5}" dt="2024-04-16T13:28:43.135" v="1" actId="20577"/>
        <pc:sldMkLst>
          <pc:docMk/>
          <pc:sldMk cId="1509245495" sldId="266"/>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8C38F4A-9BE1-4601-B92D-8EEE8A442818}" type="datetimeFigureOut">
              <a:rPr lang="en-US" smtClean="0"/>
              <a:t>4/16/2024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99715EB-CD8A-4035-8021-1F37FE376FDC}" type="slidenum">
              <a:rPr lang="en-US" smtClean="0"/>
              <a:t>‹#›</a:t>
            </a:fld>
            <a:endParaRPr lang="en-US"/>
          </a:p>
        </p:txBody>
      </p:sp>
    </p:spTree>
    <p:extLst>
      <p:ext uri="{BB962C8B-B14F-4D97-AF65-F5344CB8AC3E}">
        <p14:creationId xmlns:p14="http://schemas.microsoft.com/office/powerpoint/2010/main" val="305568848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5"/>
          </p:nvPr>
        </p:nvSpPr>
        <p:spPr/>
        <p:txBody>
          <a:bodyPr/>
          <a:lstStyle/>
          <a:p>
            <a:fld id="{399715EB-CD8A-4035-8021-1F37FE376FDC}" type="slidenum">
              <a:rPr lang="en-US" smtClean="0"/>
              <a:t>5</a:t>
            </a:fld>
            <a:endParaRPr lang="en-US"/>
          </a:p>
        </p:txBody>
      </p:sp>
    </p:spTree>
    <p:extLst>
      <p:ext uri="{BB962C8B-B14F-4D97-AF65-F5344CB8AC3E}">
        <p14:creationId xmlns:p14="http://schemas.microsoft.com/office/powerpoint/2010/main" val="336106627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US" dirty="0"/>
          </a:p>
        </p:txBody>
      </p:sp>
      <p:sp>
        <p:nvSpPr>
          <p:cNvPr id="4" name="Slide Number Placeholder 3"/>
          <p:cNvSpPr>
            <a:spLocks noGrp="1"/>
          </p:cNvSpPr>
          <p:nvPr>
            <p:ph type="sldNum" sz="quarter" idx="5"/>
          </p:nvPr>
        </p:nvSpPr>
        <p:spPr/>
        <p:txBody>
          <a:bodyPr/>
          <a:lstStyle/>
          <a:p>
            <a:fld id="{399715EB-CD8A-4035-8021-1F37FE376FDC}" type="slidenum">
              <a:rPr lang="en-US" smtClean="0"/>
              <a:t>6</a:t>
            </a:fld>
            <a:endParaRPr lang="en-US"/>
          </a:p>
        </p:txBody>
      </p:sp>
    </p:spTree>
    <p:extLst>
      <p:ext uri="{BB962C8B-B14F-4D97-AF65-F5344CB8AC3E}">
        <p14:creationId xmlns:p14="http://schemas.microsoft.com/office/powerpoint/2010/main" val="59426031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US" dirty="0"/>
          </a:p>
        </p:txBody>
      </p:sp>
      <p:sp>
        <p:nvSpPr>
          <p:cNvPr id="4" name="Slide Number Placeholder 3"/>
          <p:cNvSpPr>
            <a:spLocks noGrp="1"/>
          </p:cNvSpPr>
          <p:nvPr>
            <p:ph type="sldNum" sz="quarter" idx="5"/>
          </p:nvPr>
        </p:nvSpPr>
        <p:spPr/>
        <p:txBody>
          <a:bodyPr/>
          <a:lstStyle/>
          <a:p>
            <a:fld id="{399715EB-CD8A-4035-8021-1F37FE376FDC}" type="slidenum">
              <a:rPr lang="en-US" smtClean="0"/>
              <a:t>7</a:t>
            </a:fld>
            <a:endParaRPr lang="en-US"/>
          </a:p>
        </p:txBody>
      </p:sp>
    </p:spTree>
    <p:extLst>
      <p:ext uri="{BB962C8B-B14F-4D97-AF65-F5344CB8AC3E}">
        <p14:creationId xmlns:p14="http://schemas.microsoft.com/office/powerpoint/2010/main" val="211142695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US" dirty="0"/>
          </a:p>
        </p:txBody>
      </p:sp>
      <p:sp>
        <p:nvSpPr>
          <p:cNvPr id="4" name="Slide Number Placeholder 3"/>
          <p:cNvSpPr>
            <a:spLocks noGrp="1"/>
          </p:cNvSpPr>
          <p:nvPr>
            <p:ph type="sldNum" sz="quarter" idx="5"/>
          </p:nvPr>
        </p:nvSpPr>
        <p:spPr/>
        <p:txBody>
          <a:bodyPr/>
          <a:lstStyle/>
          <a:p>
            <a:fld id="{399715EB-CD8A-4035-8021-1F37FE376FDC}" type="slidenum">
              <a:rPr lang="en-US" smtClean="0"/>
              <a:t>8</a:t>
            </a:fld>
            <a:endParaRPr lang="en-US"/>
          </a:p>
        </p:txBody>
      </p:sp>
    </p:spTree>
    <p:extLst>
      <p:ext uri="{BB962C8B-B14F-4D97-AF65-F5344CB8AC3E}">
        <p14:creationId xmlns:p14="http://schemas.microsoft.com/office/powerpoint/2010/main" val="110525524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99715EB-CD8A-4035-8021-1F37FE376FDC}" type="slidenum">
              <a:rPr lang="en-US" smtClean="0"/>
              <a:t>9</a:t>
            </a:fld>
            <a:endParaRPr lang="en-US"/>
          </a:p>
        </p:txBody>
      </p:sp>
    </p:spTree>
    <p:extLst>
      <p:ext uri="{BB962C8B-B14F-4D97-AF65-F5344CB8AC3E}">
        <p14:creationId xmlns:p14="http://schemas.microsoft.com/office/powerpoint/2010/main" val="106013597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99715EB-CD8A-4035-8021-1F37FE376FDC}" type="slidenum">
              <a:rPr lang="en-US" smtClean="0"/>
              <a:t>11</a:t>
            </a:fld>
            <a:endParaRPr lang="en-US"/>
          </a:p>
        </p:txBody>
      </p:sp>
    </p:spTree>
    <p:extLst>
      <p:ext uri="{BB962C8B-B14F-4D97-AF65-F5344CB8AC3E}">
        <p14:creationId xmlns:p14="http://schemas.microsoft.com/office/powerpoint/2010/main" val="150677251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US" dirty="0"/>
          </a:p>
        </p:txBody>
      </p:sp>
      <p:sp>
        <p:nvSpPr>
          <p:cNvPr id="4" name="Slide Number Placeholder 3"/>
          <p:cNvSpPr>
            <a:spLocks noGrp="1"/>
          </p:cNvSpPr>
          <p:nvPr>
            <p:ph type="sldNum" sz="quarter" idx="5"/>
          </p:nvPr>
        </p:nvSpPr>
        <p:spPr/>
        <p:txBody>
          <a:bodyPr/>
          <a:lstStyle/>
          <a:p>
            <a:fld id="{399715EB-CD8A-4035-8021-1F37FE376FDC}" type="slidenum">
              <a:rPr lang="en-US" smtClean="0"/>
              <a:t>12</a:t>
            </a:fld>
            <a:endParaRPr lang="en-US"/>
          </a:p>
        </p:txBody>
      </p:sp>
    </p:spTree>
    <p:extLst>
      <p:ext uri="{BB962C8B-B14F-4D97-AF65-F5344CB8AC3E}">
        <p14:creationId xmlns:p14="http://schemas.microsoft.com/office/powerpoint/2010/main" val="18554860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FD8FEEA6-535A-4ED8-9FFA-B4D8DAA615C7}" type="datetimeFigureOut">
              <a:rPr lang="en-US" smtClean="0"/>
              <a:t>4/16/2024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0D9020A-C3F2-4674-ADBE-CB79E8A58609}" type="slidenum">
              <a:rPr lang="en-US" smtClean="0"/>
              <a:t>‹#›</a:t>
            </a:fld>
            <a:endParaRPr lang="en-US"/>
          </a:p>
        </p:txBody>
      </p:sp>
    </p:spTree>
    <p:extLst>
      <p:ext uri="{BB962C8B-B14F-4D97-AF65-F5344CB8AC3E}">
        <p14:creationId xmlns:p14="http://schemas.microsoft.com/office/powerpoint/2010/main" val="39640943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D8FEEA6-535A-4ED8-9FFA-B4D8DAA615C7}" type="datetimeFigureOut">
              <a:rPr lang="en-US" smtClean="0"/>
              <a:t>4/16/2024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0D9020A-C3F2-4674-ADBE-CB79E8A58609}" type="slidenum">
              <a:rPr lang="en-US" smtClean="0"/>
              <a:t>‹#›</a:t>
            </a:fld>
            <a:endParaRPr lang="en-US"/>
          </a:p>
        </p:txBody>
      </p:sp>
    </p:spTree>
    <p:extLst>
      <p:ext uri="{BB962C8B-B14F-4D97-AF65-F5344CB8AC3E}">
        <p14:creationId xmlns:p14="http://schemas.microsoft.com/office/powerpoint/2010/main" val="33602161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D8FEEA6-535A-4ED8-9FFA-B4D8DAA615C7}" type="datetimeFigureOut">
              <a:rPr lang="en-US" smtClean="0"/>
              <a:t>4/16/2024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0D9020A-C3F2-4674-ADBE-CB79E8A58609}" type="slidenum">
              <a:rPr lang="en-US" smtClean="0"/>
              <a:t>‹#›</a:t>
            </a:fld>
            <a:endParaRPr lang="en-US"/>
          </a:p>
        </p:txBody>
      </p:sp>
    </p:spTree>
    <p:extLst>
      <p:ext uri="{BB962C8B-B14F-4D97-AF65-F5344CB8AC3E}">
        <p14:creationId xmlns:p14="http://schemas.microsoft.com/office/powerpoint/2010/main" val="10947210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D8FEEA6-535A-4ED8-9FFA-B4D8DAA615C7}" type="datetimeFigureOut">
              <a:rPr lang="en-US" smtClean="0"/>
              <a:t>4/16/2024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0D9020A-C3F2-4674-ADBE-CB79E8A58609}" type="slidenum">
              <a:rPr lang="en-US" smtClean="0"/>
              <a:t>‹#›</a:t>
            </a:fld>
            <a:endParaRPr lang="en-US"/>
          </a:p>
        </p:txBody>
      </p:sp>
    </p:spTree>
    <p:extLst>
      <p:ext uri="{BB962C8B-B14F-4D97-AF65-F5344CB8AC3E}">
        <p14:creationId xmlns:p14="http://schemas.microsoft.com/office/powerpoint/2010/main" val="25658074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D8FEEA6-535A-4ED8-9FFA-B4D8DAA615C7}" type="datetimeFigureOut">
              <a:rPr lang="en-US" smtClean="0"/>
              <a:t>4/16/2024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0D9020A-C3F2-4674-ADBE-CB79E8A58609}" type="slidenum">
              <a:rPr lang="en-US" smtClean="0"/>
              <a:t>‹#›</a:t>
            </a:fld>
            <a:endParaRPr lang="en-US"/>
          </a:p>
        </p:txBody>
      </p:sp>
    </p:spTree>
    <p:extLst>
      <p:ext uri="{BB962C8B-B14F-4D97-AF65-F5344CB8AC3E}">
        <p14:creationId xmlns:p14="http://schemas.microsoft.com/office/powerpoint/2010/main" val="41185526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D8FEEA6-535A-4ED8-9FFA-B4D8DAA615C7}" type="datetimeFigureOut">
              <a:rPr lang="en-US" smtClean="0"/>
              <a:t>4/16/2024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0D9020A-C3F2-4674-ADBE-CB79E8A58609}" type="slidenum">
              <a:rPr lang="en-US" smtClean="0"/>
              <a:t>‹#›</a:t>
            </a:fld>
            <a:endParaRPr lang="en-US"/>
          </a:p>
        </p:txBody>
      </p:sp>
    </p:spTree>
    <p:extLst>
      <p:ext uri="{BB962C8B-B14F-4D97-AF65-F5344CB8AC3E}">
        <p14:creationId xmlns:p14="http://schemas.microsoft.com/office/powerpoint/2010/main" val="33242517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D8FEEA6-535A-4ED8-9FFA-B4D8DAA615C7}" type="datetimeFigureOut">
              <a:rPr lang="en-US" smtClean="0"/>
              <a:t>4/16/2024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0D9020A-C3F2-4674-ADBE-CB79E8A58609}" type="slidenum">
              <a:rPr lang="en-US" smtClean="0"/>
              <a:t>‹#›</a:t>
            </a:fld>
            <a:endParaRPr lang="en-US"/>
          </a:p>
        </p:txBody>
      </p:sp>
    </p:spTree>
    <p:extLst>
      <p:ext uri="{BB962C8B-B14F-4D97-AF65-F5344CB8AC3E}">
        <p14:creationId xmlns:p14="http://schemas.microsoft.com/office/powerpoint/2010/main" val="20647190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D8FEEA6-535A-4ED8-9FFA-B4D8DAA615C7}" type="datetimeFigureOut">
              <a:rPr lang="en-US" smtClean="0"/>
              <a:t>4/16/2024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0D9020A-C3F2-4674-ADBE-CB79E8A58609}" type="slidenum">
              <a:rPr lang="en-US" smtClean="0"/>
              <a:t>‹#›</a:t>
            </a:fld>
            <a:endParaRPr lang="en-US"/>
          </a:p>
        </p:txBody>
      </p:sp>
    </p:spTree>
    <p:extLst>
      <p:ext uri="{BB962C8B-B14F-4D97-AF65-F5344CB8AC3E}">
        <p14:creationId xmlns:p14="http://schemas.microsoft.com/office/powerpoint/2010/main" val="19977827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D8FEEA6-535A-4ED8-9FFA-B4D8DAA615C7}" type="datetimeFigureOut">
              <a:rPr lang="en-US" smtClean="0"/>
              <a:t>4/16/2024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0D9020A-C3F2-4674-ADBE-CB79E8A58609}" type="slidenum">
              <a:rPr lang="en-US" smtClean="0"/>
              <a:t>‹#›</a:t>
            </a:fld>
            <a:endParaRPr lang="en-US"/>
          </a:p>
        </p:txBody>
      </p:sp>
    </p:spTree>
    <p:extLst>
      <p:ext uri="{BB962C8B-B14F-4D97-AF65-F5344CB8AC3E}">
        <p14:creationId xmlns:p14="http://schemas.microsoft.com/office/powerpoint/2010/main" val="31206941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FD8FEEA6-535A-4ED8-9FFA-B4D8DAA615C7}" type="datetimeFigureOut">
              <a:rPr lang="en-US" smtClean="0"/>
              <a:t>4/16/2024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0D9020A-C3F2-4674-ADBE-CB79E8A58609}" type="slidenum">
              <a:rPr lang="en-US" smtClean="0"/>
              <a:t>‹#›</a:t>
            </a:fld>
            <a:endParaRPr lang="en-US"/>
          </a:p>
        </p:txBody>
      </p:sp>
    </p:spTree>
    <p:extLst>
      <p:ext uri="{BB962C8B-B14F-4D97-AF65-F5344CB8AC3E}">
        <p14:creationId xmlns:p14="http://schemas.microsoft.com/office/powerpoint/2010/main" val="17546761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FD8FEEA6-535A-4ED8-9FFA-B4D8DAA615C7}" type="datetimeFigureOut">
              <a:rPr lang="en-US" smtClean="0"/>
              <a:t>4/16/2024</a:t>
            </a:fld>
            <a:endParaRPr lang="en-US"/>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0D9020A-C3F2-4674-ADBE-CB79E8A58609}" type="slidenum">
              <a:rPr lang="en-US" smtClean="0"/>
              <a:t>‹#›</a:t>
            </a:fld>
            <a:endParaRPr lang="en-US"/>
          </a:p>
        </p:txBody>
      </p:sp>
    </p:spTree>
    <p:extLst>
      <p:ext uri="{BB962C8B-B14F-4D97-AF65-F5344CB8AC3E}">
        <p14:creationId xmlns:p14="http://schemas.microsoft.com/office/powerpoint/2010/main" val="28373213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3">
            <a:lumMod val="20000"/>
            <a:lumOff val="8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D8FEEA6-535A-4ED8-9FFA-B4D8DAA615C7}" type="datetimeFigureOut">
              <a:rPr lang="en-US" smtClean="0"/>
              <a:t>4/16/2024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0D9020A-C3F2-4674-ADBE-CB79E8A58609}" type="slidenum">
              <a:rPr lang="en-US" smtClean="0"/>
              <a:t>‹#›</a:t>
            </a:fld>
            <a:endParaRPr lang="en-US"/>
          </a:p>
        </p:txBody>
      </p:sp>
    </p:spTree>
    <p:extLst>
      <p:ext uri="{BB962C8B-B14F-4D97-AF65-F5344CB8AC3E}">
        <p14:creationId xmlns:p14="http://schemas.microsoft.com/office/powerpoint/2010/main" val="2951622127"/>
      </p:ext>
    </p:extLst>
  </p:cSld>
  <p:clrMap bg1="lt1" tx1="dk1" bg2="lt2" tx2="dk2" accent1="accent1" accent2="accent2" accent3="accent3" accent4="accent4" accent5="accent5" accent6="accent6" hlink="hlink" folHlink="folHlink"/>
  <p:sldLayoutIdLst>
    <p:sldLayoutId id="2147483714" r:id="rId1"/>
    <p:sldLayoutId id="2147483715" r:id="rId2"/>
    <p:sldLayoutId id="2147483716" r:id="rId3"/>
    <p:sldLayoutId id="2147483717" r:id="rId4"/>
    <p:sldLayoutId id="2147483718" r:id="rId5"/>
    <p:sldLayoutId id="2147483719" r:id="rId6"/>
    <p:sldLayoutId id="2147483720" r:id="rId7"/>
    <p:sldLayoutId id="2147483721" r:id="rId8"/>
    <p:sldLayoutId id="2147483722" r:id="rId9"/>
    <p:sldLayoutId id="2147483723" r:id="rId10"/>
    <p:sldLayoutId id="2147483724"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image" Target="../media/image5.png"/></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4ACF1E1D-5C5C-1855-CD4B-0F0164757086}"/>
              </a:ext>
            </a:extLst>
          </p:cNvPr>
          <p:cNvSpPr/>
          <p:nvPr/>
        </p:nvSpPr>
        <p:spPr>
          <a:xfrm>
            <a:off x="397496" y="417136"/>
            <a:ext cx="11397007" cy="6023728"/>
          </a:xfrm>
          <a:prstGeom prst="rect">
            <a:avLst/>
          </a:prstGeom>
          <a:noFill/>
          <a:ln w="28575">
            <a:solidFill>
              <a:srgbClr val="7030A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Box 12">
            <a:extLst>
              <a:ext uri="{FF2B5EF4-FFF2-40B4-BE49-F238E27FC236}">
                <a16:creationId xmlns:a16="http://schemas.microsoft.com/office/drawing/2014/main" id="{1940C2D8-104D-43BF-A798-DA3DD5F0F844}"/>
              </a:ext>
            </a:extLst>
          </p:cNvPr>
          <p:cNvSpPr txBox="1"/>
          <p:nvPr/>
        </p:nvSpPr>
        <p:spPr>
          <a:xfrm>
            <a:off x="1203485" y="1120676"/>
            <a:ext cx="9785023" cy="2308324"/>
          </a:xfrm>
          <a:prstGeom prst="rect">
            <a:avLst/>
          </a:prstGeom>
          <a:noFill/>
        </p:spPr>
        <p:txBody>
          <a:bodyPr wrap="square" rtlCol="0">
            <a:spAutoFit/>
          </a:bodyPr>
          <a:lstStyle/>
          <a:p>
            <a:pPr algn="ctr"/>
            <a:r>
              <a:rPr lang="en-US" sz="7200" dirty="0">
                <a:latin typeface="Century Gothic" panose="020B0502020202020204" pitchFamily="34" charset="0"/>
              </a:rPr>
              <a:t>Holland Central </a:t>
            </a:r>
          </a:p>
          <a:p>
            <a:pPr algn="ctr"/>
            <a:r>
              <a:rPr lang="en-US" sz="7200" dirty="0">
                <a:latin typeface="Century Gothic" panose="020B0502020202020204" pitchFamily="34" charset="0"/>
              </a:rPr>
              <a:t>School District</a:t>
            </a:r>
          </a:p>
        </p:txBody>
      </p:sp>
      <p:sp>
        <p:nvSpPr>
          <p:cNvPr id="14" name="TextBox 13">
            <a:extLst>
              <a:ext uri="{FF2B5EF4-FFF2-40B4-BE49-F238E27FC236}">
                <a16:creationId xmlns:a16="http://schemas.microsoft.com/office/drawing/2014/main" id="{7EE90992-2A7B-2E0E-FB2A-032D518C8792}"/>
              </a:ext>
            </a:extLst>
          </p:cNvPr>
          <p:cNvSpPr txBox="1"/>
          <p:nvPr/>
        </p:nvSpPr>
        <p:spPr>
          <a:xfrm>
            <a:off x="2576659" y="3608103"/>
            <a:ext cx="7038679" cy="461665"/>
          </a:xfrm>
          <a:prstGeom prst="rect">
            <a:avLst/>
          </a:prstGeom>
          <a:noFill/>
        </p:spPr>
        <p:txBody>
          <a:bodyPr wrap="square" rtlCol="0">
            <a:spAutoFit/>
          </a:bodyPr>
          <a:lstStyle/>
          <a:p>
            <a:pPr algn="ctr"/>
            <a:r>
              <a:rPr lang="en-US" sz="2400" dirty="0">
                <a:latin typeface="Century Gothic" panose="020B0502020202020204" pitchFamily="34" charset="0"/>
              </a:rPr>
              <a:t>2024-2025 BUDGET PRESENTATION</a:t>
            </a:r>
          </a:p>
        </p:txBody>
      </p:sp>
      <p:pic>
        <p:nvPicPr>
          <p:cNvPr id="15" name="Picture 14" descr="A purple letter h with yellow text&#10;&#10;Description automatically generated">
            <a:extLst>
              <a:ext uri="{FF2B5EF4-FFF2-40B4-BE49-F238E27FC236}">
                <a16:creationId xmlns:a16="http://schemas.microsoft.com/office/drawing/2014/main" id="{43397F36-5E51-028E-DBB9-B4C1C25DEF9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377537" y="4945093"/>
            <a:ext cx="1669121" cy="1613049"/>
          </a:xfrm>
          <a:prstGeom prst="rect">
            <a:avLst/>
          </a:prstGeom>
        </p:spPr>
      </p:pic>
      <p:cxnSp>
        <p:nvCxnSpPr>
          <p:cNvPr id="9" name="Straight Connector 8">
            <a:extLst>
              <a:ext uri="{FF2B5EF4-FFF2-40B4-BE49-F238E27FC236}">
                <a16:creationId xmlns:a16="http://schemas.microsoft.com/office/drawing/2014/main" id="{892545C8-2AC6-F3B6-E103-6EB8B4488940}"/>
              </a:ext>
            </a:extLst>
          </p:cNvPr>
          <p:cNvCxnSpPr>
            <a:cxnSpLocks/>
          </p:cNvCxnSpPr>
          <p:nvPr/>
        </p:nvCxnSpPr>
        <p:spPr>
          <a:xfrm>
            <a:off x="3474279" y="4195556"/>
            <a:ext cx="5087792" cy="0"/>
          </a:xfrm>
          <a:prstGeom prst="line">
            <a:avLst/>
          </a:prstGeom>
          <a:ln w="19050">
            <a:solidFill>
              <a:schemeClr val="accent4">
                <a:lumMod val="60000"/>
                <a:lumOff val="40000"/>
              </a:schemeClr>
            </a:solidFill>
          </a:ln>
        </p:spPr>
        <p:style>
          <a:lnRef idx="1">
            <a:schemeClr val="accent1"/>
          </a:lnRef>
          <a:fillRef idx="0">
            <a:schemeClr val="accent1"/>
          </a:fillRef>
          <a:effectRef idx="0">
            <a:schemeClr val="accent1"/>
          </a:effectRef>
          <a:fontRef idx="minor">
            <a:schemeClr val="tx1"/>
          </a:fontRef>
        </p:style>
      </p:cxnSp>
      <p:sp>
        <p:nvSpPr>
          <p:cNvPr id="3" name="TextBox 2">
            <a:extLst>
              <a:ext uri="{FF2B5EF4-FFF2-40B4-BE49-F238E27FC236}">
                <a16:creationId xmlns:a16="http://schemas.microsoft.com/office/drawing/2014/main" id="{122C459C-B941-1D76-A8F3-DEB905F4B273}"/>
              </a:ext>
            </a:extLst>
          </p:cNvPr>
          <p:cNvSpPr txBox="1"/>
          <p:nvPr/>
        </p:nvSpPr>
        <p:spPr>
          <a:xfrm>
            <a:off x="-1553994" y="5737324"/>
            <a:ext cx="6094378" cy="646331"/>
          </a:xfrm>
          <a:prstGeom prst="rect">
            <a:avLst/>
          </a:prstGeom>
          <a:noFill/>
        </p:spPr>
        <p:txBody>
          <a:bodyPr wrap="square">
            <a:spAutoFit/>
          </a:bodyPr>
          <a:lstStyle/>
          <a:p>
            <a:pPr algn="ctr"/>
            <a:r>
              <a:rPr lang="en-US" sz="1800" dirty="0">
                <a:latin typeface="Century Gothic" panose="020B0502020202020204" pitchFamily="34" charset="0"/>
              </a:rPr>
              <a:t>#3 BUDGET FINAL </a:t>
            </a:r>
          </a:p>
          <a:p>
            <a:pPr algn="ctr"/>
            <a:r>
              <a:rPr lang="en-US" sz="1800" dirty="0">
                <a:latin typeface="Century Gothic" panose="020B0502020202020204" pitchFamily="34" charset="0"/>
              </a:rPr>
              <a:t>     APRIL 16, 2024</a:t>
            </a:r>
          </a:p>
        </p:txBody>
      </p:sp>
    </p:spTree>
    <p:extLst>
      <p:ext uri="{BB962C8B-B14F-4D97-AF65-F5344CB8AC3E}">
        <p14:creationId xmlns:p14="http://schemas.microsoft.com/office/powerpoint/2010/main" val="304449050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4ACF1E1D-5C5C-1855-CD4B-0F0164757086}"/>
              </a:ext>
            </a:extLst>
          </p:cNvPr>
          <p:cNvSpPr/>
          <p:nvPr/>
        </p:nvSpPr>
        <p:spPr>
          <a:xfrm>
            <a:off x="397496" y="417136"/>
            <a:ext cx="11397007" cy="6023728"/>
          </a:xfrm>
          <a:prstGeom prst="rect">
            <a:avLst/>
          </a:prstGeom>
          <a:noFill/>
          <a:ln w="28575">
            <a:solidFill>
              <a:srgbClr val="7030A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rgbClr val="570092"/>
              </a:solidFill>
            </a:endParaRPr>
          </a:p>
        </p:txBody>
      </p:sp>
      <p:pic>
        <p:nvPicPr>
          <p:cNvPr id="15" name="Picture 14" descr="A purple letter h with yellow text&#10;&#10;Description automatically generated">
            <a:extLst>
              <a:ext uri="{FF2B5EF4-FFF2-40B4-BE49-F238E27FC236}">
                <a16:creationId xmlns:a16="http://schemas.microsoft.com/office/drawing/2014/main" id="{43397F36-5E51-028E-DBB9-B4C1C25DEF9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377537" y="4945093"/>
            <a:ext cx="1669121" cy="1613049"/>
          </a:xfrm>
          <a:prstGeom prst="rect">
            <a:avLst/>
          </a:prstGeom>
        </p:spPr>
      </p:pic>
      <p:sp>
        <p:nvSpPr>
          <p:cNvPr id="2" name="TextBox 1">
            <a:extLst>
              <a:ext uri="{FF2B5EF4-FFF2-40B4-BE49-F238E27FC236}">
                <a16:creationId xmlns:a16="http://schemas.microsoft.com/office/drawing/2014/main" id="{8EAD7CCB-15C0-B53E-E7F3-94F465FAC7F5}"/>
              </a:ext>
            </a:extLst>
          </p:cNvPr>
          <p:cNvSpPr txBox="1"/>
          <p:nvPr/>
        </p:nvSpPr>
        <p:spPr>
          <a:xfrm>
            <a:off x="821703" y="904831"/>
            <a:ext cx="10875524" cy="369332"/>
          </a:xfrm>
          <a:prstGeom prst="rect">
            <a:avLst/>
          </a:prstGeom>
          <a:noFill/>
        </p:spPr>
        <p:txBody>
          <a:bodyPr wrap="square" rtlCol="0">
            <a:spAutoFit/>
          </a:bodyPr>
          <a:lstStyle/>
          <a:p>
            <a:r>
              <a:rPr lang="en-US" dirty="0"/>
              <a:t>PRESENTATION OVERVIEW</a:t>
            </a:r>
          </a:p>
        </p:txBody>
      </p:sp>
      <p:sp>
        <p:nvSpPr>
          <p:cNvPr id="3" name="Rectangle: Single Corner Snipped 2">
            <a:extLst>
              <a:ext uri="{FF2B5EF4-FFF2-40B4-BE49-F238E27FC236}">
                <a16:creationId xmlns:a16="http://schemas.microsoft.com/office/drawing/2014/main" id="{F22B3D24-9003-5CA4-744C-D0CF8E00D478}"/>
              </a:ext>
            </a:extLst>
          </p:cNvPr>
          <p:cNvSpPr/>
          <p:nvPr/>
        </p:nvSpPr>
        <p:spPr>
          <a:xfrm>
            <a:off x="603114" y="564204"/>
            <a:ext cx="8073957" cy="1050587"/>
          </a:xfrm>
          <a:prstGeom prst="snip1Rect">
            <a:avLst/>
          </a:prstGeom>
          <a:solidFill>
            <a:srgbClr val="480767"/>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TextBox 3">
            <a:extLst>
              <a:ext uri="{FF2B5EF4-FFF2-40B4-BE49-F238E27FC236}">
                <a16:creationId xmlns:a16="http://schemas.microsoft.com/office/drawing/2014/main" id="{50C8FF4F-8027-06A4-52FA-523BD76D11CA}"/>
              </a:ext>
            </a:extLst>
          </p:cNvPr>
          <p:cNvSpPr txBox="1"/>
          <p:nvPr/>
        </p:nvSpPr>
        <p:spPr>
          <a:xfrm>
            <a:off x="724426" y="735554"/>
            <a:ext cx="7787275" cy="707886"/>
          </a:xfrm>
          <a:prstGeom prst="rect">
            <a:avLst/>
          </a:prstGeom>
          <a:noFill/>
        </p:spPr>
        <p:txBody>
          <a:bodyPr wrap="square" rtlCol="0">
            <a:spAutoFit/>
          </a:bodyPr>
          <a:lstStyle/>
          <a:p>
            <a:r>
              <a:rPr lang="en-US" sz="4000" b="1" dirty="0">
                <a:solidFill>
                  <a:schemeClr val="bg1"/>
                </a:solidFill>
              </a:rPr>
              <a:t>Vehicle Proposition - $264,774</a:t>
            </a:r>
          </a:p>
        </p:txBody>
      </p:sp>
      <p:sp>
        <p:nvSpPr>
          <p:cNvPr id="5" name="TextBox 4">
            <a:extLst>
              <a:ext uri="{FF2B5EF4-FFF2-40B4-BE49-F238E27FC236}">
                <a16:creationId xmlns:a16="http://schemas.microsoft.com/office/drawing/2014/main" id="{B48C1237-E641-67F2-9E09-22CFFE694102}"/>
              </a:ext>
            </a:extLst>
          </p:cNvPr>
          <p:cNvSpPr txBox="1"/>
          <p:nvPr/>
        </p:nvSpPr>
        <p:spPr>
          <a:xfrm>
            <a:off x="724426" y="1974715"/>
            <a:ext cx="9653111" cy="3234732"/>
          </a:xfrm>
          <a:prstGeom prst="rect">
            <a:avLst/>
          </a:prstGeom>
          <a:noFill/>
        </p:spPr>
        <p:txBody>
          <a:bodyPr wrap="square" rtlCol="0">
            <a:spAutoFit/>
          </a:bodyPr>
          <a:lstStyle/>
          <a:p>
            <a:pPr marL="285750" indent="-285750">
              <a:lnSpc>
                <a:spcPct val="200000"/>
              </a:lnSpc>
              <a:buFont typeface="Wingdings" panose="05000000000000000000" pitchFamily="2" charset="2"/>
              <a:buChar char="Ø"/>
            </a:pPr>
            <a:r>
              <a:rPr lang="en-US" sz="2400" dirty="0"/>
              <a:t> One Collins DH516 34 Passenger School Bus				$99,433</a:t>
            </a:r>
          </a:p>
          <a:p>
            <a:pPr marL="285750" indent="-285750">
              <a:lnSpc>
                <a:spcPct val="200000"/>
              </a:lnSpc>
              <a:buFont typeface="Wingdings" panose="05000000000000000000" pitchFamily="2" charset="2"/>
              <a:buChar char="Ø"/>
            </a:pPr>
            <a:r>
              <a:rPr lang="en-US" sz="2400" dirty="0"/>
              <a:t> One Collins DE516WR Wheelchair Bus					$117,341</a:t>
            </a:r>
          </a:p>
          <a:p>
            <a:pPr marL="285750" indent="-285750">
              <a:lnSpc>
                <a:spcPct val="200000"/>
              </a:lnSpc>
              <a:buFont typeface="Wingdings" panose="05000000000000000000" pitchFamily="2" charset="2"/>
              <a:buChar char="Ø"/>
            </a:pPr>
            <a:r>
              <a:rPr lang="en-US" sz="2400" dirty="0"/>
              <a:t> Ford Explorer												$48,000</a:t>
            </a:r>
          </a:p>
          <a:p>
            <a:pPr algn="ctr">
              <a:lnSpc>
                <a:spcPct val="200000"/>
              </a:lnSpc>
            </a:pPr>
            <a:r>
              <a:rPr lang="en-US" sz="2400" b="1" dirty="0"/>
              <a:t> </a:t>
            </a:r>
            <a:r>
              <a:rPr lang="en-US" sz="3500" b="1" dirty="0"/>
              <a:t>Total Vehicle Proposition			$264,774</a:t>
            </a:r>
          </a:p>
        </p:txBody>
      </p:sp>
    </p:spTree>
    <p:extLst>
      <p:ext uri="{BB962C8B-B14F-4D97-AF65-F5344CB8AC3E}">
        <p14:creationId xmlns:p14="http://schemas.microsoft.com/office/powerpoint/2010/main" val="180223560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4ACF1E1D-5C5C-1855-CD4B-0F0164757086}"/>
              </a:ext>
            </a:extLst>
          </p:cNvPr>
          <p:cNvSpPr/>
          <p:nvPr/>
        </p:nvSpPr>
        <p:spPr>
          <a:xfrm>
            <a:off x="397496" y="417136"/>
            <a:ext cx="11397007" cy="6023728"/>
          </a:xfrm>
          <a:prstGeom prst="rect">
            <a:avLst/>
          </a:prstGeom>
          <a:noFill/>
          <a:ln w="28575">
            <a:solidFill>
              <a:srgbClr val="7030A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rgbClr val="570092"/>
              </a:solidFill>
            </a:endParaRPr>
          </a:p>
        </p:txBody>
      </p:sp>
      <p:pic>
        <p:nvPicPr>
          <p:cNvPr id="15" name="Picture 14" descr="A purple letter h with yellow text&#10;&#10;Description automatically generated">
            <a:extLst>
              <a:ext uri="{FF2B5EF4-FFF2-40B4-BE49-F238E27FC236}">
                <a16:creationId xmlns:a16="http://schemas.microsoft.com/office/drawing/2014/main" id="{43397F36-5E51-028E-DBB9-B4C1C25DEF9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377537" y="4945093"/>
            <a:ext cx="1669121" cy="1613049"/>
          </a:xfrm>
          <a:prstGeom prst="rect">
            <a:avLst/>
          </a:prstGeom>
        </p:spPr>
      </p:pic>
      <p:sp>
        <p:nvSpPr>
          <p:cNvPr id="2" name="TextBox 1">
            <a:extLst>
              <a:ext uri="{FF2B5EF4-FFF2-40B4-BE49-F238E27FC236}">
                <a16:creationId xmlns:a16="http://schemas.microsoft.com/office/drawing/2014/main" id="{8EAD7CCB-15C0-B53E-E7F3-94F465FAC7F5}"/>
              </a:ext>
            </a:extLst>
          </p:cNvPr>
          <p:cNvSpPr txBox="1"/>
          <p:nvPr/>
        </p:nvSpPr>
        <p:spPr>
          <a:xfrm>
            <a:off x="821703" y="904831"/>
            <a:ext cx="10875524" cy="369332"/>
          </a:xfrm>
          <a:prstGeom prst="rect">
            <a:avLst/>
          </a:prstGeom>
          <a:noFill/>
        </p:spPr>
        <p:txBody>
          <a:bodyPr wrap="square" rtlCol="0">
            <a:spAutoFit/>
          </a:bodyPr>
          <a:lstStyle/>
          <a:p>
            <a:r>
              <a:rPr lang="en-US" dirty="0"/>
              <a:t>PRESENTATION OVERVIEW</a:t>
            </a:r>
          </a:p>
        </p:txBody>
      </p:sp>
      <p:sp>
        <p:nvSpPr>
          <p:cNvPr id="3" name="Rectangle: Single Corner Snipped 2">
            <a:extLst>
              <a:ext uri="{FF2B5EF4-FFF2-40B4-BE49-F238E27FC236}">
                <a16:creationId xmlns:a16="http://schemas.microsoft.com/office/drawing/2014/main" id="{F22B3D24-9003-5CA4-744C-D0CF8E00D478}"/>
              </a:ext>
            </a:extLst>
          </p:cNvPr>
          <p:cNvSpPr/>
          <p:nvPr/>
        </p:nvSpPr>
        <p:spPr>
          <a:xfrm>
            <a:off x="603114" y="564204"/>
            <a:ext cx="8073957" cy="1050587"/>
          </a:xfrm>
          <a:prstGeom prst="snip1Rect">
            <a:avLst/>
          </a:prstGeom>
          <a:solidFill>
            <a:srgbClr val="480767"/>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TextBox 3">
            <a:extLst>
              <a:ext uri="{FF2B5EF4-FFF2-40B4-BE49-F238E27FC236}">
                <a16:creationId xmlns:a16="http://schemas.microsoft.com/office/drawing/2014/main" id="{50C8FF4F-8027-06A4-52FA-523BD76D11CA}"/>
              </a:ext>
            </a:extLst>
          </p:cNvPr>
          <p:cNvSpPr txBox="1"/>
          <p:nvPr/>
        </p:nvSpPr>
        <p:spPr>
          <a:xfrm>
            <a:off x="724426" y="735554"/>
            <a:ext cx="7787275" cy="707886"/>
          </a:xfrm>
          <a:prstGeom prst="rect">
            <a:avLst/>
          </a:prstGeom>
          <a:noFill/>
        </p:spPr>
        <p:txBody>
          <a:bodyPr wrap="square" rtlCol="0">
            <a:spAutoFit/>
          </a:bodyPr>
          <a:lstStyle/>
          <a:p>
            <a:r>
              <a:rPr lang="en-US" sz="4000" b="1" dirty="0">
                <a:solidFill>
                  <a:schemeClr val="bg1"/>
                </a:solidFill>
              </a:rPr>
              <a:t>Board of Education Seats</a:t>
            </a:r>
          </a:p>
        </p:txBody>
      </p:sp>
      <p:sp>
        <p:nvSpPr>
          <p:cNvPr id="5" name="TextBox 4">
            <a:extLst>
              <a:ext uri="{FF2B5EF4-FFF2-40B4-BE49-F238E27FC236}">
                <a16:creationId xmlns:a16="http://schemas.microsoft.com/office/drawing/2014/main" id="{B48C1237-E641-67F2-9E09-22CFFE694102}"/>
              </a:ext>
            </a:extLst>
          </p:cNvPr>
          <p:cNvSpPr txBox="1"/>
          <p:nvPr/>
        </p:nvSpPr>
        <p:spPr>
          <a:xfrm>
            <a:off x="724426" y="1912907"/>
            <a:ext cx="9653111" cy="3851504"/>
          </a:xfrm>
          <a:prstGeom prst="rect">
            <a:avLst/>
          </a:prstGeom>
          <a:noFill/>
        </p:spPr>
        <p:txBody>
          <a:bodyPr wrap="square" rtlCol="0">
            <a:spAutoFit/>
          </a:bodyPr>
          <a:lstStyle/>
          <a:p>
            <a:r>
              <a:rPr lang="en-US" sz="2400" dirty="0"/>
              <a:t>An election for members of the Board shall be held to fill one (1) at-large position on the Board resulting from the expiration, on June 30, 2024, of the term of Mary Jo Szucs.  The candidate receiving the highest vote total will be elected to a five (5) year term commencing July 1, 2024 and ending on June 30, 2029. </a:t>
            </a:r>
          </a:p>
          <a:p>
            <a:endParaRPr lang="en-US" sz="2400" b="1" dirty="0"/>
          </a:p>
          <a:p>
            <a:r>
              <a:rPr lang="en-US" sz="2800" b="1" dirty="0"/>
              <a:t>Candidates:</a:t>
            </a:r>
            <a:r>
              <a:rPr lang="en-US" sz="3500" b="1" dirty="0"/>
              <a:t> </a:t>
            </a:r>
          </a:p>
          <a:p>
            <a:r>
              <a:rPr lang="en-US" sz="2400" dirty="0"/>
              <a:t>Mary Jo Szucs</a:t>
            </a:r>
          </a:p>
          <a:p>
            <a:pPr>
              <a:lnSpc>
                <a:spcPct val="200000"/>
              </a:lnSpc>
            </a:pPr>
            <a:endParaRPr lang="en-US" sz="2400" dirty="0"/>
          </a:p>
        </p:txBody>
      </p:sp>
    </p:spTree>
    <p:extLst>
      <p:ext uri="{BB962C8B-B14F-4D97-AF65-F5344CB8AC3E}">
        <p14:creationId xmlns:p14="http://schemas.microsoft.com/office/powerpoint/2010/main" val="339650941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4ACF1E1D-5C5C-1855-CD4B-0F0164757086}"/>
              </a:ext>
            </a:extLst>
          </p:cNvPr>
          <p:cNvSpPr/>
          <p:nvPr/>
        </p:nvSpPr>
        <p:spPr>
          <a:xfrm>
            <a:off x="397496" y="417136"/>
            <a:ext cx="11397007" cy="6023728"/>
          </a:xfrm>
          <a:prstGeom prst="rect">
            <a:avLst/>
          </a:prstGeom>
          <a:noFill/>
          <a:ln w="28575">
            <a:solidFill>
              <a:srgbClr val="7030A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rgbClr val="570092"/>
              </a:solidFill>
            </a:endParaRPr>
          </a:p>
        </p:txBody>
      </p:sp>
      <p:pic>
        <p:nvPicPr>
          <p:cNvPr id="15" name="Picture 14" descr="A purple letter h with yellow text&#10;&#10;Description automatically generated">
            <a:extLst>
              <a:ext uri="{FF2B5EF4-FFF2-40B4-BE49-F238E27FC236}">
                <a16:creationId xmlns:a16="http://schemas.microsoft.com/office/drawing/2014/main" id="{43397F36-5E51-028E-DBB9-B4C1C25DEF9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377537" y="4945093"/>
            <a:ext cx="1669121" cy="1613049"/>
          </a:xfrm>
          <a:prstGeom prst="rect">
            <a:avLst/>
          </a:prstGeom>
        </p:spPr>
      </p:pic>
      <p:sp>
        <p:nvSpPr>
          <p:cNvPr id="2" name="TextBox 1">
            <a:extLst>
              <a:ext uri="{FF2B5EF4-FFF2-40B4-BE49-F238E27FC236}">
                <a16:creationId xmlns:a16="http://schemas.microsoft.com/office/drawing/2014/main" id="{8EAD7CCB-15C0-B53E-E7F3-94F465FAC7F5}"/>
              </a:ext>
            </a:extLst>
          </p:cNvPr>
          <p:cNvSpPr txBox="1"/>
          <p:nvPr/>
        </p:nvSpPr>
        <p:spPr>
          <a:xfrm>
            <a:off x="821703" y="904831"/>
            <a:ext cx="10875524" cy="369332"/>
          </a:xfrm>
          <a:prstGeom prst="rect">
            <a:avLst/>
          </a:prstGeom>
          <a:noFill/>
        </p:spPr>
        <p:txBody>
          <a:bodyPr wrap="square" rtlCol="0">
            <a:spAutoFit/>
          </a:bodyPr>
          <a:lstStyle/>
          <a:p>
            <a:r>
              <a:rPr lang="en-US" dirty="0"/>
              <a:t>PRESENTATION OVERVIEW</a:t>
            </a:r>
          </a:p>
        </p:txBody>
      </p:sp>
      <p:sp>
        <p:nvSpPr>
          <p:cNvPr id="3" name="Rectangle: Single Corner Snipped 2">
            <a:extLst>
              <a:ext uri="{FF2B5EF4-FFF2-40B4-BE49-F238E27FC236}">
                <a16:creationId xmlns:a16="http://schemas.microsoft.com/office/drawing/2014/main" id="{F22B3D24-9003-5CA4-744C-D0CF8E00D478}"/>
              </a:ext>
            </a:extLst>
          </p:cNvPr>
          <p:cNvSpPr/>
          <p:nvPr/>
        </p:nvSpPr>
        <p:spPr>
          <a:xfrm>
            <a:off x="603115" y="564204"/>
            <a:ext cx="6974732" cy="1050587"/>
          </a:xfrm>
          <a:prstGeom prst="snip1Rect">
            <a:avLst/>
          </a:prstGeom>
          <a:solidFill>
            <a:srgbClr val="480767"/>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TextBox 3">
            <a:extLst>
              <a:ext uri="{FF2B5EF4-FFF2-40B4-BE49-F238E27FC236}">
                <a16:creationId xmlns:a16="http://schemas.microsoft.com/office/drawing/2014/main" id="{50C8FF4F-8027-06A4-52FA-523BD76D11CA}"/>
              </a:ext>
            </a:extLst>
          </p:cNvPr>
          <p:cNvSpPr txBox="1"/>
          <p:nvPr/>
        </p:nvSpPr>
        <p:spPr>
          <a:xfrm>
            <a:off x="724426" y="735554"/>
            <a:ext cx="6677859" cy="707886"/>
          </a:xfrm>
          <a:prstGeom prst="rect">
            <a:avLst/>
          </a:prstGeom>
          <a:noFill/>
        </p:spPr>
        <p:txBody>
          <a:bodyPr wrap="square" rtlCol="0">
            <a:spAutoFit/>
          </a:bodyPr>
          <a:lstStyle/>
          <a:p>
            <a:r>
              <a:rPr lang="en-US" sz="4000" b="1" dirty="0">
                <a:solidFill>
                  <a:schemeClr val="bg1"/>
                </a:solidFill>
              </a:rPr>
              <a:t>2024-2025 Proposed Budget</a:t>
            </a:r>
          </a:p>
        </p:txBody>
      </p:sp>
      <p:sp>
        <p:nvSpPr>
          <p:cNvPr id="6" name="TextBox 5">
            <a:extLst>
              <a:ext uri="{FF2B5EF4-FFF2-40B4-BE49-F238E27FC236}">
                <a16:creationId xmlns:a16="http://schemas.microsoft.com/office/drawing/2014/main" id="{0FABC4D1-D71F-E1DF-F2B2-43DDE818D4CC}"/>
              </a:ext>
            </a:extLst>
          </p:cNvPr>
          <p:cNvSpPr txBox="1"/>
          <p:nvPr/>
        </p:nvSpPr>
        <p:spPr>
          <a:xfrm>
            <a:off x="3622310" y="1761858"/>
            <a:ext cx="4947378" cy="1477328"/>
          </a:xfrm>
          <a:prstGeom prst="rect">
            <a:avLst/>
          </a:prstGeom>
          <a:noFill/>
        </p:spPr>
        <p:txBody>
          <a:bodyPr wrap="square">
            <a:spAutoFit/>
          </a:bodyPr>
          <a:lstStyle/>
          <a:p>
            <a:pPr algn="l" rtl="0" fontAlgn="base"/>
            <a:r>
              <a:rPr lang="en-US" sz="7200" b="1" i="0" dirty="0">
                <a:effectLst/>
                <a:latin typeface="+mn-lt"/>
              </a:rPr>
              <a:t>$22,652,447</a:t>
            </a:r>
          </a:p>
          <a:p>
            <a:pPr algn="ctr" rtl="0" fontAlgn="base"/>
            <a:r>
              <a:rPr lang="en-US" dirty="0"/>
              <a:t>Overall Increase: $102,422 or 0.45%</a:t>
            </a:r>
            <a:endParaRPr lang="en-US" i="0" dirty="0">
              <a:effectLst/>
              <a:latin typeface="+mn-lt"/>
            </a:endParaRPr>
          </a:p>
        </p:txBody>
      </p:sp>
      <p:sp>
        <p:nvSpPr>
          <p:cNvPr id="7" name="TextBox 6">
            <a:extLst>
              <a:ext uri="{FF2B5EF4-FFF2-40B4-BE49-F238E27FC236}">
                <a16:creationId xmlns:a16="http://schemas.microsoft.com/office/drawing/2014/main" id="{95B07340-7E3E-4538-E5C9-63EA8C1934C2}"/>
              </a:ext>
            </a:extLst>
          </p:cNvPr>
          <p:cNvSpPr txBox="1"/>
          <p:nvPr/>
        </p:nvSpPr>
        <p:spPr>
          <a:xfrm>
            <a:off x="3311602" y="3618815"/>
            <a:ext cx="5895726" cy="2677656"/>
          </a:xfrm>
          <a:prstGeom prst="rect">
            <a:avLst/>
          </a:prstGeom>
          <a:noFill/>
        </p:spPr>
        <p:txBody>
          <a:bodyPr wrap="square" rtlCol="0">
            <a:spAutoFit/>
          </a:bodyPr>
          <a:lstStyle/>
          <a:p>
            <a:pPr algn="ctr"/>
            <a:r>
              <a:rPr lang="en-US" sz="4000" b="1" dirty="0"/>
              <a:t>Budget Vote</a:t>
            </a:r>
          </a:p>
          <a:p>
            <a:pPr algn="ctr"/>
            <a:r>
              <a:rPr lang="en-US" sz="3200" dirty="0"/>
              <a:t>May 21, 2024</a:t>
            </a:r>
          </a:p>
          <a:p>
            <a:pPr algn="ctr"/>
            <a:r>
              <a:rPr lang="en-US" sz="3200" dirty="0"/>
              <a:t>7am – 8pm</a:t>
            </a:r>
          </a:p>
          <a:p>
            <a:pPr algn="ctr"/>
            <a:r>
              <a:rPr lang="en-US" sz="3200" dirty="0"/>
              <a:t>Holland Community Center</a:t>
            </a:r>
          </a:p>
          <a:p>
            <a:pPr algn="ctr"/>
            <a:r>
              <a:rPr lang="en-US" sz="3200" dirty="0"/>
              <a:t>3 Legion Drive, Holland NY</a:t>
            </a:r>
          </a:p>
        </p:txBody>
      </p:sp>
    </p:spTree>
    <p:extLst>
      <p:ext uri="{BB962C8B-B14F-4D97-AF65-F5344CB8AC3E}">
        <p14:creationId xmlns:p14="http://schemas.microsoft.com/office/powerpoint/2010/main" val="21147579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4ACF1E1D-5C5C-1855-CD4B-0F0164757086}"/>
              </a:ext>
            </a:extLst>
          </p:cNvPr>
          <p:cNvSpPr/>
          <p:nvPr/>
        </p:nvSpPr>
        <p:spPr>
          <a:xfrm>
            <a:off x="397496" y="417136"/>
            <a:ext cx="11397007" cy="6023728"/>
          </a:xfrm>
          <a:prstGeom prst="rect">
            <a:avLst/>
          </a:prstGeom>
          <a:noFill/>
          <a:ln w="28575">
            <a:solidFill>
              <a:srgbClr val="7030A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rgbClr val="570092"/>
              </a:solidFill>
            </a:endParaRPr>
          </a:p>
        </p:txBody>
      </p:sp>
      <p:pic>
        <p:nvPicPr>
          <p:cNvPr id="15" name="Picture 14" descr="A purple letter h with yellow text&#10;&#10;Description automatically generated">
            <a:extLst>
              <a:ext uri="{FF2B5EF4-FFF2-40B4-BE49-F238E27FC236}">
                <a16:creationId xmlns:a16="http://schemas.microsoft.com/office/drawing/2014/main" id="{43397F36-5E51-028E-DBB9-B4C1C25DEF9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377537" y="4945093"/>
            <a:ext cx="1669121" cy="1613049"/>
          </a:xfrm>
          <a:prstGeom prst="rect">
            <a:avLst/>
          </a:prstGeom>
        </p:spPr>
      </p:pic>
      <p:sp>
        <p:nvSpPr>
          <p:cNvPr id="2" name="TextBox 1">
            <a:extLst>
              <a:ext uri="{FF2B5EF4-FFF2-40B4-BE49-F238E27FC236}">
                <a16:creationId xmlns:a16="http://schemas.microsoft.com/office/drawing/2014/main" id="{8EAD7CCB-15C0-B53E-E7F3-94F465FAC7F5}"/>
              </a:ext>
            </a:extLst>
          </p:cNvPr>
          <p:cNvSpPr txBox="1"/>
          <p:nvPr/>
        </p:nvSpPr>
        <p:spPr>
          <a:xfrm>
            <a:off x="821703" y="904831"/>
            <a:ext cx="10875524" cy="369332"/>
          </a:xfrm>
          <a:prstGeom prst="rect">
            <a:avLst/>
          </a:prstGeom>
          <a:noFill/>
        </p:spPr>
        <p:txBody>
          <a:bodyPr wrap="square" rtlCol="0">
            <a:spAutoFit/>
          </a:bodyPr>
          <a:lstStyle/>
          <a:p>
            <a:r>
              <a:rPr lang="en-US" dirty="0"/>
              <a:t>PRESENTATION OVERVIEW</a:t>
            </a:r>
          </a:p>
        </p:txBody>
      </p:sp>
      <p:sp>
        <p:nvSpPr>
          <p:cNvPr id="3" name="Rectangle: Single Corner Snipped 2">
            <a:extLst>
              <a:ext uri="{FF2B5EF4-FFF2-40B4-BE49-F238E27FC236}">
                <a16:creationId xmlns:a16="http://schemas.microsoft.com/office/drawing/2014/main" id="{F22B3D24-9003-5CA4-744C-D0CF8E00D478}"/>
              </a:ext>
            </a:extLst>
          </p:cNvPr>
          <p:cNvSpPr/>
          <p:nvPr/>
        </p:nvSpPr>
        <p:spPr>
          <a:xfrm>
            <a:off x="603115" y="564204"/>
            <a:ext cx="6974732" cy="1050587"/>
          </a:xfrm>
          <a:prstGeom prst="snip1Rect">
            <a:avLst/>
          </a:prstGeom>
          <a:solidFill>
            <a:srgbClr val="480767"/>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TextBox 3">
            <a:extLst>
              <a:ext uri="{FF2B5EF4-FFF2-40B4-BE49-F238E27FC236}">
                <a16:creationId xmlns:a16="http://schemas.microsoft.com/office/drawing/2014/main" id="{50C8FF4F-8027-06A4-52FA-523BD76D11CA}"/>
              </a:ext>
            </a:extLst>
          </p:cNvPr>
          <p:cNvSpPr txBox="1"/>
          <p:nvPr/>
        </p:nvSpPr>
        <p:spPr>
          <a:xfrm>
            <a:off x="724427" y="735554"/>
            <a:ext cx="6396220" cy="707886"/>
          </a:xfrm>
          <a:prstGeom prst="rect">
            <a:avLst/>
          </a:prstGeom>
          <a:noFill/>
        </p:spPr>
        <p:txBody>
          <a:bodyPr wrap="square" rtlCol="0">
            <a:spAutoFit/>
          </a:bodyPr>
          <a:lstStyle/>
          <a:p>
            <a:r>
              <a:rPr lang="en-US" sz="4000" b="1" dirty="0">
                <a:solidFill>
                  <a:schemeClr val="bg1"/>
                </a:solidFill>
              </a:rPr>
              <a:t>Presentation Overview</a:t>
            </a:r>
          </a:p>
        </p:txBody>
      </p:sp>
      <p:sp>
        <p:nvSpPr>
          <p:cNvPr id="5" name="TextBox 4">
            <a:extLst>
              <a:ext uri="{FF2B5EF4-FFF2-40B4-BE49-F238E27FC236}">
                <a16:creationId xmlns:a16="http://schemas.microsoft.com/office/drawing/2014/main" id="{95B07340-7E3E-4538-E5C9-63EA8C1934C2}"/>
              </a:ext>
            </a:extLst>
          </p:cNvPr>
          <p:cNvSpPr txBox="1"/>
          <p:nvPr/>
        </p:nvSpPr>
        <p:spPr>
          <a:xfrm>
            <a:off x="603115" y="1819072"/>
            <a:ext cx="7252254" cy="2352952"/>
          </a:xfrm>
          <a:prstGeom prst="rect">
            <a:avLst/>
          </a:prstGeom>
          <a:noFill/>
        </p:spPr>
        <p:txBody>
          <a:bodyPr wrap="square" lIns="91440" tIns="45720" rIns="91440" bIns="45720" rtlCol="0" anchor="t">
            <a:spAutoFit/>
          </a:bodyPr>
          <a:lstStyle/>
          <a:p>
            <a:pPr marL="285750" indent="-285750">
              <a:lnSpc>
                <a:spcPct val="150000"/>
              </a:lnSpc>
              <a:buFont typeface="Wingdings" panose="05000000000000000000" pitchFamily="2" charset="2"/>
              <a:buChar char="Ø"/>
            </a:pPr>
            <a:r>
              <a:rPr lang="en-US" sz="2000" dirty="0"/>
              <a:t>Tax Levy Review </a:t>
            </a:r>
          </a:p>
          <a:p>
            <a:pPr marL="285750" indent="-285750">
              <a:lnSpc>
                <a:spcPct val="150000"/>
              </a:lnSpc>
              <a:buFont typeface="Wingdings" panose="05000000000000000000" pitchFamily="2" charset="2"/>
              <a:buChar char="Ø"/>
            </a:pPr>
            <a:r>
              <a:rPr lang="en-US" sz="2000" dirty="0"/>
              <a:t>Holland’s State Aid</a:t>
            </a:r>
          </a:p>
          <a:p>
            <a:pPr marL="285750" indent="-285750">
              <a:lnSpc>
                <a:spcPct val="150000"/>
              </a:lnSpc>
              <a:buFont typeface="Wingdings" panose="05000000000000000000" pitchFamily="2" charset="2"/>
              <a:buChar char="Ø"/>
            </a:pPr>
            <a:r>
              <a:rPr lang="en-US" sz="2000" dirty="0"/>
              <a:t>Proposed Revenues &amp; Expenditures</a:t>
            </a:r>
            <a:endParaRPr lang="en-US" sz="2000" dirty="0">
              <a:ea typeface="Calibri"/>
              <a:cs typeface="Calibri"/>
            </a:endParaRPr>
          </a:p>
          <a:p>
            <a:pPr marL="285750" indent="-285750">
              <a:lnSpc>
                <a:spcPct val="150000"/>
              </a:lnSpc>
              <a:buFont typeface="Wingdings" panose="05000000000000000000" pitchFamily="2" charset="2"/>
              <a:buChar char="Ø"/>
            </a:pPr>
            <a:r>
              <a:rPr lang="en-US" sz="2000" dirty="0"/>
              <a:t>Vehicle Proposition </a:t>
            </a:r>
          </a:p>
          <a:p>
            <a:pPr marL="285750" indent="-285750">
              <a:lnSpc>
                <a:spcPct val="150000"/>
              </a:lnSpc>
              <a:buFont typeface="Wingdings" panose="05000000000000000000" pitchFamily="2" charset="2"/>
              <a:buChar char="Ø"/>
            </a:pPr>
            <a:r>
              <a:rPr lang="en-US" sz="2000" dirty="0"/>
              <a:t>Proposed Budget </a:t>
            </a:r>
          </a:p>
        </p:txBody>
      </p:sp>
    </p:spTree>
    <p:extLst>
      <p:ext uri="{BB962C8B-B14F-4D97-AF65-F5344CB8AC3E}">
        <p14:creationId xmlns:p14="http://schemas.microsoft.com/office/powerpoint/2010/main" val="26384903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4ACF1E1D-5C5C-1855-CD4B-0F0164757086}"/>
              </a:ext>
            </a:extLst>
          </p:cNvPr>
          <p:cNvSpPr/>
          <p:nvPr/>
        </p:nvSpPr>
        <p:spPr>
          <a:xfrm>
            <a:off x="397496" y="417136"/>
            <a:ext cx="11397007" cy="6023728"/>
          </a:xfrm>
          <a:prstGeom prst="rect">
            <a:avLst/>
          </a:prstGeom>
          <a:noFill/>
          <a:ln w="28575">
            <a:solidFill>
              <a:srgbClr val="7030A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rgbClr val="570092"/>
              </a:solidFill>
            </a:endParaRPr>
          </a:p>
        </p:txBody>
      </p:sp>
      <p:sp>
        <p:nvSpPr>
          <p:cNvPr id="2" name="TextBox 1">
            <a:extLst>
              <a:ext uri="{FF2B5EF4-FFF2-40B4-BE49-F238E27FC236}">
                <a16:creationId xmlns:a16="http://schemas.microsoft.com/office/drawing/2014/main" id="{8EAD7CCB-15C0-B53E-E7F3-94F465FAC7F5}"/>
              </a:ext>
            </a:extLst>
          </p:cNvPr>
          <p:cNvSpPr txBox="1"/>
          <p:nvPr/>
        </p:nvSpPr>
        <p:spPr>
          <a:xfrm>
            <a:off x="821703" y="904831"/>
            <a:ext cx="10875524" cy="369332"/>
          </a:xfrm>
          <a:prstGeom prst="rect">
            <a:avLst/>
          </a:prstGeom>
          <a:noFill/>
        </p:spPr>
        <p:txBody>
          <a:bodyPr wrap="square" rtlCol="0">
            <a:spAutoFit/>
          </a:bodyPr>
          <a:lstStyle/>
          <a:p>
            <a:r>
              <a:rPr lang="en-US" dirty="0"/>
              <a:t>PRESENTATION OVERVIEW</a:t>
            </a:r>
          </a:p>
        </p:txBody>
      </p:sp>
      <p:sp>
        <p:nvSpPr>
          <p:cNvPr id="3" name="Rectangle: Single Corner Snipped 2">
            <a:extLst>
              <a:ext uri="{FF2B5EF4-FFF2-40B4-BE49-F238E27FC236}">
                <a16:creationId xmlns:a16="http://schemas.microsoft.com/office/drawing/2014/main" id="{F22B3D24-9003-5CA4-744C-D0CF8E00D478}"/>
              </a:ext>
            </a:extLst>
          </p:cNvPr>
          <p:cNvSpPr/>
          <p:nvPr/>
        </p:nvSpPr>
        <p:spPr>
          <a:xfrm>
            <a:off x="603115" y="564204"/>
            <a:ext cx="7431932" cy="593387"/>
          </a:xfrm>
          <a:prstGeom prst="snip1Rect">
            <a:avLst/>
          </a:prstGeom>
          <a:solidFill>
            <a:srgbClr val="480767"/>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TextBox 3">
            <a:extLst>
              <a:ext uri="{FF2B5EF4-FFF2-40B4-BE49-F238E27FC236}">
                <a16:creationId xmlns:a16="http://schemas.microsoft.com/office/drawing/2014/main" id="{50C8FF4F-8027-06A4-52FA-523BD76D11CA}"/>
              </a:ext>
            </a:extLst>
          </p:cNvPr>
          <p:cNvSpPr txBox="1"/>
          <p:nvPr/>
        </p:nvSpPr>
        <p:spPr>
          <a:xfrm>
            <a:off x="694574" y="567563"/>
            <a:ext cx="6999335" cy="523220"/>
          </a:xfrm>
          <a:prstGeom prst="rect">
            <a:avLst/>
          </a:prstGeom>
          <a:noFill/>
        </p:spPr>
        <p:txBody>
          <a:bodyPr wrap="square" lIns="91440" tIns="45720" rIns="91440" bIns="45720" rtlCol="0" anchor="t">
            <a:spAutoFit/>
          </a:bodyPr>
          <a:lstStyle/>
          <a:p>
            <a:r>
              <a:rPr lang="en-US" sz="2800" b="1" dirty="0">
                <a:solidFill>
                  <a:schemeClr val="bg1"/>
                </a:solidFill>
              </a:rPr>
              <a:t>24-25 Tax Levy: 3.98% </a:t>
            </a:r>
          </a:p>
        </p:txBody>
      </p:sp>
      <p:sp>
        <p:nvSpPr>
          <p:cNvPr id="9" name="TextBox 8">
            <a:extLst>
              <a:ext uri="{FF2B5EF4-FFF2-40B4-BE49-F238E27FC236}">
                <a16:creationId xmlns:a16="http://schemas.microsoft.com/office/drawing/2014/main" id="{3AD3C6B2-8685-BF8C-CE59-FA64DA50E204}"/>
              </a:ext>
            </a:extLst>
          </p:cNvPr>
          <p:cNvSpPr txBox="1"/>
          <p:nvPr/>
        </p:nvSpPr>
        <p:spPr>
          <a:xfrm>
            <a:off x="494773" y="1248946"/>
            <a:ext cx="10802850" cy="461665"/>
          </a:xfrm>
          <a:prstGeom prst="rect">
            <a:avLst/>
          </a:prstGeom>
          <a:noFill/>
        </p:spPr>
        <p:txBody>
          <a:bodyPr wrap="square" rtlCol="0">
            <a:spAutoFit/>
          </a:bodyPr>
          <a:lstStyle/>
          <a:p>
            <a:pPr marL="285750" indent="-285750">
              <a:buFont typeface="Wingdings" panose="05000000000000000000" pitchFamily="2" charset="2"/>
              <a:buChar char="Ø"/>
            </a:pPr>
            <a:r>
              <a:rPr lang="en-US" sz="2400" b="1" dirty="0"/>
              <a:t>Does not exceed NYS Tax Cap or require a supermajority vote </a:t>
            </a:r>
          </a:p>
        </p:txBody>
      </p:sp>
      <p:cxnSp>
        <p:nvCxnSpPr>
          <p:cNvPr id="10" name="Straight Connector 9">
            <a:extLst>
              <a:ext uri="{FF2B5EF4-FFF2-40B4-BE49-F238E27FC236}">
                <a16:creationId xmlns:a16="http://schemas.microsoft.com/office/drawing/2014/main" id="{4E4D4F41-6AA8-D75F-AF97-FF9ACFF1CAB7}"/>
              </a:ext>
            </a:extLst>
          </p:cNvPr>
          <p:cNvCxnSpPr>
            <a:cxnSpLocks/>
          </p:cNvCxnSpPr>
          <p:nvPr/>
        </p:nvCxnSpPr>
        <p:spPr>
          <a:xfrm>
            <a:off x="603115" y="1752313"/>
            <a:ext cx="8093413" cy="0"/>
          </a:xfrm>
          <a:prstGeom prst="line">
            <a:avLst/>
          </a:prstGeom>
          <a:ln w="19050">
            <a:solidFill>
              <a:schemeClr val="accent4">
                <a:lumMod val="60000"/>
                <a:lumOff val="40000"/>
              </a:schemeClr>
            </a:solidFill>
          </a:ln>
        </p:spPr>
        <p:style>
          <a:lnRef idx="1">
            <a:schemeClr val="accent1"/>
          </a:lnRef>
          <a:fillRef idx="0">
            <a:schemeClr val="accent1"/>
          </a:fillRef>
          <a:effectRef idx="0">
            <a:schemeClr val="accent1"/>
          </a:effectRef>
          <a:fontRef idx="minor">
            <a:schemeClr val="tx1"/>
          </a:fontRef>
        </p:style>
      </p:cxnSp>
      <p:sp>
        <p:nvSpPr>
          <p:cNvPr id="12" name="TextBox 11">
            <a:extLst>
              <a:ext uri="{FF2B5EF4-FFF2-40B4-BE49-F238E27FC236}">
                <a16:creationId xmlns:a16="http://schemas.microsoft.com/office/drawing/2014/main" id="{54F1B930-91A1-9E75-B6A0-15243A5C6B90}"/>
              </a:ext>
            </a:extLst>
          </p:cNvPr>
          <p:cNvSpPr txBox="1"/>
          <p:nvPr/>
        </p:nvSpPr>
        <p:spPr>
          <a:xfrm>
            <a:off x="603115" y="1851697"/>
            <a:ext cx="10573966" cy="1323439"/>
          </a:xfrm>
          <a:prstGeom prst="rect">
            <a:avLst/>
          </a:prstGeom>
          <a:noFill/>
        </p:spPr>
        <p:txBody>
          <a:bodyPr wrap="square" rtlCol="0">
            <a:spAutoFit/>
          </a:bodyPr>
          <a:lstStyle/>
          <a:p>
            <a:pPr marL="285750" indent="-285750">
              <a:buBlip>
                <a:blip r:embed="rId2">
                  <a:extLst>
                    <a:ext uri="{96DAC541-7B7A-43D3-8B79-37D633B846F1}">
                      <asvg:svgBlip xmlns:asvg="http://schemas.microsoft.com/office/drawing/2016/SVG/main" r:embed="rId3"/>
                    </a:ext>
                  </a:extLst>
                </a:blip>
              </a:buBlip>
            </a:pPr>
            <a:r>
              <a:rPr lang="en-US" sz="2200" dirty="0"/>
              <a:t> Tax Levy: </a:t>
            </a:r>
            <a:r>
              <a:rPr lang="en-US" sz="2200" b="1" dirty="0"/>
              <a:t>$8,759,346</a:t>
            </a:r>
          </a:p>
          <a:p>
            <a:pPr marL="285750" indent="-285750">
              <a:buBlip>
                <a:blip r:embed="rId2">
                  <a:extLst>
                    <a:ext uri="{96DAC541-7B7A-43D3-8B79-37D633B846F1}">
                      <asvg:svgBlip xmlns:asvg="http://schemas.microsoft.com/office/drawing/2016/SVG/main" r:embed="rId3"/>
                    </a:ext>
                  </a:extLst>
                </a:blip>
              </a:buBlip>
            </a:pPr>
            <a:r>
              <a:rPr lang="en-US" sz="2200" b="1" dirty="0"/>
              <a:t> </a:t>
            </a:r>
            <a:r>
              <a:rPr lang="en-US" sz="2200" dirty="0"/>
              <a:t>Increase from 23-24: </a:t>
            </a:r>
            <a:r>
              <a:rPr lang="en-US" sz="2200" b="1" dirty="0"/>
              <a:t>$334,965</a:t>
            </a:r>
          </a:p>
          <a:p>
            <a:endParaRPr lang="en-US" dirty="0"/>
          </a:p>
          <a:p>
            <a:endParaRPr lang="en-US" dirty="0"/>
          </a:p>
        </p:txBody>
      </p:sp>
      <p:sp>
        <p:nvSpPr>
          <p:cNvPr id="17" name="Rectangle: Rounded Corners 16">
            <a:extLst>
              <a:ext uri="{FF2B5EF4-FFF2-40B4-BE49-F238E27FC236}">
                <a16:creationId xmlns:a16="http://schemas.microsoft.com/office/drawing/2014/main" id="{3B8A1EA7-F3A5-5CF0-2DAF-28D942C5C4C7}"/>
              </a:ext>
            </a:extLst>
          </p:cNvPr>
          <p:cNvSpPr/>
          <p:nvPr/>
        </p:nvSpPr>
        <p:spPr>
          <a:xfrm>
            <a:off x="136187" y="6536988"/>
            <a:ext cx="5959813" cy="247992"/>
          </a:xfrm>
          <a:prstGeom prst="roundRect">
            <a:avLst/>
          </a:prstGeom>
        </p:spPr>
        <p:style>
          <a:lnRef idx="2">
            <a:schemeClr val="accent4">
              <a:shade val="15000"/>
            </a:schemeClr>
          </a:lnRef>
          <a:fillRef idx="1">
            <a:schemeClr val="accent4"/>
          </a:fillRef>
          <a:effectRef idx="0">
            <a:schemeClr val="accent4"/>
          </a:effectRef>
          <a:fontRef idx="minor">
            <a:schemeClr val="lt1"/>
          </a:fontRef>
        </p:style>
        <p:txBody>
          <a:bodyPr rtlCol="0" anchor="ctr"/>
          <a:lstStyle/>
          <a:p>
            <a:pPr algn="ctr"/>
            <a:r>
              <a:rPr lang="en-US" sz="1100" dirty="0">
                <a:solidFill>
                  <a:schemeClr val="tx1"/>
                </a:solidFill>
              </a:rPr>
              <a:t>* Rates are </a:t>
            </a:r>
            <a:r>
              <a:rPr lang="en-US" sz="1100" b="1" dirty="0">
                <a:solidFill>
                  <a:schemeClr val="tx1"/>
                </a:solidFill>
              </a:rPr>
              <a:t>estimates</a:t>
            </a:r>
            <a:r>
              <a:rPr lang="en-US" sz="1100" dirty="0">
                <a:solidFill>
                  <a:schemeClr val="tx1"/>
                </a:solidFill>
              </a:rPr>
              <a:t> based on assessment values, equalization rates, and exemptions from 23-24</a:t>
            </a:r>
          </a:p>
        </p:txBody>
      </p:sp>
      <p:graphicFrame>
        <p:nvGraphicFramePr>
          <p:cNvPr id="18" name="Table 17">
            <a:extLst>
              <a:ext uri="{FF2B5EF4-FFF2-40B4-BE49-F238E27FC236}">
                <a16:creationId xmlns:a16="http://schemas.microsoft.com/office/drawing/2014/main" id="{BD248F31-7BE6-789A-A2D5-26335E82A612}"/>
              </a:ext>
            </a:extLst>
          </p:cNvPr>
          <p:cNvGraphicFramePr>
            <a:graphicFrameLocks noGrp="1"/>
          </p:cNvGraphicFramePr>
          <p:nvPr>
            <p:extLst>
              <p:ext uri="{D42A27DB-BD31-4B8C-83A1-F6EECF244321}">
                <p14:modId xmlns:p14="http://schemas.microsoft.com/office/powerpoint/2010/main" val="2500215683"/>
              </p:ext>
            </p:extLst>
          </p:nvPr>
        </p:nvGraphicFramePr>
        <p:xfrm>
          <a:off x="2638424" y="2766856"/>
          <a:ext cx="6915152" cy="3523581"/>
        </p:xfrm>
        <a:graphic>
          <a:graphicData uri="http://schemas.openxmlformats.org/drawingml/2006/table">
            <a:tbl>
              <a:tblPr/>
              <a:tblGrid>
                <a:gridCol w="1728788">
                  <a:extLst>
                    <a:ext uri="{9D8B030D-6E8A-4147-A177-3AD203B41FA5}">
                      <a16:colId xmlns:a16="http://schemas.microsoft.com/office/drawing/2014/main" val="1263636443"/>
                    </a:ext>
                  </a:extLst>
                </a:gridCol>
                <a:gridCol w="1728788">
                  <a:extLst>
                    <a:ext uri="{9D8B030D-6E8A-4147-A177-3AD203B41FA5}">
                      <a16:colId xmlns:a16="http://schemas.microsoft.com/office/drawing/2014/main" val="1099764525"/>
                    </a:ext>
                  </a:extLst>
                </a:gridCol>
                <a:gridCol w="1728788">
                  <a:extLst>
                    <a:ext uri="{9D8B030D-6E8A-4147-A177-3AD203B41FA5}">
                      <a16:colId xmlns:a16="http://schemas.microsoft.com/office/drawing/2014/main" val="2730346434"/>
                    </a:ext>
                  </a:extLst>
                </a:gridCol>
                <a:gridCol w="1728788">
                  <a:extLst>
                    <a:ext uri="{9D8B030D-6E8A-4147-A177-3AD203B41FA5}">
                      <a16:colId xmlns:a16="http://schemas.microsoft.com/office/drawing/2014/main" val="1488480217"/>
                    </a:ext>
                  </a:extLst>
                </a:gridCol>
              </a:tblGrid>
              <a:tr h="391509">
                <a:tc>
                  <a:txBody>
                    <a:bodyPr/>
                    <a:lstStyle/>
                    <a:p>
                      <a:pPr algn="ctr" rtl="0" fontAlgn="base"/>
                      <a:r>
                        <a:rPr lang="en-US" sz="1200" b="1" i="1" dirty="0">
                          <a:solidFill>
                            <a:srgbClr val="FFFFFF"/>
                          </a:solidFill>
                          <a:effectLst/>
                          <a:latin typeface="Calibri" panose="020F0502020204030204" pitchFamily="34" charset="0"/>
                        </a:rPr>
                        <a:t> </a:t>
                      </a:r>
                    </a:p>
                  </a:txBody>
                  <a:tcPr>
                    <a:lnL w="9525" cap="flat" cmpd="sng" algn="ctr">
                      <a:solidFill>
                        <a:srgbClr val="999999"/>
                      </a:solidFill>
                      <a:prstDash val="solid"/>
                      <a:round/>
                      <a:headEnd type="none" w="med" len="med"/>
                      <a:tailEnd type="none" w="med" len="med"/>
                    </a:lnL>
                    <a:lnR w="9525" cap="flat" cmpd="sng" algn="ctr">
                      <a:solidFill>
                        <a:srgbClr val="999999"/>
                      </a:solidFill>
                      <a:prstDash val="solid"/>
                      <a:round/>
                      <a:headEnd type="none" w="med" len="med"/>
                      <a:tailEnd type="none" w="med" len="med"/>
                    </a:lnR>
                    <a:lnT w="9525" cap="flat" cmpd="sng" algn="ctr">
                      <a:solidFill>
                        <a:srgbClr val="999999"/>
                      </a:solidFill>
                      <a:prstDash val="solid"/>
                      <a:round/>
                      <a:headEnd type="none" w="med" len="med"/>
                      <a:tailEnd type="none" w="med" len="med"/>
                    </a:lnT>
                    <a:lnB w="9525" cap="flat" cmpd="sng" algn="ctr">
                      <a:solidFill>
                        <a:srgbClr val="999999"/>
                      </a:solidFill>
                      <a:prstDash val="solid"/>
                      <a:round/>
                      <a:headEnd type="none" w="med" len="med"/>
                      <a:tailEnd type="none" w="med" len="med"/>
                    </a:lnB>
                    <a:solidFill>
                      <a:srgbClr val="795FAF"/>
                    </a:solidFill>
                  </a:tcPr>
                </a:tc>
                <a:tc>
                  <a:txBody>
                    <a:bodyPr/>
                    <a:lstStyle/>
                    <a:p>
                      <a:pPr algn="ctr" rtl="0" fontAlgn="base"/>
                      <a:r>
                        <a:rPr lang="en-US" sz="1200" b="1" i="0" dirty="0">
                          <a:solidFill>
                            <a:srgbClr val="FFFFFF"/>
                          </a:solidFill>
                          <a:effectLst/>
                          <a:latin typeface="Calibri" panose="020F0502020204030204" pitchFamily="34" charset="0"/>
                        </a:rPr>
                        <a:t>Rate in 2023-2024 </a:t>
                      </a:r>
                      <a:endParaRPr lang="en-US" b="1" i="0" dirty="0">
                        <a:solidFill>
                          <a:srgbClr val="FFFFFF"/>
                        </a:solidFill>
                        <a:effectLst/>
                      </a:endParaRPr>
                    </a:p>
                  </a:txBody>
                  <a:tcPr>
                    <a:lnL w="9525" cap="flat" cmpd="sng" algn="ctr">
                      <a:solidFill>
                        <a:srgbClr val="999999"/>
                      </a:solidFill>
                      <a:prstDash val="solid"/>
                      <a:round/>
                      <a:headEnd type="none" w="med" len="med"/>
                      <a:tailEnd type="none" w="med" len="med"/>
                    </a:lnL>
                    <a:lnR w="9525" cap="flat" cmpd="sng" algn="ctr">
                      <a:solidFill>
                        <a:srgbClr val="999999"/>
                      </a:solidFill>
                      <a:prstDash val="solid"/>
                      <a:round/>
                      <a:headEnd type="none" w="med" len="med"/>
                      <a:tailEnd type="none" w="med" len="med"/>
                    </a:lnR>
                    <a:lnT w="9525" cap="flat" cmpd="sng" algn="ctr">
                      <a:solidFill>
                        <a:srgbClr val="999999"/>
                      </a:solidFill>
                      <a:prstDash val="solid"/>
                      <a:round/>
                      <a:headEnd type="none" w="med" len="med"/>
                      <a:tailEnd type="none" w="med" len="med"/>
                    </a:lnT>
                    <a:lnB w="9525" cap="flat" cmpd="sng" algn="ctr">
                      <a:solidFill>
                        <a:srgbClr val="999999"/>
                      </a:solidFill>
                      <a:prstDash val="solid"/>
                      <a:round/>
                      <a:headEnd type="none" w="med" len="med"/>
                      <a:tailEnd type="none" w="med" len="med"/>
                    </a:lnB>
                    <a:solidFill>
                      <a:srgbClr val="795FAF"/>
                    </a:solidFill>
                  </a:tcPr>
                </a:tc>
                <a:tc>
                  <a:txBody>
                    <a:bodyPr/>
                    <a:lstStyle/>
                    <a:p>
                      <a:pPr algn="ctr" rtl="0" fontAlgn="base"/>
                      <a:r>
                        <a:rPr lang="en-US" sz="1200" b="1" i="0" dirty="0">
                          <a:solidFill>
                            <a:srgbClr val="FFFFFF"/>
                          </a:solidFill>
                          <a:effectLst/>
                          <a:latin typeface="Calibri" panose="020F0502020204030204" pitchFamily="34" charset="0"/>
                        </a:rPr>
                        <a:t>*Rate in 2024-2025 </a:t>
                      </a:r>
                      <a:endParaRPr lang="en-US" b="1" i="0" dirty="0">
                        <a:solidFill>
                          <a:srgbClr val="FFFFFF"/>
                        </a:solidFill>
                        <a:effectLst/>
                      </a:endParaRPr>
                    </a:p>
                  </a:txBody>
                  <a:tcPr>
                    <a:lnL w="9525" cap="flat" cmpd="sng" algn="ctr">
                      <a:solidFill>
                        <a:srgbClr val="999999"/>
                      </a:solidFill>
                      <a:prstDash val="solid"/>
                      <a:round/>
                      <a:headEnd type="none" w="med" len="med"/>
                      <a:tailEnd type="none" w="med" len="med"/>
                    </a:lnL>
                    <a:lnR w="9525" cap="flat" cmpd="sng" algn="ctr">
                      <a:solidFill>
                        <a:srgbClr val="999999"/>
                      </a:solidFill>
                      <a:prstDash val="solid"/>
                      <a:round/>
                      <a:headEnd type="none" w="med" len="med"/>
                      <a:tailEnd type="none" w="med" len="med"/>
                    </a:lnR>
                    <a:lnT w="9525" cap="flat" cmpd="sng" algn="ctr">
                      <a:solidFill>
                        <a:srgbClr val="999999"/>
                      </a:solidFill>
                      <a:prstDash val="solid"/>
                      <a:round/>
                      <a:headEnd type="none" w="med" len="med"/>
                      <a:tailEnd type="none" w="med" len="med"/>
                    </a:lnT>
                    <a:lnB w="9525" cap="flat" cmpd="sng" algn="ctr">
                      <a:solidFill>
                        <a:srgbClr val="999999"/>
                      </a:solidFill>
                      <a:prstDash val="solid"/>
                      <a:round/>
                      <a:headEnd type="none" w="med" len="med"/>
                      <a:tailEnd type="none" w="med" len="med"/>
                    </a:lnB>
                    <a:solidFill>
                      <a:srgbClr val="795FAF"/>
                    </a:solidFill>
                  </a:tcPr>
                </a:tc>
                <a:tc>
                  <a:txBody>
                    <a:bodyPr/>
                    <a:lstStyle/>
                    <a:p>
                      <a:pPr algn="ctr" rtl="0" fontAlgn="base"/>
                      <a:r>
                        <a:rPr lang="en-US" sz="1200" b="1" i="0">
                          <a:solidFill>
                            <a:srgbClr val="FFFFFF"/>
                          </a:solidFill>
                          <a:effectLst/>
                          <a:latin typeface="Calibri" panose="020F0502020204030204" pitchFamily="34" charset="0"/>
                        </a:rPr>
                        <a:t>Increase Per $1000 </a:t>
                      </a:r>
                      <a:endParaRPr lang="en-US" b="1" i="0">
                        <a:solidFill>
                          <a:srgbClr val="FFFFFF"/>
                        </a:solidFill>
                        <a:effectLst/>
                      </a:endParaRPr>
                    </a:p>
                  </a:txBody>
                  <a:tcPr>
                    <a:lnL w="9525" cap="flat" cmpd="sng" algn="ctr">
                      <a:solidFill>
                        <a:srgbClr val="999999"/>
                      </a:solidFill>
                      <a:prstDash val="solid"/>
                      <a:round/>
                      <a:headEnd type="none" w="med" len="med"/>
                      <a:tailEnd type="none" w="med" len="med"/>
                    </a:lnL>
                    <a:lnR w="9525" cap="flat" cmpd="sng" algn="ctr">
                      <a:solidFill>
                        <a:srgbClr val="999999"/>
                      </a:solidFill>
                      <a:prstDash val="solid"/>
                      <a:round/>
                      <a:headEnd type="none" w="med" len="med"/>
                      <a:tailEnd type="none" w="med" len="med"/>
                    </a:lnR>
                    <a:lnT w="9525" cap="flat" cmpd="sng" algn="ctr">
                      <a:solidFill>
                        <a:srgbClr val="999999"/>
                      </a:solidFill>
                      <a:prstDash val="solid"/>
                      <a:round/>
                      <a:headEnd type="none" w="med" len="med"/>
                      <a:tailEnd type="none" w="med" len="med"/>
                    </a:lnT>
                    <a:lnB w="9525" cap="flat" cmpd="sng" algn="ctr">
                      <a:solidFill>
                        <a:srgbClr val="999999"/>
                      </a:solidFill>
                      <a:prstDash val="solid"/>
                      <a:round/>
                      <a:headEnd type="none" w="med" len="med"/>
                      <a:tailEnd type="none" w="med" len="med"/>
                    </a:lnB>
                    <a:solidFill>
                      <a:srgbClr val="795FAF"/>
                    </a:solidFill>
                  </a:tcPr>
                </a:tc>
                <a:extLst>
                  <a:ext uri="{0D108BD9-81ED-4DB2-BD59-A6C34878D82A}">
                    <a16:rowId xmlns:a16="http://schemas.microsoft.com/office/drawing/2014/main" val="2919975907"/>
                  </a:ext>
                </a:extLst>
              </a:tr>
              <a:tr h="391509">
                <a:tc>
                  <a:txBody>
                    <a:bodyPr/>
                    <a:lstStyle/>
                    <a:p>
                      <a:pPr algn="ctr" rtl="0" fontAlgn="base"/>
                      <a:r>
                        <a:rPr lang="en-US" sz="1200" b="1" i="0">
                          <a:solidFill>
                            <a:srgbClr val="FFFFFF"/>
                          </a:solidFill>
                          <a:effectLst/>
                          <a:latin typeface="Calibri" panose="020F0502020204030204" pitchFamily="34" charset="0"/>
                        </a:rPr>
                        <a:t>Aurora </a:t>
                      </a:r>
                      <a:endParaRPr lang="en-US" b="1" i="0">
                        <a:solidFill>
                          <a:srgbClr val="FFFFFF"/>
                        </a:solidFill>
                        <a:effectLst/>
                      </a:endParaRPr>
                    </a:p>
                  </a:txBody>
                  <a:tcPr>
                    <a:lnL w="9525" cap="flat" cmpd="sng" algn="ctr">
                      <a:solidFill>
                        <a:srgbClr val="999999"/>
                      </a:solidFill>
                      <a:prstDash val="solid"/>
                      <a:round/>
                      <a:headEnd type="none" w="med" len="med"/>
                      <a:tailEnd type="none" w="med" len="med"/>
                    </a:lnL>
                    <a:lnR w="9525" cap="flat" cmpd="sng" algn="ctr">
                      <a:solidFill>
                        <a:srgbClr val="999999"/>
                      </a:solidFill>
                      <a:prstDash val="solid"/>
                      <a:round/>
                      <a:headEnd type="none" w="med" len="med"/>
                      <a:tailEnd type="none" w="med" len="med"/>
                    </a:lnR>
                    <a:lnT w="9525" cap="flat" cmpd="sng" algn="ctr">
                      <a:solidFill>
                        <a:srgbClr val="999999"/>
                      </a:solidFill>
                      <a:prstDash val="solid"/>
                      <a:round/>
                      <a:headEnd type="none" w="med" len="med"/>
                      <a:tailEnd type="none" w="med" len="med"/>
                    </a:lnT>
                    <a:lnB w="9525" cap="flat" cmpd="sng" algn="ctr">
                      <a:solidFill>
                        <a:srgbClr val="999999"/>
                      </a:solidFill>
                      <a:prstDash val="solid"/>
                      <a:round/>
                      <a:headEnd type="none" w="med" len="med"/>
                      <a:tailEnd type="none" w="med" len="med"/>
                    </a:lnB>
                    <a:solidFill>
                      <a:srgbClr val="795FAF"/>
                    </a:solidFill>
                  </a:tcPr>
                </a:tc>
                <a:tc>
                  <a:txBody>
                    <a:bodyPr/>
                    <a:lstStyle/>
                    <a:p>
                      <a:pPr algn="ctr"/>
                      <a:r>
                        <a:rPr lang="en-US" sz="1200" b="1" dirty="0">
                          <a:solidFill>
                            <a:schemeClr val="tx1"/>
                          </a:solidFill>
                        </a:rPr>
                        <a:t>$42.16</a:t>
                      </a:r>
                    </a:p>
                  </a:txBody>
                  <a:tcPr>
                    <a:lnL w="9525" cap="flat" cmpd="sng" algn="ctr">
                      <a:solidFill>
                        <a:srgbClr val="999999"/>
                      </a:solidFill>
                      <a:prstDash val="solid"/>
                      <a:round/>
                      <a:headEnd type="none" w="med" len="med"/>
                      <a:tailEnd type="none" w="med" len="med"/>
                    </a:lnL>
                    <a:lnR w="9525" cap="flat" cmpd="sng" algn="ctr">
                      <a:solidFill>
                        <a:srgbClr val="999999"/>
                      </a:solidFill>
                      <a:prstDash val="solid"/>
                      <a:round/>
                      <a:headEnd type="none" w="med" len="med"/>
                      <a:tailEnd type="none" w="med" len="med"/>
                    </a:lnR>
                    <a:lnT w="9525" cap="flat" cmpd="sng" algn="ctr">
                      <a:solidFill>
                        <a:srgbClr val="999999"/>
                      </a:solidFill>
                      <a:prstDash val="solid"/>
                      <a:round/>
                      <a:headEnd type="none" w="med" len="med"/>
                      <a:tailEnd type="none" w="med" len="med"/>
                    </a:lnT>
                    <a:lnB w="9525" cap="flat" cmpd="sng" algn="ctr">
                      <a:solidFill>
                        <a:srgbClr val="999999"/>
                      </a:solidFill>
                      <a:prstDash val="solid"/>
                      <a:round/>
                      <a:headEnd type="none" w="med" len="med"/>
                      <a:tailEnd type="none" w="med" len="med"/>
                    </a:lnB>
                    <a:solidFill>
                      <a:srgbClr val="C9BFDF"/>
                    </a:solidFill>
                  </a:tcPr>
                </a:tc>
                <a:tc>
                  <a:txBody>
                    <a:bodyPr/>
                    <a:lstStyle/>
                    <a:p>
                      <a:pPr algn="ctr" rtl="0" fontAlgn="base"/>
                      <a:r>
                        <a:rPr lang="en-US" sz="1200" b="1" i="0" dirty="0">
                          <a:effectLst/>
                          <a:latin typeface="Calibri" panose="020F0502020204030204" pitchFamily="34" charset="0"/>
                        </a:rPr>
                        <a:t>$43.84</a:t>
                      </a:r>
                      <a:r>
                        <a:rPr lang="en-US" sz="1200" b="0" i="0" dirty="0">
                          <a:effectLst/>
                          <a:latin typeface="Calibri" panose="020F0502020204030204" pitchFamily="34" charset="0"/>
                        </a:rPr>
                        <a:t> </a:t>
                      </a:r>
                      <a:endParaRPr lang="en-US" b="0" i="0" dirty="0">
                        <a:effectLst/>
                      </a:endParaRPr>
                    </a:p>
                  </a:txBody>
                  <a:tcPr>
                    <a:lnL w="9525" cap="flat" cmpd="sng" algn="ctr">
                      <a:solidFill>
                        <a:srgbClr val="999999"/>
                      </a:solidFill>
                      <a:prstDash val="solid"/>
                      <a:round/>
                      <a:headEnd type="none" w="med" len="med"/>
                      <a:tailEnd type="none" w="med" len="med"/>
                    </a:lnL>
                    <a:lnR w="9525" cap="flat" cmpd="sng" algn="ctr">
                      <a:solidFill>
                        <a:srgbClr val="999999"/>
                      </a:solidFill>
                      <a:prstDash val="solid"/>
                      <a:round/>
                      <a:headEnd type="none" w="med" len="med"/>
                      <a:tailEnd type="none" w="med" len="med"/>
                    </a:lnR>
                    <a:lnT w="9525" cap="flat" cmpd="sng" algn="ctr">
                      <a:solidFill>
                        <a:srgbClr val="999999"/>
                      </a:solidFill>
                      <a:prstDash val="solid"/>
                      <a:round/>
                      <a:headEnd type="none" w="med" len="med"/>
                      <a:tailEnd type="none" w="med" len="med"/>
                    </a:lnT>
                    <a:lnB w="9525" cap="flat" cmpd="sng" algn="ctr">
                      <a:solidFill>
                        <a:srgbClr val="999999"/>
                      </a:solidFill>
                      <a:prstDash val="solid"/>
                      <a:round/>
                      <a:headEnd type="none" w="med" len="med"/>
                      <a:tailEnd type="none" w="med" len="med"/>
                    </a:lnB>
                    <a:solidFill>
                      <a:srgbClr val="C9BFDF"/>
                    </a:solidFill>
                  </a:tcPr>
                </a:tc>
                <a:tc>
                  <a:txBody>
                    <a:bodyPr/>
                    <a:lstStyle/>
                    <a:p>
                      <a:pPr algn="ctr" rtl="0" fontAlgn="base"/>
                      <a:r>
                        <a:rPr lang="en-US" sz="1200" b="1" i="0" dirty="0">
                          <a:effectLst/>
                          <a:latin typeface="Calibri" panose="020F0502020204030204" pitchFamily="34" charset="0"/>
                        </a:rPr>
                        <a:t>$1.68</a:t>
                      </a:r>
                      <a:endParaRPr lang="en-US" b="0" i="0" dirty="0">
                        <a:effectLst/>
                      </a:endParaRPr>
                    </a:p>
                  </a:txBody>
                  <a:tcPr>
                    <a:lnL w="9525" cap="flat" cmpd="sng" algn="ctr">
                      <a:solidFill>
                        <a:srgbClr val="999999"/>
                      </a:solidFill>
                      <a:prstDash val="solid"/>
                      <a:round/>
                      <a:headEnd type="none" w="med" len="med"/>
                      <a:tailEnd type="none" w="med" len="med"/>
                    </a:lnL>
                    <a:lnR w="9525" cap="flat" cmpd="sng" algn="ctr">
                      <a:solidFill>
                        <a:srgbClr val="999999"/>
                      </a:solidFill>
                      <a:prstDash val="solid"/>
                      <a:round/>
                      <a:headEnd type="none" w="med" len="med"/>
                      <a:tailEnd type="none" w="med" len="med"/>
                    </a:lnR>
                    <a:lnT w="9525" cap="flat" cmpd="sng" algn="ctr">
                      <a:solidFill>
                        <a:srgbClr val="999999"/>
                      </a:solidFill>
                      <a:prstDash val="solid"/>
                      <a:round/>
                      <a:headEnd type="none" w="med" len="med"/>
                      <a:tailEnd type="none" w="med" len="med"/>
                    </a:lnT>
                    <a:lnB w="9525" cap="flat" cmpd="sng" algn="ctr">
                      <a:solidFill>
                        <a:srgbClr val="999999"/>
                      </a:solidFill>
                      <a:prstDash val="solid"/>
                      <a:round/>
                      <a:headEnd type="none" w="med" len="med"/>
                      <a:tailEnd type="none" w="med" len="med"/>
                    </a:lnB>
                    <a:solidFill>
                      <a:srgbClr val="C9BFDF"/>
                    </a:solidFill>
                  </a:tcPr>
                </a:tc>
                <a:extLst>
                  <a:ext uri="{0D108BD9-81ED-4DB2-BD59-A6C34878D82A}">
                    <a16:rowId xmlns:a16="http://schemas.microsoft.com/office/drawing/2014/main" val="4026285898"/>
                  </a:ext>
                </a:extLst>
              </a:tr>
              <a:tr h="391509">
                <a:tc>
                  <a:txBody>
                    <a:bodyPr/>
                    <a:lstStyle/>
                    <a:p>
                      <a:pPr algn="ctr" rtl="0" fontAlgn="base"/>
                      <a:r>
                        <a:rPr lang="en-US" sz="1200" b="1" i="0">
                          <a:solidFill>
                            <a:srgbClr val="FFFFFF"/>
                          </a:solidFill>
                          <a:effectLst/>
                          <a:latin typeface="Calibri" panose="020F0502020204030204" pitchFamily="34" charset="0"/>
                        </a:rPr>
                        <a:t>Colden </a:t>
                      </a:r>
                      <a:endParaRPr lang="en-US" b="1" i="0">
                        <a:solidFill>
                          <a:srgbClr val="FFFFFF"/>
                        </a:solidFill>
                        <a:effectLst/>
                      </a:endParaRPr>
                    </a:p>
                  </a:txBody>
                  <a:tcPr>
                    <a:lnL w="9525" cap="flat" cmpd="sng" algn="ctr">
                      <a:solidFill>
                        <a:srgbClr val="999999"/>
                      </a:solidFill>
                      <a:prstDash val="solid"/>
                      <a:round/>
                      <a:headEnd type="none" w="med" len="med"/>
                      <a:tailEnd type="none" w="med" len="med"/>
                    </a:lnL>
                    <a:lnR w="9525" cap="flat" cmpd="sng" algn="ctr">
                      <a:solidFill>
                        <a:srgbClr val="999999"/>
                      </a:solidFill>
                      <a:prstDash val="solid"/>
                      <a:round/>
                      <a:headEnd type="none" w="med" len="med"/>
                      <a:tailEnd type="none" w="med" len="med"/>
                    </a:lnR>
                    <a:lnT w="9525" cap="flat" cmpd="sng" algn="ctr">
                      <a:solidFill>
                        <a:srgbClr val="999999"/>
                      </a:solidFill>
                      <a:prstDash val="solid"/>
                      <a:round/>
                      <a:headEnd type="none" w="med" len="med"/>
                      <a:tailEnd type="none" w="med" len="med"/>
                    </a:lnT>
                    <a:lnB w="9525" cap="flat" cmpd="sng" algn="ctr">
                      <a:solidFill>
                        <a:srgbClr val="999999"/>
                      </a:solidFill>
                      <a:prstDash val="solid"/>
                      <a:round/>
                      <a:headEnd type="none" w="med" len="med"/>
                      <a:tailEnd type="none" w="med" len="med"/>
                    </a:lnB>
                    <a:solidFill>
                      <a:srgbClr val="795FAF"/>
                    </a:solidFill>
                  </a:tcPr>
                </a:tc>
                <a:tc>
                  <a:txBody>
                    <a:bodyPr/>
                    <a:lstStyle/>
                    <a:p>
                      <a:pPr algn="ctr"/>
                      <a:r>
                        <a:rPr lang="en-US" sz="1200" b="1" dirty="0">
                          <a:solidFill>
                            <a:schemeClr val="tx1"/>
                          </a:solidFill>
                        </a:rPr>
                        <a:t>$36.12</a:t>
                      </a:r>
                    </a:p>
                  </a:txBody>
                  <a:tcPr>
                    <a:lnL w="9525" cap="flat" cmpd="sng" algn="ctr">
                      <a:solidFill>
                        <a:srgbClr val="999999"/>
                      </a:solidFill>
                      <a:prstDash val="solid"/>
                      <a:round/>
                      <a:headEnd type="none" w="med" len="med"/>
                      <a:tailEnd type="none" w="med" len="med"/>
                    </a:lnL>
                    <a:lnR w="9525" cap="flat" cmpd="sng" algn="ctr">
                      <a:solidFill>
                        <a:srgbClr val="999999"/>
                      </a:solidFill>
                      <a:prstDash val="solid"/>
                      <a:round/>
                      <a:headEnd type="none" w="med" len="med"/>
                      <a:tailEnd type="none" w="med" len="med"/>
                    </a:lnR>
                    <a:lnT w="9525" cap="flat" cmpd="sng" algn="ctr">
                      <a:solidFill>
                        <a:srgbClr val="999999"/>
                      </a:solidFill>
                      <a:prstDash val="solid"/>
                      <a:round/>
                      <a:headEnd type="none" w="med" len="med"/>
                      <a:tailEnd type="none" w="med" len="med"/>
                    </a:lnT>
                    <a:lnB w="9525" cap="flat" cmpd="sng" algn="ctr">
                      <a:solidFill>
                        <a:srgbClr val="999999"/>
                      </a:solidFill>
                      <a:prstDash val="solid"/>
                      <a:round/>
                      <a:headEnd type="none" w="med" len="med"/>
                      <a:tailEnd type="none" w="med" len="med"/>
                    </a:lnB>
                    <a:solidFill>
                      <a:srgbClr val="E4DFEF"/>
                    </a:solidFill>
                  </a:tcPr>
                </a:tc>
                <a:tc>
                  <a:txBody>
                    <a:bodyPr/>
                    <a:lstStyle/>
                    <a:p>
                      <a:pPr algn="ctr" rtl="0" fontAlgn="base"/>
                      <a:r>
                        <a:rPr lang="en-US" sz="1200" b="1" i="0" dirty="0">
                          <a:effectLst/>
                          <a:latin typeface="Calibri" panose="020F0502020204030204" pitchFamily="34" charset="0"/>
                        </a:rPr>
                        <a:t>$37.56</a:t>
                      </a:r>
                      <a:endParaRPr lang="en-US" b="0" i="0" dirty="0">
                        <a:effectLst/>
                      </a:endParaRPr>
                    </a:p>
                  </a:txBody>
                  <a:tcPr>
                    <a:lnL w="9525" cap="flat" cmpd="sng" algn="ctr">
                      <a:solidFill>
                        <a:srgbClr val="999999"/>
                      </a:solidFill>
                      <a:prstDash val="solid"/>
                      <a:round/>
                      <a:headEnd type="none" w="med" len="med"/>
                      <a:tailEnd type="none" w="med" len="med"/>
                    </a:lnL>
                    <a:lnR w="9525" cap="flat" cmpd="sng" algn="ctr">
                      <a:solidFill>
                        <a:srgbClr val="999999"/>
                      </a:solidFill>
                      <a:prstDash val="solid"/>
                      <a:round/>
                      <a:headEnd type="none" w="med" len="med"/>
                      <a:tailEnd type="none" w="med" len="med"/>
                    </a:lnR>
                    <a:lnT w="9525" cap="flat" cmpd="sng" algn="ctr">
                      <a:solidFill>
                        <a:srgbClr val="999999"/>
                      </a:solidFill>
                      <a:prstDash val="solid"/>
                      <a:round/>
                      <a:headEnd type="none" w="med" len="med"/>
                      <a:tailEnd type="none" w="med" len="med"/>
                    </a:lnT>
                    <a:lnB w="9525" cap="flat" cmpd="sng" algn="ctr">
                      <a:solidFill>
                        <a:srgbClr val="999999"/>
                      </a:solidFill>
                      <a:prstDash val="solid"/>
                      <a:round/>
                      <a:headEnd type="none" w="med" len="med"/>
                      <a:tailEnd type="none" w="med" len="med"/>
                    </a:lnB>
                    <a:solidFill>
                      <a:srgbClr val="E4DFEF"/>
                    </a:solidFill>
                  </a:tcPr>
                </a:tc>
                <a:tc>
                  <a:txBody>
                    <a:bodyPr/>
                    <a:lstStyle/>
                    <a:p>
                      <a:pPr algn="ctr" rtl="0" fontAlgn="base"/>
                      <a:r>
                        <a:rPr lang="en-US" sz="1200" b="1" i="0" dirty="0">
                          <a:effectLst/>
                          <a:latin typeface="Calibri" panose="020F0502020204030204" pitchFamily="34" charset="0"/>
                        </a:rPr>
                        <a:t>$1.44</a:t>
                      </a:r>
                      <a:endParaRPr lang="en-US" b="0" i="0" dirty="0">
                        <a:effectLst/>
                      </a:endParaRPr>
                    </a:p>
                  </a:txBody>
                  <a:tcPr>
                    <a:lnL w="9525" cap="flat" cmpd="sng" algn="ctr">
                      <a:solidFill>
                        <a:srgbClr val="999999"/>
                      </a:solidFill>
                      <a:prstDash val="solid"/>
                      <a:round/>
                      <a:headEnd type="none" w="med" len="med"/>
                      <a:tailEnd type="none" w="med" len="med"/>
                    </a:lnL>
                    <a:lnR w="9525" cap="flat" cmpd="sng" algn="ctr">
                      <a:solidFill>
                        <a:srgbClr val="999999"/>
                      </a:solidFill>
                      <a:prstDash val="solid"/>
                      <a:round/>
                      <a:headEnd type="none" w="med" len="med"/>
                      <a:tailEnd type="none" w="med" len="med"/>
                    </a:lnR>
                    <a:lnT w="9525" cap="flat" cmpd="sng" algn="ctr">
                      <a:solidFill>
                        <a:srgbClr val="999999"/>
                      </a:solidFill>
                      <a:prstDash val="solid"/>
                      <a:round/>
                      <a:headEnd type="none" w="med" len="med"/>
                      <a:tailEnd type="none" w="med" len="med"/>
                    </a:lnT>
                    <a:lnB w="9525" cap="flat" cmpd="sng" algn="ctr">
                      <a:solidFill>
                        <a:srgbClr val="999999"/>
                      </a:solidFill>
                      <a:prstDash val="solid"/>
                      <a:round/>
                      <a:headEnd type="none" w="med" len="med"/>
                      <a:tailEnd type="none" w="med" len="med"/>
                    </a:lnB>
                    <a:solidFill>
                      <a:srgbClr val="E4DFEF"/>
                    </a:solidFill>
                  </a:tcPr>
                </a:tc>
                <a:extLst>
                  <a:ext uri="{0D108BD9-81ED-4DB2-BD59-A6C34878D82A}">
                    <a16:rowId xmlns:a16="http://schemas.microsoft.com/office/drawing/2014/main" val="1501100002"/>
                  </a:ext>
                </a:extLst>
              </a:tr>
              <a:tr h="391509">
                <a:tc>
                  <a:txBody>
                    <a:bodyPr/>
                    <a:lstStyle/>
                    <a:p>
                      <a:pPr algn="ctr" rtl="0" fontAlgn="base"/>
                      <a:r>
                        <a:rPr lang="en-US" sz="1200" b="1" i="0">
                          <a:solidFill>
                            <a:srgbClr val="FFFFFF"/>
                          </a:solidFill>
                          <a:effectLst/>
                          <a:latin typeface="Calibri" panose="020F0502020204030204" pitchFamily="34" charset="0"/>
                        </a:rPr>
                        <a:t>Concord </a:t>
                      </a:r>
                      <a:endParaRPr lang="en-US" b="1" i="0">
                        <a:solidFill>
                          <a:srgbClr val="FFFFFF"/>
                        </a:solidFill>
                        <a:effectLst/>
                      </a:endParaRPr>
                    </a:p>
                  </a:txBody>
                  <a:tcPr>
                    <a:lnL w="9525" cap="flat" cmpd="sng" algn="ctr">
                      <a:solidFill>
                        <a:srgbClr val="999999"/>
                      </a:solidFill>
                      <a:prstDash val="solid"/>
                      <a:round/>
                      <a:headEnd type="none" w="med" len="med"/>
                      <a:tailEnd type="none" w="med" len="med"/>
                    </a:lnL>
                    <a:lnR w="9525" cap="flat" cmpd="sng" algn="ctr">
                      <a:solidFill>
                        <a:srgbClr val="999999"/>
                      </a:solidFill>
                      <a:prstDash val="solid"/>
                      <a:round/>
                      <a:headEnd type="none" w="med" len="med"/>
                      <a:tailEnd type="none" w="med" len="med"/>
                    </a:lnR>
                    <a:lnT w="9525" cap="flat" cmpd="sng" algn="ctr">
                      <a:solidFill>
                        <a:srgbClr val="999999"/>
                      </a:solidFill>
                      <a:prstDash val="solid"/>
                      <a:round/>
                      <a:headEnd type="none" w="med" len="med"/>
                      <a:tailEnd type="none" w="med" len="med"/>
                    </a:lnT>
                    <a:lnB w="9525" cap="flat" cmpd="sng" algn="ctr">
                      <a:solidFill>
                        <a:srgbClr val="999999"/>
                      </a:solidFill>
                      <a:prstDash val="solid"/>
                      <a:round/>
                      <a:headEnd type="none" w="med" len="med"/>
                      <a:tailEnd type="none" w="med" len="med"/>
                    </a:lnB>
                    <a:solidFill>
                      <a:srgbClr val="795FAF"/>
                    </a:solidFill>
                  </a:tcPr>
                </a:tc>
                <a:tc>
                  <a:txBody>
                    <a:bodyPr/>
                    <a:lstStyle/>
                    <a:p>
                      <a:pPr algn="ctr"/>
                      <a:r>
                        <a:rPr lang="en-US" sz="1200" b="1" dirty="0">
                          <a:solidFill>
                            <a:schemeClr val="tx1"/>
                          </a:solidFill>
                        </a:rPr>
                        <a:t>$31.61</a:t>
                      </a:r>
                    </a:p>
                  </a:txBody>
                  <a:tcPr>
                    <a:lnL w="9525" cap="flat" cmpd="sng" algn="ctr">
                      <a:solidFill>
                        <a:srgbClr val="999999"/>
                      </a:solidFill>
                      <a:prstDash val="solid"/>
                      <a:round/>
                      <a:headEnd type="none" w="med" len="med"/>
                      <a:tailEnd type="none" w="med" len="med"/>
                    </a:lnL>
                    <a:lnR w="9525" cap="flat" cmpd="sng" algn="ctr">
                      <a:solidFill>
                        <a:srgbClr val="999999"/>
                      </a:solidFill>
                      <a:prstDash val="solid"/>
                      <a:round/>
                      <a:headEnd type="none" w="med" len="med"/>
                      <a:tailEnd type="none" w="med" len="med"/>
                    </a:lnR>
                    <a:lnT w="9525" cap="flat" cmpd="sng" algn="ctr">
                      <a:solidFill>
                        <a:srgbClr val="999999"/>
                      </a:solidFill>
                      <a:prstDash val="solid"/>
                      <a:round/>
                      <a:headEnd type="none" w="med" len="med"/>
                      <a:tailEnd type="none" w="med" len="med"/>
                    </a:lnT>
                    <a:lnB w="9525" cap="flat" cmpd="sng" algn="ctr">
                      <a:solidFill>
                        <a:srgbClr val="999999"/>
                      </a:solidFill>
                      <a:prstDash val="solid"/>
                      <a:round/>
                      <a:headEnd type="none" w="med" len="med"/>
                      <a:tailEnd type="none" w="med" len="med"/>
                    </a:lnB>
                    <a:solidFill>
                      <a:srgbClr val="C9BFDF"/>
                    </a:solidFill>
                  </a:tcPr>
                </a:tc>
                <a:tc>
                  <a:txBody>
                    <a:bodyPr/>
                    <a:lstStyle/>
                    <a:p>
                      <a:pPr algn="ctr" rtl="0" fontAlgn="base"/>
                      <a:r>
                        <a:rPr lang="en-US" sz="1200" b="1" i="0" dirty="0">
                          <a:effectLst/>
                          <a:latin typeface="Calibri" panose="020F0502020204030204" pitchFamily="34" charset="0"/>
                        </a:rPr>
                        <a:t>$32.87</a:t>
                      </a:r>
                      <a:endParaRPr lang="en-US" b="0" i="0" dirty="0">
                        <a:effectLst/>
                      </a:endParaRPr>
                    </a:p>
                  </a:txBody>
                  <a:tcPr>
                    <a:lnL w="9525" cap="flat" cmpd="sng" algn="ctr">
                      <a:solidFill>
                        <a:srgbClr val="999999"/>
                      </a:solidFill>
                      <a:prstDash val="solid"/>
                      <a:round/>
                      <a:headEnd type="none" w="med" len="med"/>
                      <a:tailEnd type="none" w="med" len="med"/>
                    </a:lnL>
                    <a:lnR w="9525" cap="flat" cmpd="sng" algn="ctr">
                      <a:solidFill>
                        <a:srgbClr val="999999"/>
                      </a:solidFill>
                      <a:prstDash val="solid"/>
                      <a:round/>
                      <a:headEnd type="none" w="med" len="med"/>
                      <a:tailEnd type="none" w="med" len="med"/>
                    </a:lnR>
                    <a:lnT w="9525" cap="flat" cmpd="sng" algn="ctr">
                      <a:solidFill>
                        <a:srgbClr val="999999"/>
                      </a:solidFill>
                      <a:prstDash val="solid"/>
                      <a:round/>
                      <a:headEnd type="none" w="med" len="med"/>
                      <a:tailEnd type="none" w="med" len="med"/>
                    </a:lnT>
                    <a:lnB w="9525" cap="flat" cmpd="sng" algn="ctr">
                      <a:solidFill>
                        <a:srgbClr val="999999"/>
                      </a:solidFill>
                      <a:prstDash val="solid"/>
                      <a:round/>
                      <a:headEnd type="none" w="med" len="med"/>
                      <a:tailEnd type="none" w="med" len="med"/>
                    </a:lnB>
                    <a:solidFill>
                      <a:srgbClr val="C9BFDF"/>
                    </a:solidFill>
                  </a:tcPr>
                </a:tc>
                <a:tc>
                  <a:txBody>
                    <a:bodyPr/>
                    <a:lstStyle/>
                    <a:p>
                      <a:pPr algn="ctr" rtl="0" fontAlgn="base"/>
                      <a:r>
                        <a:rPr lang="en-US" sz="1200" b="1" i="0" dirty="0">
                          <a:effectLst/>
                          <a:latin typeface="Calibri" panose="020F0502020204030204" pitchFamily="34" charset="0"/>
                        </a:rPr>
                        <a:t>$1.26</a:t>
                      </a:r>
                      <a:endParaRPr lang="en-US" b="0" i="0" dirty="0">
                        <a:effectLst/>
                      </a:endParaRPr>
                    </a:p>
                  </a:txBody>
                  <a:tcPr>
                    <a:lnL w="9525" cap="flat" cmpd="sng" algn="ctr">
                      <a:solidFill>
                        <a:srgbClr val="999999"/>
                      </a:solidFill>
                      <a:prstDash val="solid"/>
                      <a:round/>
                      <a:headEnd type="none" w="med" len="med"/>
                      <a:tailEnd type="none" w="med" len="med"/>
                    </a:lnL>
                    <a:lnR w="9525" cap="flat" cmpd="sng" algn="ctr">
                      <a:solidFill>
                        <a:srgbClr val="999999"/>
                      </a:solidFill>
                      <a:prstDash val="solid"/>
                      <a:round/>
                      <a:headEnd type="none" w="med" len="med"/>
                      <a:tailEnd type="none" w="med" len="med"/>
                    </a:lnR>
                    <a:lnT w="9525" cap="flat" cmpd="sng" algn="ctr">
                      <a:solidFill>
                        <a:srgbClr val="999999"/>
                      </a:solidFill>
                      <a:prstDash val="solid"/>
                      <a:round/>
                      <a:headEnd type="none" w="med" len="med"/>
                      <a:tailEnd type="none" w="med" len="med"/>
                    </a:lnT>
                    <a:lnB w="9525" cap="flat" cmpd="sng" algn="ctr">
                      <a:solidFill>
                        <a:srgbClr val="999999"/>
                      </a:solidFill>
                      <a:prstDash val="solid"/>
                      <a:round/>
                      <a:headEnd type="none" w="med" len="med"/>
                      <a:tailEnd type="none" w="med" len="med"/>
                    </a:lnB>
                    <a:solidFill>
                      <a:srgbClr val="C9BFDF"/>
                    </a:solidFill>
                  </a:tcPr>
                </a:tc>
                <a:extLst>
                  <a:ext uri="{0D108BD9-81ED-4DB2-BD59-A6C34878D82A}">
                    <a16:rowId xmlns:a16="http://schemas.microsoft.com/office/drawing/2014/main" val="695692889"/>
                  </a:ext>
                </a:extLst>
              </a:tr>
              <a:tr h="391509">
                <a:tc>
                  <a:txBody>
                    <a:bodyPr/>
                    <a:lstStyle/>
                    <a:p>
                      <a:pPr algn="ctr" rtl="0" fontAlgn="base"/>
                      <a:r>
                        <a:rPr lang="en-US" sz="1200" b="1" i="0">
                          <a:solidFill>
                            <a:srgbClr val="FFFFFF"/>
                          </a:solidFill>
                          <a:effectLst/>
                          <a:latin typeface="Calibri" panose="020F0502020204030204" pitchFamily="34" charset="0"/>
                        </a:rPr>
                        <a:t>Holland </a:t>
                      </a:r>
                      <a:endParaRPr lang="en-US" b="1" i="0">
                        <a:solidFill>
                          <a:srgbClr val="FFFFFF"/>
                        </a:solidFill>
                        <a:effectLst/>
                      </a:endParaRPr>
                    </a:p>
                  </a:txBody>
                  <a:tcPr>
                    <a:lnL w="9525" cap="flat" cmpd="sng" algn="ctr">
                      <a:solidFill>
                        <a:srgbClr val="999999"/>
                      </a:solidFill>
                      <a:prstDash val="solid"/>
                      <a:round/>
                      <a:headEnd type="none" w="med" len="med"/>
                      <a:tailEnd type="none" w="med" len="med"/>
                    </a:lnL>
                    <a:lnR w="9525" cap="flat" cmpd="sng" algn="ctr">
                      <a:solidFill>
                        <a:srgbClr val="999999"/>
                      </a:solidFill>
                      <a:prstDash val="solid"/>
                      <a:round/>
                      <a:headEnd type="none" w="med" len="med"/>
                      <a:tailEnd type="none" w="med" len="med"/>
                    </a:lnR>
                    <a:lnT w="9525" cap="flat" cmpd="sng" algn="ctr">
                      <a:solidFill>
                        <a:srgbClr val="999999"/>
                      </a:solidFill>
                      <a:prstDash val="solid"/>
                      <a:round/>
                      <a:headEnd type="none" w="med" len="med"/>
                      <a:tailEnd type="none" w="med" len="med"/>
                    </a:lnT>
                    <a:lnB w="9525" cap="flat" cmpd="sng" algn="ctr">
                      <a:solidFill>
                        <a:srgbClr val="999999"/>
                      </a:solidFill>
                      <a:prstDash val="solid"/>
                      <a:round/>
                      <a:headEnd type="none" w="med" len="med"/>
                      <a:tailEnd type="none" w="med" len="med"/>
                    </a:lnB>
                    <a:solidFill>
                      <a:srgbClr val="795FAF"/>
                    </a:solidFill>
                  </a:tcPr>
                </a:tc>
                <a:tc>
                  <a:txBody>
                    <a:bodyPr/>
                    <a:lstStyle/>
                    <a:p>
                      <a:pPr algn="ctr"/>
                      <a:r>
                        <a:rPr lang="en-US" sz="1200" b="1" dirty="0">
                          <a:solidFill>
                            <a:schemeClr val="tx1"/>
                          </a:solidFill>
                        </a:rPr>
                        <a:t>$16.86</a:t>
                      </a:r>
                    </a:p>
                  </a:txBody>
                  <a:tcPr>
                    <a:lnL w="9525" cap="flat" cmpd="sng" algn="ctr">
                      <a:solidFill>
                        <a:srgbClr val="999999"/>
                      </a:solidFill>
                      <a:prstDash val="solid"/>
                      <a:round/>
                      <a:headEnd type="none" w="med" len="med"/>
                      <a:tailEnd type="none" w="med" len="med"/>
                    </a:lnL>
                    <a:lnR w="9525" cap="flat" cmpd="sng" algn="ctr">
                      <a:solidFill>
                        <a:srgbClr val="999999"/>
                      </a:solidFill>
                      <a:prstDash val="solid"/>
                      <a:round/>
                      <a:headEnd type="none" w="med" len="med"/>
                      <a:tailEnd type="none" w="med" len="med"/>
                    </a:lnR>
                    <a:lnT w="9525" cap="flat" cmpd="sng" algn="ctr">
                      <a:solidFill>
                        <a:srgbClr val="999999"/>
                      </a:solidFill>
                      <a:prstDash val="solid"/>
                      <a:round/>
                      <a:headEnd type="none" w="med" len="med"/>
                      <a:tailEnd type="none" w="med" len="med"/>
                    </a:lnT>
                    <a:lnB w="9525" cap="flat" cmpd="sng" algn="ctr">
                      <a:solidFill>
                        <a:srgbClr val="999999"/>
                      </a:solidFill>
                      <a:prstDash val="solid"/>
                      <a:round/>
                      <a:headEnd type="none" w="med" len="med"/>
                      <a:tailEnd type="none" w="med" len="med"/>
                    </a:lnB>
                    <a:solidFill>
                      <a:srgbClr val="E4DFEF"/>
                    </a:solidFill>
                  </a:tcPr>
                </a:tc>
                <a:tc>
                  <a:txBody>
                    <a:bodyPr/>
                    <a:lstStyle/>
                    <a:p>
                      <a:pPr algn="ctr" rtl="0" fontAlgn="base"/>
                      <a:r>
                        <a:rPr lang="en-US" sz="1200" b="1" i="0" dirty="0">
                          <a:effectLst/>
                          <a:latin typeface="Calibri" panose="020F0502020204030204" pitchFamily="34" charset="0"/>
                        </a:rPr>
                        <a:t>$17.53</a:t>
                      </a:r>
                      <a:endParaRPr lang="en-US" b="0" i="0" dirty="0">
                        <a:effectLst/>
                      </a:endParaRPr>
                    </a:p>
                  </a:txBody>
                  <a:tcPr>
                    <a:lnL w="9525" cap="flat" cmpd="sng" algn="ctr">
                      <a:solidFill>
                        <a:srgbClr val="999999"/>
                      </a:solidFill>
                      <a:prstDash val="solid"/>
                      <a:round/>
                      <a:headEnd type="none" w="med" len="med"/>
                      <a:tailEnd type="none" w="med" len="med"/>
                    </a:lnL>
                    <a:lnR w="9525" cap="flat" cmpd="sng" algn="ctr">
                      <a:solidFill>
                        <a:srgbClr val="999999"/>
                      </a:solidFill>
                      <a:prstDash val="solid"/>
                      <a:round/>
                      <a:headEnd type="none" w="med" len="med"/>
                      <a:tailEnd type="none" w="med" len="med"/>
                    </a:lnR>
                    <a:lnT w="9525" cap="flat" cmpd="sng" algn="ctr">
                      <a:solidFill>
                        <a:srgbClr val="999999"/>
                      </a:solidFill>
                      <a:prstDash val="solid"/>
                      <a:round/>
                      <a:headEnd type="none" w="med" len="med"/>
                      <a:tailEnd type="none" w="med" len="med"/>
                    </a:lnT>
                    <a:lnB w="9525" cap="flat" cmpd="sng" algn="ctr">
                      <a:solidFill>
                        <a:srgbClr val="999999"/>
                      </a:solidFill>
                      <a:prstDash val="solid"/>
                      <a:round/>
                      <a:headEnd type="none" w="med" len="med"/>
                      <a:tailEnd type="none" w="med" len="med"/>
                    </a:lnB>
                    <a:solidFill>
                      <a:srgbClr val="E4DFEF"/>
                    </a:solidFill>
                  </a:tcPr>
                </a:tc>
                <a:tc>
                  <a:txBody>
                    <a:bodyPr/>
                    <a:lstStyle/>
                    <a:p>
                      <a:pPr algn="ctr" rtl="0" fontAlgn="base"/>
                      <a:r>
                        <a:rPr lang="en-US" sz="1200" b="1" i="0" dirty="0">
                          <a:effectLst/>
                          <a:latin typeface="Calibri" panose="020F0502020204030204" pitchFamily="34" charset="0"/>
                        </a:rPr>
                        <a:t>$0.67</a:t>
                      </a:r>
                      <a:endParaRPr lang="en-US" b="0" i="0" dirty="0">
                        <a:effectLst/>
                      </a:endParaRPr>
                    </a:p>
                  </a:txBody>
                  <a:tcPr>
                    <a:lnL w="9525" cap="flat" cmpd="sng" algn="ctr">
                      <a:solidFill>
                        <a:srgbClr val="999999"/>
                      </a:solidFill>
                      <a:prstDash val="solid"/>
                      <a:round/>
                      <a:headEnd type="none" w="med" len="med"/>
                      <a:tailEnd type="none" w="med" len="med"/>
                    </a:lnL>
                    <a:lnR w="9525" cap="flat" cmpd="sng" algn="ctr">
                      <a:solidFill>
                        <a:srgbClr val="999999"/>
                      </a:solidFill>
                      <a:prstDash val="solid"/>
                      <a:round/>
                      <a:headEnd type="none" w="med" len="med"/>
                      <a:tailEnd type="none" w="med" len="med"/>
                    </a:lnR>
                    <a:lnT w="9525" cap="flat" cmpd="sng" algn="ctr">
                      <a:solidFill>
                        <a:srgbClr val="999999"/>
                      </a:solidFill>
                      <a:prstDash val="solid"/>
                      <a:round/>
                      <a:headEnd type="none" w="med" len="med"/>
                      <a:tailEnd type="none" w="med" len="med"/>
                    </a:lnT>
                    <a:lnB w="9525" cap="flat" cmpd="sng" algn="ctr">
                      <a:solidFill>
                        <a:srgbClr val="999999"/>
                      </a:solidFill>
                      <a:prstDash val="solid"/>
                      <a:round/>
                      <a:headEnd type="none" w="med" len="med"/>
                      <a:tailEnd type="none" w="med" len="med"/>
                    </a:lnB>
                    <a:solidFill>
                      <a:srgbClr val="E4DFEF"/>
                    </a:solidFill>
                  </a:tcPr>
                </a:tc>
                <a:extLst>
                  <a:ext uri="{0D108BD9-81ED-4DB2-BD59-A6C34878D82A}">
                    <a16:rowId xmlns:a16="http://schemas.microsoft.com/office/drawing/2014/main" val="1310290072"/>
                  </a:ext>
                </a:extLst>
              </a:tr>
              <a:tr h="391509">
                <a:tc>
                  <a:txBody>
                    <a:bodyPr/>
                    <a:lstStyle/>
                    <a:p>
                      <a:pPr algn="ctr" rtl="0" fontAlgn="base"/>
                      <a:r>
                        <a:rPr lang="en-US" sz="1200" b="1" i="0">
                          <a:solidFill>
                            <a:srgbClr val="FFFFFF"/>
                          </a:solidFill>
                          <a:effectLst/>
                          <a:latin typeface="Calibri" panose="020F0502020204030204" pitchFamily="34" charset="0"/>
                        </a:rPr>
                        <a:t>Sardinia </a:t>
                      </a:r>
                      <a:endParaRPr lang="en-US" b="1" i="0">
                        <a:solidFill>
                          <a:srgbClr val="FFFFFF"/>
                        </a:solidFill>
                        <a:effectLst/>
                      </a:endParaRPr>
                    </a:p>
                  </a:txBody>
                  <a:tcPr>
                    <a:lnL w="9525" cap="flat" cmpd="sng" algn="ctr">
                      <a:solidFill>
                        <a:srgbClr val="999999"/>
                      </a:solidFill>
                      <a:prstDash val="solid"/>
                      <a:round/>
                      <a:headEnd type="none" w="med" len="med"/>
                      <a:tailEnd type="none" w="med" len="med"/>
                    </a:lnL>
                    <a:lnR w="9525" cap="flat" cmpd="sng" algn="ctr">
                      <a:solidFill>
                        <a:srgbClr val="999999"/>
                      </a:solidFill>
                      <a:prstDash val="solid"/>
                      <a:round/>
                      <a:headEnd type="none" w="med" len="med"/>
                      <a:tailEnd type="none" w="med" len="med"/>
                    </a:lnR>
                    <a:lnT w="9525" cap="flat" cmpd="sng" algn="ctr">
                      <a:solidFill>
                        <a:srgbClr val="999999"/>
                      </a:solidFill>
                      <a:prstDash val="solid"/>
                      <a:round/>
                      <a:headEnd type="none" w="med" len="med"/>
                      <a:tailEnd type="none" w="med" len="med"/>
                    </a:lnT>
                    <a:lnB w="9525" cap="flat" cmpd="sng" algn="ctr">
                      <a:solidFill>
                        <a:srgbClr val="999999"/>
                      </a:solidFill>
                      <a:prstDash val="solid"/>
                      <a:round/>
                      <a:headEnd type="none" w="med" len="med"/>
                      <a:tailEnd type="none" w="med" len="med"/>
                    </a:lnB>
                    <a:solidFill>
                      <a:srgbClr val="795FAF"/>
                    </a:solidFill>
                  </a:tcPr>
                </a:tc>
                <a:tc>
                  <a:txBody>
                    <a:bodyPr/>
                    <a:lstStyle/>
                    <a:p>
                      <a:pPr algn="ctr"/>
                      <a:r>
                        <a:rPr lang="en-US" sz="1200" b="1" dirty="0">
                          <a:solidFill>
                            <a:schemeClr val="tx1"/>
                          </a:solidFill>
                        </a:rPr>
                        <a:t>$25.94</a:t>
                      </a:r>
                    </a:p>
                  </a:txBody>
                  <a:tcPr>
                    <a:lnL w="9525" cap="flat" cmpd="sng" algn="ctr">
                      <a:solidFill>
                        <a:srgbClr val="999999"/>
                      </a:solidFill>
                      <a:prstDash val="solid"/>
                      <a:round/>
                      <a:headEnd type="none" w="med" len="med"/>
                      <a:tailEnd type="none" w="med" len="med"/>
                    </a:lnL>
                    <a:lnR w="9525" cap="flat" cmpd="sng" algn="ctr">
                      <a:solidFill>
                        <a:srgbClr val="999999"/>
                      </a:solidFill>
                      <a:prstDash val="solid"/>
                      <a:round/>
                      <a:headEnd type="none" w="med" len="med"/>
                      <a:tailEnd type="none" w="med" len="med"/>
                    </a:lnR>
                    <a:lnT w="9525" cap="flat" cmpd="sng" algn="ctr">
                      <a:solidFill>
                        <a:srgbClr val="999999"/>
                      </a:solidFill>
                      <a:prstDash val="solid"/>
                      <a:round/>
                      <a:headEnd type="none" w="med" len="med"/>
                      <a:tailEnd type="none" w="med" len="med"/>
                    </a:lnT>
                    <a:lnB w="9525" cap="flat" cmpd="sng" algn="ctr">
                      <a:solidFill>
                        <a:srgbClr val="999999"/>
                      </a:solidFill>
                      <a:prstDash val="solid"/>
                      <a:round/>
                      <a:headEnd type="none" w="med" len="med"/>
                      <a:tailEnd type="none" w="med" len="med"/>
                    </a:lnB>
                    <a:solidFill>
                      <a:srgbClr val="C9BFDF"/>
                    </a:solidFill>
                  </a:tcPr>
                </a:tc>
                <a:tc>
                  <a:txBody>
                    <a:bodyPr/>
                    <a:lstStyle/>
                    <a:p>
                      <a:pPr algn="ctr" rtl="0" fontAlgn="base"/>
                      <a:r>
                        <a:rPr lang="en-US" sz="1200" b="1" i="0" dirty="0">
                          <a:effectLst/>
                          <a:latin typeface="Calibri" panose="020F0502020204030204" pitchFamily="34" charset="0"/>
                        </a:rPr>
                        <a:t>$26.97</a:t>
                      </a:r>
                      <a:endParaRPr lang="en-US" b="0" i="0" dirty="0">
                        <a:effectLst/>
                      </a:endParaRPr>
                    </a:p>
                  </a:txBody>
                  <a:tcPr>
                    <a:lnL w="9525" cap="flat" cmpd="sng" algn="ctr">
                      <a:solidFill>
                        <a:srgbClr val="999999"/>
                      </a:solidFill>
                      <a:prstDash val="solid"/>
                      <a:round/>
                      <a:headEnd type="none" w="med" len="med"/>
                      <a:tailEnd type="none" w="med" len="med"/>
                    </a:lnL>
                    <a:lnR w="9525" cap="flat" cmpd="sng" algn="ctr">
                      <a:solidFill>
                        <a:srgbClr val="999999"/>
                      </a:solidFill>
                      <a:prstDash val="solid"/>
                      <a:round/>
                      <a:headEnd type="none" w="med" len="med"/>
                      <a:tailEnd type="none" w="med" len="med"/>
                    </a:lnR>
                    <a:lnT w="9525" cap="flat" cmpd="sng" algn="ctr">
                      <a:solidFill>
                        <a:srgbClr val="999999"/>
                      </a:solidFill>
                      <a:prstDash val="solid"/>
                      <a:round/>
                      <a:headEnd type="none" w="med" len="med"/>
                      <a:tailEnd type="none" w="med" len="med"/>
                    </a:lnT>
                    <a:lnB w="9525" cap="flat" cmpd="sng" algn="ctr">
                      <a:solidFill>
                        <a:srgbClr val="999999"/>
                      </a:solidFill>
                      <a:prstDash val="solid"/>
                      <a:round/>
                      <a:headEnd type="none" w="med" len="med"/>
                      <a:tailEnd type="none" w="med" len="med"/>
                    </a:lnB>
                    <a:solidFill>
                      <a:srgbClr val="C9BFDF"/>
                    </a:solidFill>
                  </a:tcPr>
                </a:tc>
                <a:tc>
                  <a:txBody>
                    <a:bodyPr/>
                    <a:lstStyle/>
                    <a:p>
                      <a:pPr algn="ctr" rtl="0" fontAlgn="base"/>
                      <a:r>
                        <a:rPr lang="en-US" sz="1200" b="1" i="0" dirty="0">
                          <a:effectLst/>
                          <a:latin typeface="Calibri" panose="020F0502020204030204" pitchFamily="34" charset="0"/>
                        </a:rPr>
                        <a:t>$1.03</a:t>
                      </a:r>
                      <a:endParaRPr lang="en-US" b="0" i="0" dirty="0">
                        <a:effectLst/>
                      </a:endParaRPr>
                    </a:p>
                  </a:txBody>
                  <a:tcPr>
                    <a:lnL w="9525" cap="flat" cmpd="sng" algn="ctr">
                      <a:solidFill>
                        <a:srgbClr val="999999"/>
                      </a:solidFill>
                      <a:prstDash val="solid"/>
                      <a:round/>
                      <a:headEnd type="none" w="med" len="med"/>
                      <a:tailEnd type="none" w="med" len="med"/>
                    </a:lnL>
                    <a:lnR w="9525" cap="flat" cmpd="sng" algn="ctr">
                      <a:solidFill>
                        <a:srgbClr val="999999"/>
                      </a:solidFill>
                      <a:prstDash val="solid"/>
                      <a:round/>
                      <a:headEnd type="none" w="med" len="med"/>
                      <a:tailEnd type="none" w="med" len="med"/>
                    </a:lnR>
                    <a:lnT w="9525" cap="flat" cmpd="sng" algn="ctr">
                      <a:solidFill>
                        <a:srgbClr val="999999"/>
                      </a:solidFill>
                      <a:prstDash val="solid"/>
                      <a:round/>
                      <a:headEnd type="none" w="med" len="med"/>
                      <a:tailEnd type="none" w="med" len="med"/>
                    </a:lnT>
                    <a:lnB w="9525" cap="flat" cmpd="sng" algn="ctr">
                      <a:solidFill>
                        <a:srgbClr val="999999"/>
                      </a:solidFill>
                      <a:prstDash val="solid"/>
                      <a:round/>
                      <a:headEnd type="none" w="med" len="med"/>
                      <a:tailEnd type="none" w="med" len="med"/>
                    </a:lnB>
                    <a:solidFill>
                      <a:srgbClr val="C9BFDF"/>
                    </a:solidFill>
                  </a:tcPr>
                </a:tc>
                <a:extLst>
                  <a:ext uri="{0D108BD9-81ED-4DB2-BD59-A6C34878D82A}">
                    <a16:rowId xmlns:a16="http://schemas.microsoft.com/office/drawing/2014/main" val="1971487454"/>
                  </a:ext>
                </a:extLst>
              </a:tr>
              <a:tr h="391509">
                <a:tc>
                  <a:txBody>
                    <a:bodyPr/>
                    <a:lstStyle/>
                    <a:p>
                      <a:pPr algn="ctr" rtl="0" fontAlgn="base"/>
                      <a:r>
                        <a:rPr lang="en-US" sz="1200" b="1" i="0">
                          <a:solidFill>
                            <a:srgbClr val="FFFFFF"/>
                          </a:solidFill>
                          <a:effectLst/>
                          <a:latin typeface="Calibri" panose="020F0502020204030204" pitchFamily="34" charset="0"/>
                        </a:rPr>
                        <a:t>Wales  </a:t>
                      </a:r>
                      <a:endParaRPr lang="en-US" b="1" i="0">
                        <a:solidFill>
                          <a:srgbClr val="FFFFFF"/>
                        </a:solidFill>
                        <a:effectLst/>
                      </a:endParaRPr>
                    </a:p>
                  </a:txBody>
                  <a:tcPr>
                    <a:lnL w="9525" cap="flat" cmpd="sng" algn="ctr">
                      <a:solidFill>
                        <a:srgbClr val="999999"/>
                      </a:solidFill>
                      <a:prstDash val="solid"/>
                      <a:round/>
                      <a:headEnd type="none" w="med" len="med"/>
                      <a:tailEnd type="none" w="med" len="med"/>
                    </a:lnL>
                    <a:lnR w="9525" cap="flat" cmpd="sng" algn="ctr">
                      <a:solidFill>
                        <a:srgbClr val="999999"/>
                      </a:solidFill>
                      <a:prstDash val="solid"/>
                      <a:round/>
                      <a:headEnd type="none" w="med" len="med"/>
                      <a:tailEnd type="none" w="med" len="med"/>
                    </a:lnR>
                    <a:lnT w="9525" cap="flat" cmpd="sng" algn="ctr">
                      <a:solidFill>
                        <a:srgbClr val="999999"/>
                      </a:solidFill>
                      <a:prstDash val="solid"/>
                      <a:round/>
                      <a:headEnd type="none" w="med" len="med"/>
                      <a:tailEnd type="none" w="med" len="med"/>
                    </a:lnT>
                    <a:lnB w="9525" cap="flat" cmpd="sng" algn="ctr">
                      <a:solidFill>
                        <a:srgbClr val="999999"/>
                      </a:solidFill>
                      <a:prstDash val="solid"/>
                      <a:round/>
                      <a:headEnd type="none" w="med" len="med"/>
                      <a:tailEnd type="none" w="med" len="med"/>
                    </a:lnB>
                    <a:solidFill>
                      <a:srgbClr val="795FAF"/>
                    </a:solidFill>
                  </a:tcPr>
                </a:tc>
                <a:tc>
                  <a:txBody>
                    <a:bodyPr/>
                    <a:lstStyle/>
                    <a:p>
                      <a:pPr algn="ctr"/>
                      <a:r>
                        <a:rPr lang="en-US" sz="1200" b="1" dirty="0">
                          <a:solidFill>
                            <a:schemeClr val="tx1"/>
                          </a:solidFill>
                        </a:rPr>
                        <a:t>$36.12</a:t>
                      </a:r>
                    </a:p>
                  </a:txBody>
                  <a:tcPr>
                    <a:lnL w="9525" cap="flat" cmpd="sng" algn="ctr">
                      <a:solidFill>
                        <a:srgbClr val="999999"/>
                      </a:solidFill>
                      <a:prstDash val="solid"/>
                      <a:round/>
                      <a:headEnd type="none" w="med" len="med"/>
                      <a:tailEnd type="none" w="med" len="med"/>
                    </a:lnL>
                    <a:lnR w="9525" cap="flat" cmpd="sng" algn="ctr">
                      <a:solidFill>
                        <a:srgbClr val="999999"/>
                      </a:solidFill>
                      <a:prstDash val="solid"/>
                      <a:round/>
                      <a:headEnd type="none" w="med" len="med"/>
                      <a:tailEnd type="none" w="med" len="med"/>
                    </a:lnR>
                    <a:lnT w="9525" cap="flat" cmpd="sng" algn="ctr">
                      <a:solidFill>
                        <a:srgbClr val="999999"/>
                      </a:solidFill>
                      <a:prstDash val="solid"/>
                      <a:round/>
                      <a:headEnd type="none" w="med" len="med"/>
                      <a:tailEnd type="none" w="med" len="med"/>
                    </a:lnT>
                    <a:lnB w="9525" cap="flat" cmpd="sng" algn="ctr">
                      <a:solidFill>
                        <a:srgbClr val="999999"/>
                      </a:solidFill>
                      <a:prstDash val="solid"/>
                      <a:round/>
                      <a:headEnd type="none" w="med" len="med"/>
                      <a:tailEnd type="none" w="med" len="med"/>
                    </a:lnB>
                    <a:solidFill>
                      <a:srgbClr val="E4DFEF"/>
                    </a:solidFill>
                  </a:tcPr>
                </a:tc>
                <a:tc>
                  <a:txBody>
                    <a:bodyPr/>
                    <a:lstStyle/>
                    <a:p>
                      <a:pPr algn="ctr" rtl="0" fontAlgn="base"/>
                      <a:r>
                        <a:rPr lang="en-US" sz="1200" b="1" i="0" dirty="0">
                          <a:effectLst/>
                          <a:latin typeface="Calibri" panose="020F0502020204030204" pitchFamily="34" charset="0"/>
                        </a:rPr>
                        <a:t>$37.56</a:t>
                      </a:r>
                      <a:endParaRPr lang="en-US" b="0" i="0" dirty="0">
                        <a:effectLst/>
                      </a:endParaRPr>
                    </a:p>
                  </a:txBody>
                  <a:tcPr>
                    <a:lnL w="9525" cap="flat" cmpd="sng" algn="ctr">
                      <a:solidFill>
                        <a:srgbClr val="999999"/>
                      </a:solidFill>
                      <a:prstDash val="solid"/>
                      <a:round/>
                      <a:headEnd type="none" w="med" len="med"/>
                      <a:tailEnd type="none" w="med" len="med"/>
                    </a:lnL>
                    <a:lnR w="9525" cap="flat" cmpd="sng" algn="ctr">
                      <a:solidFill>
                        <a:srgbClr val="999999"/>
                      </a:solidFill>
                      <a:prstDash val="solid"/>
                      <a:round/>
                      <a:headEnd type="none" w="med" len="med"/>
                      <a:tailEnd type="none" w="med" len="med"/>
                    </a:lnR>
                    <a:lnT w="9525" cap="flat" cmpd="sng" algn="ctr">
                      <a:solidFill>
                        <a:srgbClr val="999999"/>
                      </a:solidFill>
                      <a:prstDash val="solid"/>
                      <a:round/>
                      <a:headEnd type="none" w="med" len="med"/>
                      <a:tailEnd type="none" w="med" len="med"/>
                    </a:lnT>
                    <a:lnB w="9525" cap="flat" cmpd="sng" algn="ctr">
                      <a:solidFill>
                        <a:srgbClr val="999999"/>
                      </a:solidFill>
                      <a:prstDash val="solid"/>
                      <a:round/>
                      <a:headEnd type="none" w="med" len="med"/>
                      <a:tailEnd type="none" w="med" len="med"/>
                    </a:lnB>
                    <a:solidFill>
                      <a:srgbClr val="E4DFEF"/>
                    </a:solidFill>
                  </a:tcPr>
                </a:tc>
                <a:tc>
                  <a:txBody>
                    <a:bodyPr/>
                    <a:lstStyle/>
                    <a:p>
                      <a:pPr algn="ctr" rtl="0" fontAlgn="base"/>
                      <a:r>
                        <a:rPr lang="en-US" sz="1200" b="1" i="0" dirty="0">
                          <a:effectLst/>
                          <a:latin typeface="Calibri" panose="020F0502020204030204" pitchFamily="34" charset="0"/>
                        </a:rPr>
                        <a:t>$1.44</a:t>
                      </a:r>
                      <a:endParaRPr lang="en-US" b="0" i="0" dirty="0">
                        <a:effectLst/>
                      </a:endParaRPr>
                    </a:p>
                  </a:txBody>
                  <a:tcPr>
                    <a:lnL w="9525" cap="flat" cmpd="sng" algn="ctr">
                      <a:solidFill>
                        <a:srgbClr val="999999"/>
                      </a:solidFill>
                      <a:prstDash val="solid"/>
                      <a:round/>
                      <a:headEnd type="none" w="med" len="med"/>
                      <a:tailEnd type="none" w="med" len="med"/>
                    </a:lnL>
                    <a:lnR w="9525" cap="flat" cmpd="sng" algn="ctr">
                      <a:solidFill>
                        <a:srgbClr val="999999"/>
                      </a:solidFill>
                      <a:prstDash val="solid"/>
                      <a:round/>
                      <a:headEnd type="none" w="med" len="med"/>
                      <a:tailEnd type="none" w="med" len="med"/>
                    </a:lnR>
                    <a:lnT w="9525" cap="flat" cmpd="sng" algn="ctr">
                      <a:solidFill>
                        <a:srgbClr val="999999"/>
                      </a:solidFill>
                      <a:prstDash val="solid"/>
                      <a:round/>
                      <a:headEnd type="none" w="med" len="med"/>
                      <a:tailEnd type="none" w="med" len="med"/>
                    </a:lnT>
                    <a:lnB w="9525" cap="flat" cmpd="sng" algn="ctr">
                      <a:solidFill>
                        <a:srgbClr val="999999"/>
                      </a:solidFill>
                      <a:prstDash val="solid"/>
                      <a:round/>
                      <a:headEnd type="none" w="med" len="med"/>
                      <a:tailEnd type="none" w="med" len="med"/>
                    </a:lnB>
                    <a:solidFill>
                      <a:srgbClr val="E4DFEF"/>
                    </a:solidFill>
                  </a:tcPr>
                </a:tc>
                <a:extLst>
                  <a:ext uri="{0D108BD9-81ED-4DB2-BD59-A6C34878D82A}">
                    <a16:rowId xmlns:a16="http://schemas.microsoft.com/office/drawing/2014/main" val="3533691851"/>
                  </a:ext>
                </a:extLst>
              </a:tr>
              <a:tr h="391509">
                <a:tc>
                  <a:txBody>
                    <a:bodyPr/>
                    <a:lstStyle/>
                    <a:p>
                      <a:pPr algn="ctr" rtl="0" fontAlgn="base"/>
                      <a:r>
                        <a:rPr lang="en-US" sz="1200" b="1" i="0">
                          <a:solidFill>
                            <a:srgbClr val="FFFFFF"/>
                          </a:solidFill>
                          <a:effectLst/>
                          <a:latin typeface="Calibri" panose="020F0502020204030204" pitchFamily="34" charset="0"/>
                        </a:rPr>
                        <a:t>Java </a:t>
                      </a:r>
                      <a:endParaRPr lang="en-US" b="1" i="0">
                        <a:solidFill>
                          <a:srgbClr val="FFFFFF"/>
                        </a:solidFill>
                        <a:effectLst/>
                      </a:endParaRPr>
                    </a:p>
                  </a:txBody>
                  <a:tcPr>
                    <a:lnL w="9525" cap="flat" cmpd="sng" algn="ctr">
                      <a:solidFill>
                        <a:srgbClr val="999999"/>
                      </a:solidFill>
                      <a:prstDash val="solid"/>
                      <a:round/>
                      <a:headEnd type="none" w="med" len="med"/>
                      <a:tailEnd type="none" w="med" len="med"/>
                    </a:lnL>
                    <a:lnR w="9525" cap="flat" cmpd="sng" algn="ctr">
                      <a:solidFill>
                        <a:srgbClr val="999999"/>
                      </a:solidFill>
                      <a:prstDash val="solid"/>
                      <a:round/>
                      <a:headEnd type="none" w="med" len="med"/>
                      <a:tailEnd type="none" w="med" len="med"/>
                    </a:lnR>
                    <a:lnT w="9525" cap="flat" cmpd="sng" algn="ctr">
                      <a:solidFill>
                        <a:srgbClr val="999999"/>
                      </a:solidFill>
                      <a:prstDash val="solid"/>
                      <a:round/>
                      <a:headEnd type="none" w="med" len="med"/>
                      <a:tailEnd type="none" w="med" len="med"/>
                    </a:lnT>
                    <a:lnB w="9525" cap="flat" cmpd="sng" algn="ctr">
                      <a:solidFill>
                        <a:srgbClr val="999999"/>
                      </a:solidFill>
                      <a:prstDash val="solid"/>
                      <a:round/>
                      <a:headEnd type="none" w="med" len="med"/>
                      <a:tailEnd type="none" w="med" len="med"/>
                    </a:lnB>
                    <a:solidFill>
                      <a:srgbClr val="795FAF"/>
                    </a:solidFill>
                  </a:tcPr>
                </a:tc>
                <a:tc>
                  <a:txBody>
                    <a:bodyPr/>
                    <a:lstStyle/>
                    <a:p>
                      <a:pPr algn="ctr"/>
                      <a:r>
                        <a:rPr lang="en-US" sz="1200" b="1" dirty="0">
                          <a:solidFill>
                            <a:schemeClr val="tx1"/>
                          </a:solidFill>
                        </a:rPr>
                        <a:t>$12.62</a:t>
                      </a:r>
                    </a:p>
                  </a:txBody>
                  <a:tcPr>
                    <a:lnL w="9525" cap="flat" cmpd="sng" algn="ctr">
                      <a:solidFill>
                        <a:srgbClr val="999999"/>
                      </a:solidFill>
                      <a:prstDash val="solid"/>
                      <a:round/>
                      <a:headEnd type="none" w="med" len="med"/>
                      <a:tailEnd type="none" w="med" len="med"/>
                    </a:lnL>
                    <a:lnR w="9525" cap="flat" cmpd="sng" algn="ctr">
                      <a:solidFill>
                        <a:srgbClr val="999999"/>
                      </a:solidFill>
                      <a:prstDash val="solid"/>
                      <a:round/>
                      <a:headEnd type="none" w="med" len="med"/>
                      <a:tailEnd type="none" w="med" len="med"/>
                    </a:lnR>
                    <a:lnT w="9525" cap="flat" cmpd="sng" algn="ctr">
                      <a:solidFill>
                        <a:srgbClr val="999999"/>
                      </a:solidFill>
                      <a:prstDash val="solid"/>
                      <a:round/>
                      <a:headEnd type="none" w="med" len="med"/>
                      <a:tailEnd type="none" w="med" len="med"/>
                    </a:lnT>
                    <a:lnB w="9525" cap="flat" cmpd="sng" algn="ctr">
                      <a:solidFill>
                        <a:srgbClr val="999999"/>
                      </a:solidFill>
                      <a:prstDash val="solid"/>
                      <a:round/>
                      <a:headEnd type="none" w="med" len="med"/>
                      <a:tailEnd type="none" w="med" len="med"/>
                    </a:lnB>
                    <a:solidFill>
                      <a:srgbClr val="C9BFDF"/>
                    </a:solidFill>
                  </a:tcPr>
                </a:tc>
                <a:tc>
                  <a:txBody>
                    <a:bodyPr/>
                    <a:lstStyle/>
                    <a:p>
                      <a:pPr algn="ctr" rtl="0" fontAlgn="base"/>
                      <a:r>
                        <a:rPr lang="en-US" sz="1200" b="1" i="0" dirty="0">
                          <a:effectLst/>
                          <a:latin typeface="Calibri" panose="020F0502020204030204" pitchFamily="34" charset="0"/>
                        </a:rPr>
                        <a:t>$13.12</a:t>
                      </a:r>
                      <a:endParaRPr lang="en-US" b="0" i="0" dirty="0">
                        <a:effectLst/>
                      </a:endParaRPr>
                    </a:p>
                  </a:txBody>
                  <a:tcPr>
                    <a:lnL w="9525" cap="flat" cmpd="sng" algn="ctr">
                      <a:solidFill>
                        <a:srgbClr val="999999"/>
                      </a:solidFill>
                      <a:prstDash val="solid"/>
                      <a:round/>
                      <a:headEnd type="none" w="med" len="med"/>
                      <a:tailEnd type="none" w="med" len="med"/>
                    </a:lnL>
                    <a:lnR w="9525" cap="flat" cmpd="sng" algn="ctr">
                      <a:solidFill>
                        <a:srgbClr val="999999"/>
                      </a:solidFill>
                      <a:prstDash val="solid"/>
                      <a:round/>
                      <a:headEnd type="none" w="med" len="med"/>
                      <a:tailEnd type="none" w="med" len="med"/>
                    </a:lnR>
                    <a:lnT w="9525" cap="flat" cmpd="sng" algn="ctr">
                      <a:solidFill>
                        <a:srgbClr val="999999"/>
                      </a:solidFill>
                      <a:prstDash val="solid"/>
                      <a:round/>
                      <a:headEnd type="none" w="med" len="med"/>
                      <a:tailEnd type="none" w="med" len="med"/>
                    </a:lnT>
                    <a:lnB w="9525" cap="flat" cmpd="sng" algn="ctr">
                      <a:solidFill>
                        <a:srgbClr val="999999"/>
                      </a:solidFill>
                      <a:prstDash val="solid"/>
                      <a:round/>
                      <a:headEnd type="none" w="med" len="med"/>
                      <a:tailEnd type="none" w="med" len="med"/>
                    </a:lnB>
                    <a:solidFill>
                      <a:srgbClr val="C9BFDF"/>
                    </a:solidFill>
                  </a:tcPr>
                </a:tc>
                <a:tc>
                  <a:txBody>
                    <a:bodyPr/>
                    <a:lstStyle/>
                    <a:p>
                      <a:pPr algn="ctr" rtl="0" fontAlgn="base"/>
                      <a:r>
                        <a:rPr lang="en-US" sz="1200" b="1" i="0" dirty="0">
                          <a:effectLst/>
                          <a:latin typeface="Calibri" panose="020F0502020204030204" pitchFamily="34" charset="0"/>
                        </a:rPr>
                        <a:t>$0.50</a:t>
                      </a:r>
                      <a:endParaRPr lang="en-US" b="0" i="0" dirty="0">
                        <a:effectLst/>
                      </a:endParaRPr>
                    </a:p>
                  </a:txBody>
                  <a:tcPr>
                    <a:lnL w="9525" cap="flat" cmpd="sng" algn="ctr">
                      <a:solidFill>
                        <a:srgbClr val="999999"/>
                      </a:solidFill>
                      <a:prstDash val="solid"/>
                      <a:round/>
                      <a:headEnd type="none" w="med" len="med"/>
                      <a:tailEnd type="none" w="med" len="med"/>
                    </a:lnL>
                    <a:lnR w="9525" cap="flat" cmpd="sng" algn="ctr">
                      <a:solidFill>
                        <a:srgbClr val="999999"/>
                      </a:solidFill>
                      <a:prstDash val="solid"/>
                      <a:round/>
                      <a:headEnd type="none" w="med" len="med"/>
                      <a:tailEnd type="none" w="med" len="med"/>
                    </a:lnR>
                    <a:lnT w="9525" cap="flat" cmpd="sng" algn="ctr">
                      <a:solidFill>
                        <a:srgbClr val="999999"/>
                      </a:solidFill>
                      <a:prstDash val="solid"/>
                      <a:round/>
                      <a:headEnd type="none" w="med" len="med"/>
                      <a:tailEnd type="none" w="med" len="med"/>
                    </a:lnT>
                    <a:lnB w="9525" cap="flat" cmpd="sng" algn="ctr">
                      <a:solidFill>
                        <a:srgbClr val="999999"/>
                      </a:solidFill>
                      <a:prstDash val="solid"/>
                      <a:round/>
                      <a:headEnd type="none" w="med" len="med"/>
                      <a:tailEnd type="none" w="med" len="med"/>
                    </a:lnB>
                    <a:solidFill>
                      <a:srgbClr val="C9BFDF"/>
                    </a:solidFill>
                  </a:tcPr>
                </a:tc>
                <a:extLst>
                  <a:ext uri="{0D108BD9-81ED-4DB2-BD59-A6C34878D82A}">
                    <a16:rowId xmlns:a16="http://schemas.microsoft.com/office/drawing/2014/main" val="1620110992"/>
                  </a:ext>
                </a:extLst>
              </a:tr>
              <a:tr h="391509">
                <a:tc>
                  <a:txBody>
                    <a:bodyPr/>
                    <a:lstStyle/>
                    <a:p>
                      <a:pPr algn="ctr" rtl="0" fontAlgn="base"/>
                      <a:r>
                        <a:rPr lang="en-US" sz="1200" b="1" i="0">
                          <a:solidFill>
                            <a:srgbClr val="FFFFFF"/>
                          </a:solidFill>
                          <a:effectLst/>
                          <a:latin typeface="Calibri" panose="020F0502020204030204" pitchFamily="34" charset="0"/>
                        </a:rPr>
                        <a:t>Sheldon </a:t>
                      </a:r>
                      <a:endParaRPr lang="en-US" b="1" i="0">
                        <a:solidFill>
                          <a:srgbClr val="FFFFFF"/>
                        </a:solidFill>
                        <a:effectLst/>
                      </a:endParaRPr>
                    </a:p>
                  </a:txBody>
                  <a:tcPr>
                    <a:lnL w="9525" cap="flat" cmpd="sng" algn="ctr">
                      <a:solidFill>
                        <a:srgbClr val="999999"/>
                      </a:solidFill>
                      <a:prstDash val="solid"/>
                      <a:round/>
                      <a:headEnd type="none" w="med" len="med"/>
                      <a:tailEnd type="none" w="med" len="med"/>
                    </a:lnL>
                    <a:lnR w="9525" cap="flat" cmpd="sng" algn="ctr">
                      <a:solidFill>
                        <a:srgbClr val="999999"/>
                      </a:solidFill>
                      <a:prstDash val="solid"/>
                      <a:round/>
                      <a:headEnd type="none" w="med" len="med"/>
                      <a:tailEnd type="none" w="med" len="med"/>
                    </a:lnR>
                    <a:lnT w="9525" cap="flat" cmpd="sng" algn="ctr">
                      <a:solidFill>
                        <a:srgbClr val="999999"/>
                      </a:solidFill>
                      <a:prstDash val="solid"/>
                      <a:round/>
                      <a:headEnd type="none" w="med" len="med"/>
                      <a:tailEnd type="none" w="med" len="med"/>
                    </a:lnT>
                    <a:lnB w="9525" cap="flat" cmpd="sng" algn="ctr">
                      <a:solidFill>
                        <a:srgbClr val="999999"/>
                      </a:solidFill>
                      <a:prstDash val="solid"/>
                      <a:round/>
                      <a:headEnd type="none" w="med" len="med"/>
                      <a:tailEnd type="none" w="med" len="med"/>
                    </a:lnB>
                    <a:solidFill>
                      <a:srgbClr val="795FAF"/>
                    </a:solidFill>
                  </a:tcPr>
                </a:tc>
                <a:tc>
                  <a:txBody>
                    <a:bodyPr/>
                    <a:lstStyle/>
                    <a:p>
                      <a:pPr algn="ctr"/>
                      <a:r>
                        <a:rPr lang="en-US" sz="1200" b="1" dirty="0">
                          <a:solidFill>
                            <a:schemeClr val="tx1"/>
                          </a:solidFill>
                        </a:rPr>
                        <a:t>$13.49</a:t>
                      </a:r>
                    </a:p>
                  </a:txBody>
                  <a:tcPr>
                    <a:lnL w="9525" cap="flat" cmpd="sng" algn="ctr">
                      <a:solidFill>
                        <a:srgbClr val="999999"/>
                      </a:solidFill>
                      <a:prstDash val="solid"/>
                      <a:round/>
                      <a:headEnd type="none" w="med" len="med"/>
                      <a:tailEnd type="none" w="med" len="med"/>
                    </a:lnL>
                    <a:lnR w="9525" cap="flat" cmpd="sng" algn="ctr">
                      <a:solidFill>
                        <a:srgbClr val="999999"/>
                      </a:solidFill>
                      <a:prstDash val="solid"/>
                      <a:round/>
                      <a:headEnd type="none" w="med" len="med"/>
                      <a:tailEnd type="none" w="med" len="med"/>
                    </a:lnR>
                    <a:lnT w="9525" cap="flat" cmpd="sng" algn="ctr">
                      <a:solidFill>
                        <a:srgbClr val="999999"/>
                      </a:solidFill>
                      <a:prstDash val="solid"/>
                      <a:round/>
                      <a:headEnd type="none" w="med" len="med"/>
                      <a:tailEnd type="none" w="med" len="med"/>
                    </a:lnT>
                    <a:lnB w="9525" cap="flat" cmpd="sng" algn="ctr">
                      <a:solidFill>
                        <a:srgbClr val="999999"/>
                      </a:solidFill>
                      <a:prstDash val="solid"/>
                      <a:round/>
                      <a:headEnd type="none" w="med" len="med"/>
                      <a:tailEnd type="none" w="med" len="med"/>
                    </a:lnB>
                    <a:solidFill>
                      <a:srgbClr val="E4DFEF"/>
                    </a:solidFill>
                  </a:tcPr>
                </a:tc>
                <a:tc>
                  <a:txBody>
                    <a:bodyPr/>
                    <a:lstStyle/>
                    <a:p>
                      <a:pPr algn="ctr" rtl="0" fontAlgn="base"/>
                      <a:r>
                        <a:rPr lang="en-US" sz="1200" b="1" i="0" dirty="0">
                          <a:effectLst/>
                          <a:latin typeface="Calibri" panose="020F0502020204030204" pitchFamily="34" charset="0"/>
                        </a:rPr>
                        <a:t>$14.03</a:t>
                      </a:r>
                      <a:endParaRPr lang="en-US" b="0" i="0" dirty="0">
                        <a:effectLst/>
                      </a:endParaRPr>
                    </a:p>
                  </a:txBody>
                  <a:tcPr>
                    <a:lnL w="9525" cap="flat" cmpd="sng" algn="ctr">
                      <a:solidFill>
                        <a:srgbClr val="999999"/>
                      </a:solidFill>
                      <a:prstDash val="solid"/>
                      <a:round/>
                      <a:headEnd type="none" w="med" len="med"/>
                      <a:tailEnd type="none" w="med" len="med"/>
                    </a:lnL>
                    <a:lnR w="9525" cap="flat" cmpd="sng" algn="ctr">
                      <a:solidFill>
                        <a:srgbClr val="999999"/>
                      </a:solidFill>
                      <a:prstDash val="solid"/>
                      <a:round/>
                      <a:headEnd type="none" w="med" len="med"/>
                      <a:tailEnd type="none" w="med" len="med"/>
                    </a:lnR>
                    <a:lnT w="9525" cap="flat" cmpd="sng" algn="ctr">
                      <a:solidFill>
                        <a:srgbClr val="999999"/>
                      </a:solidFill>
                      <a:prstDash val="solid"/>
                      <a:round/>
                      <a:headEnd type="none" w="med" len="med"/>
                      <a:tailEnd type="none" w="med" len="med"/>
                    </a:lnT>
                    <a:lnB w="9525" cap="flat" cmpd="sng" algn="ctr">
                      <a:solidFill>
                        <a:srgbClr val="999999"/>
                      </a:solidFill>
                      <a:prstDash val="solid"/>
                      <a:round/>
                      <a:headEnd type="none" w="med" len="med"/>
                      <a:tailEnd type="none" w="med" len="med"/>
                    </a:lnB>
                    <a:solidFill>
                      <a:srgbClr val="E4DFEF"/>
                    </a:solidFill>
                  </a:tcPr>
                </a:tc>
                <a:tc>
                  <a:txBody>
                    <a:bodyPr/>
                    <a:lstStyle/>
                    <a:p>
                      <a:pPr algn="ctr" rtl="0" fontAlgn="base"/>
                      <a:r>
                        <a:rPr lang="en-US" sz="1200" b="1" i="0" dirty="0">
                          <a:effectLst/>
                          <a:latin typeface="Calibri" panose="020F0502020204030204" pitchFamily="34" charset="0"/>
                        </a:rPr>
                        <a:t>$0.54</a:t>
                      </a:r>
                      <a:endParaRPr lang="en-US" b="0" i="0" dirty="0">
                        <a:effectLst/>
                      </a:endParaRPr>
                    </a:p>
                  </a:txBody>
                  <a:tcPr>
                    <a:lnL w="9525" cap="flat" cmpd="sng" algn="ctr">
                      <a:solidFill>
                        <a:srgbClr val="999999"/>
                      </a:solidFill>
                      <a:prstDash val="solid"/>
                      <a:round/>
                      <a:headEnd type="none" w="med" len="med"/>
                      <a:tailEnd type="none" w="med" len="med"/>
                    </a:lnL>
                    <a:lnR w="9525" cap="flat" cmpd="sng" algn="ctr">
                      <a:solidFill>
                        <a:srgbClr val="999999"/>
                      </a:solidFill>
                      <a:prstDash val="solid"/>
                      <a:round/>
                      <a:headEnd type="none" w="med" len="med"/>
                      <a:tailEnd type="none" w="med" len="med"/>
                    </a:lnR>
                    <a:lnT w="9525" cap="flat" cmpd="sng" algn="ctr">
                      <a:solidFill>
                        <a:srgbClr val="999999"/>
                      </a:solidFill>
                      <a:prstDash val="solid"/>
                      <a:round/>
                      <a:headEnd type="none" w="med" len="med"/>
                      <a:tailEnd type="none" w="med" len="med"/>
                    </a:lnT>
                    <a:lnB w="9525" cap="flat" cmpd="sng" algn="ctr">
                      <a:solidFill>
                        <a:srgbClr val="999999"/>
                      </a:solidFill>
                      <a:prstDash val="solid"/>
                      <a:round/>
                      <a:headEnd type="none" w="med" len="med"/>
                      <a:tailEnd type="none" w="med" len="med"/>
                    </a:lnB>
                    <a:solidFill>
                      <a:srgbClr val="E4DFEF"/>
                    </a:solidFill>
                  </a:tcPr>
                </a:tc>
                <a:extLst>
                  <a:ext uri="{0D108BD9-81ED-4DB2-BD59-A6C34878D82A}">
                    <a16:rowId xmlns:a16="http://schemas.microsoft.com/office/drawing/2014/main" val="3293338555"/>
                  </a:ext>
                </a:extLst>
              </a:tr>
            </a:tbl>
          </a:graphicData>
        </a:graphic>
      </p:graphicFrame>
    </p:spTree>
    <p:extLst>
      <p:ext uri="{BB962C8B-B14F-4D97-AF65-F5344CB8AC3E}">
        <p14:creationId xmlns:p14="http://schemas.microsoft.com/office/powerpoint/2010/main" val="16069050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4ACF1E1D-5C5C-1855-CD4B-0F0164757086}"/>
              </a:ext>
            </a:extLst>
          </p:cNvPr>
          <p:cNvSpPr/>
          <p:nvPr/>
        </p:nvSpPr>
        <p:spPr>
          <a:xfrm>
            <a:off x="397496" y="417136"/>
            <a:ext cx="11397007" cy="6023728"/>
          </a:xfrm>
          <a:prstGeom prst="rect">
            <a:avLst/>
          </a:prstGeom>
          <a:noFill/>
          <a:ln w="28575">
            <a:solidFill>
              <a:srgbClr val="7030A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rgbClr val="570092"/>
              </a:solidFill>
            </a:endParaRPr>
          </a:p>
        </p:txBody>
      </p:sp>
      <p:pic>
        <p:nvPicPr>
          <p:cNvPr id="15" name="Picture 14" descr="A purple letter h with yellow text&#10;&#10;Description automatically generated">
            <a:extLst>
              <a:ext uri="{FF2B5EF4-FFF2-40B4-BE49-F238E27FC236}">
                <a16:creationId xmlns:a16="http://schemas.microsoft.com/office/drawing/2014/main" id="{43397F36-5E51-028E-DBB9-B4C1C25DEF9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377537" y="4945093"/>
            <a:ext cx="1669121" cy="1613049"/>
          </a:xfrm>
          <a:prstGeom prst="rect">
            <a:avLst/>
          </a:prstGeom>
        </p:spPr>
      </p:pic>
      <p:sp>
        <p:nvSpPr>
          <p:cNvPr id="2" name="TextBox 1">
            <a:extLst>
              <a:ext uri="{FF2B5EF4-FFF2-40B4-BE49-F238E27FC236}">
                <a16:creationId xmlns:a16="http://schemas.microsoft.com/office/drawing/2014/main" id="{8EAD7CCB-15C0-B53E-E7F3-94F465FAC7F5}"/>
              </a:ext>
            </a:extLst>
          </p:cNvPr>
          <p:cNvSpPr txBox="1"/>
          <p:nvPr/>
        </p:nvSpPr>
        <p:spPr>
          <a:xfrm>
            <a:off x="821703" y="904831"/>
            <a:ext cx="10875524" cy="369332"/>
          </a:xfrm>
          <a:prstGeom prst="rect">
            <a:avLst/>
          </a:prstGeom>
          <a:noFill/>
        </p:spPr>
        <p:txBody>
          <a:bodyPr wrap="square" rtlCol="0">
            <a:spAutoFit/>
          </a:bodyPr>
          <a:lstStyle/>
          <a:p>
            <a:r>
              <a:rPr lang="en-US" dirty="0"/>
              <a:t>PRESENTATION OVERVIEW</a:t>
            </a:r>
          </a:p>
        </p:txBody>
      </p:sp>
      <p:sp>
        <p:nvSpPr>
          <p:cNvPr id="3" name="Rectangle: Single Corner Snipped 2">
            <a:extLst>
              <a:ext uri="{FF2B5EF4-FFF2-40B4-BE49-F238E27FC236}">
                <a16:creationId xmlns:a16="http://schemas.microsoft.com/office/drawing/2014/main" id="{F22B3D24-9003-5CA4-744C-D0CF8E00D478}"/>
              </a:ext>
            </a:extLst>
          </p:cNvPr>
          <p:cNvSpPr/>
          <p:nvPr/>
        </p:nvSpPr>
        <p:spPr>
          <a:xfrm>
            <a:off x="603115" y="564204"/>
            <a:ext cx="6974732" cy="1050587"/>
          </a:xfrm>
          <a:prstGeom prst="snip1Rect">
            <a:avLst/>
          </a:prstGeom>
          <a:solidFill>
            <a:srgbClr val="480767"/>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TextBox 3">
            <a:extLst>
              <a:ext uri="{FF2B5EF4-FFF2-40B4-BE49-F238E27FC236}">
                <a16:creationId xmlns:a16="http://schemas.microsoft.com/office/drawing/2014/main" id="{50C8FF4F-8027-06A4-52FA-523BD76D11CA}"/>
              </a:ext>
            </a:extLst>
          </p:cNvPr>
          <p:cNvSpPr txBox="1"/>
          <p:nvPr/>
        </p:nvSpPr>
        <p:spPr>
          <a:xfrm>
            <a:off x="724427" y="735554"/>
            <a:ext cx="6396220" cy="707886"/>
          </a:xfrm>
          <a:prstGeom prst="rect">
            <a:avLst/>
          </a:prstGeom>
          <a:noFill/>
        </p:spPr>
        <p:txBody>
          <a:bodyPr wrap="square" rtlCol="0">
            <a:spAutoFit/>
          </a:bodyPr>
          <a:lstStyle/>
          <a:p>
            <a:r>
              <a:rPr lang="en-US" sz="4000" b="1" dirty="0">
                <a:solidFill>
                  <a:schemeClr val="bg1"/>
                </a:solidFill>
              </a:rPr>
              <a:t>State Aid – April xx, 2024 Run</a:t>
            </a:r>
          </a:p>
        </p:txBody>
      </p:sp>
    </p:spTree>
    <p:extLst>
      <p:ext uri="{BB962C8B-B14F-4D97-AF65-F5344CB8AC3E}">
        <p14:creationId xmlns:p14="http://schemas.microsoft.com/office/powerpoint/2010/main" val="17447471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4ACF1E1D-5C5C-1855-CD4B-0F0164757086}"/>
              </a:ext>
            </a:extLst>
          </p:cNvPr>
          <p:cNvSpPr/>
          <p:nvPr/>
        </p:nvSpPr>
        <p:spPr>
          <a:xfrm>
            <a:off x="397496" y="417136"/>
            <a:ext cx="11397007" cy="6023728"/>
          </a:xfrm>
          <a:prstGeom prst="rect">
            <a:avLst/>
          </a:prstGeom>
          <a:noFill/>
          <a:ln w="28575">
            <a:solidFill>
              <a:srgbClr val="7030A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rgbClr val="570092"/>
              </a:solidFill>
            </a:endParaRPr>
          </a:p>
        </p:txBody>
      </p:sp>
      <p:pic>
        <p:nvPicPr>
          <p:cNvPr id="15" name="Picture 14" descr="A purple letter h with yellow text&#10;&#10;Description automatically generated">
            <a:extLst>
              <a:ext uri="{FF2B5EF4-FFF2-40B4-BE49-F238E27FC236}">
                <a16:creationId xmlns:a16="http://schemas.microsoft.com/office/drawing/2014/main" id="{43397F36-5E51-028E-DBB9-B4C1C25DEF9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377537" y="4945093"/>
            <a:ext cx="1669121" cy="1613049"/>
          </a:xfrm>
          <a:prstGeom prst="rect">
            <a:avLst/>
          </a:prstGeom>
        </p:spPr>
      </p:pic>
      <p:sp>
        <p:nvSpPr>
          <p:cNvPr id="2" name="TextBox 1">
            <a:extLst>
              <a:ext uri="{FF2B5EF4-FFF2-40B4-BE49-F238E27FC236}">
                <a16:creationId xmlns:a16="http://schemas.microsoft.com/office/drawing/2014/main" id="{8EAD7CCB-15C0-B53E-E7F3-94F465FAC7F5}"/>
              </a:ext>
            </a:extLst>
          </p:cNvPr>
          <p:cNvSpPr txBox="1"/>
          <p:nvPr/>
        </p:nvSpPr>
        <p:spPr>
          <a:xfrm>
            <a:off x="821703" y="904831"/>
            <a:ext cx="10875524" cy="369332"/>
          </a:xfrm>
          <a:prstGeom prst="rect">
            <a:avLst/>
          </a:prstGeom>
          <a:noFill/>
        </p:spPr>
        <p:txBody>
          <a:bodyPr wrap="square" rtlCol="0">
            <a:spAutoFit/>
          </a:bodyPr>
          <a:lstStyle/>
          <a:p>
            <a:r>
              <a:rPr lang="en-US" dirty="0"/>
              <a:t>PRESENTATION OVERVIEW</a:t>
            </a:r>
          </a:p>
        </p:txBody>
      </p:sp>
      <p:sp>
        <p:nvSpPr>
          <p:cNvPr id="3" name="Rectangle: Single Corner Snipped 2">
            <a:extLst>
              <a:ext uri="{FF2B5EF4-FFF2-40B4-BE49-F238E27FC236}">
                <a16:creationId xmlns:a16="http://schemas.microsoft.com/office/drawing/2014/main" id="{F22B3D24-9003-5CA4-744C-D0CF8E00D478}"/>
              </a:ext>
            </a:extLst>
          </p:cNvPr>
          <p:cNvSpPr/>
          <p:nvPr/>
        </p:nvSpPr>
        <p:spPr>
          <a:xfrm>
            <a:off x="603115" y="564204"/>
            <a:ext cx="6974732" cy="1050587"/>
          </a:xfrm>
          <a:prstGeom prst="snip1Rect">
            <a:avLst/>
          </a:prstGeom>
          <a:solidFill>
            <a:srgbClr val="480767"/>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TextBox 3">
            <a:extLst>
              <a:ext uri="{FF2B5EF4-FFF2-40B4-BE49-F238E27FC236}">
                <a16:creationId xmlns:a16="http://schemas.microsoft.com/office/drawing/2014/main" id="{50C8FF4F-8027-06A4-52FA-523BD76D11CA}"/>
              </a:ext>
            </a:extLst>
          </p:cNvPr>
          <p:cNvSpPr txBox="1"/>
          <p:nvPr/>
        </p:nvSpPr>
        <p:spPr>
          <a:xfrm>
            <a:off x="724427" y="735554"/>
            <a:ext cx="6396220" cy="707886"/>
          </a:xfrm>
          <a:prstGeom prst="rect">
            <a:avLst/>
          </a:prstGeom>
          <a:noFill/>
        </p:spPr>
        <p:txBody>
          <a:bodyPr wrap="square" rtlCol="0">
            <a:spAutoFit/>
          </a:bodyPr>
          <a:lstStyle/>
          <a:p>
            <a:r>
              <a:rPr lang="en-US" sz="4000" b="1" dirty="0">
                <a:solidFill>
                  <a:schemeClr val="bg1"/>
                </a:solidFill>
              </a:rPr>
              <a:t>2024-2025 Revenues</a:t>
            </a:r>
          </a:p>
        </p:txBody>
      </p:sp>
      <p:graphicFrame>
        <p:nvGraphicFramePr>
          <p:cNvPr id="11" name="Table 10">
            <a:extLst>
              <a:ext uri="{FF2B5EF4-FFF2-40B4-BE49-F238E27FC236}">
                <a16:creationId xmlns:a16="http://schemas.microsoft.com/office/drawing/2014/main" id="{028D738C-0B85-7624-F8C6-58D4EFA9B285}"/>
              </a:ext>
            </a:extLst>
          </p:cNvPr>
          <p:cNvGraphicFramePr>
            <a:graphicFrameLocks noGrp="1"/>
          </p:cNvGraphicFramePr>
          <p:nvPr>
            <p:extLst>
              <p:ext uri="{D42A27DB-BD31-4B8C-83A1-F6EECF244321}">
                <p14:modId xmlns:p14="http://schemas.microsoft.com/office/powerpoint/2010/main" val="3686446317"/>
              </p:ext>
            </p:extLst>
          </p:nvPr>
        </p:nvGraphicFramePr>
        <p:xfrm>
          <a:off x="1687287" y="1990985"/>
          <a:ext cx="8318306" cy="3886704"/>
        </p:xfrm>
        <a:graphic>
          <a:graphicData uri="http://schemas.openxmlformats.org/drawingml/2006/table">
            <a:tbl>
              <a:tblPr/>
              <a:tblGrid>
                <a:gridCol w="1709056">
                  <a:extLst>
                    <a:ext uri="{9D8B030D-6E8A-4147-A177-3AD203B41FA5}">
                      <a16:colId xmlns:a16="http://schemas.microsoft.com/office/drawing/2014/main" val="214693865"/>
                    </a:ext>
                  </a:extLst>
                </a:gridCol>
                <a:gridCol w="1397989">
                  <a:extLst>
                    <a:ext uri="{9D8B030D-6E8A-4147-A177-3AD203B41FA5}">
                      <a16:colId xmlns:a16="http://schemas.microsoft.com/office/drawing/2014/main" val="702334703"/>
                    </a:ext>
                  </a:extLst>
                </a:gridCol>
                <a:gridCol w="1713925">
                  <a:extLst>
                    <a:ext uri="{9D8B030D-6E8A-4147-A177-3AD203B41FA5}">
                      <a16:colId xmlns:a16="http://schemas.microsoft.com/office/drawing/2014/main" val="490813795"/>
                    </a:ext>
                  </a:extLst>
                </a:gridCol>
                <a:gridCol w="1563378">
                  <a:extLst>
                    <a:ext uri="{9D8B030D-6E8A-4147-A177-3AD203B41FA5}">
                      <a16:colId xmlns:a16="http://schemas.microsoft.com/office/drawing/2014/main" val="3884762345"/>
                    </a:ext>
                  </a:extLst>
                </a:gridCol>
                <a:gridCol w="1933958">
                  <a:extLst>
                    <a:ext uri="{9D8B030D-6E8A-4147-A177-3AD203B41FA5}">
                      <a16:colId xmlns:a16="http://schemas.microsoft.com/office/drawing/2014/main" val="1601148293"/>
                    </a:ext>
                  </a:extLst>
                </a:gridCol>
              </a:tblGrid>
              <a:tr h="525864">
                <a:tc>
                  <a:txBody>
                    <a:bodyPr/>
                    <a:lstStyle/>
                    <a:p>
                      <a:pPr algn="l" rtl="0" fontAlgn="base"/>
                      <a:r>
                        <a:rPr lang="en-US" sz="1000" b="1" i="0" dirty="0">
                          <a:solidFill>
                            <a:srgbClr val="FFFFFF"/>
                          </a:solidFill>
                          <a:effectLst/>
                          <a:latin typeface="Calibri" panose="020F0502020204030204" pitchFamily="34" charset="0"/>
                        </a:rPr>
                        <a:t> </a:t>
                      </a:r>
                    </a:p>
                  </a:txBody>
                  <a:tcPr>
                    <a:lnL w="9525" cap="flat" cmpd="sng" algn="ctr">
                      <a:solidFill>
                        <a:srgbClr val="999999"/>
                      </a:solidFill>
                      <a:prstDash val="solid"/>
                      <a:round/>
                      <a:headEnd type="none" w="med" len="med"/>
                      <a:tailEnd type="none" w="med" len="med"/>
                    </a:lnL>
                    <a:lnR w="9525" cap="flat" cmpd="sng" algn="ctr">
                      <a:solidFill>
                        <a:srgbClr val="999999"/>
                      </a:solidFill>
                      <a:prstDash val="solid"/>
                      <a:round/>
                      <a:headEnd type="none" w="med" len="med"/>
                      <a:tailEnd type="none" w="med" len="med"/>
                    </a:lnR>
                    <a:lnT w="9525" cap="flat" cmpd="sng" algn="ctr">
                      <a:solidFill>
                        <a:srgbClr val="999999"/>
                      </a:solidFill>
                      <a:prstDash val="solid"/>
                      <a:round/>
                      <a:headEnd type="none" w="med" len="med"/>
                      <a:tailEnd type="none" w="med" len="med"/>
                    </a:lnT>
                    <a:lnB w="9525" cap="flat" cmpd="sng" algn="ctr">
                      <a:solidFill>
                        <a:srgbClr val="999999"/>
                      </a:solidFill>
                      <a:prstDash val="solid"/>
                      <a:round/>
                      <a:headEnd type="none" w="med" len="med"/>
                      <a:tailEnd type="none" w="med" len="med"/>
                    </a:lnB>
                    <a:solidFill>
                      <a:srgbClr val="795FAF"/>
                    </a:solidFill>
                  </a:tcPr>
                </a:tc>
                <a:tc>
                  <a:txBody>
                    <a:bodyPr/>
                    <a:lstStyle/>
                    <a:p>
                      <a:pPr algn="ctr" rtl="0" fontAlgn="base"/>
                      <a:r>
                        <a:rPr lang="en-US" sz="1400" b="1" i="0" dirty="0">
                          <a:solidFill>
                            <a:srgbClr val="FFFFFF"/>
                          </a:solidFill>
                          <a:effectLst/>
                          <a:latin typeface="Calibri" panose="020F0502020204030204" pitchFamily="34" charset="0"/>
                        </a:rPr>
                        <a:t>2023-2024</a:t>
                      </a:r>
                      <a:endParaRPr lang="en-US" sz="1400" b="1" i="0" dirty="0">
                        <a:solidFill>
                          <a:srgbClr val="FFFFFF"/>
                        </a:solidFill>
                        <a:effectLst/>
                      </a:endParaRPr>
                    </a:p>
                  </a:txBody>
                  <a:tcPr>
                    <a:lnL w="9525" cap="flat" cmpd="sng" algn="ctr">
                      <a:solidFill>
                        <a:srgbClr val="999999"/>
                      </a:solidFill>
                      <a:prstDash val="solid"/>
                      <a:round/>
                      <a:headEnd type="none" w="med" len="med"/>
                      <a:tailEnd type="none" w="med" len="med"/>
                    </a:lnL>
                    <a:lnR w="9525" cap="flat" cmpd="sng" algn="ctr">
                      <a:solidFill>
                        <a:srgbClr val="999999"/>
                      </a:solidFill>
                      <a:prstDash val="solid"/>
                      <a:round/>
                      <a:headEnd type="none" w="med" len="med"/>
                      <a:tailEnd type="none" w="med" len="med"/>
                    </a:lnR>
                    <a:lnT w="9525" cap="flat" cmpd="sng" algn="ctr">
                      <a:solidFill>
                        <a:srgbClr val="999999"/>
                      </a:solidFill>
                      <a:prstDash val="solid"/>
                      <a:round/>
                      <a:headEnd type="none" w="med" len="med"/>
                      <a:tailEnd type="none" w="med" len="med"/>
                    </a:lnT>
                    <a:lnB w="9525" cap="flat" cmpd="sng" algn="ctr">
                      <a:solidFill>
                        <a:srgbClr val="999999"/>
                      </a:solidFill>
                      <a:prstDash val="solid"/>
                      <a:round/>
                      <a:headEnd type="none" w="med" len="med"/>
                      <a:tailEnd type="none" w="med" len="med"/>
                    </a:lnB>
                    <a:solidFill>
                      <a:srgbClr val="795FAF"/>
                    </a:solidFill>
                  </a:tcPr>
                </a:tc>
                <a:tc>
                  <a:txBody>
                    <a:bodyPr/>
                    <a:lstStyle/>
                    <a:p>
                      <a:pPr algn="ctr" rtl="0" fontAlgn="base"/>
                      <a:r>
                        <a:rPr lang="en-US" sz="1400" b="1" i="0" dirty="0">
                          <a:solidFill>
                            <a:srgbClr val="FFFFFF"/>
                          </a:solidFill>
                          <a:effectLst/>
                          <a:latin typeface="Calibri" panose="020F0502020204030204" pitchFamily="34" charset="0"/>
                        </a:rPr>
                        <a:t>2024-2025 </a:t>
                      </a:r>
                      <a:endParaRPr lang="en-US" sz="1400" b="1" i="0" dirty="0">
                        <a:solidFill>
                          <a:srgbClr val="FFFFFF"/>
                        </a:solidFill>
                        <a:effectLst/>
                      </a:endParaRPr>
                    </a:p>
                  </a:txBody>
                  <a:tcPr>
                    <a:lnL w="9525" cap="flat" cmpd="sng" algn="ctr">
                      <a:solidFill>
                        <a:srgbClr val="999999"/>
                      </a:solidFill>
                      <a:prstDash val="solid"/>
                      <a:round/>
                      <a:headEnd type="none" w="med" len="med"/>
                      <a:tailEnd type="none" w="med" len="med"/>
                    </a:lnL>
                    <a:lnR w="9525" cap="flat" cmpd="sng" algn="ctr">
                      <a:solidFill>
                        <a:srgbClr val="999999"/>
                      </a:solidFill>
                      <a:prstDash val="solid"/>
                      <a:round/>
                      <a:headEnd type="none" w="med" len="med"/>
                      <a:tailEnd type="none" w="med" len="med"/>
                    </a:lnR>
                    <a:lnT w="9525" cap="flat" cmpd="sng" algn="ctr">
                      <a:solidFill>
                        <a:srgbClr val="999999"/>
                      </a:solidFill>
                      <a:prstDash val="solid"/>
                      <a:round/>
                      <a:headEnd type="none" w="med" len="med"/>
                      <a:tailEnd type="none" w="med" len="med"/>
                    </a:lnT>
                    <a:lnB w="9525" cap="flat" cmpd="sng" algn="ctr">
                      <a:solidFill>
                        <a:srgbClr val="999999"/>
                      </a:solidFill>
                      <a:prstDash val="solid"/>
                      <a:round/>
                      <a:headEnd type="none" w="med" len="med"/>
                      <a:tailEnd type="none" w="med" len="med"/>
                    </a:lnB>
                    <a:solidFill>
                      <a:srgbClr val="795FAF"/>
                    </a:solidFill>
                  </a:tcPr>
                </a:tc>
                <a:tc>
                  <a:txBody>
                    <a:bodyPr/>
                    <a:lstStyle/>
                    <a:p>
                      <a:pPr algn="ctr" rtl="0" fontAlgn="base"/>
                      <a:r>
                        <a:rPr lang="en-US" sz="1400" b="1" i="0" dirty="0">
                          <a:solidFill>
                            <a:srgbClr val="FFFFFF"/>
                          </a:solidFill>
                          <a:effectLst/>
                          <a:latin typeface="Calibri" panose="020F0502020204030204" pitchFamily="34" charset="0"/>
                        </a:rPr>
                        <a:t>$ Change </a:t>
                      </a:r>
                      <a:endParaRPr lang="en-US" sz="1400" b="1" i="0" dirty="0">
                        <a:solidFill>
                          <a:srgbClr val="FFFFFF"/>
                        </a:solidFill>
                        <a:effectLst/>
                      </a:endParaRPr>
                    </a:p>
                  </a:txBody>
                  <a:tcPr>
                    <a:lnL w="9525" cap="flat" cmpd="sng" algn="ctr">
                      <a:solidFill>
                        <a:srgbClr val="999999"/>
                      </a:solidFill>
                      <a:prstDash val="solid"/>
                      <a:round/>
                      <a:headEnd type="none" w="med" len="med"/>
                      <a:tailEnd type="none" w="med" len="med"/>
                    </a:lnL>
                    <a:lnR w="9525" cap="flat" cmpd="sng" algn="ctr">
                      <a:solidFill>
                        <a:srgbClr val="999999"/>
                      </a:solidFill>
                      <a:prstDash val="solid"/>
                      <a:round/>
                      <a:headEnd type="none" w="med" len="med"/>
                      <a:tailEnd type="none" w="med" len="med"/>
                    </a:lnR>
                    <a:lnT w="9525" cap="flat" cmpd="sng" algn="ctr">
                      <a:solidFill>
                        <a:srgbClr val="999999"/>
                      </a:solidFill>
                      <a:prstDash val="solid"/>
                      <a:round/>
                      <a:headEnd type="none" w="med" len="med"/>
                      <a:tailEnd type="none" w="med" len="med"/>
                    </a:lnT>
                    <a:lnB w="9525" cap="flat" cmpd="sng" algn="ctr">
                      <a:solidFill>
                        <a:srgbClr val="999999"/>
                      </a:solidFill>
                      <a:prstDash val="solid"/>
                      <a:round/>
                      <a:headEnd type="none" w="med" len="med"/>
                      <a:tailEnd type="none" w="med" len="med"/>
                    </a:lnB>
                    <a:solidFill>
                      <a:srgbClr val="795FAF"/>
                    </a:solidFill>
                  </a:tcPr>
                </a:tc>
                <a:tc>
                  <a:txBody>
                    <a:bodyPr/>
                    <a:lstStyle/>
                    <a:p>
                      <a:pPr marL="0" marR="0" algn="ctr">
                        <a:spcBef>
                          <a:spcPts val="0"/>
                        </a:spcBef>
                        <a:spcAft>
                          <a:spcPts val="0"/>
                        </a:spcAft>
                      </a:pPr>
                      <a:r>
                        <a:rPr lang="en-US" sz="1400" b="1" dirty="0">
                          <a:solidFill>
                            <a:schemeClr val="bg1"/>
                          </a:solidFill>
                          <a:effectLst/>
                          <a:highlight>
                            <a:srgbClr val="795FAF"/>
                          </a:highlight>
                          <a:latin typeface="+mn-lt"/>
                          <a:ea typeface="Aptos" panose="020B0004020202020204" pitchFamily="34" charset="0"/>
                          <a:cs typeface="Aptos" panose="020B0004020202020204" pitchFamily="34" charset="0"/>
                        </a:rPr>
                        <a:t>% Change</a:t>
                      </a:r>
                    </a:p>
                  </a:txBody>
                  <a:tcPr marL="0" marR="0" marT="0" marB="0">
                    <a:lnL w="9525" cap="flat" cmpd="sng" algn="ctr">
                      <a:solidFill>
                        <a:srgbClr val="999999"/>
                      </a:solidFill>
                      <a:prstDash val="solid"/>
                      <a:round/>
                      <a:headEnd type="none" w="med" len="med"/>
                      <a:tailEnd type="none" w="med" len="med"/>
                    </a:lnL>
                    <a:lnR w="9525" cap="flat" cmpd="sng" algn="ctr">
                      <a:solidFill>
                        <a:srgbClr val="999999"/>
                      </a:solidFill>
                      <a:prstDash val="solid"/>
                      <a:round/>
                      <a:headEnd type="none" w="med" len="med"/>
                      <a:tailEnd type="none" w="med" len="med"/>
                    </a:lnR>
                    <a:lnT w="9525" cap="flat" cmpd="sng" algn="ctr">
                      <a:solidFill>
                        <a:srgbClr val="999999"/>
                      </a:solidFill>
                      <a:prstDash val="solid"/>
                      <a:round/>
                      <a:headEnd type="none" w="med" len="med"/>
                      <a:tailEnd type="none" w="med" len="med"/>
                    </a:lnT>
                    <a:lnB w="9525" cap="flat" cmpd="sng" algn="ctr">
                      <a:solidFill>
                        <a:srgbClr val="999999"/>
                      </a:solidFill>
                      <a:prstDash val="solid"/>
                      <a:round/>
                      <a:headEnd type="none" w="med" len="med"/>
                      <a:tailEnd type="none" w="med" len="med"/>
                    </a:lnB>
                    <a:solidFill>
                      <a:srgbClr val="795FAF"/>
                    </a:solidFill>
                  </a:tcPr>
                </a:tc>
                <a:extLst>
                  <a:ext uri="{0D108BD9-81ED-4DB2-BD59-A6C34878D82A}">
                    <a16:rowId xmlns:a16="http://schemas.microsoft.com/office/drawing/2014/main" val="2065336040"/>
                  </a:ext>
                </a:extLst>
              </a:tr>
              <a:tr h="577872">
                <a:tc>
                  <a:txBody>
                    <a:bodyPr/>
                    <a:lstStyle/>
                    <a:p>
                      <a:pPr algn="l" rtl="0" fontAlgn="base"/>
                      <a:r>
                        <a:rPr lang="en-US" sz="1400" b="1" i="0" dirty="0">
                          <a:solidFill>
                            <a:srgbClr val="FFFFFF"/>
                          </a:solidFill>
                          <a:effectLst/>
                          <a:latin typeface="Calibri" panose="020F0502020204030204" pitchFamily="34" charset="0"/>
                        </a:rPr>
                        <a:t>Interfund Transfers &amp; Appropriated Fund Balance</a:t>
                      </a:r>
                      <a:endParaRPr lang="en-US" sz="1400" b="1" i="0" dirty="0">
                        <a:solidFill>
                          <a:srgbClr val="FFFFFF"/>
                        </a:solidFill>
                        <a:effectLst/>
                      </a:endParaRPr>
                    </a:p>
                  </a:txBody>
                  <a:tcPr>
                    <a:lnL w="9525" cap="flat" cmpd="sng" algn="ctr">
                      <a:solidFill>
                        <a:srgbClr val="999999"/>
                      </a:solidFill>
                      <a:prstDash val="solid"/>
                      <a:round/>
                      <a:headEnd type="none" w="med" len="med"/>
                      <a:tailEnd type="none" w="med" len="med"/>
                    </a:lnL>
                    <a:lnR w="9525" cap="flat" cmpd="sng" algn="ctr">
                      <a:solidFill>
                        <a:srgbClr val="999999"/>
                      </a:solidFill>
                      <a:prstDash val="solid"/>
                      <a:round/>
                      <a:headEnd type="none" w="med" len="med"/>
                      <a:tailEnd type="none" w="med" len="med"/>
                    </a:lnR>
                    <a:lnT w="9525" cap="flat" cmpd="sng" algn="ctr">
                      <a:solidFill>
                        <a:srgbClr val="999999"/>
                      </a:solidFill>
                      <a:prstDash val="solid"/>
                      <a:round/>
                      <a:headEnd type="none" w="med" len="med"/>
                      <a:tailEnd type="none" w="med" len="med"/>
                    </a:lnT>
                    <a:lnB w="9525" cap="flat" cmpd="sng" algn="ctr">
                      <a:solidFill>
                        <a:srgbClr val="999999"/>
                      </a:solidFill>
                      <a:prstDash val="solid"/>
                      <a:round/>
                      <a:headEnd type="none" w="med" len="med"/>
                      <a:tailEnd type="none" w="med" len="med"/>
                    </a:lnB>
                    <a:solidFill>
                      <a:srgbClr val="795FAF"/>
                    </a:solidFill>
                  </a:tcPr>
                </a:tc>
                <a:tc>
                  <a:txBody>
                    <a:bodyPr/>
                    <a:lstStyle/>
                    <a:p>
                      <a:pPr algn="ctr" rtl="0" fontAlgn="base"/>
                      <a:r>
                        <a:rPr lang="en-US" sz="1200" b="0" i="0" dirty="0">
                          <a:effectLst/>
                        </a:rPr>
                        <a:t>$1,149,032</a:t>
                      </a:r>
                    </a:p>
                  </a:txBody>
                  <a:tcPr>
                    <a:lnL w="9525" cap="flat" cmpd="sng" algn="ctr">
                      <a:solidFill>
                        <a:srgbClr val="999999"/>
                      </a:solidFill>
                      <a:prstDash val="solid"/>
                      <a:round/>
                      <a:headEnd type="none" w="med" len="med"/>
                      <a:tailEnd type="none" w="med" len="med"/>
                    </a:lnL>
                    <a:lnR w="9525" cap="flat" cmpd="sng" algn="ctr">
                      <a:solidFill>
                        <a:srgbClr val="999999"/>
                      </a:solidFill>
                      <a:prstDash val="solid"/>
                      <a:round/>
                      <a:headEnd type="none" w="med" len="med"/>
                      <a:tailEnd type="none" w="med" len="med"/>
                    </a:lnR>
                    <a:lnT w="9525" cap="flat" cmpd="sng" algn="ctr">
                      <a:solidFill>
                        <a:srgbClr val="999999"/>
                      </a:solidFill>
                      <a:prstDash val="solid"/>
                      <a:round/>
                      <a:headEnd type="none" w="med" len="med"/>
                      <a:tailEnd type="none" w="med" len="med"/>
                    </a:lnT>
                    <a:lnB w="9525" cap="flat" cmpd="sng" algn="ctr">
                      <a:solidFill>
                        <a:srgbClr val="999999"/>
                      </a:solidFill>
                      <a:prstDash val="solid"/>
                      <a:round/>
                      <a:headEnd type="none" w="med" len="med"/>
                      <a:tailEnd type="none" w="med" len="med"/>
                    </a:lnB>
                    <a:solidFill>
                      <a:srgbClr val="C9BFDF"/>
                    </a:solidFill>
                  </a:tcPr>
                </a:tc>
                <a:tc>
                  <a:txBody>
                    <a:bodyPr/>
                    <a:lstStyle/>
                    <a:p>
                      <a:pPr algn="ctr" rtl="0" fontAlgn="base"/>
                      <a:r>
                        <a:rPr lang="en-US" sz="1200" b="0" i="0" dirty="0">
                          <a:effectLst/>
                          <a:latin typeface="+mn-lt"/>
                        </a:rPr>
                        <a:t>$663,296</a:t>
                      </a:r>
                    </a:p>
                  </a:txBody>
                  <a:tcPr>
                    <a:lnL w="9525" cap="flat" cmpd="sng" algn="ctr">
                      <a:solidFill>
                        <a:srgbClr val="999999"/>
                      </a:solidFill>
                      <a:prstDash val="solid"/>
                      <a:round/>
                      <a:headEnd type="none" w="med" len="med"/>
                      <a:tailEnd type="none" w="med" len="med"/>
                    </a:lnL>
                    <a:lnR w="9525" cap="flat" cmpd="sng" algn="ctr">
                      <a:solidFill>
                        <a:srgbClr val="999999"/>
                      </a:solidFill>
                      <a:prstDash val="solid"/>
                      <a:round/>
                      <a:headEnd type="none" w="med" len="med"/>
                      <a:tailEnd type="none" w="med" len="med"/>
                    </a:lnR>
                    <a:lnT w="9525" cap="flat" cmpd="sng" algn="ctr">
                      <a:solidFill>
                        <a:srgbClr val="999999"/>
                      </a:solidFill>
                      <a:prstDash val="solid"/>
                      <a:round/>
                      <a:headEnd type="none" w="med" len="med"/>
                      <a:tailEnd type="none" w="med" len="med"/>
                    </a:lnT>
                    <a:lnB w="9525" cap="flat" cmpd="sng" algn="ctr">
                      <a:solidFill>
                        <a:srgbClr val="999999"/>
                      </a:solidFill>
                      <a:prstDash val="solid"/>
                      <a:round/>
                      <a:headEnd type="none" w="med" len="med"/>
                      <a:tailEnd type="none" w="med" len="med"/>
                    </a:lnB>
                    <a:solidFill>
                      <a:srgbClr val="C9BFDF"/>
                    </a:solidFill>
                  </a:tcPr>
                </a:tc>
                <a:tc>
                  <a:txBody>
                    <a:bodyPr/>
                    <a:lstStyle/>
                    <a:p>
                      <a:pPr algn="ctr" rtl="0" fontAlgn="base"/>
                      <a:r>
                        <a:rPr lang="en-US" sz="1200" b="0" i="0" dirty="0">
                          <a:effectLst/>
                          <a:latin typeface="+mn-lt"/>
                        </a:rPr>
                        <a:t>($485,736)</a:t>
                      </a:r>
                    </a:p>
                  </a:txBody>
                  <a:tcPr>
                    <a:lnL w="9525" cap="flat" cmpd="sng" algn="ctr">
                      <a:solidFill>
                        <a:srgbClr val="999999"/>
                      </a:solidFill>
                      <a:prstDash val="solid"/>
                      <a:round/>
                      <a:headEnd type="none" w="med" len="med"/>
                      <a:tailEnd type="none" w="med" len="med"/>
                    </a:lnL>
                    <a:lnR w="9525" cap="flat" cmpd="sng" algn="ctr">
                      <a:solidFill>
                        <a:srgbClr val="999999"/>
                      </a:solidFill>
                      <a:prstDash val="solid"/>
                      <a:round/>
                      <a:headEnd type="none" w="med" len="med"/>
                      <a:tailEnd type="none" w="med" len="med"/>
                    </a:lnR>
                    <a:lnT w="9525" cap="flat" cmpd="sng" algn="ctr">
                      <a:solidFill>
                        <a:srgbClr val="999999"/>
                      </a:solidFill>
                      <a:prstDash val="solid"/>
                      <a:round/>
                      <a:headEnd type="none" w="med" len="med"/>
                      <a:tailEnd type="none" w="med" len="med"/>
                    </a:lnT>
                    <a:lnB w="9525" cap="flat" cmpd="sng" algn="ctr">
                      <a:solidFill>
                        <a:srgbClr val="999999"/>
                      </a:solidFill>
                      <a:prstDash val="solid"/>
                      <a:round/>
                      <a:headEnd type="none" w="med" len="med"/>
                      <a:tailEnd type="none" w="med" len="med"/>
                    </a:lnB>
                    <a:solidFill>
                      <a:srgbClr val="C9BFDF"/>
                    </a:solidFill>
                  </a:tcPr>
                </a:tc>
                <a:tc>
                  <a:txBody>
                    <a:bodyPr/>
                    <a:lstStyle/>
                    <a:p>
                      <a:pPr marL="0" marR="0" algn="ctr">
                        <a:spcBef>
                          <a:spcPts val="0"/>
                        </a:spcBef>
                        <a:spcAft>
                          <a:spcPts val="0"/>
                        </a:spcAft>
                      </a:pPr>
                      <a:r>
                        <a:rPr lang="en-US" sz="1200" dirty="0">
                          <a:effectLst/>
                          <a:highlight>
                            <a:srgbClr val="C9BFDF"/>
                          </a:highlight>
                          <a:latin typeface="Calibri (body)"/>
                          <a:ea typeface="Aptos" panose="020B0004020202020204" pitchFamily="34" charset="0"/>
                          <a:cs typeface="Aptos" panose="020B0004020202020204" pitchFamily="34" charset="0"/>
                        </a:rPr>
                        <a:t>(42.27)</a:t>
                      </a:r>
                    </a:p>
                  </a:txBody>
                  <a:tcPr marL="0" marR="0" marT="0" marB="0">
                    <a:lnL w="9525" cap="flat" cmpd="sng" algn="ctr">
                      <a:solidFill>
                        <a:srgbClr val="999999"/>
                      </a:solidFill>
                      <a:prstDash val="solid"/>
                      <a:round/>
                      <a:headEnd type="none" w="med" len="med"/>
                      <a:tailEnd type="none" w="med" len="med"/>
                    </a:lnL>
                    <a:lnR w="9525" cap="flat" cmpd="sng" algn="ctr">
                      <a:solidFill>
                        <a:srgbClr val="999999"/>
                      </a:solidFill>
                      <a:prstDash val="solid"/>
                      <a:round/>
                      <a:headEnd type="none" w="med" len="med"/>
                      <a:tailEnd type="none" w="med" len="med"/>
                    </a:lnR>
                    <a:lnT w="9525" cap="flat" cmpd="sng" algn="ctr">
                      <a:solidFill>
                        <a:srgbClr val="999999"/>
                      </a:solidFill>
                      <a:prstDash val="solid"/>
                      <a:round/>
                      <a:headEnd type="none" w="med" len="med"/>
                      <a:tailEnd type="none" w="med" len="med"/>
                    </a:lnT>
                    <a:lnB w="9525" cap="flat" cmpd="sng" algn="ctr">
                      <a:solidFill>
                        <a:srgbClr val="999999"/>
                      </a:solidFill>
                      <a:prstDash val="solid"/>
                      <a:round/>
                      <a:headEnd type="none" w="med" len="med"/>
                      <a:tailEnd type="none" w="med" len="med"/>
                    </a:lnB>
                    <a:solidFill>
                      <a:srgbClr val="C9BFDF"/>
                    </a:solidFill>
                  </a:tcPr>
                </a:tc>
                <a:extLst>
                  <a:ext uri="{0D108BD9-81ED-4DB2-BD59-A6C34878D82A}">
                    <a16:rowId xmlns:a16="http://schemas.microsoft.com/office/drawing/2014/main" val="449642145"/>
                  </a:ext>
                </a:extLst>
              </a:tr>
              <a:tr h="525864">
                <a:tc>
                  <a:txBody>
                    <a:bodyPr/>
                    <a:lstStyle/>
                    <a:p>
                      <a:pPr algn="l" rtl="0" fontAlgn="base"/>
                      <a:r>
                        <a:rPr lang="en-US" sz="1400" b="1" i="0" dirty="0">
                          <a:solidFill>
                            <a:srgbClr val="FFFFFF"/>
                          </a:solidFill>
                          <a:effectLst/>
                          <a:latin typeface="Calibri" panose="020F0502020204030204" pitchFamily="34" charset="0"/>
                        </a:rPr>
                        <a:t>Misc. Revenues</a:t>
                      </a:r>
                      <a:endParaRPr lang="en-US" sz="1400" b="1" i="0" dirty="0">
                        <a:solidFill>
                          <a:srgbClr val="FFFFFF"/>
                        </a:solidFill>
                        <a:effectLst/>
                      </a:endParaRPr>
                    </a:p>
                  </a:txBody>
                  <a:tcPr>
                    <a:lnL w="9525" cap="flat" cmpd="sng" algn="ctr">
                      <a:solidFill>
                        <a:srgbClr val="999999"/>
                      </a:solidFill>
                      <a:prstDash val="solid"/>
                      <a:round/>
                      <a:headEnd type="none" w="med" len="med"/>
                      <a:tailEnd type="none" w="med" len="med"/>
                    </a:lnL>
                    <a:lnR w="9525" cap="flat" cmpd="sng" algn="ctr">
                      <a:solidFill>
                        <a:srgbClr val="999999"/>
                      </a:solidFill>
                      <a:prstDash val="solid"/>
                      <a:round/>
                      <a:headEnd type="none" w="med" len="med"/>
                      <a:tailEnd type="none" w="med" len="med"/>
                    </a:lnR>
                    <a:lnT w="9525" cap="flat" cmpd="sng" algn="ctr">
                      <a:solidFill>
                        <a:srgbClr val="999999"/>
                      </a:solidFill>
                      <a:prstDash val="solid"/>
                      <a:round/>
                      <a:headEnd type="none" w="med" len="med"/>
                      <a:tailEnd type="none" w="med" len="med"/>
                    </a:lnT>
                    <a:lnB w="9525" cap="flat" cmpd="sng" algn="ctr">
                      <a:solidFill>
                        <a:srgbClr val="999999"/>
                      </a:solidFill>
                      <a:prstDash val="solid"/>
                      <a:round/>
                      <a:headEnd type="none" w="med" len="med"/>
                      <a:tailEnd type="none" w="med" len="med"/>
                    </a:lnB>
                    <a:solidFill>
                      <a:srgbClr val="795FAF"/>
                    </a:solidFill>
                  </a:tcPr>
                </a:tc>
                <a:tc>
                  <a:txBody>
                    <a:bodyPr/>
                    <a:lstStyle/>
                    <a:p>
                      <a:pPr algn="ctr" rtl="0" fontAlgn="base"/>
                      <a:r>
                        <a:rPr lang="en-US" sz="1200" b="0" i="0" dirty="0">
                          <a:effectLst/>
                        </a:rPr>
                        <a:t>$457,036</a:t>
                      </a:r>
                    </a:p>
                  </a:txBody>
                  <a:tcPr>
                    <a:lnL w="9525" cap="flat" cmpd="sng" algn="ctr">
                      <a:solidFill>
                        <a:srgbClr val="999999"/>
                      </a:solidFill>
                      <a:prstDash val="solid"/>
                      <a:round/>
                      <a:headEnd type="none" w="med" len="med"/>
                      <a:tailEnd type="none" w="med" len="med"/>
                    </a:lnL>
                    <a:lnR w="9525" cap="flat" cmpd="sng" algn="ctr">
                      <a:solidFill>
                        <a:srgbClr val="999999"/>
                      </a:solidFill>
                      <a:prstDash val="solid"/>
                      <a:round/>
                      <a:headEnd type="none" w="med" len="med"/>
                      <a:tailEnd type="none" w="med" len="med"/>
                    </a:lnR>
                    <a:lnT w="9525" cap="flat" cmpd="sng" algn="ctr">
                      <a:solidFill>
                        <a:srgbClr val="999999"/>
                      </a:solidFill>
                      <a:prstDash val="solid"/>
                      <a:round/>
                      <a:headEnd type="none" w="med" len="med"/>
                      <a:tailEnd type="none" w="med" len="med"/>
                    </a:lnT>
                    <a:lnB w="9525" cap="flat" cmpd="sng" algn="ctr">
                      <a:solidFill>
                        <a:srgbClr val="999999"/>
                      </a:solidFill>
                      <a:prstDash val="solid"/>
                      <a:round/>
                      <a:headEnd type="none" w="med" len="med"/>
                      <a:tailEnd type="none" w="med" len="med"/>
                    </a:lnB>
                    <a:solidFill>
                      <a:srgbClr val="E4DFEF"/>
                    </a:solidFill>
                  </a:tcPr>
                </a:tc>
                <a:tc>
                  <a:txBody>
                    <a:bodyPr/>
                    <a:lstStyle/>
                    <a:p>
                      <a:pPr algn="ctr" rtl="0" fontAlgn="base"/>
                      <a:r>
                        <a:rPr lang="en-US" sz="1200" b="0" i="0" dirty="0">
                          <a:effectLst/>
                          <a:latin typeface="+mn-lt"/>
                        </a:rPr>
                        <a:t>$465,240</a:t>
                      </a:r>
                    </a:p>
                  </a:txBody>
                  <a:tcPr>
                    <a:lnL w="9525" cap="flat" cmpd="sng" algn="ctr">
                      <a:solidFill>
                        <a:srgbClr val="999999"/>
                      </a:solidFill>
                      <a:prstDash val="solid"/>
                      <a:round/>
                      <a:headEnd type="none" w="med" len="med"/>
                      <a:tailEnd type="none" w="med" len="med"/>
                    </a:lnL>
                    <a:lnR w="9525" cap="flat" cmpd="sng" algn="ctr">
                      <a:solidFill>
                        <a:srgbClr val="999999"/>
                      </a:solidFill>
                      <a:prstDash val="solid"/>
                      <a:round/>
                      <a:headEnd type="none" w="med" len="med"/>
                      <a:tailEnd type="none" w="med" len="med"/>
                    </a:lnR>
                    <a:lnT w="9525" cap="flat" cmpd="sng" algn="ctr">
                      <a:solidFill>
                        <a:srgbClr val="999999"/>
                      </a:solidFill>
                      <a:prstDash val="solid"/>
                      <a:round/>
                      <a:headEnd type="none" w="med" len="med"/>
                      <a:tailEnd type="none" w="med" len="med"/>
                    </a:lnT>
                    <a:lnB w="9525" cap="flat" cmpd="sng" algn="ctr">
                      <a:solidFill>
                        <a:srgbClr val="999999"/>
                      </a:solidFill>
                      <a:prstDash val="solid"/>
                      <a:round/>
                      <a:headEnd type="none" w="med" len="med"/>
                      <a:tailEnd type="none" w="med" len="med"/>
                    </a:lnB>
                    <a:solidFill>
                      <a:srgbClr val="E4DFEF"/>
                    </a:solidFill>
                  </a:tcPr>
                </a:tc>
                <a:tc>
                  <a:txBody>
                    <a:bodyPr/>
                    <a:lstStyle/>
                    <a:p>
                      <a:pPr algn="ctr" rtl="0" fontAlgn="base"/>
                      <a:r>
                        <a:rPr lang="en-US" sz="1200" b="0" i="0" dirty="0">
                          <a:effectLst/>
                          <a:latin typeface="+mn-lt"/>
                        </a:rPr>
                        <a:t>$8,204</a:t>
                      </a:r>
                    </a:p>
                  </a:txBody>
                  <a:tcPr>
                    <a:lnL w="9525" cap="flat" cmpd="sng" algn="ctr">
                      <a:solidFill>
                        <a:srgbClr val="999999"/>
                      </a:solidFill>
                      <a:prstDash val="solid"/>
                      <a:round/>
                      <a:headEnd type="none" w="med" len="med"/>
                      <a:tailEnd type="none" w="med" len="med"/>
                    </a:lnL>
                    <a:lnR w="9525" cap="flat" cmpd="sng" algn="ctr">
                      <a:solidFill>
                        <a:srgbClr val="999999"/>
                      </a:solidFill>
                      <a:prstDash val="solid"/>
                      <a:round/>
                      <a:headEnd type="none" w="med" len="med"/>
                      <a:tailEnd type="none" w="med" len="med"/>
                    </a:lnR>
                    <a:lnT w="9525" cap="flat" cmpd="sng" algn="ctr">
                      <a:solidFill>
                        <a:srgbClr val="999999"/>
                      </a:solidFill>
                      <a:prstDash val="solid"/>
                      <a:round/>
                      <a:headEnd type="none" w="med" len="med"/>
                      <a:tailEnd type="none" w="med" len="med"/>
                    </a:lnT>
                    <a:lnB w="9525" cap="flat" cmpd="sng" algn="ctr">
                      <a:solidFill>
                        <a:srgbClr val="999999"/>
                      </a:solidFill>
                      <a:prstDash val="solid"/>
                      <a:round/>
                      <a:headEnd type="none" w="med" len="med"/>
                      <a:tailEnd type="none" w="med" len="med"/>
                    </a:lnB>
                    <a:solidFill>
                      <a:srgbClr val="E4DFEF"/>
                    </a:solidFill>
                  </a:tcPr>
                </a:tc>
                <a:tc>
                  <a:txBody>
                    <a:bodyPr/>
                    <a:lstStyle/>
                    <a:p>
                      <a:pPr marL="0" marR="0" algn="ctr">
                        <a:spcBef>
                          <a:spcPts val="0"/>
                        </a:spcBef>
                        <a:spcAft>
                          <a:spcPts val="0"/>
                        </a:spcAft>
                      </a:pPr>
                      <a:r>
                        <a:rPr lang="en-US" sz="1200" dirty="0">
                          <a:effectLst/>
                          <a:highlight>
                            <a:srgbClr val="E4DFEF"/>
                          </a:highlight>
                          <a:latin typeface="Calibri (body)"/>
                          <a:ea typeface="Aptos" panose="020B0004020202020204" pitchFamily="34" charset="0"/>
                          <a:cs typeface="Aptos" panose="020B0004020202020204" pitchFamily="34" charset="0"/>
                        </a:rPr>
                        <a:t>1.80</a:t>
                      </a:r>
                    </a:p>
                  </a:txBody>
                  <a:tcPr marL="0" marR="0" marT="0" marB="0">
                    <a:lnL w="9525" cap="flat" cmpd="sng" algn="ctr">
                      <a:solidFill>
                        <a:srgbClr val="999999"/>
                      </a:solidFill>
                      <a:prstDash val="solid"/>
                      <a:round/>
                      <a:headEnd type="none" w="med" len="med"/>
                      <a:tailEnd type="none" w="med" len="med"/>
                    </a:lnL>
                    <a:lnR w="9525" cap="flat" cmpd="sng" algn="ctr">
                      <a:solidFill>
                        <a:srgbClr val="999999"/>
                      </a:solidFill>
                      <a:prstDash val="solid"/>
                      <a:round/>
                      <a:headEnd type="none" w="med" len="med"/>
                      <a:tailEnd type="none" w="med" len="med"/>
                    </a:lnR>
                    <a:lnT w="9525" cap="flat" cmpd="sng" algn="ctr">
                      <a:solidFill>
                        <a:srgbClr val="999999"/>
                      </a:solidFill>
                      <a:prstDash val="solid"/>
                      <a:round/>
                      <a:headEnd type="none" w="med" len="med"/>
                      <a:tailEnd type="none" w="med" len="med"/>
                    </a:lnT>
                    <a:lnB w="9525" cap="flat" cmpd="sng" algn="ctr">
                      <a:solidFill>
                        <a:srgbClr val="999999"/>
                      </a:solidFill>
                      <a:prstDash val="solid"/>
                      <a:round/>
                      <a:headEnd type="none" w="med" len="med"/>
                      <a:tailEnd type="none" w="med" len="med"/>
                    </a:lnB>
                    <a:solidFill>
                      <a:srgbClr val="E4DFEF"/>
                    </a:solidFill>
                  </a:tcPr>
                </a:tc>
                <a:extLst>
                  <a:ext uri="{0D108BD9-81ED-4DB2-BD59-A6C34878D82A}">
                    <a16:rowId xmlns:a16="http://schemas.microsoft.com/office/drawing/2014/main" val="420707134"/>
                  </a:ext>
                </a:extLst>
              </a:tr>
              <a:tr h="525864">
                <a:tc>
                  <a:txBody>
                    <a:bodyPr/>
                    <a:lstStyle/>
                    <a:p>
                      <a:pPr algn="l" rtl="0" fontAlgn="base"/>
                      <a:r>
                        <a:rPr lang="en-US" sz="1400" b="1" i="0" dirty="0">
                          <a:solidFill>
                            <a:srgbClr val="FFFFFF"/>
                          </a:solidFill>
                          <a:effectLst/>
                          <a:latin typeface="Calibri" panose="020F0502020204030204" pitchFamily="34" charset="0"/>
                        </a:rPr>
                        <a:t>Property Tax Levy</a:t>
                      </a:r>
                      <a:endParaRPr lang="en-US" sz="1400" b="1" i="0" dirty="0">
                        <a:solidFill>
                          <a:srgbClr val="FFFFFF"/>
                        </a:solidFill>
                        <a:effectLst/>
                      </a:endParaRPr>
                    </a:p>
                  </a:txBody>
                  <a:tcPr>
                    <a:lnL w="9525" cap="flat" cmpd="sng" algn="ctr">
                      <a:solidFill>
                        <a:srgbClr val="999999"/>
                      </a:solidFill>
                      <a:prstDash val="solid"/>
                      <a:round/>
                      <a:headEnd type="none" w="med" len="med"/>
                      <a:tailEnd type="none" w="med" len="med"/>
                    </a:lnL>
                    <a:lnR w="9525" cap="flat" cmpd="sng" algn="ctr">
                      <a:solidFill>
                        <a:srgbClr val="999999"/>
                      </a:solidFill>
                      <a:prstDash val="solid"/>
                      <a:round/>
                      <a:headEnd type="none" w="med" len="med"/>
                      <a:tailEnd type="none" w="med" len="med"/>
                    </a:lnR>
                    <a:lnT w="9525" cap="flat" cmpd="sng" algn="ctr">
                      <a:solidFill>
                        <a:srgbClr val="999999"/>
                      </a:solidFill>
                      <a:prstDash val="solid"/>
                      <a:round/>
                      <a:headEnd type="none" w="med" len="med"/>
                      <a:tailEnd type="none" w="med" len="med"/>
                    </a:lnT>
                    <a:lnB w="9525" cap="flat" cmpd="sng" algn="ctr">
                      <a:solidFill>
                        <a:srgbClr val="999999"/>
                      </a:solidFill>
                      <a:prstDash val="solid"/>
                      <a:round/>
                      <a:headEnd type="none" w="med" len="med"/>
                      <a:tailEnd type="none" w="med" len="med"/>
                    </a:lnB>
                    <a:solidFill>
                      <a:srgbClr val="795FAF"/>
                    </a:solidFill>
                  </a:tcPr>
                </a:tc>
                <a:tc>
                  <a:txBody>
                    <a:bodyPr/>
                    <a:lstStyle/>
                    <a:p>
                      <a:pPr algn="ctr" rtl="0" fontAlgn="base"/>
                      <a:r>
                        <a:rPr lang="en-US" sz="1200" b="0" i="0" dirty="0">
                          <a:effectLst/>
                        </a:rPr>
                        <a:t>$8,424,381</a:t>
                      </a:r>
                    </a:p>
                  </a:txBody>
                  <a:tcPr>
                    <a:lnL w="9525" cap="flat" cmpd="sng" algn="ctr">
                      <a:solidFill>
                        <a:srgbClr val="999999"/>
                      </a:solidFill>
                      <a:prstDash val="solid"/>
                      <a:round/>
                      <a:headEnd type="none" w="med" len="med"/>
                      <a:tailEnd type="none" w="med" len="med"/>
                    </a:lnL>
                    <a:lnR w="9525" cap="flat" cmpd="sng" algn="ctr">
                      <a:solidFill>
                        <a:srgbClr val="999999"/>
                      </a:solidFill>
                      <a:prstDash val="solid"/>
                      <a:round/>
                      <a:headEnd type="none" w="med" len="med"/>
                      <a:tailEnd type="none" w="med" len="med"/>
                    </a:lnR>
                    <a:lnT w="9525" cap="flat" cmpd="sng" algn="ctr">
                      <a:solidFill>
                        <a:srgbClr val="999999"/>
                      </a:solidFill>
                      <a:prstDash val="solid"/>
                      <a:round/>
                      <a:headEnd type="none" w="med" len="med"/>
                      <a:tailEnd type="none" w="med" len="med"/>
                    </a:lnT>
                    <a:lnB w="9525" cap="flat" cmpd="sng" algn="ctr">
                      <a:solidFill>
                        <a:srgbClr val="999999"/>
                      </a:solidFill>
                      <a:prstDash val="solid"/>
                      <a:round/>
                      <a:headEnd type="none" w="med" len="med"/>
                      <a:tailEnd type="none" w="med" len="med"/>
                    </a:lnB>
                    <a:solidFill>
                      <a:srgbClr val="C9BFDF"/>
                    </a:solidFill>
                  </a:tcPr>
                </a:tc>
                <a:tc>
                  <a:txBody>
                    <a:bodyPr/>
                    <a:lstStyle/>
                    <a:p>
                      <a:pPr algn="ctr" rtl="0" fontAlgn="base"/>
                      <a:r>
                        <a:rPr lang="en-US" sz="1200" b="0" i="0" dirty="0">
                          <a:effectLst/>
                          <a:latin typeface="+mn-lt"/>
                        </a:rPr>
                        <a:t>$8,759,346</a:t>
                      </a:r>
                    </a:p>
                  </a:txBody>
                  <a:tcPr>
                    <a:lnL w="9525" cap="flat" cmpd="sng" algn="ctr">
                      <a:solidFill>
                        <a:srgbClr val="999999"/>
                      </a:solidFill>
                      <a:prstDash val="solid"/>
                      <a:round/>
                      <a:headEnd type="none" w="med" len="med"/>
                      <a:tailEnd type="none" w="med" len="med"/>
                    </a:lnL>
                    <a:lnR w="9525" cap="flat" cmpd="sng" algn="ctr">
                      <a:solidFill>
                        <a:srgbClr val="999999"/>
                      </a:solidFill>
                      <a:prstDash val="solid"/>
                      <a:round/>
                      <a:headEnd type="none" w="med" len="med"/>
                      <a:tailEnd type="none" w="med" len="med"/>
                    </a:lnR>
                    <a:lnT w="9525" cap="flat" cmpd="sng" algn="ctr">
                      <a:solidFill>
                        <a:srgbClr val="999999"/>
                      </a:solidFill>
                      <a:prstDash val="solid"/>
                      <a:round/>
                      <a:headEnd type="none" w="med" len="med"/>
                      <a:tailEnd type="none" w="med" len="med"/>
                    </a:lnT>
                    <a:lnB w="9525" cap="flat" cmpd="sng" algn="ctr">
                      <a:solidFill>
                        <a:srgbClr val="999999"/>
                      </a:solidFill>
                      <a:prstDash val="solid"/>
                      <a:round/>
                      <a:headEnd type="none" w="med" len="med"/>
                      <a:tailEnd type="none" w="med" len="med"/>
                    </a:lnB>
                    <a:solidFill>
                      <a:srgbClr val="C9BFDF"/>
                    </a:solidFill>
                  </a:tcPr>
                </a:tc>
                <a:tc>
                  <a:txBody>
                    <a:bodyPr/>
                    <a:lstStyle/>
                    <a:p>
                      <a:pPr algn="ctr" rtl="0" fontAlgn="base"/>
                      <a:r>
                        <a:rPr lang="en-US" sz="1200" b="0" i="0" dirty="0">
                          <a:effectLst/>
                          <a:latin typeface="+mn-lt"/>
                        </a:rPr>
                        <a:t>$334,965</a:t>
                      </a:r>
                    </a:p>
                  </a:txBody>
                  <a:tcPr>
                    <a:lnL w="9525" cap="flat" cmpd="sng" algn="ctr">
                      <a:solidFill>
                        <a:srgbClr val="999999"/>
                      </a:solidFill>
                      <a:prstDash val="solid"/>
                      <a:round/>
                      <a:headEnd type="none" w="med" len="med"/>
                      <a:tailEnd type="none" w="med" len="med"/>
                    </a:lnL>
                    <a:lnR w="9525" cap="flat" cmpd="sng" algn="ctr">
                      <a:solidFill>
                        <a:srgbClr val="999999"/>
                      </a:solidFill>
                      <a:prstDash val="solid"/>
                      <a:round/>
                      <a:headEnd type="none" w="med" len="med"/>
                      <a:tailEnd type="none" w="med" len="med"/>
                    </a:lnR>
                    <a:lnT w="9525" cap="flat" cmpd="sng" algn="ctr">
                      <a:solidFill>
                        <a:srgbClr val="999999"/>
                      </a:solidFill>
                      <a:prstDash val="solid"/>
                      <a:round/>
                      <a:headEnd type="none" w="med" len="med"/>
                      <a:tailEnd type="none" w="med" len="med"/>
                    </a:lnT>
                    <a:lnB w="9525" cap="flat" cmpd="sng" algn="ctr">
                      <a:solidFill>
                        <a:srgbClr val="999999"/>
                      </a:solidFill>
                      <a:prstDash val="solid"/>
                      <a:round/>
                      <a:headEnd type="none" w="med" len="med"/>
                      <a:tailEnd type="none" w="med" len="med"/>
                    </a:lnB>
                    <a:solidFill>
                      <a:srgbClr val="C9BFDF"/>
                    </a:solidFill>
                  </a:tcPr>
                </a:tc>
                <a:tc>
                  <a:txBody>
                    <a:bodyPr/>
                    <a:lstStyle/>
                    <a:p>
                      <a:pPr marL="0" marR="0" algn="ctr">
                        <a:spcBef>
                          <a:spcPts val="0"/>
                        </a:spcBef>
                        <a:spcAft>
                          <a:spcPts val="0"/>
                        </a:spcAft>
                      </a:pPr>
                      <a:r>
                        <a:rPr lang="en-US" sz="1200" dirty="0">
                          <a:effectLst/>
                          <a:highlight>
                            <a:srgbClr val="C9BFDF"/>
                          </a:highlight>
                          <a:latin typeface="Calibri (body)"/>
                          <a:ea typeface="Aptos" panose="020B0004020202020204" pitchFamily="34" charset="0"/>
                          <a:cs typeface="Aptos" panose="020B0004020202020204" pitchFamily="34" charset="0"/>
                        </a:rPr>
                        <a:t>3.98</a:t>
                      </a:r>
                    </a:p>
                  </a:txBody>
                  <a:tcPr marL="0" marR="0" marT="0" marB="0">
                    <a:lnL w="9525" cap="flat" cmpd="sng" algn="ctr">
                      <a:solidFill>
                        <a:srgbClr val="999999"/>
                      </a:solidFill>
                      <a:prstDash val="solid"/>
                      <a:round/>
                      <a:headEnd type="none" w="med" len="med"/>
                      <a:tailEnd type="none" w="med" len="med"/>
                    </a:lnL>
                    <a:lnR w="9525" cap="flat" cmpd="sng" algn="ctr">
                      <a:solidFill>
                        <a:srgbClr val="999999"/>
                      </a:solidFill>
                      <a:prstDash val="solid"/>
                      <a:round/>
                      <a:headEnd type="none" w="med" len="med"/>
                      <a:tailEnd type="none" w="med" len="med"/>
                    </a:lnR>
                    <a:lnT w="9525" cap="flat" cmpd="sng" algn="ctr">
                      <a:solidFill>
                        <a:srgbClr val="999999"/>
                      </a:solidFill>
                      <a:prstDash val="solid"/>
                      <a:round/>
                      <a:headEnd type="none" w="med" len="med"/>
                      <a:tailEnd type="none" w="med" len="med"/>
                    </a:lnT>
                    <a:lnB w="9525" cap="flat" cmpd="sng" algn="ctr">
                      <a:solidFill>
                        <a:srgbClr val="999999"/>
                      </a:solidFill>
                      <a:prstDash val="solid"/>
                      <a:round/>
                      <a:headEnd type="none" w="med" len="med"/>
                      <a:tailEnd type="none" w="med" len="med"/>
                    </a:lnB>
                    <a:solidFill>
                      <a:srgbClr val="C9BFDF"/>
                    </a:solidFill>
                  </a:tcPr>
                </a:tc>
                <a:extLst>
                  <a:ext uri="{0D108BD9-81ED-4DB2-BD59-A6C34878D82A}">
                    <a16:rowId xmlns:a16="http://schemas.microsoft.com/office/drawing/2014/main" val="2643119046"/>
                  </a:ext>
                </a:extLst>
              </a:tr>
              <a:tr h="525864">
                <a:tc>
                  <a:txBody>
                    <a:bodyPr/>
                    <a:lstStyle/>
                    <a:p>
                      <a:pPr algn="l" rtl="0" fontAlgn="base"/>
                      <a:r>
                        <a:rPr lang="en-US" sz="1400" b="1" i="0" dirty="0">
                          <a:solidFill>
                            <a:srgbClr val="FFFFFF"/>
                          </a:solidFill>
                          <a:effectLst/>
                          <a:latin typeface="Calibri" panose="020F0502020204030204" pitchFamily="34" charset="0"/>
                        </a:rPr>
                        <a:t>Sales Tax</a:t>
                      </a:r>
                      <a:endParaRPr lang="en-US" sz="1400" b="1" i="0" dirty="0">
                        <a:solidFill>
                          <a:srgbClr val="FFFFFF"/>
                        </a:solidFill>
                        <a:effectLst/>
                      </a:endParaRPr>
                    </a:p>
                  </a:txBody>
                  <a:tcPr>
                    <a:lnL w="9525" cap="flat" cmpd="sng" algn="ctr">
                      <a:solidFill>
                        <a:srgbClr val="999999"/>
                      </a:solidFill>
                      <a:prstDash val="solid"/>
                      <a:round/>
                      <a:headEnd type="none" w="med" len="med"/>
                      <a:tailEnd type="none" w="med" len="med"/>
                    </a:lnL>
                    <a:lnR w="9525" cap="flat" cmpd="sng" algn="ctr">
                      <a:solidFill>
                        <a:srgbClr val="999999"/>
                      </a:solidFill>
                      <a:prstDash val="solid"/>
                      <a:round/>
                      <a:headEnd type="none" w="med" len="med"/>
                      <a:tailEnd type="none" w="med" len="med"/>
                    </a:lnR>
                    <a:lnT w="9525" cap="flat" cmpd="sng" algn="ctr">
                      <a:solidFill>
                        <a:srgbClr val="999999"/>
                      </a:solidFill>
                      <a:prstDash val="solid"/>
                      <a:round/>
                      <a:headEnd type="none" w="med" len="med"/>
                      <a:tailEnd type="none" w="med" len="med"/>
                    </a:lnT>
                    <a:lnB w="9525" cap="flat" cmpd="sng" algn="ctr">
                      <a:solidFill>
                        <a:srgbClr val="999999"/>
                      </a:solidFill>
                      <a:prstDash val="solid"/>
                      <a:round/>
                      <a:headEnd type="none" w="med" len="med"/>
                      <a:tailEnd type="none" w="med" len="med"/>
                    </a:lnB>
                    <a:solidFill>
                      <a:srgbClr val="795FAF"/>
                    </a:solidFill>
                  </a:tcPr>
                </a:tc>
                <a:tc>
                  <a:txBody>
                    <a:bodyPr/>
                    <a:lstStyle/>
                    <a:p>
                      <a:pPr algn="ctr" rtl="0" fontAlgn="base"/>
                      <a:r>
                        <a:rPr lang="en-US" sz="1200" b="0" i="0" dirty="0">
                          <a:effectLst/>
                        </a:rPr>
                        <a:t>$1,250,000</a:t>
                      </a:r>
                    </a:p>
                  </a:txBody>
                  <a:tcPr>
                    <a:lnL w="9525" cap="flat" cmpd="sng" algn="ctr">
                      <a:solidFill>
                        <a:srgbClr val="999999"/>
                      </a:solidFill>
                      <a:prstDash val="solid"/>
                      <a:round/>
                      <a:headEnd type="none" w="med" len="med"/>
                      <a:tailEnd type="none" w="med" len="med"/>
                    </a:lnL>
                    <a:lnR w="9525" cap="flat" cmpd="sng" algn="ctr">
                      <a:solidFill>
                        <a:srgbClr val="999999"/>
                      </a:solidFill>
                      <a:prstDash val="solid"/>
                      <a:round/>
                      <a:headEnd type="none" w="med" len="med"/>
                      <a:tailEnd type="none" w="med" len="med"/>
                    </a:lnR>
                    <a:lnT w="9525" cap="flat" cmpd="sng" algn="ctr">
                      <a:solidFill>
                        <a:srgbClr val="999999"/>
                      </a:solidFill>
                      <a:prstDash val="solid"/>
                      <a:round/>
                      <a:headEnd type="none" w="med" len="med"/>
                      <a:tailEnd type="none" w="med" len="med"/>
                    </a:lnT>
                    <a:lnB w="9525" cap="flat" cmpd="sng" algn="ctr">
                      <a:solidFill>
                        <a:srgbClr val="999999"/>
                      </a:solidFill>
                      <a:prstDash val="solid"/>
                      <a:round/>
                      <a:headEnd type="none" w="med" len="med"/>
                      <a:tailEnd type="none" w="med" len="med"/>
                    </a:lnB>
                    <a:solidFill>
                      <a:srgbClr val="E4DFEF"/>
                    </a:solidFill>
                  </a:tcPr>
                </a:tc>
                <a:tc>
                  <a:txBody>
                    <a:bodyPr/>
                    <a:lstStyle/>
                    <a:p>
                      <a:pPr algn="ctr" rtl="0" fontAlgn="base"/>
                      <a:r>
                        <a:rPr lang="en-US" sz="1200" b="0" i="0" dirty="0">
                          <a:effectLst/>
                          <a:latin typeface="+mn-lt"/>
                        </a:rPr>
                        <a:t>$1,150,000</a:t>
                      </a:r>
                    </a:p>
                  </a:txBody>
                  <a:tcPr>
                    <a:lnL w="9525" cap="flat" cmpd="sng" algn="ctr">
                      <a:solidFill>
                        <a:srgbClr val="999999"/>
                      </a:solidFill>
                      <a:prstDash val="solid"/>
                      <a:round/>
                      <a:headEnd type="none" w="med" len="med"/>
                      <a:tailEnd type="none" w="med" len="med"/>
                    </a:lnL>
                    <a:lnR w="9525" cap="flat" cmpd="sng" algn="ctr">
                      <a:solidFill>
                        <a:srgbClr val="999999"/>
                      </a:solidFill>
                      <a:prstDash val="solid"/>
                      <a:round/>
                      <a:headEnd type="none" w="med" len="med"/>
                      <a:tailEnd type="none" w="med" len="med"/>
                    </a:lnR>
                    <a:lnT w="9525" cap="flat" cmpd="sng" algn="ctr">
                      <a:solidFill>
                        <a:srgbClr val="999999"/>
                      </a:solidFill>
                      <a:prstDash val="solid"/>
                      <a:round/>
                      <a:headEnd type="none" w="med" len="med"/>
                      <a:tailEnd type="none" w="med" len="med"/>
                    </a:lnT>
                    <a:lnB w="9525" cap="flat" cmpd="sng" algn="ctr">
                      <a:solidFill>
                        <a:srgbClr val="999999"/>
                      </a:solidFill>
                      <a:prstDash val="solid"/>
                      <a:round/>
                      <a:headEnd type="none" w="med" len="med"/>
                      <a:tailEnd type="none" w="med" len="med"/>
                    </a:lnB>
                    <a:solidFill>
                      <a:srgbClr val="E4DFEF"/>
                    </a:solidFill>
                  </a:tcPr>
                </a:tc>
                <a:tc>
                  <a:txBody>
                    <a:bodyPr/>
                    <a:lstStyle/>
                    <a:p>
                      <a:pPr algn="ctr" rtl="0" fontAlgn="base"/>
                      <a:r>
                        <a:rPr lang="en-US" sz="1200" b="0" i="0" dirty="0">
                          <a:effectLst/>
                          <a:latin typeface="+mn-lt"/>
                        </a:rPr>
                        <a:t>($100,000)</a:t>
                      </a:r>
                    </a:p>
                  </a:txBody>
                  <a:tcPr>
                    <a:lnL w="9525" cap="flat" cmpd="sng" algn="ctr">
                      <a:solidFill>
                        <a:srgbClr val="999999"/>
                      </a:solidFill>
                      <a:prstDash val="solid"/>
                      <a:round/>
                      <a:headEnd type="none" w="med" len="med"/>
                      <a:tailEnd type="none" w="med" len="med"/>
                    </a:lnL>
                    <a:lnR w="9525" cap="flat" cmpd="sng" algn="ctr">
                      <a:solidFill>
                        <a:srgbClr val="999999"/>
                      </a:solidFill>
                      <a:prstDash val="solid"/>
                      <a:round/>
                      <a:headEnd type="none" w="med" len="med"/>
                      <a:tailEnd type="none" w="med" len="med"/>
                    </a:lnR>
                    <a:lnT w="9525" cap="flat" cmpd="sng" algn="ctr">
                      <a:solidFill>
                        <a:srgbClr val="999999"/>
                      </a:solidFill>
                      <a:prstDash val="solid"/>
                      <a:round/>
                      <a:headEnd type="none" w="med" len="med"/>
                      <a:tailEnd type="none" w="med" len="med"/>
                    </a:lnT>
                    <a:lnB w="9525" cap="flat" cmpd="sng" algn="ctr">
                      <a:solidFill>
                        <a:srgbClr val="999999"/>
                      </a:solidFill>
                      <a:prstDash val="solid"/>
                      <a:round/>
                      <a:headEnd type="none" w="med" len="med"/>
                      <a:tailEnd type="none" w="med" len="med"/>
                    </a:lnB>
                    <a:solidFill>
                      <a:srgbClr val="E4DFEF"/>
                    </a:solidFill>
                  </a:tcPr>
                </a:tc>
                <a:tc>
                  <a:txBody>
                    <a:bodyPr/>
                    <a:lstStyle/>
                    <a:p>
                      <a:pPr marL="0" marR="0" algn="ctr">
                        <a:spcBef>
                          <a:spcPts val="0"/>
                        </a:spcBef>
                        <a:spcAft>
                          <a:spcPts val="0"/>
                        </a:spcAft>
                      </a:pPr>
                      <a:r>
                        <a:rPr lang="en-US" sz="1200" dirty="0">
                          <a:effectLst/>
                          <a:highlight>
                            <a:srgbClr val="E4DFEF"/>
                          </a:highlight>
                          <a:latin typeface="Calibri (body)"/>
                          <a:ea typeface="Aptos" panose="020B0004020202020204" pitchFamily="34" charset="0"/>
                          <a:cs typeface="Aptos" panose="020B0004020202020204" pitchFamily="34" charset="0"/>
                        </a:rPr>
                        <a:t>(8.00)</a:t>
                      </a:r>
                    </a:p>
                  </a:txBody>
                  <a:tcPr marL="0" marR="0" marT="0" marB="0">
                    <a:lnL w="9525" cap="flat" cmpd="sng" algn="ctr">
                      <a:solidFill>
                        <a:srgbClr val="999999"/>
                      </a:solidFill>
                      <a:prstDash val="solid"/>
                      <a:round/>
                      <a:headEnd type="none" w="med" len="med"/>
                      <a:tailEnd type="none" w="med" len="med"/>
                    </a:lnL>
                    <a:lnR w="9525" cap="flat" cmpd="sng" algn="ctr">
                      <a:solidFill>
                        <a:srgbClr val="999999"/>
                      </a:solidFill>
                      <a:prstDash val="solid"/>
                      <a:round/>
                      <a:headEnd type="none" w="med" len="med"/>
                      <a:tailEnd type="none" w="med" len="med"/>
                    </a:lnR>
                    <a:lnT w="9525" cap="flat" cmpd="sng" algn="ctr">
                      <a:solidFill>
                        <a:srgbClr val="999999"/>
                      </a:solidFill>
                      <a:prstDash val="solid"/>
                      <a:round/>
                      <a:headEnd type="none" w="med" len="med"/>
                      <a:tailEnd type="none" w="med" len="med"/>
                    </a:lnT>
                    <a:lnB w="9525" cap="flat" cmpd="sng" algn="ctr">
                      <a:solidFill>
                        <a:srgbClr val="999999"/>
                      </a:solidFill>
                      <a:prstDash val="solid"/>
                      <a:round/>
                      <a:headEnd type="none" w="med" len="med"/>
                      <a:tailEnd type="none" w="med" len="med"/>
                    </a:lnB>
                    <a:solidFill>
                      <a:srgbClr val="E4DFEF"/>
                    </a:solidFill>
                  </a:tcPr>
                </a:tc>
                <a:extLst>
                  <a:ext uri="{0D108BD9-81ED-4DB2-BD59-A6C34878D82A}">
                    <a16:rowId xmlns:a16="http://schemas.microsoft.com/office/drawing/2014/main" val="3169923186"/>
                  </a:ext>
                </a:extLst>
              </a:tr>
              <a:tr h="525864">
                <a:tc>
                  <a:txBody>
                    <a:bodyPr/>
                    <a:lstStyle/>
                    <a:p>
                      <a:pPr algn="l" rtl="0" fontAlgn="base"/>
                      <a:r>
                        <a:rPr lang="en-US" sz="1400" b="1" i="0" dirty="0">
                          <a:solidFill>
                            <a:srgbClr val="FFFFFF"/>
                          </a:solidFill>
                          <a:effectLst/>
                          <a:latin typeface="Calibri" panose="020F0502020204030204" pitchFamily="34" charset="0"/>
                        </a:rPr>
                        <a:t>State Aid</a:t>
                      </a:r>
                      <a:endParaRPr lang="en-US" sz="1400" b="1" i="0" dirty="0">
                        <a:solidFill>
                          <a:srgbClr val="FFFFFF"/>
                        </a:solidFill>
                        <a:effectLst/>
                      </a:endParaRPr>
                    </a:p>
                  </a:txBody>
                  <a:tcPr>
                    <a:lnL w="9525" cap="flat" cmpd="sng" algn="ctr">
                      <a:solidFill>
                        <a:srgbClr val="999999"/>
                      </a:solidFill>
                      <a:prstDash val="solid"/>
                      <a:round/>
                      <a:headEnd type="none" w="med" len="med"/>
                      <a:tailEnd type="none" w="med" len="med"/>
                    </a:lnL>
                    <a:lnR w="9525" cap="flat" cmpd="sng" algn="ctr">
                      <a:solidFill>
                        <a:srgbClr val="999999"/>
                      </a:solidFill>
                      <a:prstDash val="solid"/>
                      <a:round/>
                      <a:headEnd type="none" w="med" len="med"/>
                      <a:tailEnd type="none" w="med" len="med"/>
                    </a:lnR>
                    <a:lnT w="9525" cap="flat" cmpd="sng" algn="ctr">
                      <a:solidFill>
                        <a:srgbClr val="999999"/>
                      </a:solidFill>
                      <a:prstDash val="solid"/>
                      <a:round/>
                      <a:headEnd type="none" w="med" len="med"/>
                      <a:tailEnd type="none" w="med" len="med"/>
                    </a:lnT>
                    <a:lnB w="9525" cap="flat" cmpd="sng" algn="ctr">
                      <a:solidFill>
                        <a:srgbClr val="999999"/>
                      </a:solidFill>
                      <a:prstDash val="solid"/>
                      <a:round/>
                      <a:headEnd type="none" w="med" len="med"/>
                      <a:tailEnd type="none" w="med" len="med"/>
                    </a:lnB>
                    <a:solidFill>
                      <a:srgbClr val="795FAF"/>
                    </a:solidFill>
                  </a:tcPr>
                </a:tc>
                <a:tc>
                  <a:txBody>
                    <a:bodyPr/>
                    <a:lstStyle/>
                    <a:p>
                      <a:pPr algn="ctr" rtl="0" fontAlgn="base"/>
                      <a:r>
                        <a:rPr lang="en-US" sz="1200" b="0" i="0" dirty="0">
                          <a:effectLst/>
                        </a:rPr>
                        <a:t>$11,269,576</a:t>
                      </a:r>
                    </a:p>
                  </a:txBody>
                  <a:tcPr>
                    <a:lnL w="9525" cap="flat" cmpd="sng" algn="ctr">
                      <a:solidFill>
                        <a:srgbClr val="999999"/>
                      </a:solidFill>
                      <a:prstDash val="solid"/>
                      <a:round/>
                      <a:headEnd type="none" w="med" len="med"/>
                      <a:tailEnd type="none" w="med" len="med"/>
                    </a:lnL>
                    <a:lnR w="9525" cap="flat" cmpd="sng" algn="ctr">
                      <a:solidFill>
                        <a:srgbClr val="999999"/>
                      </a:solidFill>
                      <a:prstDash val="solid"/>
                      <a:round/>
                      <a:headEnd type="none" w="med" len="med"/>
                      <a:tailEnd type="none" w="med" len="med"/>
                    </a:lnR>
                    <a:lnT w="9525" cap="flat" cmpd="sng" algn="ctr">
                      <a:solidFill>
                        <a:srgbClr val="999999"/>
                      </a:solidFill>
                      <a:prstDash val="solid"/>
                      <a:round/>
                      <a:headEnd type="none" w="med" len="med"/>
                      <a:tailEnd type="none" w="med" len="med"/>
                    </a:lnT>
                    <a:lnB w="9525" cap="flat" cmpd="sng" algn="ctr">
                      <a:solidFill>
                        <a:srgbClr val="999999"/>
                      </a:solidFill>
                      <a:prstDash val="solid"/>
                      <a:round/>
                      <a:headEnd type="none" w="med" len="med"/>
                      <a:tailEnd type="none" w="med" len="med"/>
                    </a:lnB>
                    <a:solidFill>
                      <a:srgbClr val="C9BFDF"/>
                    </a:solidFill>
                  </a:tcPr>
                </a:tc>
                <a:tc>
                  <a:txBody>
                    <a:bodyPr/>
                    <a:lstStyle/>
                    <a:p>
                      <a:pPr algn="ctr" rtl="0" fontAlgn="base"/>
                      <a:r>
                        <a:rPr lang="en-US" sz="1200" b="0" i="0" dirty="0">
                          <a:effectLst/>
                          <a:latin typeface="+mn-lt"/>
                        </a:rPr>
                        <a:t>$11,614,565</a:t>
                      </a:r>
                    </a:p>
                  </a:txBody>
                  <a:tcPr>
                    <a:lnL w="9525" cap="flat" cmpd="sng" algn="ctr">
                      <a:solidFill>
                        <a:srgbClr val="999999"/>
                      </a:solidFill>
                      <a:prstDash val="solid"/>
                      <a:round/>
                      <a:headEnd type="none" w="med" len="med"/>
                      <a:tailEnd type="none" w="med" len="med"/>
                    </a:lnL>
                    <a:lnR w="9525" cap="flat" cmpd="sng" algn="ctr">
                      <a:solidFill>
                        <a:srgbClr val="999999"/>
                      </a:solidFill>
                      <a:prstDash val="solid"/>
                      <a:round/>
                      <a:headEnd type="none" w="med" len="med"/>
                      <a:tailEnd type="none" w="med" len="med"/>
                    </a:lnR>
                    <a:lnT w="9525" cap="flat" cmpd="sng" algn="ctr">
                      <a:solidFill>
                        <a:srgbClr val="999999"/>
                      </a:solidFill>
                      <a:prstDash val="solid"/>
                      <a:round/>
                      <a:headEnd type="none" w="med" len="med"/>
                      <a:tailEnd type="none" w="med" len="med"/>
                    </a:lnT>
                    <a:lnB w="9525" cap="flat" cmpd="sng" algn="ctr">
                      <a:solidFill>
                        <a:srgbClr val="999999"/>
                      </a:solidFill>
                      <a:prstDash val="solid"/>
                      <a:round/>
                      <a:headEnd type="none" w="med" len="med"/>
                      <a:tailEnd type="none" w="med" len="med"/>
                    </a:lnB>
                    <a:solidFill>
                      <a:srgbClr val="C9BFDF"/>
                    </a:solidFill>
                  </a:tcPr>
                </a:tc>
                <a:tc>
                  <a:txBody>
                    <a:bodyPr/>
                    <a:lstStyle/>
                    <a:p>
                      <a:pPr algn="ctr" rtl="0" fontAlgn="base"/>
                      <a:r>
                        <a:rPr lang="en-US" sz="1200" b="0" i="0" dirty="0">
                          <a:effectLst/>
                          <a:latin typeface="+mn-lt"/>
                        </a:rPr>
                        <a:t>$344,989</a:t>
                      </a:r>
                    </a:p>
                  </a:txBody>
                  <a:tcPr>
                    <a:lnL w="9525" cap="flat" cmpd="sng" algn="ctr">
                      <a:solidFill>
                        <a:srgbClr val="999999"/>
                      </a:solidFill>
                      <a:prstDash val="solid"/>
                      <a:round/>
                      <a:headEnd type="none" w="med" len="med"/>
                      <a:tailEnd type="none" w="med" len="med"/>
                    </a:lnL>
                    <a:lnR w="9525" cap="flat" cmpd="sng" algn="ctr">
                      <a:solidFill>
                        <a:srgbClr val="999999"/>
                      </a:solidFill>
                      <a:prstDash val="solid"/>
                      <a:round/>
                      <a:headEnd type="none" w="med" len="med"/>
                      <a:tailEnd type="none" w="med" len="med"/>
                    </a:lnR>
                    <a:lnT w="9525" cap="flat" cmpd="sng" algn="ctr">
                      <a:solidFill>
                        <a:srgbClr val="999999"/>
                      </a:solidFill>
                      <a:prstDash val="solid"/>
                      <a:round/>
                      <a:headEnd type="none" w="med" len="med"/>
                      <a:tailEnd type="none" w="med" len="med"/>
                    </a:lnT>
                    <a:lnB w="9525" cap="flat" cmpd="sng" algn="ctr">
                      <a:solidFill>
                        <a:srgbClr val="999999"/>
                      </a:solidFill>
                      <a:prstDash val="solid"/>
                      <a:round/>
                      <a:headEnd type="none" w="med" len="med"/>
                      <a:tailEnd type="none" w="med" len="med"/>
                    </a:lnB>
                    <a:solidFill>
                      <a:srgbClr val="C9BFDF"/>
                    </a:solidFill>
                  </a:tcPr>
                </a:tc>
                <a:tc>
                  <a:txBody>
                    <a:bodyPr/>
                    <a:lstStyle/>
                    <a:p>
                      <a:pPr marL="0" marR="0" algn="ctr">
                        <a:spcBef>
                          <a:spcPts val="0"/>
                        </a:spcBef>
                        <a:spcAft>
                          <a:spcPts val="0"/>
                        </a:spcAft>
                      </a:pPr>
                      <a:r>
                        <a:rPr lang="en-US" sz="1200" dirty="0">
                          <a:effectLst/>
                          <a:highlight>
                            <a:srgbClr val="C9BFDF"/>
                          </a:highlight>
                          <a:latin typeface="Calibri (body)"/>
                          <a:ea typeface="Aptos" panose="020B0004020202020204" pitchFamily="34" charset="0"/>
                          <a:cs typeface="Aptos" panose="020B0004020202020204" pitchFamily="34" charset="0"/>
                        </a:rPr>
                        <a:t>3.06</a:t>
                      </a:r>
                    </a:p>
                  </a:txBody>
                  <a:tcPr marL="0" marR="0" marT="0" marB="0">
                    <a:lnL w="9525" cap="flat" cmpd="sng" algn="ctr">
                      <a:solidFill>
                        <a:srgbClr val="999999"/>
                      </a:solidFill>
                      <a:prstDash val="solid"/>
                      <a:round/>
                      <a:headEnd type="none" w="med" len="med"/>
                      <a:tailEnd type="none" w="med" len="med"/>
                    </a:lnL>
                    <a:lnR w="9525" cap="flat" cmpd="sng" algn="ctr">
                      <a:solidFill>
                        <a:srgbClr val="999999"/>
                      </a:solidFill>
                      <a:prstDash val="solid"/>
                      <a:round/>
                      <a:headEnd type="none" w="med" len="med"/>
                      <a:tailEnd type="none" w="med" len="med"/>
                    </a:lnR>
                    <a:lnT w="9525" cap="flat" cmpd="sng" algn="ctr">
                      <a:solidFill>
                        <a:srgbClr val="999999"/>
                      </a:solidFill>
                      <a:prstDash val="solid"/>
                      <a:round/>
                      <a:headEnd type="none" w="med" len="med"/>
                      <a:tailEnd type="none" w="med" len="med"/>
                    </a:lnT>
                    <a:lnB w="9525" cap="flat" cmpd="sng" algn="ctr">
                      <a:solidFill>
                        <a:srgbClr val="999999"/>
                      </a:solidFill>
                      <a:prstDash val="solid"/>
                      <a:round/>
                      <a:headEnd type="none" w="med" len="med"/>
                      <a:tailEnd type="none" w="med" len="med"/>
                    </a:lnB>
                    <a:solidFill>
                      <a:srgbClr val="C9BFDF"/>
                    </a:solidFill>
                  </a:tcPr>
                </a:tc>
                <a:extLst>
                  <a:ext uri="{0D108BD9-81ED-4DB2-BD59-A6C34878D82A}">
                    <a16:rowId xmlns:a16="http://schemas.microsoft.com/office/drawing/2014/main" val="1645027958"/>
                  </a:ext>
                </a:extLst>
              </a:tr>
              <a:tr h="525864">
                <a:tc>
                  <a:txBody>
                    <a:bodyPr/>
                    <a:lstStyle/>
                    <a:p>
                      <a:pPr algn="l" rtl="0" fontAlgn="base"/>
                      <a:r>
                        <a:rPr lang="en-US" sz="1400" b="1" i="0" dirty="0">
                          <a:solidFill>
                            <a:srgbClr val="FFFFFF"/>
                          </a:solidFill>
                          <a:effectLst/>
                          <a:latin typeface="Calibri" panose="020F0502020204030204" pitchFamily="34" charset="0"/>
                        </a:rPr>
                        <a:t>Total </a:t>
                      </a:r>
                      <a:endParaRPr lang="en-US" sz="1400" b="1" i="0" dirty="0">
                        <a:solidFill>
                          <a:srgbClr val="FFFFFF"/>
                        </a:solidFill>
                        <a:effectLst/>
                      </a:endParaRPr>
                    </a:p>
                  </a:txBody>
                  <a:tcPr>
                    <a:lnL w="9525" cap="flat" cmpd="sng" algn="ctr">
                      <a:solidFill>
                        <a:srgbClr val="999999"/>
                      </a:solidFill>
                      <a:prstDash val="solid"/>
                      <a:round/>
                      <a:headEnd type="none" w="med" len="med"/>
                      <a:tailEnd type="none" w="med" len="med"/>
                    </a:lnL>
                    <a:lnR w="9525" cap="flat" cmpd="sng" algn="ctr">
                      <a:solidFill>
                        <a:srgbClr val="999999"/>
                      </a:solidFill>
                      <a:prstDash val="solid"/>
                      <a:round/>
                      <a:headEnd type="none" w="med" len="med"/>
                      <a:tailEnd type="none" w="med" len="med"/>
                    </a:lnR>
                    <a:lnT w="9525" cap="flat" cmpd="sng" algn="ctr">
                      <a:solidFill>
                        <a:srgbClr val="999999"/>
                      </a:solidFill>
                      <a:prstDash val="solid"/>
                      <a:round/>
                      <a:headEnd type="none" w="med" len="med"/>
                      <a:tailEnd type="none" w="med" len="med"/>
                    </a:lnT>
                    <a:lnB w="9525" cap="flat" cmpd="sng" algn="ctr">
                      <a:solidFill>
                        <a:srgbClr val="999999"/>
                      </a:solidFill>
                      <a:prstDash val="solid"/>
                      <a:round/>
                      <a:headEnd type="none" w="med" len="med"/>
                      <a:tailEnd type="none" w="med" len="med"/>
                    </a:lnB>
                    <a:solidFill>
                      <a:srgbClr val="795FAF"/>
                    </a:solidFill>
                  </a:tcPr>
                </a:tc>
                <a:tc>
                  <a:txBody>
                    <a:bodyPr/>
                    <a:lstStyle/>
                    <a:p>
                      <a:pPr algn="ctr" rtl="0" fontAlgn="base"/>
                      <a:r>
                        <a:rPr lang="en-US" sz="1200" b="1" i="0" dirty="0">
                          <a:effectLst/>
                        </a:rPr>
                        <a:t>$22,550,025</a:t>
                      </a:r>
                    </a:p>
                  </a:txBody>
                  <a:tcPr>
                    <a:lnL w="9525" cap="flat" cmpd="sng" algn="ctr">
                      <a:solidFill>
                        <a:srgbClr val="999999"/>
                      </a:solidFill>
                      <a:prstDash val="solid"/>
                      <a:round/>
                      <a:headEnd type="none" w="med" len="med"/>
                      <a:tailEnd type="none" w="med" len="med"/>
                    </a:lnL>
                    <a:lnR w="9525" cap="flat" cmpd="sng" algn="ctr">
                      <a:solidFill>
                        <a:srgbClr val="999999"/>
                      </a:solidFill>
                      <a:prstDash val="solid"/>
                      <a:round/>
                      <a:headEnd type="none" w="med" len="med"/>
                      <a:tailEnd type="none" w="med" len="med"/>
                    </a:lnR>
                    <a:lnT w="9525" cap="flat" cmpd="sng" algn="ctr">
                      <a:solidFill>
                        <a:srgbClr val="999999"/>
                      </a:solidFill>
                      <a:prstDash val="solid"/>
                      <a:round/>
                      <a:headEnd type="none" w="med" len="med"/>
                      <a:tailEnd type="none" w="med" len="med"/>
                    </a:lnT>
                    <a:lnB w="9525" cap="flat" cmpd="sng" algn="ctr">
                      <a:solidFill>
                        <a:srgbClr val="999999"/>
                      </a:solidFill>
                      <a:prstDash val="solid"/>
                      <a:round/>
                      <a:headEnd type="none" w="med" len="med"/>
                      <a:tailEnd type="none" w="med" len="med"/>
                    </a:lnB>
                    <a:solidFill>
                      <a:srgbClr val="E4DFEF"/>
                    </a:solidFill>
                  </a:tcPr>
                </a:tc>
                <a:tc>
                  <a:txBody>
                    <a:bodyPr/>
                    <a:lstStyle/>
                    <a:p>
                      <a:pPr algn="ctr" rtl="0" fontAlgn="base"/>
                      <a:r>
                        <a:rPr lang="en-US" sz="1200" b="1" i="0" dirty="0">
                          <a:effectLst/>
                          <a:latin typeface="+mn-lt"/>
                        </a:rPr>
                        <a:t>$22,652,447</a:t>
                      </a:r>
                    </a:p>
                  </a:txBody>
                  <a:tcPr>
                    <a:lnL w="9525" cap="flat" cmpd="sng" algn="ctr">
                      <a:solidFill>
                        <a:srgbClr val="999999"/>
                      </a:solidFill>
                      <a:prstDash val="solid"/>
                      <a:round/>
                      <a:headEnd type="none" w="med" len="med"/>
                      <a:tailEnd type="none" w="med" len="med"/>
                    </a:lnL>
                    <a:lnR w="9525" cap="flat" cmpd="sng" algn="ctr">
                      <a:solidFill>
                        <a:srgbClr val="999999"/>
                      </a:solidFill>
                      <a:prstDash val="solid"/>
                      <a:round/>
                      <a:headEnd type="none" w="med" len="med"/>
                      <a:tailEnd type="none" w="med" len="med"/>
                    </a:lnR>
                    <a:lnT w="9525" cap="flat" cmpd="sng" algn="ctr">
                      <a:solidFill>
                        <a:srgbClr val="999999"/>
                      </a:solidFill>
                      <a:prstDash val="solid"/>
                      <a:round/>
                      <a:headEnd type="none" w="med" len="med"/>
                      <a:tailEnd type="none" w="med" len="med"/>
                    </a:lnT>
                    <a:lnB w="9525" cap="flat" cmpd="sng" algn="ctr">
                      <a:solidFill>
                        <a:srgbClr val="999999"/>
                      </a:solidFill>
                      <a:prstDash val="solid"/>
                      <a:round/>
                      <a:headEnd type="none" w="med" len="med"/>
                      <a:tailEnd type="none" w="med" len="med"/>
                    </a:lnB>
                    <a:solidFill>
                      <a:srgbClr val="E4DFEF"/>
                    </a:solidFill>
                  </a:tcPr>
                </a:tc>
                <a:tc>
                  <a:txBody>
                    <a:bodyPr/>
                    <a:lstStyle/>
                    <a:p>
                      <a:pPr algn="ctr" rtl="0" fontAlgn="base"/>
                      <a:r>
                        <a:rPr lang="en-US" sz="1200" b="1" i="0" dirty="0">
                          <a:effectLst/>
                          <a:latin typeface="+mn-lt"/>
                        </a:rPr>
                        <a:t>$102,422</a:t>
                      </a:r>
                    </a:p>
                  </a:txBody>
                  <a:tcPr>
                    <a:lnL w="9525" cap="flat" cmpd="sng" algn="ctr">
                      <a:solidFill>
                        <a:srgbClr val="999999"/>
                      </a:solidFill>
                      <a:prstDash val="solid"/>
                      <a:round/>
                      <a:headEnd type="none" w="med" len="med"/>
                      <a:tailEnd type="none" w="med" len="med"/>
                    </a:lnL>
                    <a:lnR w="9525" cap="flat" cmpd="sng" algn="ctr">
                      <a:solidFill>
                        <a:srgbClr val="999999"/>
                      </a:solidFill>
                      <a:prstDash val="solid"/>
                      <a:round/>
                      <a:headEnd type="none" w="med" len="med"/>
                      <a:tailEnd type="none" w="med" len="med"/>
                    </a:lnR>
                    <a:lnT w="9525" cap="flat" cmpd="sng" algn="ctr">
                      <a:solidFill>
                        <a:srgbClr val="999999"/>
                      </a:solidFill>
                      <a:prstDash val="solid"/>
                      <a:round/>
                      <a:headEnd type="none" w="med" len="med"/>
                      <a:tailEnd type="none" w="med" len="med"/>
                    </a:lnT>
                    <a:lnB w="9525" cap="flat" cmpd="sng" algn="ctr">
                      <a:solidFill>
                        <a:srgbClr val="999999"/>
                      </a:solidFill>
                      <a:prstDash val="solid"/>
                      <a:round/>
                      <a:headEnd type="none" w="med" len="med"/>
                      <a:tailEnd type="none" w="med" len="med"/>
                    </a:lnB>
                    <a:solidFill>
                      <a:srgbClr val="E4DFEF"/>
                    </a:solidFill>
                  </a:tcPr>
                </a:tc>
                <a:tc>
                  <a:txBody>
                    <a:bodyPr/>
                    <a:lstStyle/>
                    <a:p>
                      <a:pPr marL="0" marR="0" algn="ctr">
                        <a:spcBef>
                          <a:spcPts val="0"/>
                        </a:spcBef>
                        <a:spcAft>
                          <a:spcPts val="0"/>
                        </a:spcAft>
                      </a:pPr>
                      <a:r>
                        <a:rPr lang="en-US" sz="1200" b="1" dirty="0">
                          <a:effectLst/>
                          <a:highlight>
                            <a:srgbClr val="E4DFEF"/>
                          </a:highlight>
                          <a:latin typeface="Calibri (body)"/>
                          <a:ea typeface="Aptos" panose="020B0004020202020204" pitchFamily="34" charset="0"/>
                          <a:cs typeface="Aptos" panose="020B0004020202020204" pitchFamily="34" charset="0"/>
                        </a:rPr>
                        <a:t>0.45</a:t>
                      </a:r>
                    </a:p>
                  </a:txBody>
                  <a:tcPr marL="0" marR="0" marT="0" marB="0">
                    <a:lnL w="9525" cap="flat" cmpd="sng" algn="ctr">
                      <a:solidFill>
                        <a:srgbClr val="999999"/>
                      </a:solidFill>
                      <a:prstDash val="solid"/>
                      <a:round/>
                      <a:headEnd type="none" w="med" len="med"/>
                      <a:tailEnd type="none" w="med" len="med"/>
                    </a:lnL>
                    <a:lnR w="9525" cap="flat" cmpd="sng" algn="ctr">
                      <a:solidFill>
                        <a:srgbClr val="999999"/>
                      </a:solidFill>
                      <a:prstDash val="solid"/>
                      <a:round/>
                      <a:headEnd type="none" w="med" len="med"/>
                      <a:tailEnd type="none" w="med" len="med"/>
                    </a:lnR>
                    <a:lnT w="9525" cap="flat" cmpd="sng" algn="ctr">
                      <a:solidFill>
                        <a:srgbClr val="999999"/>
                      </a:solidFill>
                      <a:prstDash val="solid"/>
                      <a:round/>
                      <a:headEnd type="none" w="med" len="med"/>
                      <a:tailEnd type="none" w="med" len="med"/>
                    </a:lnT>
                    <a:lnB w="9525" cap="flat" cmpd="sng" algn="ctr">
                      <a:solidFill>
                        <a:srgbClr val="999999"/>
                      </a:solidFill>
                      <a:prstDash val="solid"/>
                      <a:round/>
                      <a:headEnd type="none" w="med" len="med"/>
                      <a:tailEnd type="none" w="med" len="med"/>
                    </a:lnB>
                    <a:solidFill>
                      <a:srgbClr val="E4DFEF"/>
                    </a:solidFill>
                  </a:tcPr>
                </a:tc>
                <a:extLst>
                  <a:ext uri="{0D108BD9-81ED-4DB2-BD59-A6C34878D82A}">
                    <a16:rowId xmlns:a16="http://schemas.microsoft.com/office/drawing/2014/main" val="644030066"/>
                  </a:ext>
                </a:extLst>
              </a:tr>
            </a:tbl>
          </a:graphicData>
        </a:graphic>
      </p:graphicFrame>
    </p:spTree>
    <p:extLst>
      <p:ext uri="{BB962C8B-B14F-4D97-AF65-F5344CB8AC3E}">
        <p14:creationId xmlns:p14="http://schemas.microsoft.com/office/powerpoint/2010/main" val="12366148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4ACF1E1D-5C5C-1855-CD4B-0F0164757086}"/>
              </a:ext>
            </a:extLst>
          </p:cNvPr>
          <p:cNvSpPr/>
          <p:nvPr/>
        </p:nvSpPr>
        <p:spPr>
          <a:xfrm>
            <a:off x="397496" y="417136"/>
            <a:ext cx="11397007" cy="6023728"/>
          </a:xfrm>
          <a:prstGeom prst="rect">
            <a:avLst/>
          </a:prstGeom>
          <a:noFill/>
          <a:ln w="28575">
            <a:solidFill>
              <a:srgbClr val="7030A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rgbClr val="570092"/>
              </a:solidFill>
            </a:endParaRPr>
          </a:p>
        </p:txBody>
      </p:sp>
      <p:pic>
        <p:nvPicPr>
          <p:cNvPr id="15" name="Picture 14" descr="A purple letter h with yellow text&#10;&#10;Description automatically generated">
            <a:extLst>
              <a:ext uri="{FF2B5EF4-FFF2-40B4-BE49-F238E27FC236}">
                <a16:creationId xmlns:a16="http://schemas.microsoft.com/office/drawing/2014/main" id="{43397F36-5E51-028E-DBB9-B4C1C25DEF9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377537" y="4945093"/>
            <a:ext cx="1669121" cy="1613049"/>
          </a:xfrm>
          <a:prstGeom prst="rect">
            <a:avLst/>
          </a:prstGeom>
        </p:spPr>
      </p:pic>
      <p:sp>
        <p:nvSpPr>
          <p:cNvPr id="2" name="TextBox 1">
            <a:extLst>
              <a:ext uri="{FF2B5EF4-FFF2-40B4-BE49-F238E27FC236}">
                <a16:creationId xmlns:a16="http://schemas.microsoft.com/office/drawing/2014/main" id="{8EAD7CCB-15C0-B53E-E7F3-94F465FAC7F5}"/>
              </a:ext>
            </a:extLst>
          </p:cNvPr>
          <p:cNvSpPr txBox="1"/>
          <p:nvPr/>
        </p:nvSpPr>
        <p:spPr>
          <a:xfrm>
            <a:off x="821703" y="904831"/>
            <a:ext cx="10875524" cy="369332"/>
          </a:xfrm>
          <a:prstGeom prst="rect">
            <a:avLst/>
          </a:prstGeom>
          <a:noFill/>
        </p:spPr>
        <p:txBody>
          <a:bodyPr wrap="square" rtlCol="0">
            <a:spAutoFit/>
          </a:bodyPr>
          <a:lstStyle/>
          <a:p>
            <a:r>
              <a:rPr lang="en-US" dirty="0"/>
              <a:t>PRESENTATION OVERVIEW</a:t>
            </a:r>
          </a:p>
        </p:txBody>
      </p:sp>
      <p:sp>
        <p:nvSpPr>
          <p:cNvPr id="3" name="Rectangle: Single Corner Snipped 2">
            <a:extLst>
              <a:ext uri="{FF2B5EF4-FFF2-40B4-BE49-F238E27FC236}">
                <a16:creationId xmlns:a16="http://schemas.microsoft.com/office/drawing/2014/main" id="{F22B3D24-9003-5CA4-744C-D0CF8E00D478}"/>
              </a:ext>
            </a:extLst>
          </p:cNvPr>
          <p:cNvSpPr/>
          <p:nvPr/>
        </p:nvSpPr>
        <p:spPr>
          <a:xfrm>
            <a:off x="603115" y="564204"/>
            <a:ext cx="6974732" cy="1050587"/>
          </a:xfrm>
          <a:prstGeom prst="snip1Rect">
            <a:avLst/>
          </a:prstGeom>
          <a:solidFill>
            <a:srgbClr val="480767"/>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TextBox 3">
            <a:extLst>
              <a:ext uri="{FF2B5EF4-FFF2-40B4-BE49-F238E27FC236}">
                <a16:creationId xmlns:a16="http://schemas.microsoft.com/office/drawing/2014/main" id="{50C8FF4F-8027-06A4-52FA-523BD76D11CA}"/>
              </a:ext>
            </a:extLst>
          </p:cNvPr>
          <p:cNvSpPr txBox="1"/>
          <p:nvPr/>
        </p:nvSpPr>
        <p:spPr>
          <a:xfrm>
            <a:off x="724427" y="735554"/>
            <a:ext cx="6396220" cy="707886"/>
          </a:xfrm>
          <a:prstGeom prst="rect">
            <a:avLst/>
          </a:prstGeom>
          <a:noFill/>
        </p:spPr>
        <p:txBody>
          <a:bodyPr wrap="square" rtlCol="0">
            <a:spAutoFit/>
          </a:bodyPr>
          <a:lstStyle/>
          <a:p>
            <a:r>
              <a:rPr lang="en-US" sz="4000" b="1" dirty="0">
                <a:solidFill>
                  <a:schemeClr val="bg1"/>
                </a:solidFill>
              </a:rPr>
              <a:t>2024-2025 Expenditures</a:t>
            </a:r>
          </a:p>
        </p:txBody>
      </p:sp>
      <p:graphicFrame>
        <p:nvGraphicFramePr>
          <p:cNvPr id="5" name="Table 4">
            <a:extLst>
              <a:ext uri="{FF2B5EF4-FFF2-40B4-BE49-F238E27FC236}">
                <a16:creationId xmlns:a16="http://schemas.microsoft.com/office/drawing/2014/main" id="{A79D4149-93D8-1377-A83D-F58C1D1A1318}"/>
              </a:ext>
            </a:extLst>
          </p:cNvPr>
          <p:cNvGraphicFramePr>
            <a:graphicFrameLocks noGrp="1"/>
          </p:cNvGraphicFramePr>
          <p:nvPr>
            <p:extLst>
              <p:ext uri="{D42A27DB-BD31-4B8C-83A1-F6EECF244321}">
                <p14:modId xmlns:p14="http://schemas.microsoft.com/office/powerpoint/2010/main" val="3643078378"/>
              </p:ext>
            </p:extLst>
          </p:nvPr>
        </p:nvGraphicFramePr>
        <p:xfrm>
          <a:off x="2186406" y="1931135"/>
          <a:ext cx="7819186" cy="3733056"/>
        </p:xfrm>
        <a:graphic>
          <a:graphicData uri="http://schemas.openxmlformats.org/drawingml/2006/table">
            <a:tbl>
              <a:tblPr/>
              <a:tblGrid>
                <a:gridCol w="1279507">
                  <a:extLst>
                    <a:ext uri="{9D8B030D-6E8A-4147-A177-3AD203B41FA5}">
                      <a16:colId xmlns:a16="http://schemas.microsoft.com/office/drawing/2014/main" val="214693865"/>
                    </a:ext>
                  </a:extLst>
                </a:gridCol>
                <a:gridCol w="1641107">
                  <a:extLst>
                    <a:ext uri="{9D8B030D-6E8A-4147-A177-3AD203B41FA5}">
                      <a16:colId xmlns:a16="http://schemas.microsoft.com/office/drawing/2014/main" val="702334703"/>
                    </a:ext>
                  </a:extLst>
                </a:gridCol>
                <a:gridCol w="1611085">
                  <a:extLst>
                    <a:ext uri="{9D8B030D-6E8A-4147-A177-3AD203B41FA5}">
                      <a16:colId xmlns:a16="http://schemas.microsoft.com/office/drawing/2014/main" val="490813795"/>
                    </a:ext>
                  </a:extLst>
                </a:gridCol>
                <a:gridCol w="1469572">
                  <a:extLst>
                    <a:ext uri="{9D8B030D-6E8A-4147-A177-3AD203B41FA5}">
                      <a16:colId xmlns:a16="http://schemas.microsoft.com/office/drawing/2014/main" val="3884762345"/>
                    </a:ext>
                  </a:extLst>
                </a:gridCol>
                <a:gridCol w="1817915">
                  <a:extLst>
                    <a:ext uri="{9D8B030D-6E8A-4147-A177-3AD203B41FA5}">
                      <a16:colId xmlns:a16="http://schemas.microsoft.com/office/drawing/2014/main" val="1601148293"/>
                    </a:ext>
                  </a:extLst>
                </a:gridCol>
              </a:tblGrid>
              <a:tr h="525864">
                <a:tc>
                  <a:txBody>
                    <a:bodyPr/>
                    <a:lstStyle/>
                    <a:p>
                      <a:pPr algn="l" rtl="0" fontAlgn="base"/>
                      <a:r>
                        <a:rPr lang="en-US" sz="1000" b="1" i="0" dirty="0">
                          <a:solidFill>
                            <a:srgbClr val="FFFFFF"/>
                          </a:solidFill>
                          <a:effectLst/>
                          <a:latin typeface="Calibri" panose="020F0502020204030204" pitchFamily="34" charset="0"/>
                        </a:rPr>
                        <a:t> </a:t>
                      </a:r>
                    </a:p>
                  </a:txBody>
                  <a:tcPr>
                    <a:lnL w="9525" cap="flat" cmpd="sng" algn="ctr">
                      <a:solidFill>
                        <a:srgbClr val="999999"/>
                      </a:solidFill>
                      <a:prstDash val="solid"/>
                      <a:round/>
                      <a:headEnd type="none" w="med" len="med"/>
                      <a:tailEnd type="none" w="med" len="med"/>
                    </a:lnL>
                    <a:lnR w="9525" cap="flat" cmpd="sng" algn="ctr">
                      <a:solidFill>
                        <a:srgbClr val="999999"/>
                      </a:solidFill>
                      <a:prstDash val="solid"/>
                      <a:round/>
                      <a:headEnd type="none" w="med" len="med"/>
                      <a:tailEnd type="none" w="med" len="med"/>
                    </a:lnR>
                    <a:lnT w="9525" cap="flat" cmpd="sng" algn="ctr">
                      <a:solidFill>
                        <a:srgbClr val="999999"/>
                      </a:solidFill>
                      <a:prstDash val="solid"/>
                      <a:round/>
                      <a:headEnd type="none" w="med" len="med"/>
                      <a:tailEnd type="none" w="med" len="med"/>
                    </a:lnT>
                    <a:lnB w="9525" cap="flat" cmpd="sng" algn="ctr">
                      <a:solidFill>
                        <a:srgbClr val="999999"/>
                      </a:solidFill>
                      <a:prstDash val="solid"/>
                      <a:round/>
                      <a:headEnd type="none" w="med" len="med"/>
                      <a:tailEnd type="none" w="med" len="med"/>
                    </a:lnB>
                    <a:solidFill>
                      <a:srgbClr val="795FAF"/>
                    </a:solidFill>
                  </a:tcPr>
                </a:tc>
                <a:tc>
                  <a:txBody>
                    <a:bodyPr/>
                    <a:lstStyle/>
                    <a:p>
                      <a:pPr algn="ctr" rtl="0" fontAlgn="base"/>
                      <a:r>
                        <a:rPr lang="en-US" sz="1400" b="1" i="0" dirty="0">
                          <a:solidFill>
                            <a:srgbClr val="FFFFFF"/>
                          </a:solidFill>
                          <a:effectLst/>
                          <a:latin typeface="Calibri" panose="020F0502020204030204" pitchFamily="34" charset="0"/>
                        </a:rPr>
                        <a:t>2023-2024</a:t>
                      </a:r>
                      <a:endParaRPr lang="en-US" sz="1400" b="1" i="0" dirty="0">
                        <a:solidFill>
                          <a:srgbClr val="FFFFFF"/>
                        </a:solidFill>
                        <a:effectLst/>
                      </a:endParaRPr>
                    </a:p>
                  </a:txBody>
                  <a:tcPr>
                    <a:lnL w="9525" cap="flat" cmpd="sng" algn="ctr">
                      <a:solidFill>
                        <a:srgbClr val="999999"/>
                      </a:solidFill>
                      <a:prstDash val="solid"/>
                      <a:round/>
                      <a:headEnd type="none" w="med" len="med"/>
                      <a:tailEnd type="none" w="med" len="med"/>
                    </a:lnL>
                    <a:lnR w="9525" cap="flat" cmpd="sng" algn="ctr">
                      <a:solidFill>
                        <a:srgbClr val="999999"/>
                      </a:solidFill>
                      <a:prstDash val="solid"/>
                      <a:round/>
                      <a:headEnd type="none" w="med" len="med"/>
                      <a:tailEnd type="none" w="med" len="med"/>
                    </a:lnR>
                    <a:lnT w="9525" cap="flat" cmpd="sng" algn="ctr">
                      <a:solidFill>
                        <a:srgbClr val="999999"/>
                      </a:solidFill>
                      <a:prstDash val="solid"/>
                      <a:round/>
                      <a:headEnd type="none" w="med" len="med"/>
                      <a:tailEnd type="none" w="med" len="med"/>
                    </a:lnT>
                    <a:lnB w="9525" cap="flat" cmpd="sng" algn="ctr">
                      <a:solidFill>
                        <a:srgbClr val="999999"/>
                      </a:solidFill>
                      <a:prstDash val="solid"/>
                      <a:round/>
                      <a:headEnd type="none" w="med" len="med"/>
                      <a:tailEnd type="none" w="med" len="med"/>
                    </a:lnB>
                    <a:solidFill>
                      <a:srgbClr val="795FAF"/>
                    </a:solidFill>
                  </a:tcPr>
                </a:tc>
                <a:tc>
                  <a:txBody>
                    <a:bodyPr/>
                    <a:lstStyle/>
                    <a:p>
                      <a:pPr algn="ctr" rtl="0" fontAlgn="base"/>
                      <a:r>
                        <a:rPr lang="en-US" sz="1400" b="1" i="0" dirty="0">
                          <a:solidFill>
                            <a:srgbClr val="FFFFFF"/>
                          </a:solidFill>
                          <a:effectLst/>
                          <a:latin typeface="Calibri" panose="020F0502020204030204" pitchFamily="34" charset="0"/>
                        </a:rPr>
                        <a:t>2024-2025 </a:t>
                      </a:r>
                      <a:endParaRPr lang="en-US" sz="1400" b="1" i="0" dirty="0">
                        <a:solidFill>
                          <a:srgbClr val="FFFFFF"/>
                        </a:solidFill>
                        <a:effectLst/>
                      </a:endParaRPr>
                    </a:p>
                  </a:txBody>
                  <a:tcPr>
                    <a:lnL w="9525" cap="flat" cmpd="sng" algn="ctr">
                      <a:solidFill>
                        <a:srgbClr val="999999"/>
                      </a:solidFill>
                      <a:prstDash val="solid"/>
                      <a:round/>
                      <a:headEnd type="none" w="med" len="med"/>
                      <a:tailEnd type="none" w="med" len="med"/>
                    </a:lnL>
                    <a:lnR w="9525" cap="flat" cmpd="sng" algn="ctr">
                      <a:solidFill>
                        <a:srgbClr val="999999"/>
                      </a:solidFill>
                      <a:prstDash val="solid"/>
                      <a:round/>
                      <a:headEnd type="none" w="med" len="med"/>
                      <a:tailEnd type="none" w="med" len="med"/>
                    </a:lnR>
                    <a:lnT w="9525" cap="flat" cmpd="sng" algn="ctr">
                      <a:solidFill>
                        <a:srgbClr val="999999"/>
                      </a:solidFill>
                      <a:prstDash val="solid"/>
                      <a:round/>
                      <a:headEnd type="none" w="med" len="med"/>
                      <a:tailEnd type="none" w="med" len="med"/>
                    </a:lnT>
                    <a:lnB w="9525" cap="flat" cmpd="sng" algn="ctr">
                      <a:solidFill>
                        <a:srgbClr val="999999"/>
                      </a:solidFill>
                      <a:prstDash val="solid"/>
                      <a:round/>
                      <a:headEnd type="none" w="med" len="med"/>
                      <a:tailEnd type="none" w="med" len="med"/>
                    </a:lnB>
                    <a:solidFill>
                      <a:srgbClr val="795FAF"/>
                    </a:solidFill>
                  </a:tcPr>
                </a:tc>
                <a:tc>
                  <a:txBody>
                    <a:bodyPr/>
                    <a:lstStyle/>
                    <a:p>
                      <a:pPr algn="ctr" rtl="0" fontAlgn="base"/>
                      <a:r>
                        <a:rPr lang="en-US" sz="1400" b="1" i="0" dirty="0">
                          <a:solidFill>
                            <a:srgbClr val="FFFFFF"/>
                          </a:solidFill>
                          <a:effectLst/>
                          <a:latin typeface="Calibri" panose="020F0502020204030204" pitchFamily="34" charset="0"/>
                        </a:rPr>
                        <a:t>$ Change </a:t>
                      </a:r>
                      <a:endParaRPr lang="en-US" sz="1400" b="1" i="0" dirty="0">
                        <a:solidFill>
                          <a:srgbClr val="FFFFFF"/>
                        </a:solidFill>
                        <a:effectLst/>
                      </a:endParaRPr>
                    </a:p>
                  </a:txBody>
                  <a:tcPr>
                    <a:lnL w="9525" cap="flat" cmpd="sng" algn="ctr">
                      <a:solidFill>
                        <a:srgbClr val="999999"/>
                      </a:solidFill>
                      <a:prstDash val="solid"/>
                      <a:round/>
                      <a:headEnd type="none" w="med" len="med"/>
                      <a:tailEnd type="none" w="med" len="med"/>
                    </a:lnL>
                    <a:lnR w="9525" cap="flat" cmpd="sng" algn="ctr">
                      <a:solidFill>
                        <a:srgbClr val="999999"/>
                      </a:solidFill>
                      <a:prstDash val="solid"/>
                      <a:round/>
                      <a:headEnd type="none" w="med" len="med"/>
                      <a:tailEnd type="none" w="med" len="med"/>
                    </a:lnR>
                    <a:lnT w="9525" cap="flat" cmpd="sng" algn="ctr">
                      <a:solidFill>
                        <a:srgbClr val="999999"/>
                      </a:solidFill>
                      <a:prstDash val="solid"/>
                      <a:round/>
                      <a:headEnd type="none" w="med" len="med"/>
                      <a:tailEnd type="none" w="med" len="med"/>
                    </a:lnT>
                    <a:lnB w="9525" cap="flat" cmpd="sng" algn="ctr">
                      <a:solidFill>
                        <a:srgbClr val="999999"/>
                      </a:solidFill>
                      <a:prstDash val="solid"/>
                      <a:round/>
                      <a:headEnd type="none" w="med" len="med"/>
                      <a:tailEnd type="none" w="med" len="med"/>
                    </a:lnB>
                    <a:solidFill>
                      <a:srgbClr val="795FAF"/>
                    </a:solidFill>
                  </a:tcPr>
                </a:tc>
                <a:tc>
                  <a:txBody>
                    <a:bodyPr/>
                    <a:lstStyle/>
                    <a:p>
                      <a:pPr marL="0" marR="0" algn="ctr">
                        <a:spcBef>
                          <a:spcPts val="0"/>
                        </a:spcBef>
                        <a:spcAft>
                          <a:spcPts val="0"/>
                        </a:spcAft>
                      </a:pPr>
                      <a:r>
                        <a:rPr lang="en-US" sz="1400" b="1" dirty="0">
                          <a:solidFill>
                            <a:schemeClr val="bg1"/>
                          </a:solidFill>
                          <a:effectLst/>
                          <a:highlight>
                            <a:srgbClr val="795FAF"/>
                          </a:highlight>
                          <a:latin typeface="+mn-lt"/>
                          <a:ea typeface="Aptos" panose="020B0004020202020204" pitchFamily="34" charset="0"/>
                          <a:cs typeface="Aptos" panose="020B0004020202020204" pitchFamily="34" charset="0"/>
                        </a:rPr>
                        <a:t>% Change</a:t>
                      </a:r>
                    </a:p>
                  </a:txBody>
                  <a:tcPr marL="0" marR="0" marT="0" marB="0">
                    <a:lnL w="9525" cap="flat" cmpd="sng" algn="ctr">
                      <a:solidFill>
                        <a:srgbClr val="999999"/>
                      </a:solidFill>
                      <a:prstDash val="solid"/>
                      <a:round/>
                      <a:headEnd type="none" w="med" len="med"/>
                      <a:tailEnd type="none" w="med" len="med"/>
                    </a:lnL>
                    <a:lnR w="9525" cap="flat" cmpd="sng" algn="ctr">
                      <a:solidFill>
                        <a:srgbClr val="999999"/>
                      </a:solidFill>
                      <a:prstDash val="solid"/>
                      <a:round/>
                      <a:headEnd type="none" w="med" len="med"/>
                      <a:tailEnd type="none" w="med" len="med"/>
                    </a:lnR>
                    <a:lnT w="9525" cap="flat" cmpd="sng" algn="ctr">
                      <a:solidFill>
                        <a:srgbClr val="999999"/>
                      </a:solidFill>
                      <a:prstDash val="solid"/>
                      <a:round/>
                      <a:headEnd type="none" w="med" len="med"/>
                      <a:tailEnd type="none" w="med" len="med"/>
                    </a:lnT>
                    <a:lnB w="9525" cap="flat" cmpd="sng" algn="ctr">
                      <a:solidFill>
                        <a:srgbClr val="999999"/>
                      </a:solidFill>
                      <a:prstDash val="solid"/>
                      <a:round/>
                      <a:headEnd type="none" w="med" len="med"/>
                      <a:tailEnd type="none" w="med" len="med"/>
                    </a:lnB>
                    <a:solidFill>
                      <a:srgbClr val="795FAF"/>
                    </a:solidFill>
                  </a:tcPr>
                </a:tc>
                <a:extLst>
                  <a:ext uri="{0D108BD9-81ED-4DB2-BD59-A6C34878D82A}">
                    <a16:rowId xmlns:a16="http://schemas.microsoft.com/office/drawing/2014/main" val="2065336040"/>
                  </a:ext>
                </a:extLst>
              </a:tr>
              <a:tr h="577872">
                <a:tc>
                  <a:txBody>
                    <a:bodyPr/>
                    <a:lstStyle/>
                    <a:p>
                      <a:pPr algn="l" rtl="0" fontAlgn="base"/>
                      <a:r>
                        <a:rPr lang="en-US" sz="1400" b="1" i="0" dirty="0">
                          <a:solidFill>
                            <a:srgbClr val="FFFFFF"/>
                          </a:solidFill>
                          <a:effectLst/>
                          <a:latin typeface="Calibri" panose="020F0502020204030204" pitchFamily="34" charset="0"/>
                        </a:rPr>
                        <a:t>General Support</a:t>
                      </a:r>
                      <a:endParaRPr lang="en-US" sz="1400" b="1" i="0" dirty="0">
                        <a:solidFill>
                          <a:srgbClr val="FFFFFF"/>
                        </a:solidFill>
                        <a:effectLst/>
                      </a:endParaRPr>
                    </a:p>
                  </a:txBody>
                  <a:tcPr>
                    <a:lnL w="9525" cap="flat" cmpd="sng" algn="ctr">
                      <a:solidFill>
                        <a:srgbClr val="999999"/>
                      </a:solidFill>
                      <a:prstDash val="solid"/>
                      <a:round/>
                      <a:headEnd type="none" w="med" len="med"/>
                      <a:tailEnd type="none" w="med" len="med"/>
                    </a:lnL>
                    <a:lnR w="9525" cap="flat" cmpd="sng" algn="ctr">
                      <a:solidFill>
                        <a:srgbClr val="999999"/>
                      </a:solidFill>
                      <a:prstDash val="solid"/>
                      <a:round/>
                      <a:headEnd type="none" w="med" len="med"/>
                      <a:tailEnd type="none" w="med" len="med"/>
                    </a:lnR>
                    <a:lnT w="9525" cap="flat" cmpd="sng" algn="ctr">
                      <a:solidFill>
                        <a:srgbClr val="999999"/>
                      </a:solidFill>
                      <a:prstDash val="solid"/>
                      <a:round/>
                      <a:headEnd type="none" w="med" len="med"/>
                      <a:tailEnd type="none" w="med" len="med"/>
                    </a:lnT>
                    <a:lnB w="9525" cap="flat" cmpd="sng" algn="ctr">
                      <a:solidFill>
                        <a:srgbClr val="999999"/>
                      </a:solidFill>
                      <a:prstDash val="solid"/>
                      <a:round/>
                      <a:headEnd type="none" w="med" len="med"/>
                      <a:tailEnd type="none" w="med" len="med"/>
                    </a:lnB>
                    <a:solidFill>
                      <a:srgbClr val="795FAF"/>
                    </a:solidFill>
                  </a:tcPr>
                </a:tc>
                <a:tc>
                  <a:txBody>
                    <a:bodyPr/>
                    <a:lstStyle/>
                    <a:p>
                      <a:pPr algn="ctr" rtl="0" fontAlgn="base"/>
                      <a:r>
                        <a:rPr lang="en-US" sz="1200" b="0" i="0" dirty="0">
                          <a:effectLst/>
                          <a:latin typeface="Calibri" panose="020F0502020204030204" pitchFamily="34" charset="0"/>
                        </a:rPr>
                        <a:t>        $ 2,755,179 </a:t>
                      </a:r>
                      <a:endParaRPr lang="en-US" sz="1200" b="0" i="0" dirty="0">
                        <a:effectLst/>
                      </a:endParaRPr>
                    </a:p>
                  </a:txBody>
                  <a:tcPr>
                    <a:lnL w="9525" cap="flat" cmpd="sng" algn="ctr">
                      <a:solidFill>
                        <a:srgbClr val="999999"/>
                      </a:solidFill>
                      <a:prstDash val="solid"/>
                      <a:round/>
                      <a:headEnd type="none" w="med" len="med"/>
                      <a:tailEnd type="none" w="med" len="med"/>
                    </a:lnL>
                    <a:lnR w="9525" cap="flat" cmpd="sng" algn="ctr">
                      <a:solidFill>
                        <a:srgbClr val="999999"/>
                      </a:solidFill>
                      <a:prstDash val="solid"/>
                      <a:round/>
                      <a:headEnd type="none" w="med" len="med"/>
                      <a:tailEnd type="none" w="med" len="med"/>
                    </a:lnR>
                    <a:lnT w="9525" cap="flat" cmpd="sng" algn="ctr">
                      <a:solidFill>
                        <a:srgbClr val="999999"/>
                      </a:solidFill>
                      <a:prstDash val="solid"/>
                      <a:round/>
                      <a:headEnd type="none" w="med" len="med"/>
                      <a:tailEnd type="none" w="med" len="med"/>
                    </a:lnT>
                    <a:lnB w="9525" cap="flat" cmpd="sng" algn="ctr">
                      <a:solidFill>
                        <a:srgbClr val="999999"/>
                      </a:solidFill>
                      <a:prstDash val="solid"/>
                      <a:round/>
                      <a:headEnd type="none" w="med" len="med"/>
                      <a:tailEnd type="none" w="med" len="med"/>
                    </a:lnB>
                    <a:solidFill>
                      <a:srgbClr val="C9BFDF"/>
                    </a:solidFill>
                  </a:tcPr>
                </a:tc>
                <a:tc>
                  <a:txBody>
                    <a:bodyPr/>
                    <a:lstStyle/>
                    <a:p>
                      <a:pPr algn="ctr" rtl="0" fontAlgn="base"/>
                      <a:r>
                        <a:rPr lang="en-US" sz="1200" b="0" i="0" dirty="0">
                          <a:effectLst/>
                          <a:latin typeface="+mn-lt"/>
                        </a:rPr>
                        <a:t>$2,960,696</a:t>
                      </a:r>
                    </a:p>
                  </a:txBody>
                  <a:tcPr>
                    <a:lnL w="9525" cap="flat" cmpd="sng" algn="ctr">
                      <a:solidFill>
                        <a:srgbClr val="999999"/>
                      </a:solidFill>
                      <a:prstDash val="solid"/>
                      <a:round/>
                      <a:headEnd type="none" w="med" len="med"/>
                      <a:tailEnd type="none" w="med" len="med"/>
                    </a:lnL>
                    <a:lnR w="9525" cap="flat" cmpd="sng" algn="ctr">
                      <a:solidFill>
                        <a:srgbClr val="999999"/>
                      </a:solidFill>
                      <a:prstDash val="solid"/>
                      <a:round/>
                      <a:headEnd type="none" w="med" len="med"/>
                      <a:tailEnd type="none" w="med" len="med"/>
                    </a:lnR>
                    <a:lnT w="9525" cap="flat" cmpd="sng" algn="ctr">
                      <a:solidFill>
                        <a:srgbClr val="999999"/>
                      </a:solidFill>
                      <a:prstDash val="solid"/>
                      <a:round/>
                      <a:headEnd type="none" w="med" len="med"/>
                      <a:tailEnd type="none" w="med" len="med"/>
                    </a:lnT>
                    <a:lnB w="9525" cap="flat" cmpd="sng" algn="ctr">
                      <a:solidFill>
                        <a:srgbClr val="999999"/>
                      </a:solidFill>
                      <a:prstDash val="solid"/>
                      <a:round/>
                      <a:headEnd type="none" w="med" len="med"/>
                      <a:tailEnd type="none" w="med" len="med"/>
                    </a:lnB>
                    <a:solidFill>
                      <a:srgbClr val="C9BFDF"/>
                    </a:solidFill>
                  </a:tcPr>
                </a:tc>
                <a:tc>
                  <a:txBody>
                    <a:bodyPr/>
                    <a:lstStyle/>
                    <a:p>
                      <a:pPr algn="ctr" rtl="0" fontAlgn="base"/>
                      <a:r>
                        <a:rPr lang="en-US" sz="1200" b="0" i="0" dirty="0">
                          <a:effectLst/>
                          <a:latin typeface="+mn-lt"/>
                        </a:rPr>
                        <a:t>$205,517</a:t>
                      </a:r>
                    </a:p>
                  </a:txBody>
                  <a:tcPr>
                    <a:lnL w="9525" cap="flat" cmpd="sng" algn="ctr">
                      <a:solidFill>
                        <a:srgbClr val="999999"/>
                      </a:solidFill>
                      <a:prstDash val="solid"/>
                      <a:round/>
                      <a:headEnd type="none" w="med" len="med"/>
                      <a:tailEnd type="none" w="med" len="med"/>
                    </a:lnL>
                    <a:lnR w="9525" cap="flat" cmpd="sng" algn="ctr">
                      <a:solidFill>
                        <a:srgbClr val="999999"/>
                      </a:solidFill>
                      <a:prstDash val="solid"/>
                      <a:round/>
                      <a:headEnd type="none" w="med" len="med"/>
                      <a:tailEnd type="none" w="med" len="med"/>
                    </a:lnR>
                    <a:lnT w="9525" cap="flat" cmpd="sng" algn="ctr">
                      <a:solidFill>
                        <a:srgbClr val="999999"/>
                      </a:solidFill>
                      <a:prstDash val="solid"/>
                      <a:round/>
                      <a:headEnd type="none" w="med" len="med"/>
                      <a:tailEnd type="none" w="med" len="med"/>
                    </a:lnT>
                    <a:lnB w="9525" cap="flat" cmpd="sng" algn="ctr">
                      <a:solidFill>
                        <a:srgbClr val="999999"/>
                      </a:solidFill>
                      <a:prstDash val="solid"/>
                      <a:round/>
                      <a:headEnd type="none" w="med" len="med"/>
                      <a:tailEnd type="none" w="med" len="med"/>
                    </a:lnB>
                    <a:solidFill>
                      <a:srgbClr val="C9BFDF"/>
                    </a:solidFill>
                  </a:tcPr>
                </a:tc>
                <a:tc>
                  <a:txBody>
                    <a:bodyPr/>
                    <a:lstStyle/>
                    <a:p>
                      <a:pPr marL="0" marR="0" algn="ctr">
                        <a:spcBef>
                          <a:spcPts val="0"/>
                        </a:spcBef>
                        <a:spcAft>
                          <a:spcPts val="0"/>
                        </a:spcAft>
                      </a:pPr>
                      <a:r>
                        <a:rPr lang="en-US" sz="1200" dirty="0">
                          <a:solidFill>
                            <a:srgbClr val="002060"/>
                          </a:solidFill>
                          <a:effectLst/>
                          <a:highlight>
                            <a:srgbClr val="C9BFDF"/>
                          </a:highlight>
                          <a:latin typeface="Calibri (body)"/>
                          <a:ea typeface="Aptos" panose="020B0004020202020204" pitchFamily="34" charset="0"/>
                          <a:cs typeface="Times New Roman" panose="02020603050405020304" pitchFamily="18" charset="0"/>
                        </a:rPr>
                        <a:t>7.46</a:t>
                      </a:r>
                      <a:endParaRPr lang="en-US" sz="1200" dirty="0">
                        <a:effectLst/>
                        <a:highlight>
                          <a:srgbClr val="C9BFDF"/>
                        </a:highlight>
                        <a:latin typeface="Calibri (body)"/>
                        <a:ea typeface="Aptos" panose="020B0004020202020204" pitchFamily="34" charset="0"/>
                        <a:cs typeface="Aptos" panose="020B0004020202020204" pitchFamily="34" charset="0"/>
                      </a:endParaRPr>
                    </a:p>
                  </a:txBody>
                  <a:tcPr marL="0" marR="0" marT="0" marB="0">
                    <a:lnL w="9525" cap="flat" cmpd="sng" algn="ctr">
                      <a:solidFill>
                        <a:srgbClr val="999999"/>
                      </a:solidFill>
                      <a:prstDash val="solid"/>
                      <a:round/>
                      <a:headEnd type="none" w="med" len="med"/>
                      <a:tailEnd type="none" w="med" len="med"/>
                    </a:lnL>
                    <a:lnR w="9525" cap="flat" cmpd="sng" algn="ctr">
                      <a:solidFill>
                        <a:srgbClr val="999999"/>
                      </a:solidFill>
                      <a:prstDash val="solid"/>
                      <a:round/>
                      <a:headEnd type="none" w="med" len="med"/>
                      <a:tailEnd type="none" w="med" len="med"/>
                    </a:lnR>
                    <a:lnT w="9525" cap="flat" cmpd="sng" algn="ctr">
                      <a:solidFill>
                        <a:srgbClr val="999999"/>
                      </a:solidFill>
                      <a:prstDash val="solid"/>
                      <a:round/>
                      <a:headEnd type="none" w="med" len="med"/>
                      <a:tailEnd type="none" w="med" len="med"/>
                    </a:lnT>
                    <a:lnB w="9525" cap="flat" cmpd="sng" algn="ctr">
                      <a:solidFill>
                        <a:srgbClr val="999999"/>
                      </a:solidFill>
                      <a:prstDash val="solid"/>
                      <a:round/>
                      <a:headEnd type="none" w="med" len="med"/>
                      <a:tailEnd type="none" w="med" len="med"/>
                    </a:lnB>
                    <a:solidFill>
                      <a:srgbClr val="C9BFDF"/>
                    </a:solidFill>
                  </a:tcPr>
                </a:tc>
                <a:extLst>
                  <a:ext uri="{0D108BD9-81ED-4DB2-BD59-A6C34878D82A}">
                    <a16:rowId xmlns:a16="http://schemas.microsoft.com/office/drawing/2014/main" val="449642145"/>
                  </a:ext>
                </a:extLst>
              </a:tr>
              <a:tr h="525864">
                <a:tc>
                  <a:txBody>
                    <a:bodyPr/>
                    <a:lstStyle/>
                    <a:p>
                      <a:pPr algn="l" rtl="0" fontAlgn="base"/>
                      <a:r>
                        <a:rPr lang="en-US" sz="1400" b="1" i="0" dirty="0">
                          <a:solidFill>
                            <a:srgbClr val="FFFFFF"/>
                          </a:solidFill>
                          <a:effectLst/>
                          <a:latin typeface="Calibri" panose="020F0502020204030204" pitchFamily="34" charset="0"/>
                        </a:rPr>
                        <a:t>Instruction</a:t>
                      </a:r>
                      <a:endParaRPr lang="en-US" sz="1400" b="1" i="0" dirty="0">
                        <a:solidFill>
                          <a:srgbClr val="FFFFFF"/>
                        </a:solidFill>
                        <a:effectLst/>
                      </a:endParaRPr>
                    </a:p>
                  </a:txBody>
                  <a:tcPr>
                    <a:lnL w="9525" cap="flat" cmpd="sng" algn="ctr">
                      <a:solidFill>
                        <a:srgbClr val="999999"/>
                      </a:solidFill>
                      <a:prstDash val="solid"/>
                      <a:round/>
                      <a:headEnd type="none" w="med" len="med"/>
                      <a:tailEnd type="none" w="med" len="med"/>
                    </a:lnL>
                    <a:lnR w="9525" cap="flat" cmpd="sng" algn="ctr">
                      <a:solidFill>
                        <a:srgbClr val="999999"/>
                      </a:solidFill>
                      <a:prstDash val="solid"/>
                      <a:round/>
                      <a:headEnd type="none" w="med" len="med"/>
                      <a:tailEnd type="none" w="med" len="med"/>
                    </a:lnR>
                    <a:lnT w="9525" cap="flat" cmpd="sng" algn="ctr">
                      <a:solidFill>
                        <a:srgbClr val="999999"/>
                      </a:solidFill>
                      <a:prstDash val="solid"/>
                      <a:round/>
                      <a:headEnd type="none" w="med" len="med"/>
                      <a:tailEnd type="none" w="med" len="med"/>
                    </a:lnT>
                    <a:lnB w="9525" cap="flat" cmpd="sng" algn="ctr">
                      <a:solidFill>
                        <a:srgbClr val="999999"/>
                      </a:solidFill>
                      <a:prstDash val="solid"/>
                      <a:round/>
                      <a:headEnd type="none" w="med" len="med"/>
                      <a:tailEnd type="none" w="med" len="med"/>
                    </a:lnB>
                    <a:solidFill>
                      <a:srgbClr val="795FAF"/>
                    </a:solidFill>
                  </a:tcPr>
                </a:tc>
                <a:tc>
                  <a:txBody>
                    <a:bodyPr/>
                    <a:lstStyle/>
                    <a:p>
                      <a:pPr algn="ctr" rtl="0" fontAlgn="base"/>
                      <a:r>
                        <a:rPr lang="en-US" sz="1200" b="0" i="0" dirty="0">
                          <a:effectLst/>
                          <a:latin typeface="Calibri" panose="020F0502020204030204" pitchFamily="34" charset="0"/>
                        </a:rPr>
                        <a:t>        $12,106,324 </a:t>
                      </a:r>
                      <a:endParaRPr lang="en-US" sz="1200" b="0" i="0" dirty="0">
                        <a:effectLst/>
                      </a:endParaRPr>
                    </a:p>
                  </a:txBody>
                  <a:tcPr>
                    <a:lnL w="9525" cap="flat" cmpd="sng" algn="ctr">
                      <a:solidFill>
                        <a:srgbClr val="999999"/>
                      </a:solidFill>
                      <a:prstDash val="solid"/>
                      <a:round/>
                      <a:headEnd type="none" w="med" len="med"/>
                      <a:tailEnd type="none" w="med" len="med"/>
                    </a:lnL>
                    <a:lnR w="9525" cap="flat" cmpd="sng" algn="ctr">
                      <a:solidFill>
                        <a:srgbClr val="999999"/>
                      </a:solidFill>
                      <a:prstDash val="solid"/>
                      <a:round/>
                      <a:headEnd type="none" w="med" len="med"/>
                      <a:tailEnd type="none" w="med" len="med"/>
                    </a:lnR>
                    <a:lnT w="9525" cap="flat" cmpd="sng" algn="ctr">
                      <a:solidFill>
                        <a:srgbClr val="999999"/>
                      </a:solidFill>
                      <a:prstDash val="solid"/>
                      <a:round/>
                      <a:headEnd type="none" w="med" len="med"/>
                      <a:tailEnd type="none" w="med" len="med"/>
                    </a:lnT>
                    <a:lnB w="9525" cap="flat" cmpd="sng" algn="ctr">
                      <a:solidFill>
                        <a:srgbClr val="999999"/>
                      </a:solidFill>
                      <a:prstDash val="solid"/>
                      <a:round/>
                      <a:headEnd type="none" w="med" len="med"/>
                      <a:tailEnd type="none" w="med" len="med"/>
                    </a:lnB>
                    <a:solidFill>
                      <a:srgbClr val="E4DFEF"/>
                    </a:solidFill>
                  </a:tcPr>
                </a:tc>
                <a:tc>
                  <a:txBody>
                    <a:bodyPr/>
                    <a:lstStyle/>
                    <a:p>
                      <a:pPr algn="ctr" rtl="0" fontAlgn="base"/>
                      <a:r>
                        <a:rPr lang="en-US" sz="1200" b="0" i="0" dirty="0">
                          <a:effectLst/>
                          <a:latin typeface="+mn-lt"/>
                        </a:rPr>
                        <a:t>$11,730,080</a:t>
                      </a:r>
                    </a:p>
                  </a:txBody>
                  <a:tcPr>
                    <a:lnL w="9525" cap="flat" cmpd="sng" algn="ctr">
                      <a:solidFill>
                        <a:srgbClr val="999999"/>
                      </a:solidFill>
                      <a:prstDash val="solid"/>
                      <a:round/>
                      <a:headEnd type="none" w="med" len="med"/>
                      <a:tailEnd type="none" w="med" len="med"/>
                    </a:lnL>
                    <a:lnR w="9525" cap="flat" cmpd="sng" algn="ctr">
                      <a:solidFill>
                        <a:srgbClr val="999999"/>
                      </a:solidFill>
                      <a:prstDash val="solid"/>
                      <a:round/>
                      <a:headEnd type="none" w="med" len="med"/>
                      <a:tailEnd type="none" w="med" len="med"/>
                    </a:lnR>
                    <a:lnT w="9525" cap="flat" cmpd="sng" algn="ctr">
                      <a:solidFill>
                        <a:srgbClr val="999999"/>
                      </a:solidFill>
                      <a:prstDash val="solid"/>
                      <a:round/>
                      <a:headEnd type="none" w="med" len="med"/>
                      <a:tailEnd type="none" w="med" len="med"/>
                    </a:lnT>
                    <a:lnB w="9525" cap="flat" cmpd="sng" algn="ctr">
                      <a:solidFill>
                        <a:srgbClr val="999999"/>
                      </a:solidFill>
                      <a:prstDash val="solid"/>
                      <a:round/>
                      <a:headEnd type="none" w="med" len="med"/>
                      <a:tailEnd type="none" w="med" len="med"/>
                    </a:lnB>
                    <a:solidFill>
                      <a:srgbClr val="E4DFEF"/>
                    </a:solidFill>
                  </a:tcPr>
                </a:tc>
                <a:tc>
                  <a:txBody>
                    <a:bodyPr/>
                    <a:lstStyle/>
                    <a:p>
                      <a:pPr algn="ctr" rtl="0" fontAlgn="base"/>
                      <a:r>
                        <a:rPr lang="en-US" sz="1200" b="0" i="0" dirty="0">
                          <a:effectLst/>
                          <a:latin typeface="+mn-lt"/>
                        </a:rPr>
                        <a:t>($376,244)</a:t>
                      </a:r>
                    </a:p>
                  </a:txBody>
                  <a:tcPr>
                    <a:lnL w="9525" cap="flat" cmpd="sng" algn="ctr">
                      <a:solidFill>
                        <a:srgbClr val="999999"/>
                      </a:solidFill>
                      <a:prstDash val="solid"/>
                      <a:round/>
                      <a:headEnd type="none" w="med" len="med"/>
                      <a:tailEnd type="none" w="med" len="med"/>
                    </a:lnL>
                    <a:lnR w="9525" cap="flat" cmpd="sng" algn="ctr">
                      <a:solidFill>
                        <a:srgbClr val="999999"/>
                      </a:solidFill>
                      <a:prstDash val="solid"/>
                      <a:round/>
                      <a:headEnd type="none" w="med" len="med"/>
                      <a:tailEnd type="none" w="med" len="med"/>
                    </a:lnR>
                    <a:lnT w="9525" cap="flat" cmpd="sng" algn="ctr">
                      <a:solidFill>
                        <a:srgbClr val="999999"/>
                      </a:solidFill>
                      <a:prstDash val="solid"/>
                      <a:round/>
                      <a:headEnd type="none" w="med" len="med"/>
                      <a:tailEnd type="none" w="med" len="med"/>
                    </a:lnT>
                    <a:lnB w="9525" cap="flat" cmpd="sng" algn="ctr">
                      <a:solidFill>
                        <a:srgbClr val="999999"/>
                      </a:solidFill>
                      <a:prstDash val="solid"/>
                      <a:round/>
                      <a:headEnd type="none" w="med" len="med"/>
                      <a:tailEnd type="none" w="med" len="med"/>
                    </a:lnB>
                    <a:solidFill>
                      <a:srgbClr val="E4DFEF"/>
                    </a:solidFill>
                  </a:tcPr>
                </a:tc>
                <a:tc>
                  <a:txBody>
                    <a:bodyPr/>
                    <a:lstStyle/>
                    <a:p>
                      <a:pPr marL="0" marR="0" algn="ctr">
                        <a:spcBef>
                          <a:spcPts val="0"/>
                        </a:spcBef>
                        <a:spcAft>
                          <a:spcPts val="0"/>
                        </a:spcAft>
                      </a:pPr>
                      <a:r>
                        <a:rPr lang="en-US" sz="1200" dirty="0">
                          <a:solidFill>
                            <a:srgbClr val="002060"/>
                          </a:solidFill>
                          <a:effectLst/>
                          <a:highlight>
                            <a:srgbClr val="E4DFEF"/>
                          </a:highlight>
                          <a:latin typeface="Calibri (body)"/>
                          <a:ea typeface="Aptos" panose="020B0004020202020204" pitchFamily="34" charset="0"/>
                          <a:cs typeface="Times New Roman" panose="02020603050405020304" pitchFamily="18" charset="0"/>
                        </a:rPr>
                        <a:t>(3.10)</a:t>
                      </a:r>
                      <a:endParaRPr lang="en-US" sz="1200" dirty="0">
                        <a:effectLst/>
                        <a:highlight>
                          <a:srgbClr val="E4DFEF"/>
                        </a:highlight>
                        <a:latin typeface="Calibri (body)"/>
                        <a:ea typeface="Aptos" panose="020B0004020202020204" pitchFamily="34" charset="0"/>
                        <a:cs typeface="Aptos" panose="020B0004020202020204" pitchFamily="34" charset="0"/>
                      </a:endParaRPr>
                    </a:p>
                  </a:txBody>
                  <a:tcPr marL="0" marR="0" marT="0" marB="0">
                    <a:lnL w="9525" cap="flat" cmpd="sng" algn="ctr">
                      <a:solidFill>
                        <a:srgbClr val="999999"/>
                      </a:solidFill>
                      <a:prstDash val="solid"/>
                      <a:round/>
                      <a:headEnd type="none" w="med" len="med"/>
                      <a:tailEnd type="none" w="med" len="med"/>
                    </a:lnL>
                    <a:lnR w="9525" cap="flat" cmpd="sng" algn="ctr">
                      <a:solidFill>
                        <a:srgbClr val="999999"/>
                      </a:solidFill>
                      <a:prstDash val="solid"/>
                      <a:round/>
                      <a:headEnd type="none" w="med" len="med"/>
                      <a:tailEnd type="none" w="med" len="med"/>
                    </a:lnR>
                    <a:lnT w="9525" cap="flat" cmpd="sng" algn="ctr">
                      <a:solidFill>
                        <a:srgbClr val="999999"/>
                      </a:solidFill>
                      <a:prstDash val="solid"/>
                      <a:round/>
                      <a:headEnd type="none" w="med" len="med"/>
                      <a:tailEnd type="none" w="med" len="med"/>
                    </a:lnT>
                    <a:lnB w="9525" cap="flat" cmpd="sng" algn="ctr">
                      <a:solidFill>
                        <a:srgbClr val="999999"/>
                      </a:solidFill>
                      <a:prstDash val="solid"/>
                      <a:round/>
                      <a:headEnd type="none" w="med" len="med"/>
                      <a:tailEnd type="none" w="med" len="med"/>
                    </a:lnB>
                    <a:solidFill>
                      <a:srgbClr val="E4DFEF"/>
                    </a:solidFill>
                  </a:tcPr>
                </a:tc>
                <a:extLst>
                  <a:ext uri="{0D108BD9-81ED-4DB2-BD59-A6C34878D82A}">
                    <a16:rowId xmlns:a16="http://schemas.microsoft.com/office/drawing/2014/main" val="420707134"/>
                  </a:ext>
                </a:extLst>
              </a:tr>
              <a:tr h="525864">
                <a:tc>
                  <a:txBody>
                    <a:bodyPr/>
                    <a:lstStyle/>
                    <a:p>
                      <a:pPr algn="l" rtl="0" fontAlgn="base"/>
                      <a:r>
                        <a:rPr lang="en-US" sz="1400" b="1" i="0" dirty="0">
                          <a:solidFill>
                            <a:srgbClr val="FFFFFF"/>
                          </a:solidFill>
                          <a:effectLst/>
                          <a:latin typeface="Calibri" panose="020F0502020204030204" pitchFamily="34" charset="0"/>
                        </a:rPr>
                        <a:t>Transportation</a:t>
                      </a:r>
                      <a:endParaRPr lang="en-US" sz="1400" b="1" i="0" dirty="0">
                        <a:solidFill>
                          <a:srgbClr val="FFFFFF"/>
                        </a:solidFill>
                        <a:effectLst/>
                      </a:endParaRPr>
                    </a:p>
                  </a:txBody>
                  <a:tcPr>
                    <a:lnL w="9525" cap="flat" cmpd="sng" algn="ctr">
                      <a:solidFill>
                        <a:srgbClr val="999999"/>
                      </a:solidFill>
                      <a:prstDash val="solid"/>
                      <a:round/>
                      <a:headEnd type="none" w="med" len="med"/>
                      <a:tailEnd type="none" w="med" len="med"/>
                    </a:lnL>
                    <a:lnR w="9525" cap="flat" cmpd="sng" algn="ctr">
                      <a:solidFill>
                        <a:srgbClr val="999999"/>
                      </a:solidFill>
                      <a:prstDash val="solid"/>
                      <a:round/>
                      <a:headEnd type="none" w="med" len="med"/>
                      <a:tailEnd type="none" w="med" len="med"/>
                    </a:lnR>
                    <a:lnT w="9525" cap="flat" cmpd="sng" algn="ctr">
                      <a:solidFill>
                        <a:srgbClr val="999999"/>
                      </a:solidFill>
                      <a:prstDash val="solid"/>
                      <a:round/>
                      <a:headEnd type="none" w="med" len="med"/>
                      <a:tailEnd type="none" w="med" len="med"/>
                    </a:lnT>
                    <a:lnB w="9525" cap="flat" cmpd="sng" algn="ctr">
                      <a:solidFill>
                        <a:srgbClr val="999999"/>
                      </a:solidFill>
                      <a:prstDash val="solid"/>
                      <a:round/>
                      <a:headEnd type="none" w="med" len="med"/>
                      <a:tailEnd type="none" w="med" len="med"/>
                    </a:lnB>
                    <a:solidFill>
                      <a:srgbClr val="795FAF"/>
                    </a:solidFill>
                  </a:tcPr>
                </a:tc>
                <a:tc>
                  <a:txBody>
                    <a:bodyPr/>
                    <a:lstStyle/>
                    <a:p>
                      <a:pPr algn="ctr" rtl="0" fontAlgn="base"/>
                      <a:r>
                        <a:rPr lang="en-US" sz="1200" b="0" i="0" dirty="0">
                          <a:effectLst/>
                          <a:latin typeface="Calibri" panose="020F0502020204030204" pitchFamily="34" charset="0"/>
                        </a:rPr>
                        <a:t>        $ 1,140,057 </a:t>
                      </a:r>
                      <a:endParaRPr lang="en-US" sz="1200" b="0" i="0" dirty="0">
                        <a:effectLst/>
                      </a:endParaRPr>
                    </a:p>
                  </a:txBody>
                  <a:tcPr>
                    <a:lnL w="9525" cap="flat" cmpd="sng" algn="ctr">
                      <a:solidFill>
                        <a:srgbClr val="999999"/>
                      </a:solidFill>
                      <a:prstDash val="solid"/>
                      <a:round/>
                      <a:headEnd type="none" w="med" len="med"/>
                      <a:tailEnd type="none" w="med" len="med"/>
                    </a:lnL>
                    <a:lnR w="9525" cap="flat" cmpd="sng" algn="ctr">
                      <a:solidFill>
                        <a:srgbClr val="999999"/>
                      </a:solidFill>
                      <a:prstDash val="solid"/>
                      <a:round/>
                      <a:headEnd type="none" w="med" len="med"/>
                      <a:tailEnd type="none" w="med" len="med"/>
                    </a:lnR>
                    <a:lnT w="9525" cap="flat" cmpd="sng" algn="ctr">
                      <a:solidFill>
                        <a:srgbClr val="999999"/>
                      </a:solidFill>
                      <a:prstDash val="solid"/>
                      <a:round/>
                      <a:headEnd type="none" w="med" len="med"/>
                      <a:tailEnd type="none" w="med" len="med"/>
                    </a:lnT>
                    <a:lnB w="9525" cap="flat" cmpd="sng" algn="ctr">
                      <a:solidFill>
                        <a:srgbClr val="999999"/>
                      </a:solidFill>
                      <a:prstDash val="solid"/>
                      <a:round/>
                      <a:headEnd type="none" w="med" len="med"/>
                      <a:tailEnd type="none" w="med" len="med"/>
                    </a:lnB>
                    <a:solidFill>
                      <a:srgbClr val="C9BFDF"/>
                    </a:solidFill>
                  </a:tcPr>
                </a:tc>
                <a:tc>
                  <a:txBody>
                    <a:bodyPr/>
                    <a:lstStyle/>
                    <a:p>
                      <a:pPr algn="ctr" rtl="0" fontAlgn="base"/>
                      <a:r>
                        <a:rPr lang="en-US" sz="1200" b="0" i="0" dirty="0">
                          <a:effectLst/>
                          <a:latin typeface="+mn-lt"/>
                        </a:rPr>
                        <a:t>$1,119,849</a:t>
                      </a:r>
                    </a:p>
                  </a:txBody>
                  <a:tcPr>
                    <a:lnL w="9525" cap="flat" cmpd="sng" algn="ctr">
                      <a:solidFill>
                        <a:srgbClr val="999999"/>
                      </a:solidFill>
                      <a:prstDash val="solid"/>
                      <a:round/>
                      <a:headEnd type="none" w="med" len="med"/>
                      <a:tailEnd type="none" w="med" len="med"/>
                    </a:lnL>
                    <a:lnR w="9525" cap="flat" cmpd="sng" algn="ctr">
                      <a:solidFill>
                        <a:srgbClr val="999999"/>
                      </a:solidFill>
                      <a:prstDash val="solid"/>
                      <a:round/>
                      <a:headEnd type="none" w="med" len="med"/>
                      <a:tailEnd type="none" w="med" len="med"/>
                    </a:lnR>
                    <a:lnT w="9525" cap="flat" cmpd="sng" algn="ctr">
                      <a:solidFill>
                        <a:srgbClr val="999999"/>
                      </a:solidFill>
                      <a:prstDash val="solid"/>
                      <a:round/>
                      <a:headEnd type="none" w="med" len="med"/>
                      <a:tailEnd type="none" w="med" len="med"/>
                    </a:lnT>
                    <a:lnB w="9525" cap="flat" cmpd="sng" algn="ctr">
                      <a:solidFill>
                        <a:srgbClr val="999999"/>
                      </a:solidFill>
                      <a:prstDash val="solid"/>
                      <a:round/>
                      <a:headEnd type="none" w="med" len="med"/>
                      <a:tailEnd type="none" w="med" len="med"/>
                    </a:lnB>
                    <a:solidFill>
                      <a:srgbClr val="C9BFDF"/>
                    </a:solidFill>
                  </a:tcPr>
                </a:tc>
                <a:tc>
                  <a:txBody>
                    <a:bodyPr/>
                    <a:lstStyle/>
                    <a:p>
                      <a:pPr algn="ctr" rtl="0" fontAlgn="base"/>
                      <a:r>
                        <a:rPr lang="en-US" sz="1200" b="0" i="0" dirty="0">
                          <a:effectLst/>
                          <a:latin typeface="+mn-lt"/>
                        </a:rPr>
                        <a:t>($20,208)</a:t>
                      </a:r>
                    </a:p>
                  </a:txBody>
                  <a:tcPr>
                    <a:lnL w="9525" cap="flat" cmpd="sng" algn="ctr">
                      <a:solidFill>
                        <a:srgbClr val="999999"/>
                      </a:solidFill>
                      <a:prstDash val="solid"/>
                      <a:round/>
                      <a:headEnd type="none" w="med" len="med"/>
                      <a:tailEnd type="none" w="med" len="med"/>
                    </a:lnL>
                    <a:lnR w="9525" cap="flat" cmpd="sng" algn="ctr">
                      <a:solidFill>
                        <a:srgbClr val="999999"/>
                      </a:solidFill>
                      <a:prstDash val="solid"/>
                      <a:round/>
                      <a:headEnd type="none" w="med" len="med"/>
                      <a:tailEnd type="none" w="med" len="med"/>
                    </a:lnR>
                    <a:lnT w="9525" cap="flat" cmpd="sng" algn="ctr">
                      <a:solidFill>
                        <a:srgbClr val="999999"/>
                      </a:solidFill>
                      <a:prstDash val="solid"/>
                      <a:round/>
                      <a:headEnd type="none" w="med" len="med"/>
                      <a:tailEnd type="none" w="med" len="med"/>
                    </a:lnT>
                    <a:lnB w="9525" cap="flat" cmpd="sng" algn="ctr">
                      <a:solidFill>
                        <a:srgbClr val="999999"/>
                      </a:solidFill>
                      <a:prstDash val="solid"/>
                      <a:round/>
                      <a:headEnd type="none" w="med" len="med"/>
                      <a:tailEnd type="none" w="med" len="med"/>
                    </a:lnB>
                    <a:solidFill>
                      <a:srgbClr val="C9BFDF"/>
                    </a:solidFill>
                  </a:tcPr>
                </a:tc>
                <a:tc>
                  <a:txBody>
                    <a:bodyPr/>
                    <a:lstStyle/>
                    <a:p>
                      <a:pPr marL="0" marR="0" algn="ctr">
                        <a:spcBef>
                          <a:spcPts val="0"/>
                        </a:spcBef>
                        <a:spcAft>
                          <a:spcPts val="0"/>
                        </a:spcAft>
                      </a:pPr>
                      <a:r>
                        <a:rPr lang="en-US" sz="1200" dirty="0">
                          <a:solidFill>
                            <a:srgbClr val="002060"/>
                          </a:solidFill>
                          <a:effectLst/>
                          <a:highlight>
                            <a:srgbClr val="C9BFDF"/>
                          </a:highlight>
                          <a:latin typeface="Calibri (body)"/>
                          <a:ea typeface="Aptos" panose="020B0004020202020204" pitchFamily="34" charset="0"/>
                          <a:cs typeface="Times New Roman" panose="02020603050405020304" pitchFamily="18" charset="0"/>
                        </a:rPr>
                        <a:t>(1.77)</a:t>
                      </a:r>
                      <a:endParaRPr lang="en-US" sz="1200" dirty="0">
                        <a:effectLst/>
                        <a:highlight>
                          <a:srgbClr val="C9BFDF"/>
                        </a:highlight>
                        <a:latin typeface="Calibri (body)"/>
                        <a:ea typeface="Aptos" panose="020B0004020202020204" pitchFamily="34" charset="0"/>
                        <a:cs typeface="Aptos" panose="020B0004020202020204" pitchFamily="34" charset="0"/>
                      </a:endParaRPr>
                    </a:p>
                  </a:txBody>
                  <a:tcPr marL="0" marR="0" marT="0" marB="0">
                    <a:lnL w="9525" cap="flat" cmpd="sng" algn="ctr">
                      <a:solidFill>
                        <a:srgbClr val="999999"/>
                      </a:solidFill>
                      <a:prstDash val="solid"/>
                      <a:round/>
                      <a:headEnd type="none" w="med" len="med"/>
                      <a:tailEnd type="none" w="med" len="med"/>
                    </a:lnL>
                    <a:lnR w="9525" cap="flat" cmpd="sng" algn="ctr">
                      <a:solidFill>
                        <a:srgbClr val="999999"/>
                      </a:solidFill>
                      <a:prstDash val="solid"/>
                      <a:round/>
                      <a:headEnd type="none" w="med" len="med"/>
                      <a:tailEnd type="none" w="med" len="med"/>
                    </a:lnR>
                    <a:lnT w="9525" cap="flat" cmpd="sng" algn="ctr">
                      <a:solidFill>
                        <a:srgbClr val="999999"/>
                      </a:solidFill>
                      <a:prstDash val="solid"/>
                      <a:round/>
                      <a:headEnd type="none" w="med" len="med"/>
                      <a:tailEnd type="none" w="med" len="med"/>
                    </a:lnT>
                    <a:lnB w="9525" cap="flat" cmpd="sng" algn="ctr">
                      <a:solidFill>
                        <a:srgbClr val="999999"/>
                      </a:solidFill>
                      <a:prstDash val="solid"/>
                      <a:round/>
                      <a:headEnd type="none" w="med" len="med"/>
                      <a:tailEnd type="none" w="med" len="med"/>
                    </a:lnB>
                    <a:solidFill>
                      <a:srgbClr val="C9BFDF"/>
                    </a:solidFill>
                  </a:tcPr>
                </a:tc>
                <a:extLst>
                  <a:ext uri="{0D108BD9-81ED-4DB2-BD59-A6C34878D82A}">
                    <a16:rowId xmlns:a16="http://schemas.microsoft.com/office/drawing/2014/main" val="2643119046"/>
                  </a:ext>
                </a:extLst>
              </a:tr>
              <a:tr h="525864">
                <a:tc>
                  <a:txBody>
                    <a:bodyPr/>
                    <a:lstStyle/>
                    <a:p>
                      <a:pPr algn="l" rtl="0" fontAlgn="base"/>
                      <a:r>
                        <a:rPr lang="en-US" sz="1400" b="1" i="0" dirty="0">
                          <a:solidFill>
                            <a:srgbClr val="FFFFFF"/>
                          </a:solidFill>
                          <a:effectLst/>
                          <a:latin typeface="Calibri" panose="020F0502020204030204" pitchFamily="34" charset="0"/>
                        </a:rPr>
                        <a:t>Employee Benefits </a:t>
                      </a:r>
                      <a:endParaRPr lang="en-US" sz="1400" b="1" i="0" dirty="0">
                        <a:solidFill>
                          <a:srgbClr val="FFFFFF"/>
                        </a:solidFill>
                        <a:effectLst/>
                      </a:endParaRPr>
                    </a:p>
                  </a:txBody>
                  <a:tcPr>
                    <a:lnL w="9525" cap="flat" cmpd="sng" algn="ctr">
                      <a:solidFill>
                        <a:srgbClr val="999999"/>
                      </a:solidFill>
                      <a:prstDash val="solid"/>
                      <a:round/>
                      <a:headEnd type="none" w="med" len="med"/>
                      <a:tailEnd type="none" w="med" len="med"/>
                    </a:lnL>
                    <a:lnR w="9525" cap="flat" cmpd="sng" algn="ctr">
                      <a:solidFill>
                        <a:srgbClr val="999999"/>
                      </a:solidFill>
                      <a:prstDash val="solid"/>
                      <a:round/>
                      <a:headEnd type="none" w="med" len="med"/>
                      <a:tailEnd type="none" w="med" len="med"/>
                    </a:lnR>
                    <a:lnT w="9525" cap="flat" cmpd="sng" algn="ctr">
                      <a:solidFill>
                        <a:srgbClr val="999999"/>
                      </a:solidFill>
                      <a:prstDash val="solid"/>
                      <a:round/>
                      <a:headEnd type="none" w="med" len="med"/>
                      <a:tailEnd type="none" w="med" len="med"/>
                    </a:lnT>
                    <a:lnB w="9525" cap="flat" cmpd="sng" algn="ctr">
                      <a:solidFill>
                        <a:srgbClr val="999999"/>
                      </a:solidFill>
                      <a:prstDash val="solid"/>
                      <a:round/>
                      <a:headEnd type="none" w="med" len="med"/>
                      <a:tailEnd type="none" w="med" len="med"/>
                    </a:lnB>
                    <a:solidFill>
                      <a:srgbClr val="795FAF"/>
                    </a:solidFill>
                  </a:tcPr>
                </a:tc>
                <a:tc>
                  <a:txBody>
                    <a:bodyPr/>
                    <a:lstStyle/>
                    <a:p>
                      <a:pPr algn="ctr" rtl="0" fontAlgn="base"/>
                      <a:r>
                        <a:rPr lang="en-US" sz="1200" b="0" i="0" dirty="0">
                          <a:effectLst/>
                          <a:latin typeface="Calibri" panose="020F0502020204030204" pitchFamily="34" charset="0"/>
                        </a:rPr>
                        <a:t>        $ 4,482,380 </a:t>
                      </a:r>
                      <a:endParaRPr lang="en-US" sz="1200" b="0" i="0" dirty="0">
                        <a:effectLst/>
                      </a:endParaRPr>
                    </a:p>
                  </a:txBody>
                  <a:tcPr>
                    <a:lnL w="9525" cap="flat" cmpd="sng" algn="ctr">
                      <a:solidFill>
                        <a:srgbClr val="999999"/>
                      </a:solidFill>
                      <a:prstDash val="solid"/>
                      <a:round/>
                      <a:headEnd type="none" w="med" len="med"/>
                      <a:tailEnd type="none" w="med" len="med"/>
                    </a:lnL>
                    <a:lnR w="9525" cap="flat" cmpd="sng" algn="ctr">
                      <a:solidFill>
                        <a:srgbClr val="999999"/>
                      </a:solidFill>
                      <a:prstDash val="solid"/>
                      <a:round/>
                      <a:headEnd type="none" w="med" len="med"/>
                      <a:tailEnd type="none" w="med" len="med"/>
                    </a:lnR>
                    <a:lnT w="9525" cap="flat" cmpd="sng" algn="ctr">
                      <a:solidFill>
                        <a:srgbClr val="999999"/>
                      </a:solidFill>
                      <a:prstDash val="solid"/>
                      <a:round/>
                      <a:headEnd type="none" w="med" len="med"/>
                      <a:tailEnd type="none" w="med" len="med"/>
                    </a:lnT>
                    <a:lnB w="9525" cap="flat" cmpd="sng" algn="ctr">
                      <a:solidFill>
                        <a:srgbClr val="999999"/>
                      </a:solidFill>
                      <a:prstDash val="solid"/>
                      <a:round/>
                      <a:headEnd type="none" w="med" len="med"/>
                      <a:tailEnd type="none" w="med" len="med"/>
                    </a:lnB>
                    <a:solidFill>
                      <a:srgbClr val="E4DFEF"/>
                    </a:solidFill>
                  </a:tcPr>
                </a:tc>
                <a:tc>
                  <a:txBody>
                    <a:bodyPr/>
                    <a:lstStyle/>
                    <a:p>
                      <a:pPr algn="ctr" rtl="0" fontAlgn="base"/>
                      <a:r>
                        <a:rPr lang="en-US" sz="1200" b="0" i="0" dirty="0">
                          <a:effectLst/>
                          <a:latin typeface="+mn-lt"/>
                        </a:rPr>
                        <a:t>$4,596,100</a:t>
                      </a:r>
                    </a:p>
                  </a:txBody>
                  <a:tcPr>
                    <a:lnL w="9525" cap="flat" cmpd="sng" algn="ctr">
                      <a:solidFill>
                        <a:srgbClr val="999999"/>
                      </a:solidFill>
                      <a:prstDash val="solid"/>
                      <a:round/>
                      <a:headEnd type="none" w="med" len="med"/>
                      <a:tailEnd type="none" w="med" len="med"/>
                    </a:lnL>
                    <a:lnR w="9525" cap="flat" cmpd="sng" algn="ctr">
                      <a:solidFill>
                        <a:srgbClr val="999999"/>
                      </a:solidFill>
                      <a:prstDash val="solid"/>
                      <a:round/>
                      <a:headEnd type="none" w="med" len="med"/>
                      <a:tailEnd type="none" w="med" len="med"/>
                    </a:lnR>
                    <a:lnT w="9525" cap="flat" cmpd="sng" algn="ctr">
                      <a:solidFill>
                        <a:srgbClr val="999999"/>
                      </a:solidFill>
                      <a:prstDash val="solid"/>
                      <a:round/>
                      <a:headEnd type="none" w="med" len="med"/>
                      <a:tailEnd type="none" w="med" len="med"/>
                    </a:lnT>
                    <a:lnB w="9525" cap="flat" cmpd="sng" algn="ctr">
                      <a:solidFill>
                        <a:srgbClr val="999999"/>
                      </a:solidFill>
                      <a:prstDash val="solid"/>
                      <a:round/>
                      <a:headEnd type="none" w="med" len="med"/>
                      <a:tailEnd type="none" w="med" len="med"/>
                    </a:lnB>
                    <a:solidFill>
                      <a:srgbClr val="E4DFEF"/>
                    </a:solidFill>
                  </a:tcPr>
                </a:tc>
                <a:tc>
                  <a:txBody>
                    <a:bodyPr/>
                    <a:lstStyle/>
                    <a:p>
                      <a:pPr algn="ctr" rtl="0" fontAlgn="base"/>
                      <a:r>
                        <a:rPr lang="en-US" sz="1200" b="0" i="0" dirty="0">
                          <a:effectLst/>
                          <a:latin typeface="+mn-lt"/>
                        </a:rPr>
                        <a:t>$113,720</a:t>
                      </a:r>
                    </a:p>
                  </a:txBody>
                  <a:tcPr>
                    <a:lnL w="9525" cap="flat" cmpd="sng" algn="ctr">
                      <a:solidFill>
                        <a:srgbClr val="999999"/>
                      </a:solidFill>
                      <a:prstDash val="solid"/>
                      <a:round/>
                      <a:headEnd type="none" w="med" len="med"/>
                      <a:tailEnd type="none" w="med" len="med"/>
                    </a:lnL>
                    <a:lnR w="9525" cap="flat" cmpd="sng" algn="ctr">
                      <a:solidFill>
                        <a:srgbClr val="999999"/>
                      </a:solidFill>
                      <a:prstDash val="solid"/>
                      <a:round/>
                      <a:headEnd type="none" w="med" len="med"/>
                      <a:tailEnd type="none" w="med" len="med"/>
                    </a:lnR>
                    <a:lnT w="9525" cap="flat" cmpd="sng" algn="ctr">
                      <a:solidFill>
                        <a:srgbClr val="999999"/>
                      </a:solidFill>
                      <a:prstDash val="solid"/>
                      <a:round/>
                      <a:headEnd type="none" w="med" len="med"/>
                      <a:tailEnd type="none" w="med" len="med"/>
                    </a:lnT>
                    <a:lnB w="9525" cap="flat" cmpd="sng" algn="ctr">
                      <a:solidFill>
                        <a:srgbClr val="999999"/>
                      </a:solidFill>
                      <a:prstDash val="solid"/>
                      <a:round/>
                      <a:headEnd type="none" w="med" len="med"/>
                      <a:tailEnd type="none" w="med" len="med"/>
                    </a:lnB>
                    <a:solidFill>
                      <a:srgbClr val="E4DFEF"/>
                    </a:solidFill>
                  </a:tcPr>
                </a:tc>
                <a:tc>
                  <a:txBody>
                    <a:bodyPr/>
                    <a:lstStyle/>
                    <a:p>
                      <a:pPr marL="0" marR="0" algn="ctr">
                        <a:spcBef>
                          <a:spcPts val="0"/>
                        </a:spcBef>
                        <a:spcAft>
                          <a:spcPts val="0"/>
                        </a:spcAft>
                      </a:pPr>
                      <a:r>
                        <a:rPr lang="en-US" sz="1200" dirty="0">
                          <a:solidFill>
                            <a:srgbClr val="002060"/>
                          </a:solidFill>
                          <a:effectLst/>
                          <a:highlight>
                            <a:srgbClr val="E4DFEF"/>
                          </a:highlight>
                          <a:latin typeface="Calibri (body)"/>
                          <a:ea typeface="Aptos" panose="020B0004020202020204" pitchFamily="34" charset="0"/>
                          <a:cs typeface="Times New Roman" panose="02020603050405020304" pitchFamily="18" charset="0"/>
                        </a:rPr>
                        <a:t>2.54</a:t>
                      </a:r>
                      <a:endParaRPr lang="en-US" sz="1200" dirty="0">
                        <a:effectLst/>
                        <a:highlight>
                          <a:srgbClr val="E4DFEF"/>
                        </a:highlight>
                        <a:latin typeface="Calibri (body)"/>
                        <a:ea typeface="Aptos" panose="020B0004020202020204" pitchFamily="34" charset="0"/>
                        <a:cs typeface="Aptos" panose="020B0004020202020204" pitchFamily="34" charset="0"/>
                      </a:endParaRPr>
                    </a:p>
                  </a:txBody>
                  <a:tcPr marL="0" marR="0" marT="0" marB="0">
                    <a:lnL w="9525" cap="flat" cmpd="sng" algn="ctr">
                      <a:solidFill>
                        <a:srgbClr val="999999"/>
                      </a:solidFill>
                      <a:prstDash val="solid"/>
                      <a:round/>
                      <a:headEnd type="none" w="med" len="med"/>
                      <a:tailEnd type="none" w="med" len="med"/>
                    </a:lnL>
                    <a:lnR w="9525" cap="flat" cmpd="sng" algn="ctr">
                      <a:solidFill>
                        <a:srgbClr val="999999"/>
                      </a:solidFill>
                      <a:prstDash val="solid"/>
                      <a:round/>
                      <a:headEnd type="none" w="med" len="med"/>
                      <a:tailEnd type="none" w="med" len="med"/>
                    </a:lnR>
                    <a:lnT w="9525" cap="flat" cmpd="sng" algn="ctr">
                      <a:solidFill>
                        <a:srgbClr val="999999"/>
                      </a:solidFill>
                      <a:prstDash val="solid"/>
                      <a:round/>
                      <a:headEnd type="none" w="med" len="med"/>
                      <a:tailEnd type="none" w="med" len="med"/>
                    </a:lnT>
                    <a:lnB w="9525" cap="flat" cmpd="sng" algn="ctr">
                      <a:solidFill>
                        <a:srgbClr val="999999"/>
                      </a:solidFill>
                      <a:prstDash val="solid"/>
                      <a:round/>
                      <a:headEnd type="none" w="med" len="med"/>
                      <a:tailEnd type="none" w="med" len="med"/>
                    </a:lnB>
                    <a:solidFill>
                      <a:srgbClr val="E4DFEF"/>
                    </a:solidFill>
                  </a:tcPr>
                </a:tc>
                <a:extLst>
                  <a:ext uri="{0D108BD9-81ED-4DB2-BD59-A6C34878D82A}">
                    <a16:rowId xmlns:a16="http://schemas.microsoft.com/office/drawing/2014/main" val="3169923186"/>
                  </a:ext>
                </a:extLst>
              </a:tr>
              <a:tr h="525864">
                <a:tc>
                  <a:txBody>
                    <a:bodyPr/>
                    <a:lstStyle/>
                    <a:p>
                      <a:pPr algn="l" rtl="0" fontAlgn="base"/>
                      <a:r>
                        <a:rPr lang="en-US" sz="1400" b="1" i="0" dirty="0">
                          <a:solidFill>
                            <a:srgbClr val="FFFFFF"/>
                          </a:solidFill>
                          <a:effectLst/>
                          <a:latin typeface="Calibri" panose="020F0502020204030204" pitchFamily="34" charset="0"/>
                        </a:rPr>
                        <a:t>Debt Service</a:t>
                      </a:r>
                      <a:endParaRPr lang="en-US" sz="1400" b="1" i="0" dirty="0">
                        <a:solidFill>
                          <a:srgbClr val="FFFFFF"/>
                        </a:solidFill>
                        <a:effectLst/>
                      </a:endParaRPr>
                    </a:p>
                  </a:txBody>
                  <a:tcPr>
                    <a:lnL w="9525" cap="flat" cmpd="sng" algn="ctr">
                      <a:solidFill>
                        <a:srgbClr val="999999"/>
                      </a:solidFill>
                      <a:prstDash val="solid"/>
                      <a:round/>
                      <a:headEnd type="none" w="med" len="med"/>
                      <a:tailEnd type="none" w="med" len="med"/>
                    </a:lnL>
                    <a:lnR w="9525" cap="flat" cmpd="sng" algn="ctr">
                      <a:solidFill>
                        <a:srgbClr val="999999"/>
                      </a:solidFill>
                      <a:prstDash val="solid"/>
                      <a:round/>
                      <a:headEnd type="none" w="med" len="med"/>
                      <a:tailEnd type="none" w="med" len="med"/>
                    </a:lnR>
                    <a:lnT w="9525" cap="flat" cmpd="sng" algn="ctr">
                      <a:solidFill>
                        <a:srgbClr val="999999"/>
                      </a:solidFill>
                      <a:prstDash val="solid"/>
                      <a:round/>
                      <a:headEnd type="none" w="med" len="med"/>
                      <a:tailEnd type="none" w="med" len="med"/>
                    </a:lnT>
                    <a:lnB w="9525" cap="flat" cmpd="sng" algn="ctr">
                      <a:solidFill>
                        <a:srgbClr val="999999"/>
                      </a:solidFill>
                      <a:prstDash val="solid"/>
                      <a:round/>
                      <a:headEnd type="none" w="med" len="med"/>
                      <a:tailEnd type="none" w="med" len="med"/>
                    </a:lnB>
                    <a:solidFill>
                      <a:srgbClr val="795FAF"/>
                    </a:solidFill>
                  </a:tcPr>
                </a:tc>
                <a:tc>
                  <a:txBody>
                    <a:bodyPr/>
                    <a:lstStyle/>
                    <a:p>
                      <a:pPr algn="ctr" rtl="0" fontAlgn="base"/>
                      <a:r>
                        <a:rPr lang="en-US" sz="1200" b="0" i="0" dirty="0">
                          <a:effectLst/>
                          <a:latin typeface="Calibri" panose="020F0502020204030204" pitchFamily="34" charset="0"/>
                        </a:rPr>
                        <a:t>        $ 2,066,085 </a:t>
                      </a:r>
                      <a:endParaRPr lang="en-US" sz="1200" b="0" i="0" dirty="0">
                        <a:effectLst/>
                      </a:endParaRPr>
                    </a:p>
                  </a:txBody>
                  <a:tcPr>
                    <a:lnL w="9525" cap="flat" cmpd="sng" algn="ctr">
                      <a:solidFill>
                        <a:srgbClr val="999999"/>
                      </a:solidFill>
                      <a:prstDash val="solid"/>
                      <a:round/>
                      <a:headEnd type="none" w="med" len="med"/>
                      <a:tailEnd type="none" w="med" len="med"/>
                    </a:lnL>
                    <a:lnR w="9525" cap="flat" cmpd="sng" algn="ctr">
                      <a:solidFill>
                        <a:srgbClr val="999999"/>
                      </a:solidFill>
                      <a:prstDash val="solid"/>
                      <a:round/>
                      <a:headEnd type="none" w="med" len="med"/>
                      <a:tailEnd type="none" w="med" len="med"/>
                    </a:lnR>
                    <a:lnT w="9525" cap="flat" cmpd="sng" algn="ctr">
                      <a:solidFill>
                        <a:srgbClr val="999999"/>
                      </a:solidFill>
                      <a:prstDash val="solid"/>
                      <a:round/>
                      <a:headEnd type="none" w="med" len="med"/>
                      <a:tailEnd type="none" w="med" len="med"/>
                    </a:lnT>
                    <a:lnB w="9525" cap="flat" cmpd="sng" algn="ctr">
                      <a:solidFill>
                        <a:srgbClr val="999999"/>
                      </a:solidFill>
                      <a:prstDash val="solid"/>
                      <a:round/>
                      <a:headEnd type="none" w="med" len="med"/>
                      <a:tailEnd type="none" w="med" len="med"/>
                    </a:lnB>
                    <a:solidFill>
                      <a:srgbClr val="C9BFDF"/>
                    </a:solidFill>
                  </a:tcPr>
                </a:tc>
                <a:tc>
                  <a:txBody>
                    <a:bodyPr/>
                    <a:lstStyle/>
                    <a:p>
                      <a:pPr algn="ctr" rtl="0" fontAlgn="base"/>
                      <a:r>
                        <a:rPr lang="en-US" sz="1200" b="0" i="0" dirty="0">
                          <a:effectLst/>
                          <a:latin typeface="+mn-lt"/>
                        </a:rPr>
                        <a:t>$2,245,722</a:t>
                      </a:r>
                    </a:p>
                  </a:txBody>
                  <a:tcPr>
                    <a:lnL w="9525" cap="flat" cmpd="sng" algn="ctr">
                      <a:solidFill>
                        <a:srgbClr val="999999"/>
                      </a:solidFill>
                      <a:prstDash val="solid"/>
                      <a:round/>
                      <a:headEnd type="none" w="med" len="med"/>
                      <a:tailEnd type="none" w="med" len="med"/>
                    </a:lnL>
                    <a:lnR w="9525" cap="flat" cmpd="sng" algn="ctr">
                      <a:solidFill>
                        <a:srgbClr val="999999"/>
                      </a:solidFill>
                      <a:prstDash val="solid"/>
                      <a:round/>
                      <a:headEnd type="none" w="med" len="med"/>
                      <a:tailEnd type="none" w="med" len="med"/>
                    </a:lnR>
                    <a:lnT w="9525" cap="flat" cmpd="sng" algn="ctr">
                      <a:solidFill>
                        <a:srgbClr val="999999"/>
                      </a:solidFill>
                      <a:prstDash val="solid"/>
                      <a:round/>
                      <a:headEnd type="none" w="med" len="med"/>
                      <a:tailEnd type="none" w="med" len="med"/>
                    </a:lnT>
                    <a:lnB w="9525" cap="flat" cmpd="sng" algn="ctr">
                      <a:solidFill>
                        <a:srgbClr val="999999"/>
                      </a:solidFill>
                      <a:prstDash val="solid"/>
                      <a:round/>
                      <a:headEnd type="none" w="med" len="med"/>
                      <a:tailEnd type="none" w="med" len="med"/>
                    </a:lnB>
                    <a:solidFill>
                      <a:srgbClr val="C9BFDF"/>
                    </a:solidFill>
                  </a:tcPr>
                </a:tc>
                <a:tc>
                  <a:txBody>
                    <a:bodyPr/>
                    <a:lstStyle/>
                    <a:p>
                      <a:pPr algn="ctr" rtl="0" fontAlgn="base"/>
                      <a:r>
                        <a:rPr lang="en-US" sz="1200" b="0" i="0" dirty="0">
                          <a:effectLst/>
                          <a:latin typeface="+mn-lt"/>
                        </a:rPr>
                        <a:t>$179,637</a:t>
                      </a:r>
                    </a:p>
                  </a:txBody>
                  <a:tcPr>
                    <a:lnL w="9525" cap="flat" cmpd="sng" algn="ctr">
                      <a:solidFill>
                        <a:srgbClr val="999999"/>
                      </a:solidFill>
                      <a:prstDash val="solid"/>
                      <a:round/>
                      <a:headEnd type="none" w="med" len="med"/>
                      <a:tailEnd type="none" w="med" len="med"/>
                    </a:lnL>
                    <a:lnR w="9525" cap="flat" cmpd="sng" algn="ctr">
                      <a:solidFill>
                        <a:srgbClr val="999999"/>
                      </a:solidFill>
                      <a:prstDash val="solid"/>
                      <a:round/>
                      <a:headEnd type="none" w="med" len="med"/>
                      <a:tailEnd type="none" w="med" len="med"/>
                    </a:lnR>
                    <a:lnT w="9525" cap="flat" cmpd="sng" algn="ctr">
                      <a:solidFill>
                        <a:srgbClr val="999999"/>
                      </a:solidFill>
                      <a:prstDash val="solid"/>
                      <a:round/>
                      <a:headEnd type="none" w="med" len="med"/>
                      <a:tailEnd type="none" w="med" len="med"/>
                    </a:lnT>
                    <a:lnB w="9525" cap="flat" cmpd="sng" algn="ctr">
                      <a:solidFill>
                        <a:srgbClr val="999999"/>
                      </a:solidFill>
                      <a:prstDash val="solid"/>
                      <a:round/>
                      <a:headEnd type="none" w="med" len="med"/>
                      <a:tailEnd type="none" w="med" len="med"/>
                    </a:lnB>
                    <a:solidFill>
                      <a:srgbClr val="C9BFDF"/>
                    </a:solidFill>
                  </a:tcPr>
                </a:tc>
                <a:tc>
                  <a:txBody>
                    <a:bodyPr/>
                    <a:lstStyle/>
                    <a:p>
                      <a:pPr marL="0" marR="0" algn="ctr">
                        <a:spcBef>
                          <a:spcPts val="0"/>
                        </a:spcBef>
                        <a:spcAft>
                          <a:spcPts val="0"/>
                        </a:spcAft>
                      </a:pPr>
                      <a:r>
                        <a:rPr lang="en-US" sz="1200" dirty="0">
                          <a:solidFill>
                            <a:srgbClr val="002060"/>
                          </a:solidFill>
                          <a:effectLst/>
                          <a:highlight>
                            <a:srgbClr val="C9BFDF"/>
                          </a:highlight>
                          <a:latin typeface="Calibri (body)"/>
                          <a:ea typeface="Aptos" panose="020B0004020202020204" pitchFamily="34" charset="0"/>
                          <a:cs typeface="Times New Roman" panose="02020603050405020304" pitchFamily="18" charset="0"/>
                        </a:rPr>
                        <a:t>8.69%</a:t>
                      </a:r>
                      <a:endParaRPr lang="en-US" sz="1200" dirty="0">
                        <a:effectLst/>
                        <a:highlight>
                          <a:srgbClr val="C9BFDF"/>
                        </a:highlight>
                        <a:latin typeface="Calibri (body)"/>
                        <a:ea typeface="Aptos" panose="020B0004020202020204" pitchFamily="34" charset="0"/>
                        <a:cs typeface="Aptos" panose="020B0004020202020204" pitchFamily="34" charset="0"/>
                      </a:endParaRPr>
                    </a:p>
                  </a:txBody>
                  <a:tcPr marL="0" marR="0" marT="0" marB="0">
                    <a:lnL w="9525" cap="flat" cmpd="sng" algn="ctr">
                      <a:solidFill>
                        <a:srgbClr val="999999"/>
                      </a:solidFill>
                      <a:prstDash val="solid"/>
                      <a:round/>
                      <a:headEnd type="none" w="med" len="med"/>
                      <a:tailEnd type="none" w="med" len="med"/>
                    </a:lnL>
                    <a:lnR w="9525" cap="flat" cmpd="sng" algn="ctr">
                      <a:solidFill>
                        <a:srgbClr val="999999"/>
                      </a:solidFill>
                      <a:prstDash val="solid"/>
                      <a:round/>
                      <a:headEnd type="none" w="med" len="med"/>
                      <a:tailEnd type="none" w="med" len="med"/>
                    </a:lnR>
                    <a:lnT w="9525" cap="flat" cmpd="sng" algn="ctr">
                      <a:solidFill>
                        <a:srgbClr val="999999"/>
                      </a:solidFill>
                      <a:prstDash val="solid"/>
                      <a:round/>
                      <a:headEnd type="none" w="med" len="med"/>
                      <a:tailEnd type="none" w="med" len="med"/>
                    </a:lnT>
                    <a:lnB w="9525" cap="flat" cmpd="sng" algn="ctr">
                      <a:solidFill>
                        <a:srgbClr val="999999"/>
                      </a:solidFill>
                      <a:prstDash val="solid"/>
                      <a:round/>
                      <a:headEnd type="none" w="med" len="med"/>
                      <a:tailEnd type="none" w="med" len="med"/>
                    </a:lnB>
                    <a:solidFill>
                      <a:srgbClr val="C9BFDF"/>
                    </a:solidFill>
                  </a:tcPr>
                </a:tc>
                <a:extLst>
                  <a:ext uri="{0D108BD9-81ED-4DB2-BD59-A6C34878D82A}">
                    <a16:rowId xmlns:a16="http://schemas.microsoft.com/office/drawing/2014/main" val="1645027958"/>
                  </a:ext>
                </a:extLst>
              </a:tr>
              <a:tr h="525864">
                <a:tc>
                  <a:txBody>
                    <a:bodyPr/>
                    <a:lstStyle/>
                    <a:p>
                      <a:pPr algn="l" rtl="0" fontAlgn="base"/>
                      <a:r>
                        <a:rPr lang="en-US" sz="1400" b="1" i="0" dirty="0">
                          <a:solidFill>
                            <a:srgbClr val="FFFFFF"/>
                          </a:solidFill>
                          <a:effectLst/>
                          <a:latin typeface="Calibri" panose="020F0502020204030204" pitchFamily="34" charset="0"/>
                        </a:rPr>
                        <a:t>Total </a:t>
                      </a:r>
                      <a:endParaRPr lang="en-US" sz="1400" b="1" i="0" dirty="0">
                        <a:solidFill>
                          <a:srgbClr val="FFFFFF"/>
                        </a:solidFill>
                        <a:effectLst/>
                      </a:endParaRPr>
                    </a:p>
                  </a:txBody>
                  <a:tcPr>
                    <a:lnL w="9525" cap="flat" cmpd="sng" algn="ctr">
                      <a:solidFill>
                        <a:srgbClr val="999999"/>
                      </a:solidFill>
                      <a:prstDash val="solid"/>
                      <a:round/>
                      <a:headEnd type="none" w="med" len="med"/>
                      <a:tailEnd type="none" w="med" len="med"/>
                    </a:lnL>
                    <a:lnR w="9525" cap="flat" cmpd="sng" algn="ctr">
                      <a:solidFill>
                        <a:srgbClr val="999999"/>
                      </a:solidFill>
                      <a:prstDash val="solid"/>
                      <a:round/>
                      <a:headEnd type="none" w="med" len="med"/>
                      <a:tailEnd type="none" w="med" len="med"/>
                    </a:lnR>
                    <a:lnT w="9525" cap="flat" cmpd="sng" algn="ctr">
                      <a:solidFill>
                        <a:srgbClr val="999999"/>
                      </a:solidFill>
                      <a:prstDash val="solid"/>
                      <a:round/>
                      <a:headEnd type="none" w="med" len="med"/>
                      <a:tailEnd type="none" w="med" len="med"/>
                    </a:lnT>
                    <a:lnB w="9525" cap="flat" cmpd="sng" algn="ctr">
                      <a:solidFill>
                        <a:srgbClr val="999999"/>
                      </a:solidFill>
                      <a:prstDash val="solid"/>
                      <a:round/>
                      <a:headEnd type="none" w="med" len="med"/>
                      <a:tailEnd type="none" w="med" len="med"/>
                    </a:lnB>
                    <a:solidFill>
                      <a:srgbClr val="795FAF"/>
                    </a:solidFill>
                  </a:tcPr>
                </a:tc>
                <a:tc>
                  <a:txBody>
                    <a:bodyPr/>
                    <a:lstStyle/>
                    <a:p>
                      <a:pPr algn="ctr" rtl="0" fontAlgn="base"/>
                      <a:r>
                        <a:rPr lang="en-US" sz="1200" b="1" i="0" dirty="0">
                          <a:effectLst/>
                          <a:latin typeface="Calibri" panose="020F0502020204030204" pitchFamily="34" charset="0"/>
                        </a:rPr>
                        <a:t>        $22,550,025</a:t>
                      </a:r>
                      <a:r>
                        <a:rPr lang="en-US" sz="1200" b="0" i="0" dirty="0">
                          <a:effectLst/>
                          <a:latin typeface="Calibri" panose="020F0502020204030204" pitchFamily="34" charset="0"/>
                        </a:rPr>
                        <a:t> </a:t>
                      </a:r>
                      <a:endParaRPr lang="en-US" sz="1200" b="0" i="0" dirty="0">
                        <a:effectLst/>
                      </a:endParaRPr>
                    </a:p>
                  </a:txBody>
                  <a:tcPr>
                    <a:lnL w="9525" cap="flat" cmpd="sng" algn="ctr">
                      <a:solidFill>
                        <a:srgbClr val="999999"/>
                      </a:solidFill>
                      <a:prstDash val="solid"/>
                      <a:round/>
                      <a:headEnd type="none" w="med" len="med"/>
                      <a:tailEnd type="none" w="med" len="med"/>
                    </a:lnL>
                    <a:lnR w="9525" cap="flat" cmpd="sng" algn="ctr">
                      <a:solidFill>
                        <a:srgbClr val="999999"/>
                      </a:solidFill>
                      <a:prstDash val="solid"/>
                      <a:round/>
                      <a:headEnd type="none" w="med" len="med"/>
                      <a:tailEnd type="none" w="med" len="med"/>
                    </a:lnR>
                    <a:lnT w="9525" cap="flat" cmpd="sng" algn="ctr">
                      <a:solidFill>
                        <a:srgbClr val="999999"/>
                      </a:solidFill>
                      <a:prstDash val="solid"/>
                      <a:round/>
                      <a:headEnd type="none" w="med" len="med"/>
                      <a:tailEnd type="none" w="med" len="med"/>
                    </a:lnT>
                    <a:lnB w="9525" cap="flat" cmpd="sng" algn="ctr">
                      <a:solidFill>
                        <a:srgbClr val="999999"/>
                      </a:solidFill>
                      <a:prstDash val="solid"/>
                      <a:round/>
                      <a:headEnd type="none" w="med" len="med"/>
                      <a:tailEnd type="none" w="med" len="med"/>
                    </a:lnB>
                    <a:solidFill>
                      <a:srgbClr val="E4DFEF"/>
                    </a:solidFill>
                  </a:tcPr>
                </a:tc>
                <a:tc>
                  <a:txBody>
                    <a:bodyPr/>
                    <a:lstStyle/>
                    <a:p>
                      <a:pPr algn="ctr" rtl="0" fontAlgn="base"/>
                      <a:r>
                        <a:rPr lang="en-US" sz="1200" b="1" i="0" dirty="0">
                          <a:effectLst/>
                          <a:latin typeface="+mn-lt"/>
                        </a:rPr>
                        <a:t>$22,652,447</a:t>
                      </a:r>
                    </a:p>
                  </a:txBody>
                  <a:tcPr>
                    <a:lnL w="9525" cap="flat" cmpd="sng" algn="ctr">
                      <a:solidFill>
                        <a:srgbClr val="999999"/>
                      </a:solidFill>
                      <a:prstDash val="solid"/>
                      <a:round/>
                      <a:headEnd type="none" w="med" len="med"/>
                      <a:tailEnd type="none" w="med" len="med"/>
                    </a:lnL>
                    <a:lnR w="9525" cap="flat" cmpd="sng" algn="ctr">
                      <a:solidFill>
                        <a:srgbClr val="999999"/>
                      </a:solidFill>
                      <a:prstDash val="solid"/>
                      <a:round/>
                      <a:headEnd type="none" w="med" len="med"/>
                      <a:tailEnd type="none" w="med" len="med"/>
                    </a:lnR>
                    <a:lnT w="9525" cap="flat" cmpd="sng" algn="ctr">
                      <a:solidFill>
                        <a:srgbClr val="999999"/>
                      </a:solidFill>
                      <a:prstDash val="solid"/>
                      <a:round/>
                      <a:headEnd type="none" w="med" len="med"/>
                      <a:tailEnd type="none" w="med" len="med"/>
                    </a:lnT>
                    <a:lnB w="9525" cap="flat" cmpd="sng" algn="ctr">
                      <a:solidFill>
                        <a:srgbClr val="999999"/>
                      </a:solidFill>
                      <a:prstDash val="solid"/>
                      <a:round/>
                      <a:headEnd type="none" w="med" len="med"/>
                      <a:tailEnd type="none" w="med" len="med"/>
                    </a:lnB>
                    <a:solidFill>
                      <a:srgbClr val="E4DFEF"/>
                    </a:solidFill>
                  </a:tcPr>
                </a:tc>
                <a:tc>
                  <a:txBody>
                    <a:bodyPr/>
                    <a:lstStyle/>
                    <a:p>
                      <a:pPr algn="ctr" rtl="0" fontAlgn="base"/>
                      <a:r>
                        <a:rPr lang="en-US" sz="1200" b="1" i="0" dirty="0">
                          <a:effectLst/>
                          <a:latin typeface="+mn-lt"/>
                        </a:rPr>
                        <a:t>$102,422</a:t>
                      </a:r>
                    </a:p>
                  </a:txBody>
                  <a:tcPr>
                    <a:lnL w="9525" cap="flat" cmpd="sng" algn="ctr">
                      <a:solidFill>
                        <a:srgbClr val="999999"/>
                      </a:solidFill>
                      <a:prstDash val="solid"/>
                      <a:round/>
                      <a:headEnd type="none" w="med" len="med"/>
                      <a:tailEnd type="none" w="med" len="med"/>
                    </a:lnL>
                    <a:lnR w="9525" cap="flat" cmpd="sng" algn="ctr">
                      <a:solidFill>
                        <a:srgbClr val="999999"/>
                      </a:solidFill>
                      <a:prstDash val="solid"/>
                      <a:round/>
                      <a:headEnd type="none" w="med" len="med"/>
                      <a:tailEnd type="none" w="med" len="med"/>
                    </a:lnR>
                    <a:lnT w="9525" cap="flat" cmpd="sng" algn="ctr">
                      <a:solidFill>
                        <a:srgbClr val="999999"/>
                      </a:solidFill>
                      <a:prstDash val="solid"/>
                      <a:round/>
                      <a:headEnd type="none" w="med" len="med"/>
                      <a:tailEnd type="none" w="med" len="med"/>
                    </a:lnT>
                    <a:lnB w="9525" cap="flat" cmpd="sng" algn="ctr">
                      <a:solidFill>
                        <a:srgbClr val="999999"/>
                      </a:solidFill>
                      <a:prstDash val="solid"/>
                      <a:round/>
                      <a:headEnd type="none" w="med" len="med"/>
                      <a:tailEnd type="none" w="med" len="med"/>
                    </a:lnB>
                    <a:solidFill>
                      <a:srgbClr val="E4DFEF"/>
                    </a:solidFill>
                  </a:tcPr>
                </a:tc>
                <a:tc>
                  <a:txBody>
                    <a:bodyPr/>
                    <a:lstStyle/>
                    <a:p>
                      <a:pPr marL="0" marR="0" algn="ctr">
                        <a:spcBef>
                          <a:spcPts val="0"/>
                        </a:spcBef>
                        <a:spcAft>
                          <a:spcPts val="0"/>
                        </a:spcAft>
                      </a:pPr>
                      <a:r>
                        <a:rPr lang="en-US" sz="1200" b="1" dirty="0">
                          <a:solidFill>
                            <a:srgbClr val="002060"/>
                          </a:solidFill>
                          <a:effectLst/>
                          <a:highlight>
                            <a:srgbClr val="E4DFEF"/>
                          </a:highlight>
                          <a:latin typeface="Calibri (body)"/>
                          <a:ea typeface="Aptos" panose="020B0004020202020204" pitchFamily="34" charset="0"/>
                          <a:cs typeface="Times New Roman" panose="02020603050405020304" pitchFamily="18" charset="0"/>
                        </a:rPr>
                        <a:t>0.45</a:t>
                      </a:r>
                      <a:endParaRPr lang="en-US" sz="1200" dirty="0">
                        <a:effectLst/>
                        <a:highlight>
                          <a:srgbClr val="E4DFEF"/>
                        </a:highlight>
                        <a:latin typeface="Calibri (body)"/>
                        <a:ea typeface="Aptos" panose="020B0004020202020204" pitchFamily="34" charset="0"/>
                        <a:cs typeface="Aptos" panose="020B0004020202020204" pitchFamily="34" charset="0"/>
                      </a:endParaRPr>
                    </a:p>
                  </a:txBody>
                  <a:tcPr marL="0" marR="0" marT="0" marB="0">
                    <a:lnL w="9525" cap="flat" cmpd="sng" algn="ctr">
                      <a:solidFill>
                        <a:srgbClr val="999999"/>
                      </a:solidFill>
                      <a:prstDash val="solid"/>
                      <a:round/>
                      <a:headEnd type="none" w="med" len="med"/>
                      <a:tailEnd type="none" w="med" len="med"/>
                    </a:lnL>
                    <a:lnR w="9525" cap="flat" cmpd="sng" algn="ctr">
                      <a:solidFill>
                        <a:srgbClr val="999999"/>
                      </a:solidFill>
                      <a:prstDash val="solid"/>
                      <a:round/>
                      <a:headEnd type="none" w="med" len="med"/>
                      <a:tailEnd type="none" w="med" len="med"/>
                    </a:lnR>
                    <a:lnT w="9525" cap="flat" cmpd="sng" algn="ctr">
                      <a:solidFill>
                        <a:srgbClr val="999999"/>
                      </a:solidFill>
                      <a:prstDash val="solid"/>
                      <a:round/>
                      <a:headEnd type="none" w="med" len="med"/>
                      <a:tailEnd type="none" w="med" len="med"/>
                    </a:lnT>
                    <a:lnB w="9525" cap="flat" cmpd="sng" algn="ctr">
                      <a:solidFill>
                        <a:srgbClr val="999999"/>
                      </a:solidFill>
                      <a:prstDash val="solid"/>
                      <a:round/>
                      <a:headEnd type="none" w="med" len="med"/>
                      <a:tailEnd type="none" w="med" len="med"/>
                    </a:lnB>
                    <a:solidFill>
                      <a:srgbClr val="E4DFEF"/>
                    </a:solidFill>
                  </a:tcPr>
                </a:tc>
                <a:extLst>
                  <a:ext uri="{0D108BD9-81ED-4DB2-BD59-A6C34878D82A}">
                    <a16:rowId xmlns:a16="http://schemas.microsoft.com/office/drawing/2014/main" val="644030066"/>
                  </a:ext>
                </a:extLst>
              </a:tr>
            </a:tbl>
          </a:graphicData>
        </a:graphic>
      </p:graphicFrame>
    </p:spTree>
    <p:extLst>
      <p:ext uri="{BB962C8B-B14F-4D97-AF65-F5344CB8AC3E}">
        <p14:creationId xmlns:p14="http://schemas.microsoft.com/office/powerpoint/2010/main" val="41619672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4ACF1E1D-5C5C-1855-CD4B-0F0164757086}"/>
              </a:ext>
            </a:extLst>
          </p:cNvPr>
          <p:cNvSpPr/>
          <p:nvPr/>
        </p:nvSpPr>
        <p:spPr>
          <a:xfrm>
            <a:off x="397496" y="417136"/>
            <a:ext cx="11397007" cy="6023728"/>
          </a:xfrm>
          <a:prstGeom prst="rect">
            <a:avLst/>
          </a:prstGeom>
          <a:noFill/>
          <a:ln w="28575">
            <a:solidFill>
              <a:srgbClr val="7030A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rgbClr val="570092"/>
              </a:solidFill>
            </a:endParaRPr>
          </a:p>
        </p:txBody>
      </p:sp>
      <p:pic>
        <p:nvPicPr>
          <p:cNvPr id="15" name="Picture 14" descr="A purple letter h with yellow text&#10;&#10;Description automatically generated">
            <a:extLst>
              <a:ext uri="{FF2B5EF4-FFF2-40B4-BE49-F238E27FC236}">
                <a16:creationId xmlns:a16="http://schemas.microsoft.com/office/drawing/2014/main" id="{43397F36-5E51-028E-DBB9-B4C1C25DEF9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377537" y="4945093"/>
            <a:ext cx="1669121" cy="1613049"/>
          </a:xfrm>
          <a:prstGeom prst="rect">
            <a:avLst/>
          </a:prstGeom>
        </p:spPr>
      </p:pic>
      <p:sp>
        <p:nvSpPr>
          <p:cNvPr id="2" name="TextBox 1">
            <a:extLst>
              <a:ext uri="{FF2B5EF4-FFF2-40B4-BE49-F238E27FC236}">
                <a16:creationId xmlns:a16="http://schemas.microsoft.com/office/drawing/2014/main" id="{8EAD7CCB-15C0-B53E-E7F3-94F465FAC7F5}"/>
              </a:ext>
            </a:extLst>
          </p:cNvPr>
          <p:cNvSpPr txBox="1"/>
          <p:nvPr/>
        </p:nvSpPr>
        <p:spPr>
          <a:xfrm>
            <a:off x="821703" y="904831"/>
            <a:ext cx="10875524" cy="369332"/>
          </a:xfrm>
          <a:prstGeom prst="rect">
            <a:avLst/>
          </a:prstGeom>
          <a:noFill/>
        </p:spPr>
        <p:txBody>
          <a:bodyPr wrap="square" rtlCol="0">
            <a:spAutoFit/>
          </a:bodyPr>
          <a:lstStyle/>
          <a:p>
            <a:r>
              <a:rPr lang="en-US" dirty="0"/>
              <a:t>PRESENTATION OVERVIEW</a:t>
            </a:r>
          </a:p>
        </p:txBody>
      </p:sp>
      <p:sp>
        <p:nvSpPr>
          <p:cNvPr id="3" name="Rectangle: Single Corner Snipped 2">
            <a:extLst>
              <a:ext uri="{FF2B5EF4-FFF2-40B4-BE49-F238E27FC236}">
                <a16:creationId xmlns:a16="http://schemas.microsoft.com/office/drawing/2014/main" id="{F22B3D24-9003-5CA4-744C-D0CF8E00D478}"/>
              </a:ext>
            </a:extLst>
          </p:cNvPr>
          <p:cNvSpPr/>
          <p:nvPr/>
        </p:nvSpPr>
        <p:spPr>
          <a:xfrm>
            <a:off x="603115" y="564204"/>
            <a:ext cx="6974732" cy="1050587"/>
          </a:xfrm>
          <a:prstGeom prst="snip1Rect">
            <a:avLst/>
          </a:prstGeom>
          <a:solidFill>
            <a:srgbClr val="480767"/>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TextBox 3">
            <a:extLst>
              <a:ext uri="{FF2B5EF4-FFF2-40B4-BE49-F238E27FC236}">
                <a16:creationId xmlns:a16="http://schemas.microsoft.com/office/drawing/2014/main" id="{50C8FF4F-8027-06A4-52FA-523BD76D11CA}"/>
              </a:ext>
            </a:extLst>
          </p:cNvPr>
          <p:cNvSpPr txBox="1"/>
          <p:nvPr/>
        </p:nvSpPr>
        <p:spPr>
          <a:xfrm>
            <a:off x="724426" y="735554"/>
            <a:ext cx="6677859" cy="707886"/>
          </a:xfrm>
          <a:prstGeom prst="rect">
            <a:avLst/>
          </a:prstGeom>
          <a:noFill/>
        </p:spPr>
        <p:txBody>
          <a:bodyPr wrap="square" rtlCol="0">
            <a:spAutoFit/>
          </a:bodyPr>
          <a:lstStyle/>
          <a:p>
            <a:r>
              <a:rPr lang="en-US" sz="4000" b="1" dirty="0">
                <a:solidFill>
                  <a:schemeClr val="bg1"/>
                </a:solidFill>
              </a:rPr>
              <a:t>2024-2025 Revenues Snapshot</a:t>
            </a:r>
          </a:p>
        </p:txBody>
      </p:sp>
      <p:pic>
        <p:nvPicPr>
          <p:cNvPr id="7" name="Picture 6">
            <a:extLst>
              <a:ext uri="{FF2B5EF4-FFF2-40B4-BE49-F238E27FC236}">
                <a16:creationId xmlns:a16="http://schemas.microsoft.com/office/drawing/2014/main" id="{66C31488-AD89-4ACB-BB41-D39CBBACE21C}"/>
              </a:ext>
            </a:extLst>
          </p:cNvPr>
          <p:cNvPicPr>
            <a:picLocks noChangeAspect="1"/>
          </p:cNvPicPr>
          <p:nvPr/>
        </p:nvPicPr>
        <p:blipFill>
          <a:blip r:embed="rId4"/>
          <a:stretch>
            <a:fillRect/>
          </a:stretch>
        </p:blipFill>
        <p:spPr>
          <a:xfrm>
            <a:off x="2427513" y="1784067"/>
            <a:ext cx="7336972" cy="4255678"/>
          </a:xfrm>
          <a:prstGeom prst="rect">
            <a:avLst/>
          </a:prstGeom>
        </p:spPr>
      </p:pic>
    </p:spTree>
    <p:extLst>
      <p:ext uri="{BB962C8B-B14F-4D97-AF65-F5344CB8AC3E}">
        <p14:creationId xmlns:p14="http://schemas.microsoft.com/office/powerpoint/2010/main" val="36062817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4ACF1E1D-5C5C-1855-CD4B-0F0164757086}"/>
              </a:ext>
            </a:extLst>
          </p:cNvPr>
          <p:cNvSpPr/>
          <p:nvPr/>
        </p:nvSpPr>
        <p:spPr>
          <a:xfrm>
            <a:off x="397496" y="417136"/>
            <a:ext cx="11397007" cy="6023728"/>
          </a:xfrm>
          <a:prstGeom prst="rect">
            <a:avLst/>
          </a:prstGeom>
          <a:noFill/>
          <a:ln w="28575">
            <a:solidFill>
              <a:srgbClr val="7030A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rgbClr val="570092"/>
              </a:solidFill>
            </a:endParaRPr>
          </a:p>
        </p:txBody>
      </p:sp>
      <p:pic>
        <p:nvPicPr>
          <p:cNvPr id="15" name="Picture 14" descr="A purple letter h with yellow text&#10;&#10;Description automatically generated">
            <a:extLst>
              <a:ext uri="{FF2B5EF4-FFF2-40B4-BE49-F238E27FC236}">
                <a16:creationId xmlns:a16="http://schemas.microsoft.com/office/drawing/2014/main" id="{43397F36-5E51-028E-DBB9-B4C1C25DEF9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377537" y="4945093"/>
            <a:ext cx="1669121" cy="1613049"/>
          </a:xfrm>
          <a:prstGeom prst="rect">
            <a:avLst/>
          </a:prstGeom>
        </p:spPr>
      </p:pic>
      <p:sp>
        <p:nvSpPr>
          <p:cNvPr id="2" name="TextBox 1">
            <a:extLst>
              <a:ext uri="{FF2B5EF4-FFF2-40B4-BE49-F238E27FC236}">
                <a16:creationId xmlns:a16="http://schemas.microsoft.com/office/drawing/2014/main" id="{8EAD7CCB-15C0-B53E-E7F3-94F465FAC7F5}"/>
              </a:ext>
            </a:extLst>
          </p:cNvPr>
          <p:cNvSpPr txBox="1"/>
          <p:nvPr/>
        </p:nvSpPr>
        <p:spPr>
          <a:xfrm>
            <a:off x="821703" y="904831"/>
            <a:ext cx="10875524" cy="369332"/>
          </a:xfrm>
          <a:prstGeom prst="rect">
            <a:avLst/>
          </a:prstGeom>
          <a:noFill/>
        </p:spPr>
        <p:txBody>
          <a:bodyPr wrap="square" rtlCol="0">
            <a:spAutoFit/>
          </a:bodyPr>
          <a:lstStyle/>
          <a:p>
            <a:r>
              <a:rPr lang="en-US" dirty="0"/>
              <a:t>PRESENTATION OVERVIEW</a:t>
            </a:r>
          </a:p>
        </p:txBody>
      </p:sp>
      <p:sp>
        <p:nvSpPr>
          <p:cNvPr id="3" name="Rectangle: Single Corner Snipped 2">
            <a:extLst>
              <a:ext uri="{FF2B5EF4-FFF2-40B4-BE49-F238E27FC236}">
                <a16:creationId xmlns:a16="http://schemas.microsoft.com/office/drawing/2014/main" id="{F22B3D24-9003-5CA4-744C-D0CF8E00D478}"/>
              </a:ext>
            </a:extLst>
          </p:cNvPr>
          <p:cNvSpPr/>
          <p:nvPr/>
        </p:nvSpPr>
        <p:spPr>
          <a:xfrm>
            <a:off x="603115" y="564204"/>
            <a:ext cx="6974732" cy="1050587"/>
          </a:xfrm>
          <a:prstGeom prst="snip1Rect">
            <a:avLst/>
          </a:prstGeom>
          <a:solidFill>
            <a:srgbClr val="480767"/>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TextBox 3">
            <a:extLst>
              <a:ext uri="{FF2B5EF4-FFF2-40B4-BE49-F238E27FC236}">
                <a16:creationId xmlns:a16="http://schemas.microsoft.com/office/drawing/2014/main" id="{50C8FF4F-8027-06A4-52FA-523BD76D11CA}"/>
              </a:ext>
            </a:extLst>
          </p:cNvPr>
          <p:cNvSpPr txBox="1"/>
          <p:nvPr/>
        </p:nvSpPr>
        <p:spPr>
          <a:xfrm>
            <a:off x="724426" y="735554"/>
            <a:ext cx="6677859" cy="707886"/>
          </a:xfrm>
          <a:prstGeom prst="rect">
            <a:avLst/>
          </a:prstGeom>
          <a:noFill/>
        </p:spPr>
        <p:txBody>
          <a:bodyPr wrap="square" rtlCol="0">
            <a:spAutoFit/>
          </a:bodyPr>
          <a:lstStyle/>
          <a:p>
            <a:r>
              <a:rPr lang="en-US" sz="4000" b="1" dirty="0">
                <a:solidFill>
                  <a:schemeClr val="bg1"/>
                </a:solidFill>
              </a:rPr>
              <a:t>2024-2025 Expenses Snapshot</a:t>
            </a:r>
          </a:p>
        </p:txBody>
      </p:sp>
      <p:pic>
        <p:nvPicPr>
          <p:cNvPr id="9" name="Picture 8">
            <a:extLst>
              <a:ext uri="{FF2B5EF4-FFF2-40B4-BE49-F238E27FC236}">
                <a16:creationId xmlns:a16="http://schemas.microsoft.com/office/drawing/2014/main" id="{707A581B-3D8F-7F05-E702-567C322C6F99}"/>
              </a:ext>
            </a:extLst>
          </p:cNvPr>
          <p:cNvPicPr>
            <a:picLocks noChangeAspect="1"/>
          </p:cNvPicPr>
          <p:nvPr/>
        </p:nvPicPr>
        <p:blipFill>
          <a:blip r:embed="rId4"/>
          <a:stretch>
            <a:fillRect/>
          </a:stretch>
        </p:blipFill>
        <p:spPr>
          <a:xfrm>
            <a:off x="2345870" y="1838674"/>
            <a:ext cx="7500257" cy="4376233"/>
          </a:xfrm>
          <a:prstGeom prst="rect">
            <a:avLst/>
          </a:prstGeom>
        </p:spPr>
      </p:pic>
    </p:spTree>
    <p:extLst>
      <p:ext uri="{BB962C8B-B14F-4D97-AF65-F5344CB8AC3E}">
        <p14:creationId xmlns:p14="http://schemas.microsoft.com/office/powerpoint/2010/main" val="4870964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4ACF1E1D-5C5C-1855-CD4B-0F0164757086}"/>
              </a:ext>
            </a:extLst>
          </p:cNvPr>
          <p:cNvSpPr/>
          <p:nvPr/>
        </p:nvSpPr>
        <p:spPr>
          <a:xfrm>
            <a:off x="397496" y="417136"/>
            <a:ext cx="11397007" cy="6023728"/>
          </a:xfrm>
          <a:prstGeom prst="rect">
            <a:avLst/>
          </a:prstGeom>
          <a:noFill/>
          <a:ln w="28575">
            <a:solidFill>
              <a:srgbClr val="7030A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rgbClr val="570092"/>
              </a:solidFill>
            </a:endParaRPr>
          </a:p>
        </p:txBody>
      </p:sp>
      <p:pic>
        <p:nvPicPr>
          <p:cNvPr id="15" name="Picture 14" descr="A purple letter h with yellow text&#10;&#10;Description automatically generated">
            <a:extLst>
              <a:ext uri="{FF2B5EF4-FFF2-40B4-BE49-F238E27FC236}">
                <a16:creationId xmlns:a16="http://schemas.microsoft.com/office/drawing/2014/main" id="{43397F36-5E51-028E-DBB9-B4C1C25DEF9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377537" y="4945093"/>
            <a:ext cx="1669121" cy="1613049"/>
          </a:xfrm>
          <a:prstGeom prst="rect">
            <a:avLst/>
          </a:prstGeom>
        </p:spPr>
      </p:pic>
      <p:sp>
        <p:nvSpPr>
          <p:cNvPr id="2" name="TextBox 1">
            <a:extLst>
              <a:ext uri="{FF2B5EF4-FFF2-40B4-BE49-F238E27FC236}">
                <a16:creationId xmlns:a16="http://schemas.microsoft.com/office/drawing/2014/main" id="{8EAD7CCB-15C0-B53E-E7F3-94F465FAC7F5}"/>
              </a:ext>
            </a:extLst>
          </p:cNvPr>
          <p:cNvSpPr txBox="1"/>
          <p:nvPr/>
        </p:nvSpPr>
        <p:spPr>
          <a:xfrm>
            <a:off x="821703" y="904831"/>
            <a:ext cx="10875524" cy="369332"/>
          </a:xfrm>
          <a:prstGeom prst="rect">
            <a:avLst/>
          </a:prstGeom>
          <a:noFill/>
        </p:spPr>
        <p:txBody>
          <a:bodyPr wrap="square" rtlCol="0">
            <a:spAutoFit/>
          </a:bodyPr>
          <a:lstStyle/>
          <a:p>
            <a:r>
              <a:rPr lang="en-US" dirty="0"/>
              <a:t>PRESENTATION OVERVIEW</a:t>
            </a:r>
          </a:p>
        </p:txBody>
      </p:sp>
      <p:sp>
        <p:nvSpPr>
          <p:cNvPr id="3" name="Rectangle: Single Corner Snipped 2">
            <a:extLst>
              <a:ext uri="{FF2B5EF4-FFF2-40B4-BE49-F238E27FC236}">
                <a16:creationId xmlns:a16="http://schemas.microsoft.com/office/drawing/2014/main" id="{F22B3D24-9003-5CA4-744C-D0CF8E00D478}"/>
              </a:ext>
            </a:extLst>
          </p:cNvPr>
          <p:cNvSpPr/>
          <p:nvPr/>
        </p:nvSpPr>
        <p:spPr>
          <a:xfrm>
            <a:off x="603115" y="564204"/>
            <a:ext cx="6974732" cy="1050587"/>
          </a:xfrm>
          <a:prstGeom prst="snip1Rect">
            <a:avLst/>
          </a:prstGeom>
          <a:solidFill>
            <a:srgbClr val="480767"/>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TextBox 3">
            <a:extLst>
              <a:ext uri="{FF2B5EF4-FFF2-40B4-BE49-F238E27FC236}">
                <a16:creationId xmlns:a16="http://schemas.microsoft.com/office/drawing/2014/main" id="{50C8FF4F-8027-06A4-52FA-523BD76D11CA}"/>
              </a:ext>
            </a:extLst>
          </p:cNvPr>
          <p:cNvSpPr txBox="1"/>
          <p:nvPr/>
        </p:nvSpPr>
        <p:spPr>
          <a:xfrm>
            <a:off x="724427" y="735554"/>
            <a:ext cx="6853420" cy="707886"/>
          </a:xfrm>
          <a:prstGeom prst="rect">
            <a:avLst/>
          </a:prstGeom>
          <a:noFill/>
        </p:spPr>
        <p:txBody>
          <a:bodyPr wrap="square" rtlCol="0">
            <a:spAutoFit/>
          </a:bodyPr>
          <a:lstStyle/>
          <a:p>
            <a:r>
              <a:rPr lang="en-US" sz="4000" b="1" dirty="0">
                <a:solidFill>
                  <a:schemeClr val="bg1"/>
                </a:solidFill>
              </a:rPr>
              <a:t>Current Budget Gap</a:t>
            </a:r>
          </a:p>
        </p:txBody>
      </p:sp>
      <p:sp>
        <p:nvSpPr>
          <p:cNvPr id="5" name="TextBox 4">
            <a:extLst>
              <a:ext uri="{FF2B5EF4-FFF2-40B4-BE49-F238E27FC236}">
                <a16:creationId xmlns:a16="http://schemas.microsoft.com/office/drawing/2014/main" id="{3ADF7A94-C179-BD8D-C6EC-F60387B3B9E6}"/>
              </a:ext>
            </a:extLst>
          </p:cNvPr>
          <p:cNvSpPr txBox="1"/>
          <p:nvPr/>
        </p:nvSpPr>
        <p:spPr>
          <a:xfrm>
            <a:off x="2451485" y="2057020"/>
            <a:ext cx="7289028" cy="4016484"/>
          </a:xfrm>
          <a:prstGeom prst="rect">
            <a:avLst/>
          </a:prstGeom>
          <a:noFill/>
        </p:spPr>
        <p:txBody>
          <a:bodyPr wrap="square" rtlCol="0">
            <a:spAutoFit/>
          </a:bodyPr>
          <a:lstStyle/>
          <a:p>
            <a:pPr marL="285750" indent="-285750">
              <a:lnSpc>
                <a:spcPct val="150000"/>
              </a:lnSpc>
              <a:buFont typeface="Wingdings" panose="05000000000000000000" pitchFamily="2" charset="2"/>
              <a:buChar char="Ø"/>
            </a:pPr>
            <a:r>
              <a:rPr lang="en-US" sz="2000" dirty="0"/>
              <a:t>Total Revenues							$22,652,447</a:t>
            </a:r>
          </a:p>
          <a:p>
            <a:pPr marL="285750" indent="-285750">
              <a:lnSpc>
                <a:spcPct val="150000"/>
              </a:lnSpc>
              <a:buFont typeface="Wingdings" panose="05000000000000000000" pitchFamily="2" charset="2"/>
              <a:buChar char="Ø"/>
            </a:pPr>
            <a:r>
              <a:rPr lang="en-US" sz="2000" dirty="0"/>
              <a:t>Total Expenditures							$22,652,447</a:t>
            </a:r>
          </a:p>
          <a:p>
            <a:pPr marL="285750" indent="-285750">
              <a:lnSpc>
                <a:spcPct val="150000"/>
              </a:lnSpc>
              <a:buFont typeface="Wingdings" panose="05000000000000000000" pitchFamily="2" charset="2"/>
              <a:buChar char="Ø"/>
            </a:pPr>
            <a:endParaRPr lang="en-US" sz="2000" dirty="0"/>
          </a:p>
          <a:p>
            <a:pPr marL="285750" indent="-285750">
              <a:lnSpc>
                <a:spcPct val="150000"/>
              </a:lnSpc>
              <a:buFont typeface="Wingdings" panose="05000000000000000000" pitchFamily="2" charset="2"/>
              <a:buChar char="Ø"/>
            </a:pPr>
            <a:r>
              <a:rPr lang="en-US" sz="2000" dirty="0"/>
              <a:t>Proposed Use of Fund Balance &amp; Reserves	$663,296</a:t>
            </a:r>
          </a:p>
          <a:p>
            <a:pPr>
              <a:lnSpc>
                <a:spcPct val="150000"/>
              </a:lnSpc>
            </a:pPr>
            <a:r>
              <a:rPr lang="en-US" sz="2000" dirty="0"/>
              <a:t>	(Included in Revenues)</a:t>
            </a:r>
          </a:p>
          <a:p>
            <a:pPr>
              <a:lnSpc>
                <a:spcPct val="150000"/>
              </a:lnSpc>
            </a:pPr>
            <a:endParaRPr lang="en-US" sz="2000" dirty="0"/>
          </a:p>
          <a:p>
            <a:pPr marL="285750" indent="-285750">
              <a:lnSpc>
                <a:spcPct val="150000"/>
              </a:lnSpc>
              <a:buFont typeface="Wingdings" panose="05000000000000000000" pitchFamily="2" charset="2"/>
              <a:buChar char="Ø"/>
            </a:pPr>
            <a:r>
              <a:rPr lang="en-US" sz="2000" dirty="0"/>
              <a:t>Budget Gap 					-----------------</a:t>
            </a:r>
          </a:p>
          <a:p>
            <a:pPr marL="285750" indent="-285750">
              <a:lnSpc>
                <a:spcPct val="150000"/>
              </a:lnSpc>
              <a:buFont typeface="Wingdings" panose="05000000000000000000" pitchFamily="2" charset="2"/>
              <a:buChar char="Ø"/>
            </a:pPr>
            <a:endParaRPr lang="en-US" dirty="0"/>
          </a:p>
          <a:p>
            <a:pPr marL="285750" indent="-285750">
              <a:buFont typeface="Wingdings" panose="05000000000000000000" pitchFamily="2" charset="2"/>
              <a:buChar char="Ø"/>
            </a:pPr>
            <a:endParaRPr lang="en-US" dirty="0"/>
          </a:p>
        </p:txBody>
      </p:sp>
    </p:spTree>
    <p:extLst>
      <p:ext uri="{BB962C8B-B14F-4D97-AF65-F5344CB8AC3E}">
        <p14:creationId xmlns:p14="http://schemas.microsoft.com/office/powerpoint/2010/main" val="1509245495"/>
      </p:ext>
    </p:extLst>
  </p:cSld>
  <p:clrMapOvr>
    <a:masterClrMapping/>
  </p:clrMapOvr>
</p:sld>
</file>

<file path=ppt/theme/theme1.xml><?xml version="1.0" encoding="utf-8"?>
<a:theme xmlns:a="http://schemas.openxmlformats.org/drawingml/2006/main" name="Office 2013 - 2022 Theme">
  <a:themeElements>
    <a:clrScheme name="Office 2013 - 2022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2013 - 2022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2013 - 2022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HCSD PPT" id="{56B963A3-A17A-48B3-986E-1B4F5F5E1C7C}" vid="{D188B0CE-B32B-4FB4-9EF8-BDC471BAEBC8}"/>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922A914AE4A1B34D999E1B0BF746C169" ma:contentTypeVersion="11" ma:contentTypeDescription="Create a new document." ma:contentTypeScope="" ma:versionID="b9f37d2e16a4c419e04359a25f64ebed">
  <xsd:schema xmlns:xsd="http://www.w3.org/2001/XMLSchema" xmlns:xs="http://www.w3.org/2001/XMLSchema" xmlns:p="http://schemas.microsoft.com/office/2006/metadata/properties" xmlns:ns2="4da11c8a-45ac-44de-baa7-4196a3b5e2ef" xmlns:ns3="3806dc18-dee6-4462-9c08-78aaece305e0" targetNamespace="http://schemas.microsoft.com/office/2006/metadata/properties" ma:root="true" ma:fieldsID="d3daaaab514d54fb5fdc2ef529587351" ns2:_="" ns3:_="">
    <xsd:import namespace="4da11c8a-45ac-44de-baa7-4196a3b5e2ef"/>
    <xsd:import namespace="3806dc18-dee6-4462-9c08-78aaece305e0"/>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lcf76f155ced4ddcb4097134ff3c332f" minOccurs="0"/>
                <xsd:element ref="ns3:TaxCatchAll" minOccurs="0"/>
                <xsd:element ref="ns2:MediaServiceObjectDetectorVersions" minOccurs="0"/>
                <xsd:element ref="ns2:MediaServiceGenerationTime" minOccurs="0"/>
                <xsd:element ref="ns2:MediaServiceEventHashCode"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da11c8a-45ac-44de-baa7-4196a3b5e2e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3" nillable="true" ma:taxonomy="true" ma:internalName="lcf76f155ced4ddcb4097134ff3c332f" ma:taxonomyFieldName="MediaServiceImageTags" ma:displayName="Image Tags" ma:readOnly="false" ma:fieldId="{5cf76f15-5ced-4ddc-b409-7134ff3c332f}" ma:taxonomyMulti="true" ma:sspId="94bc5677-846a-4961-96dd-fb86ced2e414"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15" nillable="true" ma:displayName="MediaServiceObjectDetectorVersions" ma:hidden="true" ma:indexed="true" ma:internalName="MediaServiceObjectDetectorVersions"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SearchProperties" ma:index="18"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3806dc18-dee6-4462-9c08-78aaece305e0"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TaxCatchAll" ma:index="14" nillable="true" ma:displayName="Taxonomy Catch All Column" ma:hidden="true" ma:list="{429427ec-1a1d-4cca-b819-1b2cebb049a9}" ma:internalName="TaxCatchAll" ma:showField="CatchAllData" ma:web="3806dc18-dee6-4462-9c08-78aaece305e0">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3806dc18-dee6-4462-9c08-78aaece305e0" xsi:nil="true"/>
    <lcf76f155ced4ddcb4097134ff3c332f xmlns="4da11c8a-45ac-44de-baa7-4196a3b5e2ef">
      <Terms xmlns="http://schemas.microsoft.com/office/infopath/2007/PartnerControls"/>
    </lcf76f155ced4ddcb4097134ff3c332f>
    <SharedWithUsers xmlns="3806dc18-dee6-4462-9c08-78aaece305e0">
      <UserInfo>
        <DisplayName>Ford, Bryan</DisplayName>
        <AccountId>16</AccountId>
        <AccountType/>
      </UserInfo>
      <UserInfo>
        <DisplayName>Wetzler, Kelly</DisplayName>
        <AccountId>17</AccountId>
        <AccountType/>
      </UserInfo>
      <UserInfo>
        <DisplayName>Jacobs, Jason</DisplayName>
        <AccountId>15</AccountId>
        <AccountType/>
      </UserInfo>
      <UserInfo>
        <DisplayName>Cavanaugh, Shannon</DisplayName>
        <AccountId>18</AccountId>
        <AccountType/>
      </UserInfo>
      <UserInfo>
        <DisplayName>Carey, Brittany</DisplayName>
        <AccountId>47</AccountId>
        <AccountType/>
      </UserInfo>
      <UserInfo>
        <DisplayName>Lawton, Eric</DisplayName>
        <AccountId>23</AccountId>
        <AccountType/>
      </UserInfo>
    </SharedWithUsers>
  </documentManagement>
</p:properties>
</file>

<file path=customXml/itemProps1.xml><?xml version="1.0" encoding="utf-8"?>
<ds:datastoreItem xmlns:ds="http://schemas.openxmlformats.org/officeDocument/2006/customXml" ds:itemID="{36806E28-F723-4A96-BC9B-E330733FD9A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da11c8a-45ac-44de-baa7-4196a3b5e2ef"/>
    <ds:schemaRef ds:uri="3806dc18-dee6-4462-9c08-78aaece305e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252A9723-E5FA-4AFE-B51C-F12B6EEF3589}">
  <ds:schemaRefs>
    <ds:schemaRef ds:uri="http://schemas.microsoft.com/sharepoint/v3/contenttype/forms"/>
  </ds:schemaRefs>
</ds:datastoreItem>
</file>

<file path=customXml/itemProps3.xml><?xml version="1.0" encoding="utf-8"?>
<ds:datastoreItem xmlns:ds="http://schemas.openxmlformats.org/officeDocument/2006/customXml" ds:itemID="{AEA0C990-0C21-4174-931C-D45702F8B214}">
  <ds:schemaRefs>
    <ds:schemaRef ds:uri="3806dc18-dee6-4462-9c08-78aaece305e0"/>
    <ds:schemaRef ds:uri="http://purl.org/dc/terms/"/>
    <ds:schemaRef ds:uri="http://purl.org/dc/elements/1.1/"/>
    <ds:schemaRef ds:uri="http://schemas.microsoft.com/office/2006/documentManagement/types"/>
    <ds:schemaRef ds:uri="http://purl.org/dc/dcmitype/"/>
    <ds:schemaRef ds:uri="http://schemas.microsoft.com/office/2006/metadata/properties"/>
    <ds:schemaRef ds:uri="4da11c8a-45ac-44de-baa7-4196a3b5e2ef"/>
    <ds:schemaRef ds:uri="http://www.w3.org/XML/1998/namespace"/>
    <ds:schemaRef ds:uri="http://schemas.microsoft.com/office/infopath/2007/PartnerControls"/>
    <ds:schemaRef ds:uri="http://schemas.openxmlformats.org/package/2006/metadata/core-properties"/>
  </ds:schemaRefs>
</ds:datastoreItem>
</file>

<file path=docProps/app.xml><?xml version="1.0" encoding="utf-8"?>
<Properties xmlns="http://schemas.openxmlformats.org/officeDocument/2006/extended-properties" xmlns:vt="http://schemas.openxmlformats.org/officeDocument/2006/docPropsVTypes">
  <Template>24-25 Budget Presentation #3</Template>
  <TotalTime>4231</TotalTime>
  <Words>554</Words>
  <Application>Microsoft Office PowerPoint</Application>
  <PresentationFormat>Widescreen</PresentationFormat>
  <Paragraphs>171</Paragraphs>
  <Slides>12</Slides>
  <Notes>7</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12</vt:i4>
      </vt:variant>
    </vt:vector>
  </HeadingPairs>
  <TitlesOfParts>
    <vt:vector size="20" baseType="lpstr">
      <vt:lpstr>Aptos</vt:lpstr>
      <vt:lpstr>Arial</vt:lpstr>
      <vt:lpstr>Calibri</vt:lpstr>
      <vt:lpstr>Calibri (body)</vt:lpstr>
      <vt:lpstr>Calibri Light</vt:lpstr>
      <vt:lpstr>Century Gothic</vt:lpstr>
      <vt:lpstr>Wingdings</vt:lpstr>
      <vt:lpstr>Office 2013 - 2022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Carey, Brittany</dc:creator>
  <cp:lastModifiedBy>Carey, Brittany</cp:lastModifiedBy>
  <cp:revision>33</cp:revision>
  <dcterms:created xsi:type="dcterms:W3CDTF">2024-03-22T12:18:23Z</dcterms:created>
  <dcterms:modified xsi:type="dcterms:W3CDTF">2024-04-16T13:28:47Z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0x010100922A914AE4A1B34D999E1B0BF746C169</vt:lpwstr>
  </property>
  <property fmtid="{D5CDD505-2E9C-101B-9397-08002B2CF9AE}" pid="3" name="MediaServiceImageTags">
    <vt:lpwstr/>
  </property>
</Properties>
</file>