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17"/>
  </p:notesMasterIdLst>
  <p:sldIdLst>
    <p:sldId id="256" r:id="rId5"/>
    <p:sldId id="260" r:id="rId6"/>
    <p:sldId id="263" r:id="rId7"/>
    <p:sldId id="262" r:id="rId8"/>
    <p:sldId id="264" r:id="rId9"/>
    <p:sldId id="265" r:id="rId10"/>
    <p:sldId id="269" r:id="rId11"/>
    <p:sldId id="270" r:id="rId12"/>
    <p:sldId id="266" r:id="rId13"/>
    <p:sldId id="268" r:id="rId14"/>
    <p:sldId id="274"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67C5"/>
    <a:srgbClr val="C2B3CD"/>
    <a:srgbClr val="987EAB"/>
    <a:srgbClr val="BC89E3"/>
    <a:srgbClr val="B063DB"/>
    <a:srgbClr val="480767"/>
    <a:srgbClr val="570092"/>
    <a:srgbClr val="652D87"/>
    <a:srgbClr val="5B287A"/>
    <a:srgbClr val="6428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5398" autoAdjust="0"/>
  </p:normalViewPr>
  <p:slideViewPr>
    <p:cSldViewPr snapToGrid="0">
      <p:cViewPr varScale="1">
        <p:scale>
          <a:sx n="88" d="100"/>
          <a:sy n="88" d="100"/>
        </p:scale>
        <p:origin x="5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ey, Brittany" userId="f09da5c4-bdb9-4966-ac43-d3a72716d183" providerId="ADAL" clId="{68729487-3AB3-40CE-9DED-FA4D744CDBE5}"/>
    <pc:docChg chg="modSld">
      <pc:chgData name="Carey, Brittany" userId="f09da5c4-bdb9-4966-ac43-d3a72716d183" providerId="ADAL" clId="{68729487-3AB3-40CE-9DED-FA4D744CDBE5}" dt="2024-04-16T13:28:43.135" v="1" actId="20577"/>
      <pc:docMkLst>
        <pc:docMk/>
      </pc:docMkLst>
      <pc:sldChg chg="modNotesTx">
        <pc:chgData name="Carey, Brittany" userId="f09da5c4-bdb9-4966-ac43-d3a72716d183" providerId="ADAL" clId="{68729487-3AB3-40CE-9DED-FA4D744CDBE5}" dt="2024-04-16T13:28:30.438" v="0" actId="20577"/>
        <pc:sldMkLst>
          <pc:docMk/>
          <pc:sldMk cId="1236614893" sldId="264"/>
        </pc:sldMkLst>
      </pc:sldChg>
      <pc:sldChg chg="modNotesTx">
        <pc:chgData name="Carey, Brittany" userId="f09da5c4-bdb9-4966-ac43-d3a72716d183" providerId="ADAL" clId="{68729487-3AB3-40CE-9DED-FA4D744CDBE5}" dt="2024-04-16T13:28:43.135" v="1" actId="20577"/>
        <pc:sldMkLst>
          <pc:docMk/>
          <pc:sldMk cId="1509245495"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38F4A-9BE1-4601-B92D-8EEE8A442818}"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9715EB-CD8A-4035-8021-1F37FE376FDC}" type="slidenum">
              <a:rPr lang="en-US" smtClean="0"/>
              <a:t>‹#›</a:t>
            </a:fld>
            <a:endParaRPr lang="en-US"/>
          </a:p>
        </p:txBody>
      </p:sp>
    </p:spTree>
    <p:extLst>
      <p:ext uri="{BB962C8B-B14F-4D97-AF65-F5344CB8AC3E}">
        <p14:creationId xmlns:p14="http://schemas.microsoft.com/office/powerpoint/2010/main" val="305568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5</a:t>
            </a:fld>
            <a:endParaRPr lang="en-US"/>
          </a:p>
        </p:txBody>
      </p:sp>
    </p:spTree>
    <p:extLst>
      <p:ext uri="{BB962C8B-B14F-4D97-AF65-F5344CB8AC3E}">
        <p14:creationId xmlns:p14="http://schemas.microsoft.com/office/powerpoint/2010/main" val="3361066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6</a:t>
            </a:fld>
            <a:endParaRPr lang="en-US"/>
          </a:p>
        </p:txBody>
      </p:sp>
    </p:spTree>
    <p:extLst>
      <p:ext uri="{BB962C8B-B14F-4D97-AF65-F5344CB8AC3E}">
        <p14:creationId xmlns:p14="http://schemas.microsoft.com/office/powerpoint/2010/main" val="59426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7</a:t>
            </a:fld>
            <a:endParaRPr lang="en-US"/>
          </a:p>
        </p:txBody>
      </p:sp>
    </p:spTree>
    <p:extLst>
      <p:ext uri="{BB962C8B-B14F-4D97-AF65-F5344CB8AC3E}">
        <p14:creationId xmlns:p14="http://schemas.microsoft.com/office/powerpoint/2010/main" val="2111426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8</a:t>
            </a:fld>
            <a:endParaRPr lang="en-US"/>
          </a:p>
        </p:txBody>
      </p:sp>
    </p:spTree>
    <p:extLst>
      <p:ext uri="{BB962C8B-B14F-4D97-AF65-F5344CB8AC3E}">
        <p14:creationId xmlns:p14="http://schemas.microsoft.com/office/powerpoint/2010/main" val="110525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9</a:t>
            </a:fld>
            <a:endParaRPr lang="en-US"/>
          </a:p>
        </p:txBody>
      </p:sp>
    </p:spTree>
    <p:extLst>
      <p:ext uri="{BB962C8B-B14F-4D97-AF65-F5344CB8AC3E}">
        <p14:creationId xmlns:p14="http://schemas.microsoft.com/office/powerpoint/2010/main" val="1060135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11</a:t>
            </a:fld>
            <a:endParaRPr lang="en-US"/>
          </a:p>
        </p:txBody>
      </p:sp>
    </p:spTree>
    <p:extLst>
      <p:ext uri="{BB962C8B-B14F-4D97-AF65-F5344CB8AC3E}">
        <p14:creationId xmlns:p14="http://schemas.microsoft.com/office/powerpoint/2010/main" val="150677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12</a:t>
            </a:fld>
            <a:endParaRPr lang="en-US"/>
          </a:p>
        </p:txBody>
      </p:sp>
    </p:spTree>
    <p:extLst>
      <p:ext uri="{BB962C8B-B14F-4D97-AF65-F5344CB8AC3E}">
        <p14:creationId xmlns:p14="http://schemas.microsoft.com/office/powerpoint/2010/main" val="1855486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396409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336021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09472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56580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8FEEA6-535A-4ED8-9FFA-B4D8DAA615C7}"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411855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8FEEA6-535A-4ED8-9FFA-B4D8DAA615C7}"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332425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8FEEA6-535A-4ED8-9FFA-B4D8DAA615C7}"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06471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FEEA6-535A-4ED8-9FFA-B4D8DAA615C7}"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99778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FEEA6-535A-4ED8-9FFA-B4D8DAA615C7}"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312069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FEEA6-535A-4ED8-9FFA-B4D8DAA615C7}"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75467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FEEA6-535A-4ED8-9FFA-B4D8DAA615C7}"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83732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FEEA6-535A-4ED8-9FFA-B4D8DAA615C7}" type="datetimeFigureOut">
              <a:rPr lang="en-US" smtClean="0"/>
              <a:t>4/16/2024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9020A-C3F2-4674-ADBE-CB79E8A58609}" type="slidenum">
              <a:rPr lang="en-US" smtClean="0"/>
              <a:t>‹#›</a:t>
            </a:fld>
            <a:endParaRPr lang="en-US"/>
          </a:p>
        </p:txBody>
      </p:sp>
    </p:spTree>
    <p:extLst>
      <p:ext uri="{BB962C8B-B14F-4D97-AF65-F5344CB8AC3E}">
        <p14:creationId xmlns:p14="http://schemas.microsoft.com/office/powerpoint/2010/main" val="295162212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940C2D8-104D-43BF-A798-DA3DD5F0F844}"/>
              </a:ext>
            </a:extLst>
          </p:cNvPr>
          <p:cNvSpPr txBox="1"/>
          <p:nvPr/>
        </p:nvSpPr>
        <p:spPr>
          <a:xfrm>
            <a:off x="1203485" y="1120676"/>
            <a:ext cx="9785023" cy="2308324"/>
          </a:xfrm>
          <a:prstGeom prst="rect">
            <a:avLst/>
          </a:prstGeom>
          <a:noFill/>
        </p:spPr>
        <p:txBody>
          <a:bodyPr wrap="square" rtlCol="0">
            <a:spAutoFit/>
          </a:bodyPr>
          <a:lstStyle/>
          <a:p>
            <a:pPr algn="ctr"/>
            <a:r>
              <a:rPr lang="en-US" sz="7200" dirty="0">
                <a:latin typeface="Century Gothic" panose="020B0502020202020204" pitchFamily="34" charset="0"/>
              </a:rPr>
              <a:t>Holland Central </a:t>
            </a:r>
          </a:p>
          <a:p>
            <a:pPr algn="ctr"/>
            <a:r>
              <a:rPr lang="en-US" sz="7200" dirty="0">
                <a:latin typeface="Century Gothic" panose="020B0502020202020204" pitchFamily="34" charset="0"/>
              </a:rPr>
              <a:t>School District</a:t>
            </a:r>
          </a:p>
        </p:txBody>
      </p:sp>
      <p:sp>
        <p:nvSpPr>
          <p:cNvPr id="14" name="TextBox 13">
            <a:extLst>
              <a:ext uri="{FF2B5EF4-FFF2-40B4-BE49-F238E27FC236}">
                <a16:creationId xmlns:a16="http://schemas.microsoft.com/office/drawing/2014/main" id="{7EE90992-2A7B-2E0E-FB2A-032D518C8792}"/>
              </a:ext>
            </a:extLst>
          </p:cNvPr>
          <p:cNvSpPr txBox="1"/>
          <p:nvPr/>
        </p:nvSpPr>
        <p:spPr>
          <a:xfrm>
            <a:off x="2576659" y="3608103"/>
            <a:ext cx="7038679" cy="461665"/>
          </a:xfrm>
          <a:prstGeom prst="rect">
            <a:avLst/>
          </a:prstGeom>
          <a:noFill/>
        </p:spPr>
        <p:txBody>
          <a:bodyPr wrap="square" rtlCol="0">
            <a:spAutoFit/>
          </a:bodyPr>
          <a:lstStyle/>
          <a:p>
            <a:pPr algn="ctr"/>
            <a:r>
              <a:rPr lang="en-US" sz="2400" dirty="0">
                <a:latin typeface="Century Gothic" panose="020B0502020202020204" pitchFamily="34" charset="0"/>
              </a:rPr>
              <a:t>2024-2025 BUDGET PRESENTATION</a:t>
            </a: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cxnSp>
        <p:nvCxnSpPr>
          <p:cNvPr id="9" name="Straight Connector 8">
            <a:extLst>
              <a:ext uri="{FF2B5EF4-FFF2-40B4-BE49-F238E27FC236}">
                <a16:creationId xmlns:a16="http://schemas.microsoft.com/office/drawing/2014/main" id="{892545C8-2AC6-F3B6-E103-6EB8B4488940}"/>
              </a:ext>
            </a:extLst>
          </p:cNvPr>
          <p:cNvCxnSpPr>
            <a:cxnSpLocks/>
          </p:cNvCxnSpPr>
          <p:nvPr/>
        </p:nvCxnSpPr>
        <p:spPr>
          <a:xfrm>
            <a:off x="3474279" y="4195556"/>
            <a:ext cx="5087792" cy="0"/>
          </a:xfrm>
          <a:prstGeom prst="line">
            <a:avLst/>
          </a:prstGeom>
          <a:ln w="1905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22C459C-B941-1D76-A8F3-DEB905F4B273}"/>
              </a:ext>
            </a:extLst>
          </p:cNvPr>
          <p:cNvSpPr txBox="1"/>
          <p:nvPr/>
        </p:nvSpPr>
        <p:spPr>
          <a:xfrm>
            <a:off x="-1553994" y="5737324"/>
            <a:ext cx="6094378" cy="646331"/>
          </a:xfrm>
          <a:prstGeom prst="rect">
            <a:avLst/>
          </a:prstGeom>
          <a:noFill/>
        </p:spPr>
        <p:txBody>
          <a:bodyPr wrap="square">
            <a:spAutoFit/>
          </a:bodyPr>
          <a:lstStyle/>
          <a:p>
            <a:pPr algn="ctr"/>
            <a:r>
              <a:rPr lang="en-US" sz="1800" dirty="0">
                <a:latin typeface="Century Gothic" panose="020B0502020202020204" pitchFamily="34" charset="0"/>
              </a:rPr>
              <a:t>#3 BUDGET FINAL </a:t>
            </a:r>
          </a:p>
          <a:p>
            <a:pPr algn="ctr"/>
            <a:r>
              <a:rPr lang="en-US" sz="1800" dirty="0">
                <a:latin typeface="Century Gothic" panose="020B0502020202020204" pitchFamily="34" charset="0"/>
              </a:rPr>
              <a:t>     APRIL 16, 2024</a:t>
            </a:r>
          </a:p>
        </p:txBody>
      </p:sp>
    </p:spTree>
    <p:extLst>
      <p:ext uri="{BB962C8B-B14F-4D97-AF65-F5344CB8AC3E}">
        <p14:creationId xmlns:p14="http://schemas.microsoft.com/office/powerpoint/2010/main" val="3044490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4" y="564204"/>
            <a:ext cx="8073957"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7787275" cy="707886"/>
          </a:xfrm>
          <a:prstGeom prst="rect">
            <a:avLst/>
          </a:prstGeom>
          <a:noFill/>
        </p:spPr>
        <p:txBody>
          <a:bodyPr wrap="square" rtlCol="0">
            <a:spAutoFit/>
          </a:bodyPr>
          <a:lstStyle/>
          <a:p>
            <a:r>
              <a:rPr lang="en-US" sz="4000" b="1" dirty="0">
                <a:solidFill>
                  <a:schemeClr val="bg1"/>
                </a:solidFill>
              </a:rPr>
              <a:t>Vehicle Proposition - $264,774</a:t>
            </a:r>
          </a:p>
        </p:txBody>
      </p:sp>
      <p:sp>
        <p:nvSpPr>
          <p:cNvPr id="5" name="TextBox 4">
            <a:extLst>
              <a:ext uri="{FF2B5EF4-FFF2-40B4-BE49-F238E27FC236}">
                <a16:creationId xmlns:a16="http://schemas.microsoft.com/office/drawing/2014/main" id="{B48C1237-E641-67F2-9E09-22CFFE694102}"/>
              </a:ext>
            </a:extLst>
          </p:cNvPr>
          <p:cNvSpPr txBox="1"/>
          <p:nvPr/>
        </p:nvSpPr>
        <p:spPr>
          <a:xfrm>
            <a:off x="724426" y="1974715"/>
            <a:ext cx="9653111" cy="323473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sz="2400" dirty="0"/>
              <a:t> One Collins DH516 34 Passenger School Bus				$99,433</a:t>
            </a:r>
          </a:p>
          <a:p>
            <a:pPr marL="285750" indent="-285750">
              <a:lnSpc>
                <a:spcPct val="200000"/>
              </a:lnSpc>
              <a:buFont typeface="Wingdings" panose="05000000000000000000" pitchFamily="2" charset="2"/>
              <a:buChar char="Ø"/>
            </a:pPr>
            <a:r>
              <a:rPr lang="en-US" sz="2400" dirty="0"/>
              <a:t> One Collins DE516WR Wheelchair Bus					$117,341</a:t>
            </a:r>
          </a:p>
          <a:p>
            <a:pPr marL="285750" indent="-285750">
              <a:lnSpc>
                <a:spcPct val="200000"/>
              </a:lnSpc>
              <a:buFont typeface="Wingdings" panose="05000000000000000000" pitchFamily="2" charset="2"/>
              <a:buChar char="Ø"/>
            </a:pPr>
            <a:r>
              <a:rPr lang="en-US" sz="2400" dirty="0"/>
              <a:t> Ford Explorer												$48,000</a:t>
            </a:r>
          </a:p>
          <a:p>
            <a:pPr algn="ctr">
              <a:lnSpc>
                <a:spcPct val="200000"/>
              </a:lnSpc>
            </a:pPr>
            <a:r>
              <a:rPr lang="en-US" sz="2400" b="1" dirty="0"/>
              <a:t> </a:t>
            </a:r>
            <a:r>
              <a:rPr lang="en-US" sz="3500" b="1" dirty="0"/>
              <a:t>Total Vehicle Proposition			$264,774</a:t>
            </a:r>
          </a:p>
        </p:txBody>
      </p:sp>
    </p:spTree>
    <p:extLst>
      <p:ext uri="{BB962C8B-B14F-4D97-AF65-F5344CB8AC3E}">
        <p14:creationId xmlns:p14="http://schemas.microsoft.com/office/powerpoint/2010/main" val="180223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4" y="564204"/>
            <a:ext cx="8073957"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7787275" cy="707886"/>
          </a:xfrm>
          <a:prstGeom prst="rect">
            <a:avLst/>
          </a:prstGeom>
          <a:noFill/>
        </p:spPr>
        <p:txBody>
          <a:bodyPr wrap="square" rtlCol="0">
            <a:spAutoFit/>
          </a:bodyPr>
          <a:lstStyle/>
          <a:p>
            <a:r>
              <a:rPr lang="en-US" sz="4000" b="1" dirty="0">
                <a:solidFill>
                  <a:schemeClr val="bg1"/>
                </a:solidFill>
              </a:rPr>
              <a:t>Board of Education Seats</a:t>
            </a:r>
          </a:p>
        </p:txBody>
      </p:sp>
      <p:sp>
        <p:nvSpPr>
          <p:cNvPr id="5" name="TextBox 4">
            <a:extLst>
              <a:ext uri="{FF2B5EF4-FFF2-40B4-BE49-F238E27FC236}">
                <a16:creationId xmlns:a16="http://schemas.microsoft.com/office/drawing/2014/main" id="{B48C1237-E641-67F2-9E09-22CFFE694102}"/>
              </a:ext>
            </a:extLst>
          </p:cNvPr>
          <p:cNvSpPr txBox="1"/>
          <p:nvPr/>
        </p:nvSpPr>
        <p:spPr>
          <a:xfrm>
            <a:off x="724426" y="1912907"/>
            <a:ext cx="9653111" cy="3851504"/>
          </a:xfrm>
          <a:prstGeom prst="rect">
            <a:avLst/>
          </a:prstGeom>
          <a:noFill/>
        </p:spPr>
        <p:txBody>
          <a:bodyPr wrap="square" rtlCol="0">
            <a:spAutoFit/>
          </a:bodyPr>
          <a:lstStyle/>
          <a:p>
            <a:r>
              <a:rPr lang="en-US" sz="2400" dirty="0"/>
              <a:t>An election for members of the Board shall be held to fill one (1) at-large position on the Board resulting from the expiration, on June 30, 2024, of the term of Mary Jo Szucs.  The candidate receiving the highest vote total will be elected to a five (5) year term commencing July 1, 2024 and ending on June 30, 2029. </a:t>
            </a:r>
          </a:p>
          <a:p>
            <a:endParaRPr lang="en-US" sz="2400" b="1" dirty="0"/>
          </a:p>
          <a:p>
            <a:r>
              <a:rPr lang="en-US" sz="2800" b="1" dirty="0"/>
              <a:t>Candidates:</a:t>
            </a:r>
            <a:r>
              <a:rPr lang="en-US" sz="3500" b="1" dirty="0"/>
              <a:t> </a:t>
            </a:r>
          </a:p>
          <a:p>
            <a:r>
              <a:rPr lang="en-US" sz="2400" dirty="0"/>
              <a:t>Mary Jo Szucs</a:t>
            </a:r>
          </a:p>
          <a:p>
            <a:pPr>
              <a:lnSpc>
                <a:spcPct val="200000"/>
              </a:lnSpc>
            </a:pPr>
            <a:endParaRPr lang="en-US" sz="2400" dirty="0"/>
          </a:p>
        </p:txBody>
      </p:sp>
    </p:spTree>
    <p:extLst>
      <p:ext uri="{BB962C8B-B14F-4D97-AF65-F5344CB8AC3E}">
        <p14:creationId xmlns:p14="http://schemas.microsoft.com/office/powerpoint/2010/main" val="339650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6677859" cy="707886"/>
          </a:xfrm>
          <a:prstGeom prst="rect">
            <a:avLst/>
          </a:prstGeom>
          <a:noFill/>
        </p:spPr>
        <p:txBody>
          <a:bodyPr wrap="square" rtlCol="0">
            <a:spAutoFit/>
          </a:bodyPr>
          <a:lstStyle/>
          <a:p>
            <a:r>
              <a:rPr lang="en-US" sz="4000" b="1" dirty="0">
                <a:solidFill>
                  <a:schemeClr val="bg1"/>
                </a:solidFill>
              </a:rPr>
              <a:t>2024-2025 Proposed Budget</a:t>
            </a:r>
          </a:p>
        </p:txBody>
      </p:sp>
      <p:sp>
        <p:nvSpPr>
          <p:cNvPr id="6" name="TextBox 5">
            <a:extLst>
              <a:ext uri="{FF2B5EF4-FFF2-40B4-BE49-F238E27FC236}">
                <a16:creationId xmlns:a16="http://schemas.microsoft.com/office/drawing/2014/main" id="{0FABC4D1-D71F-E1DF-F2B2-43DDE818D4CC}"/>
              </a:ext>
            </a:extLst>
          </p:cNvPr>
          <p:cNvSpPr txBox="1"/>
          <p:nvPr/>
        </p:nvSpPr>
        <p:spPr>
          <a:xfrm>
            <a:off x="3622310" y="1761858"/>
            <a:ext cx="4947378" cy="1477328"/>
          </a:xfrm>
          <a:prstGeom prst="rect">
            <a:avLst/>
          </a:prstGeom>
          <a:noFill/>
        </p:spPr>
        <p:txBody>
          <a:bodyPr wrap="square">
            <a:spAutoFit/>
          </a:bodyPr>
          <a:lstStyle/>
          <a:p>
            <a:pPr algn="l" rtl="0" fontAlgn="base"/>
            <a:r>
              <a:rPr lang="en-US" sz="7200" b="1" i="0" dirty="0">
                <a:effectLst/>
                <a:latin typeface="+mn-lt"/>
              </a:rPr>
              <a:t>$22,652,447</a:t>
            </a:r>
          </a:p>
          <a:p>
            <a:pPr algn="ctr" rtl="0" fontAlgn="base"/>
            <a:r>
              <a:rPr lang="en-US" dirty="0"/>
              <a:t>Overall Increase: $102,422 or 0.45%</a:t>
            </a:r>
            <a:endParaRPr lang="en-US" i="0" dirty="0">
              <a:effectLst/>
              <a:latin typeface="+mn-lt"/>
            </a:endParaRPr>
          </a:p>
        </p:txBody>
      </p:sp>
      <p:sp>
        <p:nvSpPr>
          <p:cNvPr id="7" name="TextBox 6">
            <a:extLst>
              <a:ext uri="{FF2B5EF4-FFF2-40B4-BE49-F238E27FC236}">
                <a16:creationId xmlns:a16="http://schemas.microsoft.com/office/drawing/2014/main" id="{95B07340-7E3E-4538-E5C9-63EA8C1934C2}"/>
              </a:ext>
            </a:extLst>
          </p:cNvPr>
          <p:cNvSpPr txBox="1"/>
          <p:nvPr/>
        </p:nvSpPr>
        <p:spPr>
          <a:xfrm>
            <a:off x="3311602" y="3618815"/>
            <a:ext cx="5895726" cy="2677656"/>
          </a:xfrm>
          <a:prstGeom prst="rect">
            <a:avLst/>
          </a:prstGeom>
          <a:noFill/>
        </p:spPr>
        <p:txBody>
          <a:bodyPr wrap="square" rtlCol="0">
            <a:spAutoFit/>
          </a:bodyPr>
          <a:lstStyle/>
          <a:p>
            <a:pPr algn="ctr"/>
            <a:r>
              <a:rPr lang="en-US" sz="4000" b="1" dirty="0"/>
              <a:t>Budget Vote</a:t>
            </a:r>
          </a:p>
          <a:p>
            <a:pPr algn="ctr"/>
            <a:r>
              <a:rPr lang="en-US" sz="3200" dirty="0"/>
              <a:t>May 21, 2024</a:t>
            </a:r>
          </a:p>
          <a:p>
            <a:pPr algn="ctr"/>
            <a:r>
              <a:rPr lang="en-US" sz="3200" dirty="0"/>
              <a:t>7am – 8pm</a:t>
            </a:r>
          </a:p>
          <a:p>
            <a:pPr algn="ctr"/>
            <a:r>
              <a:rPr lang="en-US" sz="3200" dirty="0"/>
              <a:t>Holland Community Center</a:t>
            </a:r>
          </a:p>
          <a:p>
            <a:pPr algn="ctr"/>
            <a:r>
              <a:rPr lang="en-US" sz="3200" dirty="0"/>
              <a:t>3 Legion Drive, Holland NY</a:t>
            </a:r>
          </a:p>
        </p:txBody>
      </p:sp>
    </p:spTree>
    <p:extLst>
      <p:ext uri="{BB962C8B-B14F-4D97-AF65-F5344CB8AC3E}">
        <p14:creationId xmlns:p14="http://schemas.microsoft.com/office/powerpoint/2010/main" val="211475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Presentation Overview</a:t>
            </a:r>
          </a:p>
        </p:txBody>
      </p:sp>
      <p:sp>
        <p:nvSpPr>
          <p:cNvPr id="5" name="TextBox 4">
            <a:extLst>
              <a:ext uri="{FF2B5EF4-FFF2-40B4-BE49-F238E27FC236}">
                <a16:creationId xmlns:a16="http://schemas.microsoft.com/office/drawing/2014/main" id="{95B07340-7E3E-4538-E5C9-63EA8C1934C2}"/>
              </a:ext>
            </a:extLst>
          </p:cNvPr>
          <p:cNvSpPr txBox="1"/>
          <p:nvPr/>
        </p:nvSpPr>
        <p:spPr>
          <a:xfrm>
            <a:off x="603115" y="1819072"/>
            <a:ext cx="7252254" cy="2352952"/>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000" dirty="0"/>
              <a:t>Tax Levy Review </a:t>
            </a:r>
          </a:p>
          <a:p>
            <a:pPr marL="285750" indent="-285750">
              <a:lnSpc>
                <a:spcPct val="150000"/>
              </a:lnSpc>
              <a:buFont typeface="Wingdings" panose="05000000000000000000" pitchFamily="2" charset="2"/>
              <a:buChar char="Ø"/>
            </a:pPr>
            <a:r>
              <a:rPr lang="en-US" sz="2000" dirty="0"/>
              <a:t>Holland’s State Aid</a:t>
            </a:r>
          </a:p>
          <a:p>
            <a:pPr marL="285750" indent="-285750">
              <a:lnSpc>
                <a:spcPct val="150000"/>
              </a:lnSpc>
              <a:buFont typeface="Wingdings" panose="05000000000000000000" pitchFamily="2" charset="2"/>
              <a:buChar char="Ø"/>
            </a:pPr>
            <a:r>
              <a:rPr lang="en-US" sz="2000" dirty="0"/>
              <a:t>Proposed Revenues &amp; Expenditures</a:t>
            </a:r>
            <a:endParaRPr lang="en-US" sz="2000" dirty="0">
              <a:ea typeface="Calibri"/>
              <a:cs typeface="Calibri"/>
            </a:endParaRPr>
          </a:p>
          <a:p>
            <a:pPr marL="285750" indent="-285750">
              <a:lnSpc>
                <a:spcPct val="150000"/>
              </a:lnSpc>
              <a:buFont typeface="Wingdings" panose="05000000000000000000" pitchFamily="2" charset="2"/>
              <a:buChar char="Ø"/>
            </a:pPr>
            <a:r>
              <a:rPr lang="en-US" sz="2000" dirty="0"/>
              <a:t>Vehicle Proposition </a:t>
            </a:r>
          </a:p>
          <a:p>
            <a:pPr marL="285750" indent="-285750">
              <a:lnSpc>
                <a:spcPct val="150000"/>
              </a:lnSpc>
              <a:buFont typeface="Wingdings" panose="05000000000000000000" pitchFamily="2" charset="2"/>
              <a:buChar char="Ø"/>
            </a:pPr>
            <a:r>
              <a:rPr lang="en-US" sz="2000" dirty="0"/>
              <a:t>Proposed Budget </a:t>
            </a:r>
          </a:p>
        </p:txBody>
      </p:sp>
    </p:spTree>
    <p:extLst>
      <p:ext uri="{BB962C8B-B14F-4D97-AF65-F5344CB8AC3E}">
        <p14:creationId xmlns:p14="http://schemas.microsoft.com/office/powerpoint/2010/main" val="2638490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7431932" cy="5933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694574" y="567563"/>
            <a:ext cx="6999335" cy="523220"/>
          </a:xfrm>
          <a:prstGeom prst="rect">
            <a:avLst/>
          </a:prstGeom>
          <a:noFill/>
        </p:spPr>
        <p:txBody>
          <a:bodyPr wrap="square" lIns="91440" tIns="45720" rIns="91440" bIns="45720" rtlCol="0" anchor="t">
            <a:spAutoFit/>
          </a:bodyPr>
          <a:lstStyle/>
          <a:p>
            <a:r>
              <a:rPr lang="en-US" sz="2800" b="1" dirty="0">
                <a:solidFill>
                  <a:schemeClr val="bg1"/>
                </a:solidFill>
              </a:rPr>
              <a:t>24-25 Tax Levy: 3.98% </a:t>
            </a:r>
          </a:p>
        </p:txBody>
      </p:sp>
      <p:sp>
        <p:nvSpPr>
          <p:cNvPr id="9" name="TextBox 8">
            <a:extLst>
              <a:ext uri="{FF2B5EF4-FFF2-40B4-BE49-F238E27FC236}">
                <a16:creationId xmlns:a16="http://schemas.microsoft.com/office/drawing/2014/main" id="{3AD3C6B2-8685-BF8C-CE59-FA64DA50E204}"/>
              </a:ext>
            </a:extLst>
          </p:cNvPr>
          <p:cNvSpPr txBox="1"/>
          <p:nvPr/>
        </p:nvSpPr>
        <p:spPr>
          <a:xfrm>
            <a:off x="494773" y="1248946"/>
            <a:ext cx="10802850"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Does not exceed NYS Tax Cap or require a supermajority vote </a:t>
            </a:r>
          </a:p>
        </p:txBody>
      </p:sp>
      <p:cxnSp>
        <p:nvCxnSpPr>
          <p:cNvPr id="10" name="Straight Connector 9">
            <a:extLst>
              <a:ext uri="{FF2B5EF4-FFF2-40B4-BE49-F238E27FC236}">
                <a16:creationId xmlns:a16="http://schemas.microsoft.com/office/drawing/2014/main" id="{4E4D4F41-6AA8-D75F-AF97-FF9ACFF1CAB7}"/>
              </a:ext>
            </a:extLst>
          </p:cNvPr>
          <p:cNvCxnSpPr>
            <a:cxnSpLocks/>
          </p:cNvCxnSpPr>
          <p:nvPr/>
        </p:nvCxnSpPr>
        <p:spPr>
          <a:xfrm>
            <a:off x="603115" y="1752313"/>
            <a:ext cx="8093413" cy="0"/>
          </a:xfrm>
          <a:prstGeom prst="line">
            <a:avLst/>
          </a:prstGeom>
          <a:ln w="1905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4F1B930-91A1-9E75-B6A0-15243A5C6B90}"/>
              </a:ext>
            </a:extLst>
          </p:cNvPr>
          <p:cNvSpPr txBox="1"/>
          <p:nvPr/>
        </p:nvSpPr>
        <p:spPr>
          <a:xfrm>
            <a:off x="603115" y="1851697"/>
            <a:ext cx="10573966" cy="1323439"/>
          </a:xfrm>
          <a:prstGeom prst="rect">
            <a:avLst/>
          </a:prstGeom>
          <a:noFill/>
        </p:spPr>
        <p:txBody>
          <a:bodyPr wrap="square" rtlCol="0">
            <a:spAutoFit/>
          </a:bodyPr>
          <a:lstStyle/>
          <a:p>
            <a:pPr marL="285750" indent="-285750">
              <a:buBlip>
                <a:blip r:embed="rId2">
                  <a:extLst>
                    <a:ext uri="{96DAC541-7B7A-43D3-8B79-37D633B846F1}">
                      <asvg:svgBlip xmlns:asvg="http://schemas.microsoft.com/office/drawing/2016/SVG/main" r:embed="rId3"/>
                    </a:ext>
                  </a:extLst>
                </a:blip>
              </a:buBlip>
            </a:pPr>
            <a:r>
              <a:rPr lang="en-US" sz="2200" dirty="0"/>
              <a:t> Tax Levy: </a:t>
            </a:r>
            <a:r>
              <a:rPr lang="en-US" sz="2200" b="1" dirty="0"/>
              <a:t>$8,759,346</a:t>
            </a:r>
          </a:p>
          <a:p>
            <a:pPr marL="285750" indent="-285750">
              <a:buBlip>
                <a:blip r:embed="rId2">
                  <a:extLst>
                    <a:ext uri="{96DAC541-7B7A-43D3-8B79-37D633B846F1}">
                      <asvg:svgBlip xmlns:asvg="http://schemas.microsoft.com/office/drawing/2016/SVG/main" r:embed="rId3"/>
                    </a:ext>
                  </a:extLst>
                </a:blip>
              </a:buBlip>
            </a:pPr>
            <a:r>
              <a:rPr lang="en-US" sz="2200" b="1" dirty="0"/>
              <a:t> </a:t>
            </a:r>
            <a:r>
              <a:rPr lang="en-US" sz="2200" dirty="0"/>
              <a:t>Increase from 23-24: </a:t>
            </a:r>
            <a:r>
              <a:rPr lang="en-US" sz="2200" b="1" dirty="0"/>
              <a:t>$334,965</a:t>
            </a:r>
          </a:p>
          <a:p>
            <a:endParaRPr lang="en-US" dirty="0"/>
          </a:p>
          <a:p>
            <a:endParaRPr lang="en-US" dirty="0"/>
          </a:p>
        </p:txBody>
      </p:sp>
      <p:sp>
        <p:nvSpPr>
          <p:cNvPr id="17" name="Rectangle: Rounded Corners 16">
            <a:extLst>
              <a:ext uri="{FF2B5EF4-FFF2-40B4-BE49-F238E27FC236}">
                <a16:creationId xmlns:a16="http://schemas.microsoft.com/office/drawing/2014/main" id="{3B8A1EA7-F3A5-5CF0-2DAF-28D942C5C4C7}"/>
              </a:ext>
            </a:extLst>
          </p:cNvPr>
          <p:cNvSpPr/>
          <p:nvPr/>
        </p:nvSpPr>
        <p:spPr>
          <a:xfrm>
            <a:off x="136187" y="6536988"/>
            <a:ext cx="5959813" cy="247992"/>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100" dirty="0">
                <a:solidFill>
                  <a:schemeClr val="tx1"/>
                </a:solidFill>
              </a:rPr>
              <a:t>* Rates are </a:t>
            </a:r>
            <a:r>
              <a:rPr lang="en-US" sz="1100" b="1" dirty="0">
                <a:solidFill>
                  <a:schemeClr val="tx1"/>
                </a:solidFill>
              </a:rPr>
              <a:t>estimates</a:t>
            </a:r>
            <a:r>
              <a:rPr lang="en-US" sz="1100" dirty="0">
                <a:solidFill>
                  <a:schemeClr val="tx1"/>
                </a:solidFill>
              </a:rPr>
              <a:t> based on assessment values, equalization rates, and exemptions from 23-24</a:t>
            </a:r>
          </a:p>
        </p:txBody>
      </p:sp>
      <p:graphicFrame>
        <p:nvGraphicFramePr>
          <p:cNvPr id="18" name="Table 17">
            <a:extLst>
              <a:ext uri="{FF2B5EF4-FFF2-40B4-BE49-F238E27FC236}">
                <a16:creationId xmlns:a16="http://schemas.microsoft.com/office/drawing/2014/main" id="{BD248F31-7BE6-789A-A2D5-26335E82A612}"/>
              </a:ext>
            </a:extLst>
          </p:cNvPr>
          <p:cNvGraphicFramePr>
            <a:graphicFrameLocks noGrp="1"/>
          </p:cNvGraphicFramePr>
          <p:nvPr>
            <p:extLst>
              <p:ext uri="{D42A27DB-BD31-4B8C-83A1-F6EECF244321}">
                <p14:modId xmlns:p14="http://schemas.microsoft.com/office/powerpoint/2010/main" val="2500215683"/>
              </p:ext>
            </p:extLst>
          </p:nvPr>
        </p:nvGraphicFramePr>
        <p:xfrm>
          <a:off x="2638424" y="2766856"/>
          <a:ext cx="6915152" cy="3523581"/>
        </p:xfrm>
        <a:graphic>
          <a:graphicData uri="http://schemas.openxmlformats.org/drawingml/2006/table">
            <a:tbl>
              <a:tblPr/>
              <a:tblGrid>
                <a:gridCol w="1728788">
                  <a:extLst>
                    <a:ext uri="{9D8B030D-6E8A-4147-A177-3AD203B41FA5}">
                      <a16:colId xmlns:a16="http://schemas.microsoft.com/office/drawing/2014/main" val="1263636443"/>
                    </a:ext>
                  </a:extLst>
                </a:gridCol>
                <a:gridCol w="1728788">
                  <a:extLst>
                    <a:ext uri="{9D8B030D-6E8A-4147-A177-3AD203B41FA5}">
                      <a16:colId xmlns:a16="http://schemas.microsoft.com/office/drawing/2014/main" val="1099764525"/>
                    </a:ext>
                  </a:extLst>
                </a:gridCol>
                <a:gridCol w="1728788">
                  <a:extLst>
                    <a:ext uri="{9D8B030D-6E8A-4147-A177-3AD203B41FA5}">
                      <a16:colId xmlns:a16="http://schemas.microsoft.com/office/drawing/2014/main" val="2730346434"/>
                    </a:ext>
                  </a:extLst>
                </a:gridCol>
                <a:gridCol w="1728788">
                  <a:extLst>
                    <a:ext uri="{9D8B030D-6E8A-4147-A177-3AD203B41FA5}">
                      <a16:colId xmlns:a16="http://schemas.microsoft.com/office/drawing/2014/main" val="1488480217"/>
                    </a:ext>
                  </a:extLst>
                </a:gridCol>
              </a:tblGrid>
              <a:tr h="391509">
                <a:tc>
                  <a:txBody>
                    <a:bodyPr/>
                    <a:lstStyle/>
                    <a:p>
                      <a:pPr algn="ctr" rtl="0" fontAlgn="base"/>
                      <a:r>
                        <a:rPr lang="en-US" sz="1200" b="1" i="1" dirty="0">
                          <a:solidFill>
                            <a:srgbClr val="FFFFFF"/>
                          </a:solidFill>
                          <a:effectLst/>
                          <a:latin typeface="Calibri" panose="020F0502020204030204" pitchFamily="34" charset="0"/>
                        </a:rPr>
                        <a:t> </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solidFill>
                            <a:srgbClr val="FFFFFF"/>
                          </a:solidFill>
                          <a:effectLst/>
                          <a:latin typeface="Calibri" panose="020F0502020204030204" pitchFamily="34" charset="0"/>
                        </a:rPr>
                        <a:t>Rate in 2023-2024 </a:t>
                      </a:r>
                      <a:endParaRPr lang="en-US"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solidFill>
                            <a:srgbClr val="FFFFFF"/>
                          </a:solidFill>
                          <a:effectLst/>
                          <a:latin typeface="Calibri" panose="020F0502020204030204" pitchFamily="34" charset="0"/>
                        </a:rPr>
                        <a:t>*Rate in 2024-2025 </a:t>
                      </a:r>
                      <a:endParaRPr lang="en-US"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a:solidFill>
                            <a:srgbClr val="FFFFFF"/>
                          </a:solidFill>
                          <a:effectLst/>
                          <a:latin typeface="Calibri" panose="020F0502020204030204" pitchFamily="34" charset="0"/>
                        </a:rPr>
                        <a:t>Increase Per $1000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2919975907"/>
                  </a:ext>
                </a:extLst>
              </a:tr>
              <a:tr h="391509">
                <a:tc>
                  <a:txBody>
                    <a:bodyPr/>
                    <a:lstStyle/>
                    <a:p>
                      <a:pPr algn="ctr" rtl="0" fontAlgn="base"/>
                      <a:r>
                        <a:rPr lang="en-US" sz="1200" b="1" i="0">
                          <a:solidFill>
                            <a:srgbClr val="FFFFFF"/>
                          </a:solidFill>
                          <a:effectLst/>
                          <a:latin typeface="Calibri" panose="020F0502020204030204" pitchFamily="34" charset="0"/>
                        </a:rPr>
                        <a:t>Aurora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$42.16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$43.84</a:t>
                      </a:r>
                      <a:r>
                        <a:rPr lang="en-US" sz="1200" b="0" i="0" dirty="0">
                          <a:effectLst/>
                          <a:latin typeface="Calibri" panose="020F0502020204030204" pitchFamily="34" charset="0"/>
                        </a:rPr>
                        <a:t> </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$1.68</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026285898"/>
                  </a:ext>
                </a:extLst>
              </a:tr>
              <a:tr h="391509">
                <a:tc>
                  <a:txBody>
                    <a:bodyPr/>
                    <a:lstStyle/>
                    <a:p>
                      <a:pPr algn="ctr" rtl="0" fontAlgn="base"/>
                      <a:r>
                        <a:rPr lang="en-US" sz="1200" b="1" i="0">
                          <a:solidFill>
                            <a:srgbClr val="FFFFFF"/>
                          </a:solidFill>
                          <a:effectLst/>
                          <a:latin typeface="Calibri" panose="020F0502020204030204" pitchFamily="34" charset="0"/>
                        </a:rPr>
                        <a:t>Colden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$36.12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$37.56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501100002"/>
                  </a:ext>
                </a:extLst>
              </a:tr>
              <a:tr h="391509">
                <a:tc>
                  <a:txBody>
                    <a:bodyPr/>
                    <a:lstStyle/>
                    <a:p>
                      <a:pPr algn="ctr" rtl="0" fontAlgn="base"/>
                      <a:r>
                        <a:rPr lang="en-US" sz="1200" b="1" i="0">
                          <a:solidFill>
                            <a:srgbClr val="FFFFFF"/>
                          </a:solidFill>
                          <a:effectLst/>
                          <a:latin typeface="Calibri" panose="020F0502020204030204" pitchFamily="34" charset="0"/>
                        </a:rPr>
                        <a:t>Concord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$31.61</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$32.87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$1.26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695692889"/>
                  </a:ext>
                </a:extLst>
              </a:tr>
              <a:tr h="391509">
                <a:tc>
                  <a:txBody>
                    <a:bodyPr/>
                    <a:lstStyle/>
                    <a:p>
                      <a:pPr algn="ctr" rtl="0" fontAlgn="base"/>
                      <a:r>
                        <a:rPr lang="en-US" sz="1200" b="1" i="0">
                          <a:solidFill>
                            <a:srgbClr val="FFFFFF"/>
                          </a:solidFill>
                          <a:effectLst/>
                          <a:latin typeface="Calibri" panose="020F0502020204030204" pitchFamily="34" charset="0"/>
                        </a:rPr>
                        <a:t>Holland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$16.86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$17.53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$0.67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310290072"/>
                  </a:ext>
                </a:extLst>
              </a:tr>
              <a:tr h="391509">
                <a:tc>
                  <a:txBody>
                    <a:bodyPr/>
                    <a:lstStyle/>
                    <a:p>
                      <a:pPr algn="ctr" rtl="0" fontAlgn="base"/>
                      <a:r>
                        <a:rPr lang="en-US" sz="1200" b="1" i="0">
                          <a:solidFill>
                            <a:srgbClr val="FFFFFF"/>
                          </a:solidFill>
                          <a:effectLst/>
                          <a:latin typeface="Calibri" panose="020F0502020204030204" pitchFamily="34" charset="0"/>
                        </a:rPr>
                        <a:t>Sardinia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$25.94</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$26.97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$1.03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971487454"/>
                  </a:ext>
                </a:extLst>
              </a:tr>
              <a:tr h="391509">
                <a:tc>
                  <a:txBody>
                    <a:bodyPr/>
                    <a:lstStyle/>
                    <a:p>
                      <a:pPr algn="ctr" rtl="0" fontAlgn="base"/>
                      <a:r>
                        <a:rPr lang="en-US" sz="1200" b="1" i="0">
                          <a:solidFill>
                            <a:srgbClr val="FFFFFF"/>
                          </a:solidFill>
                          <a:effectLst/>
                          <a:latin typeface="Calibri" panose="020F0502020204030204" pitchFamily="34" charset="0"/>
                        </a:rPr>
                        <a:t>Wales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$36.12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$37.56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533691851"/>
                  </a:ext>
                </a:extLst>
              </a:tr>
              <a:tr h="391509">
                <a:tc>
                  <a:txBody>
                    <a:bodyPr/>
                    <a:lstStyle/>
                    <a:p>
                      <a:pPr algn="ctr" rtl="0" fontAlgn="base"/>
                      <a:r>
                        <a:rPr lang="en-US" sz="1200" b="1" i="0">
                          <a:solidFill>
                            <a:srgbClr val="FFFFFF"/>
                          </a:solidFill>
                          <a:effectLst/>
                          <a:latin typeface="Calibri" panose="020F0502020204030204" pitchFamily="34" charset="0"/>
                        </a:rPr>
                        <a:t>Java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$12.62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$13.12</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$0.50</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620110992"/>
                  </a:ext>
                </a:extLst>
              </a:tr>
              <a:tr h="391509">
                <a:tc>
                  <a:txBody>
                    <a:bodyPr/>
                    <a:lstStyle/>
                    <a:p>
                      <a:pPr algn="ctr" rtl="0" fontAlgn="base"/>
                      <a:r>
                        <a:rPr lang="en-US" sz="1200" b="1" i="0">
                          <a:solidFill>
                            <a:srgbClr val="FFFFFF"/>
                          </a:solidFill>
                          <a:effectLst/>
                          <a:latin typeface="Calibri" panose="020F0502020204030204" pitchFamily="34" charset="0"/>
                        </a:rPr>
                        <a:t>Sheldon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$13.49</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$14.03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$0.54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293338555"/>
                  </a:ext>
                </a:extLst>
              </a:tr>
            </a:tbl>
          </a:graphicData>
        </a:graphic>
      </p:graphicFrame>
    </p:spTree>
    <p:extLst>
      <p:ext uri="{BB962C8B-B14F-4D97-AF65-F5344CB8AC3E}">
        <p14:creationId xmlns:p14="http://schemas.microsoft.com/office/powerpoint/2010/main" val="160690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State Aid – April xx, 2024 Run</a:t>
            </a:r>
          </a:p>
        </p:txBody>
      </p:sp>
    </p:spTree>
    <p:extLst>
      <p:ext uri="{BB962C8B-B14F-4D97-AF65-F5344CB8AC3E}">
        <p14:creationId xmlns:p14="http://schemas.microsoft.com/office/powerpoint/2010/main" val="174474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2024-2025 Revenues</a:t>
            </a:r>
          </a:p>
        </p:txBody>
      </p:sp>
      <p:graphicFrame>
        <p:nvGraphicFramePr>
          <p:cNvPr id="11" name="Table 10">
            <a:extLst>
              <a:ext uri="{FF2B5EF4-FFF2-40B4-BE49-F238E27FC236}">
                <a16:creationId xmlns:a16="http://schemas.microsoft.com/office/drawing/2014/main" id="{028D738C-0B85-7624-F8C6-58D4EFA9B285}"/>
              </a:ext>
            </a:extLst>
          </p:cNvPr>
          <p:cNvGraphicFramePr>
            <a:graphicFrameLocks noGrp="1"/>
          </p:cNvGraphicFramePr>
          <p:nvPr>
            <p:extLst>
              <p:ext uri="{D42A27DB-BD31-4B8C-83A1-F6EECF244321}">
                <p14:modId xmlns:p14="http://schemas.microsoft.com/office/powerpoint/2010/main" val="3686446317"/>
              </p:ext>
            </p:extLst>
          </p:nvPr>
        </p:nvGraphicFramePr>
        <p:xfrm>
          <a:off x="1687287" y="1990985"/>
          <a:ext cx="8318306" cy="3886704"/>
        </p:xfrm>
        <a:graphic>
          <a:graphicData uri="http://schemas.openxmlformats.org/drawingml/2006/table">
            <a:tbl>
              <a:tblPr/>
              <a:tblGrid>
                <a:gridCol w="1709056">
                  <a:extLst>
                    <a:ext uri="{9D8B030D-6E8A-4147-A177-3AD203B41FA5}">
                      <a16:colId xmlns:a16="http://schemas.microsoft.com/office/drawing/2014/main" val="214693865"/>
                    </a:ext>
                  </a:extLst>
                </a:gridCol>
                <a:gridCol w="1397989">
                  <a:extLst>
                    <a:ext uri="{9D8B030D-6E8A-4147-A177-3AD203B41FA5}">
                      <a16:colId xmlns:a16="http://schemas.microsoft.com/office/drawing/2014/main" val="702334703"/>
                    </a:ext>
                  </a:extLst>
                </a:gridCol>
                <a:gridCol w="1713925">
                  <a:extLst>
                    <a:ext uri="{9D8B030D-6E8A-4147-A177-3AD203B41FA5}">
                      <a16:colId xmlns:a16="http://schemas.microsoft.com/office/drawing/2014/main" val="490813795"/>
                    </a:ext>
                  </a:extLst>
                </a:gridCol>
                <a:gridCol w="1563378">
                  <a:extLst>
                    <a:ext uri="{9D8B030D-6E8A-4147-A177-3AD203B41FA5}">
                      <a16:colId xmlns:a16="http://schemas.microsoft.com/office/drawing/2014/main" val="3884762345"/>
                    </a:ext>
                  </a:extLst>
                </a:gridCol>
                <a:gridCol w="1933958">
                  <a:extLst>
                    <a:ext uri="{9D8B030D-6E8A-4147-A177-3AD203B41FA5}">
                      <a16:colId xmlns:a16="http://schemas.microsoft.com/office/drawing/2014/main" val="1601148293"/>
                    </a:ext>
                  </a:extLst>
                </a:gridCol>
              </a:tblGrid>
              <a:tr h="525864">
                <a:tc>
                  <a:txBody>
                    <a:bodyPr/>
                    <a:lstStyle/>
                    <a:p>
                      <a:pPr algn="l" rtl="0" fontAlgn="base"/>
                      <a:r>
                        <a:rPr lang="en-US" sz="1000" b="1" i="0" dirty="0">
                          <a:solidFill>
                            <a:srgbClr val="FFFFFF"/>
                          </a:solidFill>
                          <a:effectLst/>
                          <a:latin typeface="Calibri" panose="020F0502020204030204" pitchFamily="34" charset="0"/>
                        </a:rPr>
                        <a:t> </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2023-2024</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2024-2025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 Change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marL="0" marR="0" algn="ctr">
                        <a:spcBef>
                          <a:spcPts val="0"/>
                        </a:spcBef>
                        <a:spcAft>
                          <a:spcPts val="0"/>
                        </a:spcAft>
                      </a:pPr>
                      <a:r>
                        <a:rPr lang="en-US" sz="1400" b="1" dirty="0">
                          <a:solidFill>
                            <a:schemeClr val="bg1"/>
                          </a:solidFill>
                          <a:effectLst/>
                          <a:highlight>
                            <a:srgbClr val="795FAF"/>
                          </a:highlight>
                          <a:latin typeface="+mn-lt"/>
                          <a:ea typeface="Aptos" panose="020B0004020202020204" pitchFamily="34" charset="0"/>
                          <a:cs typeface="Aptos" panose="020B0004020202020204" pitchFamily="34" charset="0"/>
                        </a:rPr>
                        <a:t>% Change</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2065336040"/>
                  </a:ext>
                </a:extLst>
              </a:tr>
              <a:tr h="577872">
                <a:tc>
                  <a:txBody>
                    <a:bodyPr/>
                    <a:lstStyle/>
                    <a:p>
                      <a:pPr algn="l" rtl="0" fontAlgn="base"/>
                      <a:r>
                        <a:rPr lang="en-US" sz="1400" b="1" i="0" dirty="0">
                          <a:solidFill>
                            <a:srgbClr val="FFFFFF"/>
                          </a:solidFill>
                          <a:effectLst/>
                          <a:latin typeface="Calibri" panose="020F0502020204030204" pitchFamily="34" charset="0"/>
                        </a:rPr>
                        <a:t>Interfund Transfers &amp; Appropriated Fund Balance</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$1,149,032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$663,296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($485,736)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(42.27)</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49642145"/>
                  </a:ext>
                </a:extLst>
              </a:tr>
              <a:tr h="525864">
                <a:tc>
                  <a:txBody>
                    <a:bodyPr/>
                    <a:lstStyle/>
                    <a:p>
                      <a:pPr algn="l" rtl="0" fontAlgn="base"/>
                      <a:r>
                        <a:rPr lang="en-US" sz="1400" b="1" i="0" dirty="0">
                          <a:solidFill>
                            <a:srgbClr val="FFFFFF"/>
                          </a:solidFill>
                          <a:effectLst/>
                          <a:latin typeface="Calibri" panose="020F0502020204030204" pitchFamily="34" charset="0"/>
                        </a:rPr>
                        <a:t>Misc. Revenues</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$457,036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$465,240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$8,204</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effectLst/>
                          <a:highlight>
                            <a:srgbClr val="E4DFEF"/>
                          </a:highlight>
                          <a:latin typeface="Calibri (body)"/>
                          <a:ea typeface="Aptos" panose="020B0004020202020204" pitchFamily="34" charset="0"/>
                          <a:cs typeface="Aptos" panose="020B0004020202020204" pitchFamily="34" charset="0"/>
                        </a:rPr>
                        <a:t>1.80</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420707134"/>
                  </a:ext>
                </a:extLst>
              </a:tr>
              <a:tr h="525864">
                <a:tc>
                  <a:txBody>
                    <a:bodyPr/>
                    <a:lstStyle/>
                    <a:p>
                      <a:pPr algn="l" rtl="0" fontAlgn="base"/>
                      <a:r>
                        <a:rPr lang="en-US" sz="1400" b="1" i="0" dirty="0">
                          <a:solidFill>
                            <a:srgbClr val="FFFFFF"/>
                          </a:solidFill>
                          <a:effectLst/>
                          <a:latin typeface="Calibri" panose="020F0502020204030204" pitchFamily="34" charset="0"/>
                        </a:rPr>
                        <a:t>Property Tax Levy</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$8,424,381</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$8,759,346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$334,965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3.98</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2643119046"/>
                  </a:ext>
                </a:extLst>
              </a:tr>
              <a:tr h="525864">
                <a:tc>
                  <a:txBody>
                    <a:bodyPr/>
                    <a:lstStyle/>
                    <a:p>
                      <a:pPr algn="l" rtl="0" fontAlgn="base"/>
                      <a:r>
                        <a:rPr lang="en-US" sz="1400" b="1" i="0" dirty="0">
                          <a:solidFill>
                            <a:srgbClr val="FFFFFF"/>
                          </a:solidFill>
                          <a:effectLst/>
                          <a:latin typeface="Calibri" panose="020F0502020204030204" pitchFamily="34" charset="0"/>
                        </a:rPr>
                        <a:t>Sales Tax</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$1,250,000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$1,150,000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($100,000)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effectLst/>
                          <a:highlight>
                            <a:srgbClr val="E4DFEF"/>
                          </a:highlight>
                          <a:latin typeface="Calibri (body)"/>
                          <a:ea typeface="Aptos" panose="020B0004020202020204" pitchFamily="34" charset="0"/>
                          <a:cs typeface="Aptos" panose="020B0004020202020204" pitchFamily="34" charset="0"/>
                        </a:rPr>
                        <a:t>(8.00)</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169923186"/>
                  </a:ext>
                </a:extLst>
              </a:tr>
              <a:tr h="525864">
                <a:tc>
                  <a:txBody>
                    <a:bodyPr/>
                    <a:lstStyle/>
                    <a:p>
                      <a:pPr algn="l" rtl="0" fontAlgn="base"/>
                      <a:r>
                        <a:rPr lang="en-US" sz="1400" b="1" i="0" dirty="0">
                          <a:solidFill>
                            <a:srgbClr val="FFFFFF"/>
                          </a:solidFill>
                          <a:effectLst/>
                          <a:latin typeface="Calibri" panose="020F0502020204030204" pitchFamily="34" charset="0"/>
                        </a:rPr>
                        <a:t>State Aid</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$11,269,576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$11,614,565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$344,989</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3.06</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645027958"/>
                  </a:ext>
                </a:extLst>
              </a:tr>
              <a:tr h="525864">
                <a:tc>
                  <a:txBody>
                    <a:bodyPr/>
                    <a:lstStyle/>
                    <a:p>
                      <a:pPr algn="l" rtl="0" fontAlgn="base"/>
                      <a:r>
                        <a:rPr lang="en-US" sz="1400" b="1" i="0" dirty="0">
                          <a:solidFill>
                            <a:srgbClr val="FFFFFF"/>
                          </a:solidFill>
                          <a:effectLst/>
                          <a:latin typeface="Calibri" panose="020F0502020204030204" pitchFamily="34" charset="0"/>
                        </a:rPr>
                        <a:t>Total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effectLst/>
                        </a:rPr>
                        <a:t>$22,550,025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$22,652,447</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$102,422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b="1" dirty="0">
                          <a:effectLst/>
                          <a:highlight>
                            <a:srgbClr val="E4DFEF"/>
                          </a:highlight>
                          <a:latin typeface="Calibri (body)"/>
                          <a:ea typeface="Aptos" panose="020B0004020202020204" pitchFamily="34" charset="0"/>
                          <a:cs typeface="Aptos" panose="020B0004020202020204" pitchFamily="34" charset="0"/>
                        </a:rPr>
                        <a:t>0.45</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644030066"/>
                  </a:ext>
                </a:extLst>
              </a:tr>
            </a:tbl>
          </a:graphicData>
        </a:graphic>
      </p:graphicFrame>
    </p:spTree>
    <p:extLst>
      <p:ext uri="{BB962C8B-B14F-4D97-AF65-F5344CB8AC3E}">
        <p14:creationId xmlns:p14="http://schemas.microsoft.com/office/powerpoint/2010/main" val="123661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2024-2025 Expenditures</a:t>
            </a:r>
          </a:p>
        </p:txBody>
      </p:sp>
      <p:graphicFrame>
        <p:nvGraphicFramePr>
          <p:cNvPr id="5" name="Table 4">
            <a:extLst>
              <a:ext uri="{FF2B5EF4-FFF2-40B4-BE49-F238E27FC236}">
                <a16:creationId xmlns:a16="http://schemas.microsoft.com/office/drawing/2014/main" id="{A79D4149-93D8-1377-A83D-F58C1D1A1318}"/>
              </a:ext>
            </a:extLst>
          </p:cNvPr>
          <p:cNvGraphicFramePr>
            <a:graphicFrameLocks noGrp="1"/>
          </p:cNvGraphicFramePr>
          <p:nvPr>
            <p:extLst>
              <p:ext uri="{D42A27DB-BD31-4B8C-83A1-F6EECF244321}">
                <p14:modId xmlns:p14="http://schemas.microsoft.com/office/powerpoint/2010/main" val="3643078378"/>
              </p:ext>
            </p:extLst>
          </p:nvPr>
        </p:nvGraphicFramePr>
        <p:xfrm>
          <a:off x="2186406" y="1931135"/>
          <a:ext cx="7819186" cy="3733056"/>
        </p:xfrm>
        <a:graphic>
          <a:graphicData uri="http://schemas.openxmlformats.org/drawingml/2006/table">
            <a:tbl>
              <a:tblPr/>
              <a:tblGrid>
                <a:gridCol w="1279507">
                  <a:extLst>
                    <a:ext uri="{9D8B030D-6E8A-4147-A177-3AD203B41FA5}">
                      <a16:colId xmlns:a16="http://schemas.microsoft.com/office/drawing/2014/main" val="214693865"/>
                    </a:ext>
                  </a:extLst>
                </a:gridCol>
                <a:gridCol w="1641107">
                  <a:extLst>
                    <a:ext uri="{9D8B030D-6E8A-4147-A177-3AD203B41FA5}">
                      <a16:colId xmlns:a16="http://schemas.microsoft.com/office/drawing/2014/main" val="702334703"/>
                    </a:ext>
                  </a:extLst>
                </a:gridCol>
                <a:gridCol w="1611085">
                  <a:extLst>
                    <a:ext uri="{9D8B030D-6E8A-4147-A177-3AD203B41FA5}">
                      <a16:colId xmlns:a16="http://schemas.microsoft.com/office/drawing/2014/main" val="490813795"/>
                    </a:ext>
                  </a:extLst>
                </a:gridCol>
                <a:gridCol w="1469572">
                  <a:extLst>
                    <a:ext uri="{9D8B030D-6E8A-4147-A177-3AD203B41FA5}">
                      <a16:colId xmlns:a16="http://schemas.microsoft.com/office/drawing/2014/main" val="3884762345"/>
                    </a:ext>
                  </a:extLst>
                </a:gridCol>
                <a:gridCol w="1817915">
                  <a:extLst>
                    <a:ext uri="{9D8B030D-6E8A-4147-A177-3AD203B41FA5}">
                      <a16:colId xmlns:a16="http://schemas.microsoft.com/office/drawing/2014/main" val="1601148293"/>
                    </a:ext>
                  </a:extLst>
                </a:gridCol>
              </a:tblGrid>
              <a:tr h="525864">
                <a:tc>
                  <a:txBody>
                    <a:bodyPr/>
                    <a:lstStyle/>
                    <a:p>
                      <a:pPr algn="l" rtl="0" fontAlgn="base"/>
                      <a:r>
                        <a:rPr lang="en-US" sz="1000" b="1" i="0" dirty="0">
                          <a:solidFill>
                            <a:srgbClr val="FFFFFF"/>
                          </a:solidFill>
                          <a:effectLst/>
                          <a:latin typeface="Calibri" panose="020F0502020204030204" pitchFamily="34" charset="0"/>
                        </a:rPr>
                        <a:t> </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2023-2024</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2024-2025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 Change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marL="0" marR="0" algn="ctr">
                        <a:spcBef>
                          <a:spcPts val="0"/>
                        </a:spcBef>
                        <a:spcAft>
                          <a:spcPts val="0"/>
                        </a:spcAft>
                      </a:pPr>
                      <a:r>
                        <a:rPr lang="en-US" sz="1400" b="1" dirty="0">
                          <a:solidFill>
                            <a:schemeClr val="bg1"/>
                          </a:solidFill>
                          <a:effectLst/>
                          <a:highlight>
                            <a:srgbClr val="795FAF"/>
                          </a:highlight>
                          <a:latin typeface="+mn-lt"/>
                          <a:ea typeface="Aptos" panose="020B0004020202020204" pitchFamily="34" charset="0"/>
                          <a:cs typeface="Aptos" panose="020B0004020202020204" pitchFamily="34" charset="0"/>
                        </a:rPr>
                        <a:t>% Change</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2065336040"/>
                  </a:ext>
                </a:extLst>
              </a:tr>
              <a:tr h="577872">
                <a:tc>
                  <a:txBody>
                    <a:bodyPr/>
                    <a:lstStyle/>
                    <a:p>
                      <a:pPr algn="l" rtl="0" fontAlgn="base"/>
                      <a:r>
                        <a:rPr lang="en-US" sz="1400" b="1" i="0" dirty="0">
                          <a:solidFill>
                            <a:srgbClr val="FFFFFF"/>
                          </a:solidFill>
                          <a:effectLst/>
                          <a:latin typeface="Calibri" panose="020F0502020204030204" pitchFamily="34" charset="0"/>
                        </a:rPr>
                        <a:t>General Support</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latin typeface="Calibri" panose="020F0502020204030204" pitchFamily="34" charset="0"/>
                        </a:rPr>
                        <a:t>        $ 2,755,179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$2,960,696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$205,517</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solidFill>
                            <a:srgbClr val="002060"/>
                          </a:solidFill>
                          <a:effectLst/>
                          <a:highlight>
                            <a:srgbClr val="C9BFDF"/>
                          </a:highlight>
                          <a:latin typeface="Calibri (body)"/>
                          <a:ea typeface="Aptos" panose="020B0004020202020204" pitchFamily="34" charset="0"/>
                          <a:cs typeface="Times New Roman" panose="02020603050405020304" pitchFamily="18" charset="0"/>
                        </a:rPr>
                        <a:t>7.46</a:t>
                      </a:r>
                      <a:endParaRPr lang="en-US" sz="1200" dirty="0">
                        <a:effectLst/>
                        <a:highlight>
                          <a:srgbClr val="C9BFD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49642145"/>
                  </a:ext>
                </a:extLst>
              </a:tr>
              <a:tr h="525864">
                <a:tc>
                  <a:txBody>
                    <a:bodyPr/>
                    <a:lstStyle/>
                    <a:p>
                      <a:pPr algn="l" rtl="0" fontAlgn="base"/>
                      <a:r>
                        <a:rPr lang="en-US" sz="1400" b="1" i="0" dirty="0">
                          <a:solidFill>
                            <a:srgbClr val="FFFFFF"/>
                          </a:solidFill>
                          <a:effectLst/>
                          <a:latin typeface="Calibri" panose="020F0502020204030204" pitchFamily="34" charset="0"/>
                        </a:rPr>
                        <a:t>Instruction</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latin typeface="Calibri" panose="020F0502020204030204" pitchFamily="34" charset="0"/>
                        </a:rPr>
                        <a:t>        $12,106,324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$11,730,080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($376,244)</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solidFill>
                            <a:srgbClr val="002060"/>
                          </a:solidFill>
                          <a:effectLst/>
                          <a:highlight>
                            <a:srgbClr val="E4DFEF"/>
                          </a:highlight>
                          <a:latin typeface="Calibri (body)"/>
                          <a:ea typeface="Aptos" panose="020B0004020202020204" pitchFamily="34" charset="0"/>
                          <a:cs typeface="Times New Roman" panose="02020603050405020304" pitchFamily="18" charset="0"/>
                        </a:rPr>
                        <a:t>(3.10)</a:t>
                      </a:r>
                      <a:endParaRPr lang="en-US" sz="1200" dirty="0">
                        <a:effectLst/>
                        <a:highlight>
                          <a:srgbClr val="E4DFE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420707134"/>
                  </a:ext>
                </a:extLst>
              </a:tr>
              <a:tr h="525864">
                <a:tc>
                  <a:txBody>
                    <a:bodyPr/>
                    <a:lstStyle/>
                    <a:p>
                      <a:pPr algn="l" rtl="0" fontAlgn="base"/>
                      <a:r>
                        <a:rPr lang="en-US" sz="1400" b="1" i="0" dirty="0">
                          <a:solidFill>
                            <a:srgbClr val="FFFFFF"/>
                          </a:solidFill>
                          <a:effectLst/>
                          <a:latin typeface="Calibri" panose="020F0502020204030204" pitchFamily="34" charset="0"/>
                        </a:rPr>
                        <a:t>Transportation</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latin typeface="Calibri" panose="020F0502020204030204" pitchFamily="34" charset="0"/>
                        </a:rPr>
                        <a:t>        $ 1,140,057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$1,119,849</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($20,208)</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solidFill>
                            <a:srgbClr val="002060"/>
                          </a:solidFill>
                          <a:effectLst/>
                          <a:highlight>
                            <a:srgbClr val="C9BFDF"/>
                          </a:highlight>
                          <a:latin typeface="Calibri (body)"/>
                          <a:ea typeface="Aptos" panose="020B0004020202020204" pitchFamily="34" charset="0"/>
                          <a:cs typeface="Times New Roman" panose="02020603050405020304" pitchFamily="18" charset="0"/>
                        </a:rPr>
                        <a:t>(1.77)</a:t>
                      </a:r>
                      <a:endParaRPr lang="en-US" sz="1200" dirty="0">
                        <a:effectLst/>
                        <a:highlight>
                          <a:srgbClr val="C9BFD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2643119046"/>
                  </a:ext>
                </a:extLst>
              </a:tr>
              <a:tr h="525864">
                <a:tc>
                  <a:txBody>
                    <a:bodyPr/>
                    <a:lstStyle/>
                    <a:p>
                      <a:pPr algn="l" rtl="0" fontAlgn="base"/>
                      <a:r>
                        <a:rPr lang="en-US" sz="1400" b="1" i="0" dirty="0">
                          <a:solidFill>
                            <a:srgbClr val="FFFFFF"/>
                          </a:solidFill>
                          <a:effectLst/>
                          <a:latin typeface="Calibri" panose="020F0502020204030204" pitchFamily="34" charset="0"/>
                        </a:rPr>
                        <a:t>Employee Benefits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latin typeface="Calibri" panose="020F0502020204030204" pitchFamily="34" charset="0"/>
                        </a:rPr>
                        <a:t>        $ 4,482,380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$4,596,100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$113,720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solidFill>
                            <a:srgbClr val="002060"/>
                          </a:solidFill>
                          <a:effectLst/>
                          <a:highlight>
                            <a:srgbClr val="E4DFEF"/>
                          </a:highlight>
                          <a:latin typeface="Calibri (body)"/>
                          <a:ea typeface="Aptos" panose="020B0004020202020204" pitchFamily="34" charset="0"/>
                          <a:cs typeface="Times New Roman" panose="02020603050405020304" pitchFamily="18" charset="0"/>
                        </a:rPr>
                        <a:t>2.54</a:t>
                      </a:r>
                      <a:endParaRPr lang="en-US" sz="1200" dirty="0">
                        <a:effectLst/>
                        <a:highlight>
                          <a:srgbClr val="E4DFE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169923186"/>
                  </a:ext>
                </a:extLst>
              </a:tr>
              <a:tr h="525864">
                <a:tc>
                  <a:txBody>
                    <a:bodyPr/>
                    <a:lstStyle/>
                    <a:p>
                      <a:pPr algn="l" rtl="0" fontAlgn="base"/>
                      <a:r>
                        <a:rPr lang="en-US" sz="1400" b="1" i="0" dirty="0">
                          <a:solidFill>
                            <a:srgbClr val="FFFFFF"/>
                          </a:solidFill>
                          <a:effectLst/>
                          <a:latin typeface="Calibri" panose="020F0502020204030204" pitchFamily="34" charset="0"/>
                        </a:rPr>
                        <a:t>Debt Service</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latin typeface="Calibri" panose="020F0502020204030204" pitchFamily="34" charset="0"/>
                        </a:rPr>
                        <a:t>        $ 2,066,085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$2,245,722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$179,637</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solidFill>
                            <a:srgbClr val="002060"/>
                          </a:solidFill>
                          <a:effectLst/>
                          <a:highlight>
                            <a:srgbClr val="C9BFDF"/>
                          </a:highlight>
                          <a:latin typeface="Calibri (body)"/>
                          <a:ea typeface="Aptos" panose="020B0004020202020204" pitchFamily="34" charset="0"/>
                          <a:cs typeface="Times New Roman" panose="02020603050405020304" pitchFamily="18" charset="0"/>
                        </a:rPr>
                        <a:t>8.69%</a:t>
                      </a:r>
                      <a:endParaRPr lang="en-US" sz="1200" dirty="0">
                        <a:effectLst/>
                        <a:highlight>
                          <a:srgbClr val="C9BFD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645027958"/>
                  </a:ext>
                </a:extLst>
              </a:tr>
              <a:tr h="525864">
                <a:tc>
                  <a:txBody>
                    <a:bodyPr/>
                    <a:lstStyle/>
                    <a:p>
                      <a:pPr algn="l" rtl="0" fontAlgn="base"/>
                      <a:r>
                        <a:rPr lang="en-US" sz="1400" b="1" i="0" dirty="0">
                          <a:solidFill>
                            <a:srgbClr val="FFFFFF"/>
                          </a:solidFill>
                          <a:effectLst/>
                          <a:latin typeface="Calibri" panose="020F0502020204030204" pitchFamily="34" charset="0"/>
                        </a:rPr>
                        <a:t>Total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effectLst/>
                          <a:latin typeface="Calibri" panose="020F0502020204030204" pitchFamily="34" charset="0"/>
                        </a:rPr>
                        <a:t>        $22,550,025</a:t>
                      </a:r>
                      <a:r>
                        <a:rPr lang="en-US" sz="1200" b="0" i="0" dirty="0">
                          <a:effectLst/>
                          <a:latin typeface="Calibri" panose="020F0502020204030204" pitchFamily="34" charset="0"/>
                        </a:rPr>
                        <a:t> </a:t>
                      </a:r>
                      <a:endParaRPr lang="en-US" sz="1200"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$22,652,447</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$102,422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b="1" dirty="0">
                          <a:solidFill>
                            <a:srgbClr val="002060"/>
                          </a:solidFill>
                          <a:effectLst/>
                          <a:highlight>
                            <a:srgbClr val="E4DFEF"/>
                          </a:highlight>
                          <a:latin typeface="Calibri (body)"/>
                          <a:ea typeface="Aptos" panose="020B0004020202020204" pitchFamily="34" charset="0"/>
                          <a:cs typeface="Times New Roman" panose="02020603050405020304" pitchFamily="18" charset="0"/>
                        </a:rPr>
                        <a:t>0.45</a:t>
                      </a:r>
                      <a:endParaRPr lang="en-US" sz="1200" dirty="0">
                        <a:effectLst/>
                        <a:highlight>
                          <a:srgbClr val="E4DFEF"/>
                        </a:highlight>
                        <a:latin typeface="Calibri (body)"/>
                        <a:ea typeface="Aptos" panose="020B0004020202020204" pitchFamily="34" charset="0"/>
                        <a:cs typeface="Aptos" panose="020B0004020202020204" pitchFamily="34" charset="0"/>
                      </a:endParaRP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644030066"/>
                  </a:ext>
                </a:extLst>
              </a:tr>
            </a:tbl>
          </a:graphicData>
        </a:graphic>
      </p:graphicFrame>
    </p:spTree>
    <p:extLst>
      <p:ext uri="{BB962C8B-B14F-4D97-AF65-F5344CB8AC3E}">
        <p14:creationId xmlns:p14="http://schemas.microsoft.com/office/powerpoint/2010/main" val="416196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6677859" cy="707886"/>
          </a:xfrm>
          <a:prstGeom prst="rect">
            <a:avLst/>
          </a:prstGeom>
          <a:noFill/>
        </p:spPr>
        <p:txBody>
          <a:bodyPr wrap="square" rtlCol="0">
            <a:spAutoFit/>
          </a:bodyPr>
          <a:lstStyle/>
          <a:p>
            <a:r>
              <a:rPr lang="en-US" sz="4000" b="1" dirty="0">
                <a:solidFill>
                  <a:schemeClr val="bg1"/>
                </a:solidFill>
              </a:rPr>
              <a:t>2024-2025 Revenues Snapshot</a:t>
            </a:r>
          </a:p>
        </p:txBody>
      </p:sp>
      <p:pic>
        <p:nvPicPr>
          <p:cNvPr id="7" name="Picture 6">
            <a:extLst>
              <a:ext uri="{FF2B5EF4-FFF2-40B4-BE49-F238E27FC236}">
                <a16:creationId xmlns:a16="http://schemas.microsoft.com/office/drawing/2014/main" id="{66C31488-AD89-4ACB-BB41-D39CBBACE21C}"/>
              </a:ext>
            </a:extLst>
          </p:cNvPr>
          <p:cNvPicPr>
            <a:picLocks noChangeAspect="1"/>
          </p:cNvPicPr>
          <p:nvPr/>
        </p:nvPicPr>
        <p:blipFill>
          <a:blip r:embed="rId4"/>
          <a:stretch>
            <a:fillRect/>
          </a:stretch>
        </p:blipFill>
        <p:spPr>
          <a:xfrm>
            <a:off x="2427513" y="1784067"/>
            <a:ext cx="7336972" cy="4255678"/>
          </a:xfrm>
          <a:prstGeom prst="rect">
            <a:avLst/>
          </a:prstGeom>
        </p:spPr>
      </p:pic>
    </p:spTree>
    <p:extLst>
      <p:ext uri="{BB962C8B-B14F-4D97-AF65-F5344CB8AC3E}">
        <p14:creationId xmlns:p14="http://schemas.microsoft.com/office/powerpoint/2010/main" val="360628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6677859" cy="707886"/>
          </a:xfrm>
          <a:prstGeom prst="rect">
            <a:avLst/>
          </a:prstGeom>
          <a:noFill/>
        </p:spPr>
        <p:txBody>
          <a:bodyPr wrap="square" rtlCol="0">
            <a:spAutoFit/>
          </a:bodyPr>
          <a:lstStyle/>
          <a:p>
            <a:r>
              <a:rPr lang="en-US" sz="4000" b="1" dirty="0">
                <a:solidFill>
                  <a:schemeClr val="bg1"/>
                </a:solidFill>
              </a:rPr>
              <a:t>2024-2025 Expenses Snapshot</a:t>
            </a:r>
          </a:p>
        </p:txBody>
      </p:sp>
      <p:pic>
        <p:nvPicPr>
          <p:cNvPr id="9" name="Picture 8">
            <a:extLst>
              <a:ext uri="{FF2B5EF4-FFF2-40B4-BE49-F238E27FC236}">
                <a16:creationId xmlns:a16="http://schemas.microsoft.com/office/drawing/2014/main" id="{707A581B-3D8F-7F05-E702-567C322C6F99}"/>
              </a:ext>
            </a:extLst>
          </p:cNvPr>
          <p:cNvPicPr>
            <a:picLocks noChangeAspect="1"/>
          </p:cNvPicPr>
          <p:nvPr/>
        </p:nvPicPr>
        <p:blipFill>
          <a:blip r:embed="rId4"/>
          <a:stretch>
            <a:fillRect/>
          </a:stretch>
        </p:blipFill>
        <p:spPr>
          <a:xfrm>
            <a:off x="2345870" y="1838674"/>
            <a:ext cx="7500257" cy="4376233"/>
          </a:xfrm>
          <a:prstGeom prst="rect">
            <a:avLst/>
          </a:prstGeom>
        </p:spPr>
      </p:pic>
    </p:spTree>
    <p:extLst>
      <p:ext uri="{BB962C8B-B14F-4D97-AF65-F5344CB8AC3E}">
        <p14:creationId xmlns:p14="http://schemas.microsoft.com/office/powerpoint/2010/main" val="48709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853420" cy="707886"/>
          </a:xfrm>
          <a:prstGeom prst="rect">
            <a:avLst/>
          </a:prstGeom>
          <a:noFill/>
        </p:spPr>
        <p:txBody>
          <a:bodyPr wrap="square" rtlCol="0">
            <a:spAutoFit/>
          </a:bodyPr>
          <a:lstStyle/>
          <a:p>
            <a:r>
              <a:rPr lang="en-US" sz="4000" b="1" dirty="0">
                <a:solidFill>
                  <a:schemeClr val="bg1"/>
                </a:solidFill>
              </a:rPr>
              <a:t>Current Budget Gap</a:t>
            </a:r>
          </a:p>
        </p:txBody>
      </p:sp>
      <p:sp>
        <p:nvSpPr>
          <p:cNvPr id="5" name="TextBox 4">
            <a:extLst>
              <a:ext uri="{FF2B5EF4-FFF2-40B4-BE49-F238E27FC236}">
                <a16:creationId xmlns:a16="http://schemas.microsoft.com/office/drawing/2014/main" id="{3ADF7A94-C179-BD8D-C6EC-F60387B3B9E6}"/>
              </a:ext>
            </a:extLst>
          </p:cNvPr>
          <p:cNvSpPr txBox="1"/>
          <p:nvPr/>
        </p:nvSpPr>
        <p:spPr>
          <a:xfrm>
            <a:off x="2451485" y="2057020"/>
            <a:ext cx="7289028" cy="401648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000" dirty="0"/>
              <a:t>Total Revenues							$22,652,447</a:t>
            </a:r>
          </a:p>
          <a:p>
            <a:pPr marL="285750" indent="-285750">
              <a:lnSpc>
                <a:spcPct val="150000"/>
              </a:lnSpc>
              <a:buFont typeface="Wingdings" panose="05000000000000000000" pitchFamily="2" charset="2"/>
              <a:buChar char="Ø"/>
            </a:pPr>
            <a:r>
              <a:rPr lang="en-US" sz="2000" dirty="0"/>
              <a:t>Total Expenditures							$22,652,447</a:t>
            </a:r>
          </a:p>
          <a:p>
            <a:pPr marL="285750" indent="-285750">
              <a:lnSpc>
                <a:spcPct val="150000"/>
              </a:lnSpc>
              <a:buFont typeface="Wingdings" panose="05000000000000000000" pitchFamily="2" charset="2"/>
              <a:buChar char="Ø"/>
            </a:pPr>
            <a:endParaRPr lang="en-US" sz="2000" dirty="0"/>
          </a:p>
          <a:p>
            <a:pPr marL="285750" indent="-285750">
              <a:lnSpc>
                <a:spcPct val="150000"/>
              </a:lnSpc>
              <a:buFont typeface="Wingdings" panose="05000000000000000000" pitchFamily="2" charset="2"/>
              <a:buChar char="Ø"/>
            </a:pPr>
            <a:r>
              <a:rPr lang="en-US" sz="2000" dirty="0"/>
              <a:t>Proposed Use of Fund Balance &amp; Reserves	$663,296</a:t>
            </a:r>
          </a:p>
          <a:p>
            <a:pPr>
              <a:lnSpc>
                <a:spcPct val="150000"/>
              </a:lnSpc>
            </a:pPr>
            <a:r>
              <a:rPr lang="en-US" sz="2000" dirty="0"/>
              <a:t>	(Included in Revenues)</a:t>
            </a:r>
          </a:p>
          <a:p>
            <a:pPr>
              <a:lnSpc>
                <a:spcPct val="150000"/>
              </a:lnSpc>
            </a:pPr>
            <a:endParaRPr lang="en-US" sz="2000" dirty="0"/>
          </a:p>
          <a:p>
            <a:pPr marL="285750" indent="-285750">
              <a:lnSpc>
                <a:spcPct val="150000"/>
              </a:lnSpc>
              <a:buFont typeface="Wingdings" panose="05000000000000000000" pitchFamily="2" charset="2"/>
              <a:buChar char="Ø"/>
            </a:pPr>
            <a:r>
              <a:rPr lang="en-US" sz="2000" dirty="0"/>
              <a:t>Budget Gap 					-----------------</a:t>
            </a:r>
          </a:p>
          <a:p>
            <a:pPr marL="285750" indent="-285750">
              <a:lnSpc>
                <a:spcPct val="150000"/>
              </a:lnSpc>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50924549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CSD PPT" id="{56B963A3-A17A-48B3-986E-1B4F5F5E1C7C}" vid="{D188B0CE-B32B-4FB4-9EF8-BDC471BAEB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2A914AE4A1B34D999E1B0BF746C169" ma:contentTypeVersion="11" ma:contentTypeDescription="Create a new document." ma:contentTypeScope="" ma:versionID="b9f37d2e16a4c419e04359a25f64ebed">
  <xsd:schema xmlns:xsd="http://www.w3.org/2001/XMLSchema" xmlns:xs="http://www.w3.org/2001/XMLSchema" xmlns:p="http://schemas.microsoft.com/office/2006/metadata/properties" xmlns:ns2="4da11c8a-45ac-44de-baa7-4196a3b5e2ef" xmlns:ns3="3806dc18-dee6-4462-9c08-78aaece305e0" targetNamespace="http://schemas.microsoft.com/office/2006/metadata/properties" ma:root="true" ma:fieldsID="d3daaaab514d54fb5fdc2ef529587351" ns2:_="" ns3:_="">
    <xsd:import namespace="4da11c8a-45ac-44de-baa7-4196a3b5e2ef"/>
    <xsd:import namespace="3806dc18-dee6-4462-9c08-78aaece305e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11c8a-45ac-44de-baa7-4196a3b5e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4bc5677-846a-4961-96dd-fb86ced2e41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06dc18-dee6-4462-9c08-78aaece305e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29427ec-1a1d-4cca-b819-1b2cebb049a9}" ma:internalName="TaxCatchAll" ma:showField="CatchAllData" ma:web="3806dc18-dee6-4462-9c08-78aaece305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806dc18-dee6-4462-9c08-78aaece305e0" xsi:nil="true"/>
    <lcf76f155ced4ddcb4097134ff3c332f xmlns="4da11c8a-45ac-44de-baa7-4196a3b5e2ef">
      <Terms xmlns="http://schemas.microsoft.com/office/infopath/2007/PartnerControls"/>
    </lcf76f155ced4ddcb4097134ff3c332f>
    <SharedWithUsers xmlns="3806dc18-dee6-4462-9c08-78aaece305e0">
      <UserInfo>
        <DisplayName>Ford, Bryan</DisplayName>
        <AccountId>16</AccountId>
        <AccountType/>
      </UserInfo>
      <UserInfo>
        <DisplayName>Wetzler, Kelly</DisplayName>
        <AccountId>17</AccountId>
        <AccountType/>
      </UserInfo>
      <UserInfo>
        <DisplayName>Jacobs, Jason</DisplayName>
        <AccountId>15</AccountId>
        <AccountType/>
      </UserInfo>
      <UserInfo>
        <DisplayName>Cavanaugh, Shannon</DisplayName>
        <AccountId>18</AccountId>
        <AccountType/>
      </UserInfo>
      <UserInfo>
        <DisplayName>Carey, Brittany</DisplayName>
        <AccountId>47</AccountId>
        <AccountType/>
      </UserInfo>
      <UserInfo>
        <DisplayName>Lawton, Eric</DisplayName>
        <AccountId>23</AccountId>
        <AccountType/>
      </UserInfo>
    </SharedWithUsers>
  </documentManagement>
</p:properties>
</file>

<file path=customXml/itemProps1.xml><?xml version="1.0" encoding="utf-8"?>
<ds:datastoreItem xmlns:ds="http://schemas.openxmlformats.org/officeDocument/2006/customXml" ds:itemID="{36806E28-F723-4A96-BC9B-E330733FD9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a11c8a-45ac-44de-baa7-4196a3b5e2ef"/>
    <ds:schemaRef ds:uri="3806dc18-dee6-4462-9c08-78aaece305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2A9723-E5FA-4AFE-B51C-F12B6EEF3589}">
  <ds:schemaRefs>
    <ds:schemaRef ds:uri="http://schemas.microsoft.com/sharepoint/v3/contenttype/forms"/>
  </ds:schemaRefs>
</ds:datastoreItem>
</file>

<file path=customXml/itemProps3.xml><?xml version="1.0" encoding="utf-8"?>
<ds:datastoreItem xmlns:ds="http://schemas.openxmlformats.org/officeDocument/2006/customXml" ds:itemID="{AEA0C990-0C21-4174-931C-D45702F8B214}">
  <ds:schemaRefs>
    <ds:schemaRef ds:uri="3806dc18-dee6-4462-9c08-78aaece305e0"/>
    <ds:schemaRef ds:uri="http://purl.org/dc/terms/"/>
    <ds:schemaRef ds:uri="http://purl.org/dc/elements/1.1/"/>
    <ds:schemaRef ds:uri="http://schemas.microsoft.com/office/2006/documentManagement/types"/>
    <ds:schemaRef ds:uri="http://purl.org/dc/dcmitype/"/>
    <ds:schemaRef ds:uri="http://schemas.microsoft.com/office/2006/metadata/properties"/>
    <ds:schemaRef ds:uri="4da11c8a-45ac-44de-baa7-4196a3b5e2ef"/>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24-25 Budget Presentation #3</Template>
  <TotalTime>4231</TotalTime>
  <Words>554</Words>
  <Application>Microsoft Office PowerPoint</Application>
  <PresentationFormat>Widescreen</PresentationFormat>
  <Paragraphs>171</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Calibri (body)</vt:lpstr>
      <vt:lpstr>Calibri Light</vt:lpstr>
      <vt:lpstr>Century Gothic</vt:lpstr>
      <vt:lpstr>Wingdings</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Brittany</dc:creator>
  <cp:lastModifiedBy>Carey, Brittany</cp:lastModifiedBy>
  <cp:revision>33</cp:revision>
  <dcterms:created xsi:type="dcterms:W3CDTF">2024-03-22T12:18:23Z</dcterms:created>
  <dcterms:modified xsi:type="dcterms:W3CDTF">2024-04-16T13:28:47Z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0x010100922A914AE4A1B34D999E1B0BF746C169</vt:lpwstr>
  </property>
  <property fmtid="{D5CDD505-2E9C-101B-9397-08002B2CF9AE}" pid="3" name="MediaServiceImageTags">
    <vt:lpwstr/>
  </property>
</Properties>
</file>