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308" r:id="rId2"/>
    <p:sldId id="266" r:id="rId3"/>
    <p:sldId id="305" r:id="rId4"/>
    <p:sldId id="323" r:id="rId5"/>
    <p:sldId id="310" r:id="rId6"/>
    <p:sldId id="274" r:id="rId7"/>
    <p:sldId id="330" r:id="rId8"/>
    <p:sldId id="320" r:id="rId9"/>
    <p:sldId id="321" r:id="rId10"/>
    <p:sldId id="316" r:id="rId11"/>
    <p:sldId id="317" r:id="rId12"/>
    <p:sldId id="264" r:id="rId13"/>
    <p:sldId id="261" r:id="rId14"/>
    <p:sldId id="309" r:id="rId15"/>
    <p:sldId id="328" r:id="rId16"/>
    <p:sldId id="258" r:id="rId17"/>
    <p:sldId id="256" r:id="rId18"/>
    <p:sldId id="259" r:id="rId19"/>
    <p:sldId id="329" r:id="rId20"/>
    <p:sldId id="313" r:id="rId21"/>
    <p:sldId id="322" r:id="rId22"/>
    <p:sldId id="312" r:id="rId23"/>
    <p:sldId id="318" r:id="rId24"/>
    <p:sldId id="314" r:id="rId25"/>
    <p:sldId id="31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1B5D41CB-8E3B-4A2F-B49C-91528C5AC8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15D49B27-470B-41F2-9384-C99F825E9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0F4DB23-CFDF-4C3B-8314-E26B8F622423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953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070D-596C-4D36-93D5-A52532B1123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FB0F-6342-4726-8B09-F67A3062EAC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7C8-6AF6-41EF-B124-9956BFEC47F1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189-24A6-4CB3-86A5-2F2D051212E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3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AA9-0300-44D2-8DCC-E8DF10C80E60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677E-046C-4AFF-9276-332DBE3A218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9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358-A0BA-426F-867D-A9BE75712C4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2C98-1978-4B9C-8BEE-1D4267D8498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DE36-9E14-407F-A8E8-BFA8F676D12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B71-4873-4BD5-9391-BB23A51BB49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0591094-C7E6-49AD-B8AE-808B7BFC04B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cynthia.lane@ectorcountyisd.or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ORDS@ODESSA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4082"/>
            <a:ext cx="12059540" cy="6489699"/>
          </a:xfrm>
        </p:spPr>
        <p:txBody>
          <a:bodyPr>
            <a:noAutofit/>
          </a:bodyPr>
          <a:lstStyle/>
          <a:p>
            <a:pPr algn="ctr"/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r>
              <a:rPr lang="en-US" b="1" dirty="0"/>
              <a:t>WELCOME TO</a:t>
            </a:r>
            <a:br>
              <a:rPr lang="en-US" b="1" dirty="0"/>
            </a:br>
            <a:r>
              <a:rPr lang="en-US" b="1" dirty="0"/>
              <a:t>OCTECHS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Odessa Career &amp; Technical Early College High School       </a:t>
            </a:r>
            <a:r>
              <a:rPr lang="en-US" sz="4000" b="1" i="1" dirty="0">
                <a:solidFill>
                  <a:srgbClr val="FF0000"/>
                </a:solidFill>
              </a:rPr>
              <a:t>456-6409</a:t>
            </a:r>
            <a:br>
              <a:rPr lang="en-US" sz="4000" b="1" dirty="0"/>
            </a:br>
            <a:br>
              <a:rPr lang="en-US" sz="800" dirty="0"/>
            </a:br>
            <a:br>
              <a:rPr lang="en-US" sz="800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D6740-F291-41BB-AD17-A11C5DB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6" y="2052350"/>
            <a:ext cx="1901868" cy="2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72679-CF7E-468D-9A70-0DBA7C1210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6C08A-6070-4D92-9A45-49B02C92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4" y="2436460"/>
            <a:ext cx="2170709" cy="2170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DA73-07B5-46C5-9BF9-587630B11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94" y="0"/>
            <a:ext cx="2457428" cy="184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477A2-C37D-4CD2-9120-78577DF6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5292" cy="186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926F2-BBEF-4690-AA09-4B204AB05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515" y="0"/>
            <a:ext cx="2806578" cy="184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CBECC5-AFC6-42C6-987B-B426632D9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922" y="1"/>
            <a:ext cx="2579077" cy="1847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AC3B1D-C8D8-4EFB-8745-F8B54BB03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3522" y="1"/>
            <a:ext cx="2079400" cy="18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B5678-230E-4429-B403-1A695420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CE2E7-42BE-4834-B170-6261BD3F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8" y="444617"/>
            <a:ext cx="4391809" cy="580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54452-51DB-4F5D-8595-F0AE3053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17" y="444617"/>
            <a:ext cx="3161874" cy="5809376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3F5C37C9-CB8A-4A61-AC13-2980341D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2" y="1047139"/>
            <a:ext cx="3695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6E53F-50D8-4927-9570-C018FF73B3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06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4BBA3-A022-4141-B079-E9A9789A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9D02067F-33F7-4452-ACAB-6E1AE8BB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" y="893340"/>
            <a:ext cx="36099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CC01F716-8A8E-4119-894B-7A0ED6F8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36" y="320835"/>
            <a:ext cx="2751751" cy="59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00FAC707-6743-4D47-8C3E-53771270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35" y="137029"/>
            <a:ext cx="2980935" cy="64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228F2-8246-40FB-87E6-5F408AB963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65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37049D1-03D2-4209-A0D1-67C9E90D3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22364"/>
              </p:ext>
            </p:extLst>
          </p:nvPr>
        </p:nvGraphicFramePr>
        <p:xfrm>
          <a:off x="-1" y="83057"/>
          <a:ext cx="5149881" cy="66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Acrobat Document" r:id="rId3" imgW="5829041" imgH="7543689" progId="AcroExch.Document.DC">
                  <p:embed/>
                </p:oleObj>
              </mc:Choice>
              <mc:Fallback>
                <p:oleObj name="Acrobat Document" r:id="rId3" imgW="5829041" imgH="7543689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7049D1-03D2-4209-A0D1-67C9E90D3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83057"/>
                        <a:ext cx="5149881" cy="66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A2BAB8-F845-4C70-B370-0F01ABC39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95766"/>
              </p:ext>
            </p:extLst>
          </p:nvPr>
        </p:nvGraphicFramePr>
        <p:xfrm>
          <a:off x="5908431" y="-1"/>
          <a:ext cx="5319929" cy="688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Acrobat Document" r:id="rId5" imgW="5829041" imgH="7543689" progId="AcroExch.Document.DC">
                  <p:embed/>
                </p:oleObj>
              </mc:Choice>
              <mc:Fallback>
                <p:oleObj name="Acrobat Document" r:id="rId5" imgW="5829041" imgH="7543689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A2BAB8-F845-4C70-B370-0F01ABC39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8431" y="-1"/>
                        <a:ext cx="5319929" cy="688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FB0C2E-AE70-463D-BB27-BF59C055CF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76C91-3A3D-4A97-8D36-FDBEB6B0B7CA}"/>
              </a:ext>
            </a:extLst>
          </p:cNvPr>
          <p:cNvCxnSpPr>
            <a:cxnSpLocks/>
          </p:cNvCxnSpPr>
          <p:nvPr/>
        </p:nvCxnSpPr>
        <p:spPr>
          <a:xfrm>
            <a:off x="5627077" y="109587"/>
            <a:ext cx="0" cy="663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7F277-C872-4434-ACE8-6BE10CF2E334}"/>
              </a:ext>
            </a:extLst>
          </p:cNvPr>
          <p:cNvSpPr/>
          <p:nvPr/>
        </p:nvSpPr>
        <p:spPr>
          <a:xfrm>
            <a:off x="644769" y="984738"/>
            <a:ext cx="10284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Attendance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Our Goal –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96%,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Currently -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95%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Dress Code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 &amp; College Campus = College Consequences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Parent Portal through FOCUS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Grades &amp; Registration. </a:t>
            </a:r>
          </a:p>
          <a:p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** </a:t>
            </a: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FOCUS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Closed Campus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 Lunches 9</a:t>
            </a:r>
            <a:r>
              <a:rPr lang="en-US" sz="2200" baseline="30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&amp; 10</a:t>
            </a:r>
            <a:r>
              <a:rPr lang="en-US" sz="2200" baseline="30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(If Parents ‘Drop Off Food’ it </a:t>
            </a:r>
            <a:r>
              <a:rPr lang="en-US" sz="2200" i="1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be delivered to the front desk &amp; Mrs. </a:t>
            </a:r>
            <a:r>
              <a:rPr lang="en-US" sz="2200" i="1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Rojo’s</a:t>
            </a:r>
            <a:r>
              <a:rPr lang="en-US" sz="2200" i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work area.)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ECISD Breakfast &amp; Lunch are </a:t>
            </a:r>
            <a:r>
              <a:rPr lang="en-US" sz="2200" b="1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FREE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OC Meals are $ 5.85 w/ Wrangler Card or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$ 6.85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w/ cash or Credit Card.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2DC81-A638-4EE5-8388-B273DE234C08}"/>
              </a:ext>
            </a:extLst>
          </p:cNvPr>
          <p:cNvSpPr txBox="1"/>
          <p:nvPr/>
        </p:nvSpPr>
        <p:spPr>
          <a:xfrm>
            <a:off x="3399692" y="334108"/>
            <a:ext cx="791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Additional Information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DAE4E-60B1-4BDB-8B9F-4FEDCE79DC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9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39ECA-DEE0-4CE0-9289-B53466EC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FEFD6-43FD-4203-8D5C-6EF37C16E27C}"/>
              </a:ext>
            </a:extLst>
          </p:cNvPr>
          <p:cNvSpPr/>
          <p:nvPr/>
        </p:nvSpPr>
        <p:spPr>
          <a:xfrm>
            <a:off x="331177" y="324205"/>
            <a:ext cx="104657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Student/Parent/School </a:t>
            </a:r>
            <a:r>
              <a:rPr lang="en-US" sz="2300" b="1" dirty="0">
                <a:solidFill>
                  <a:srgbClr val="0000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Engagement </a:t>
            </a:r>
            <a:r>
              <a:rPr lang="en-US" sz="2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=   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Panorama Survey       </a:t>
            </a:r>
          </a:p>
          <a:p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		[Goal – 90%+, Currently – 28%]</a:t>
            </a:r>
          </a:p>
          <a:p>
            <a:endParaRPr lang="en-US" sz="2300" dirty="0">
              <a:highlight>
                <a:srgbClr val="FFFF00"/>
              </a:highligh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your son or daughter needs any kind of accommodation, (IEP/504/LEP) and we haven’t already contacted you, Please let us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300" dirty="0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School Nurse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sz="2300" dirty="0">
                <a:solidFill>
                  <a:srgbClr val="0000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Mrs. Lira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Her contact number is: </a:t>
            </a:r>
            <a:r>
              <a:rPr lang="en-US" sz="2300" b="1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432–456–6419 </a:t>
            </a:r>
          </a:p>
          <a:p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 </a:t>
            </a:r>
            <a:r>
              <a:rPr lang="en-US" sz="2300" b="1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Deaderick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Rm. 146.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Homework </a:t>
            </a:r>
            <a:r>
              <a:rPr lang="en-US" sz="23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Red Folder </a:t>
            </a:r>
            <a:r>
              <a:rPr lang="en-US" sz="23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Red folders, Please check these daily. Please set up a learning space at home for studying. Check on their progress. Plagiarism – photos of work shared, AI created = </a:t>
            </a: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 ‘</a:t>
            </a:r>
            <a:r>
              <a:rPr lang="en-US" sz="23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0’ </a:t>
            </a: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grade.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FFFF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Absolute Dismissal = </a:t>
            </a:r>
            <a:r>
              <a:rPr lang="en-US" sz="23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Pulling a Fire Alarm, Drugs, VAPEs, Fighting, Sexual Misconduct, Vandalism, Weapons, OC Dismissal</a:t>
            </a:r>
          </a:p>
          <a:p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B83CF-6619-4088-A7C2-C334CFC2D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0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E2770-8D82-4A54-8772-4FED9C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2285B-2770-4182-8C3D-51F66B36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FC93-26E0-4A45-ABF2-1B77F7A3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9266"/>
            <a:ext cx="11091059" cy="637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A3098-CDC3-4589-83CE-17A71C2F5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31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58B19-FA48-419E-AD21-2FE49E9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528AD-9CDB-419A-8C06-EB5629EFFE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EB64D-ACB4-4344-A37F-29BEAD5284EF}"/>
              </a:ext>
            </a:extLst>
          </p:cNvPr>
          <p:cNvSpPr txBox="1"/>
          <p:nvPr/>
        </p:nvSpPr>
        <p:spPr>
          <a:xfrm>
            <a:off x="1043354" y="310661"/>
            <a:ext cx="1062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How Will We Continue to be an “A”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07C4D-3FBA-413E-BC7F-EA8C124A376A}"/>
              </a:ext>
            </a:extLst>
          </p:cNvPr>
          <p:cNvSpPr txBox="1"/>
          <p:nvPr/>
        </p:nvSpPr>
        <p:spPr>
          <a:xfrm>
            <a:off x="293077" y="956992"/>
            <a:ext cx="1110175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We will continue to offer all Standard H.S. Classes (ELAR, Math, Science, History, P.E., Foreign Language, Health, Art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&amp; AVID.)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2. We will continue to offer all College Classes needed for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each of the 11 Pathways as they are part of the Associates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Degree Plan.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3. We will continue to offer After School Tutoring in person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from 4 – 5 PM, Mon. – Thur.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4. We will continue to assign student Tutoring sessions for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specific subjects.</a:t>
            </a:r>
          </a:p>
        </p:txBody>
      </p:sp>
    </p:spTree>
    <p:extLst>
      <p:ext uri="{BB962C8B-B14F-4D97-AF65-F5344CB8AC3E}">
        <p14:creationId xmlns:p14="http://schemas.microsoft.com/office/powerpoint/2010/main" val="69876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0E1993-0625-492C-BEBE-48ACBFB380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E76AD-546C-47DD-B9DE-AE241688C4D8}"/>
              </a:ext>
            </a:extLst>
          </p:cNvPr>
          <p:cNvSpPr txBox="1"/>
          <p:nvPr/>
        </p:nvSpPr>
        <p:spPr>
          <a:xfrm>
            <a:off x="480646" y="278884"/>
            <a:ext cx="1104313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Odessa College will continue to make After School Tutoring available in the LRC Library from 4 PM – 10 PM, M – Th., (by appointment &amp; as requested).</a:t>
            </a:r>
          </a:p>
          <a:p>
            <a:endParaRPr lang="en-US" sz="11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6. Teacher in Eng. 1, Eng. 2, Alg. 1, Biology &amp; US History will make use of testing Benchmarks &amp; MAP Assessment Data to track each students Growth in that subject matter and then set growth targets for the rest of the year in their respective classrooms.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7. We will continue to conduct grade checks weekly and we’ll </a:t>
            </a:r>
            <a:r>
              <a:rPr lang="en-US" sz="2800" u="sng" dirty="0">
                <a:latin typeface="Arial Rounded MT Bold" panose="020F0704030504030204" pitchFamily="34" charset="0"/>
              </a:rPr>
              <a:t>ask Parents </a:t>
            </a:r>
            <a:r>
              <a:rPr lang="en-US" sz="2800" dirty="0">
                <a:latin typeface="Arial Rounded MT Bold" panose="020F0704030504030204" pitchFamily="34" charset="0"/>
              </a:rPr>
              <a:t>to do the same.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8. We will hold Parent/Student/Admin/Teacher meetings when needed.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0933F-AEA3-414E-A101-F30E25F8B9C0}"/>
              </a:ext>
            </a:extLst>
          </p:cNvPr>
          <p:cNvSpPr/>
          <p:nvPr/>
        </p:nvSpPr>
        <p:spPr>
          <a:xfrm>
            <a:off x="1002323" y="6209784"/>
            <a:ext cx="947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89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85E21-8509-4534-82E4-4108A452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D452-95D5-42B1-AF6D-A0E8DDBF164A}"/>
              </a:ext>
            </a:extLst>
          </p:cNvPr>
          <p:cNvSpPr txBox="1"/>
          <p:nvPr/>
        </p:nvSpPr>
        <p:spPr>
          <a:xfrm>
            <a:off x="822122" y="949569"/>
            <a:ext cx="100012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Odessa College &amp; OCTECHS Teachers are asking that ALL STUDENTS: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Come to Class On Time Every Day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-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Wear you student ID 100% </a:t>
            </a:r>
            <a:r>
              <a:rPr lang="en-US" sz="2800" dirty="0">
                <a:latin typeface="Arial Rounded MT Bold" panose="020F0704030504030204" pitchFamily="34" charset="0"/>
              </a:rPr>
              <a:t>of the time you are on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  campus.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Complete the Assignments Given in Class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- Turn ALL of the Assignments </a:t>
            </a:r>
            <a:r>
              <a:rPr lang="en-US" sz="2800" u="sng" dirty="0">
                <a:latin typeface="Arial Rounded MT Bold" panose="020F0704030504030204" pitchFamily="34" charset="0"/>
              </a:rPr>
              <a:t>IN on Time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Daily Attendance </a:t>
            </a:r>
            <a:r>
              <a:rPr lang="en-US" sz="2800" dirty="0">
                <a:latin typeface="Arial Rounded MT Bold" panose="020F0704030504030204" pitchFamily="34" charset="0"/>
              </a:rPr>
              <a:t>is Critical for All of our students.  Nine (9) Absences are all that’s allowed this entire Semester (Aug. 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– Dec. 19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).  If you have more than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2800" dirty="0">
                <a:latin typeface="Arial Rounded MT Bold" panose="020F0704030504030204" pitchFamily="34" charset="0"/>
              </a:rPr>
              <a:t> absences you won’t receive Credit for your classes – even if you Pass them…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467CE-884B-4198-9D93-55F3E0A06D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43600"/>
            <a:ext cx="867728" cy="78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3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B839D-682C-44CB-B25C-874108FC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CFBCC-1B2D-413C-997E-98C81CA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20C51-7504-4D5D-88EB-43EBAA03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2" y="271695"/>
            <a:ext cx="4795536" cy="6267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AF0AE-E99B-48DE-8E41-42785148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5" y="271695"/>
            <a:ext cx="4764795" cy="6267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2B1A1-D456-4D58-B36D-CE0F67A287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49" y="6019800"/>
            <a:ext cx="914400" cy="7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01415-8224-409A-8681-F301A6AFBB98}"/>
              </a:ext>
            </a:extLst>
          </p:cNvPr>
          <p:cNvSpPr txBox="1"/>
          <p:nvPr/>
        </p:nvSpPr>
        <p:spPr>
          <a:xfrm>
            <a:off x="6300132" y="1426128"/>
            <a:ext cx="59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8/15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ACC17-472D-43AB-9F5E-889136F5E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59" y="5077030"/>
            <a:ext cx="457200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7C2949-EB67-4E05-901B-A2F21AFABE47}"/>
              </a:ext>
            </a:extLst>
          </p:cNvPr>
          <p:cNvSpPr txBox="1"/>
          <p:nvPr/>
        </p:nvSpPr>
        <p:spPr>
          <a:xfrm>
            <a:off x="2265784" y="197347"/>
            <a:ext cx="73892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/>
              <a:t>CORE VALUES</a:t>
            </a:r>
          </a:p>
          <a:p>
            <a:pPr algn="ctr"/>
            <a:r>
              <a:rPr lang="en-US" sz="5400" b="1" dirty="0"/>
              <a:t>RESPECT</a:t>
            </a:r>
          </a:p>
          <a:p>
            <a:pPr algn="ctr"/>
            <a:r>
              <a:rPr lang="en-US" sz="5400" b="1" dirty="0"/>
              <a:t>RESPONSIBILITY</a:t>
            </a:r>
          </a:p>
          <a:p>
            <a:pPr algn="ctr"/>
            <a:r>
              <a:rPr lang="en-US" sz="5400" b="1" dirty="0"/>
              <a:t>INITIATIVE</a:t>
            </a:r>
          </a:p>
          <a:p>
            <a:pPr algn="ctr"/>
            <a:r>
              <a:rPr lang="en-US" sz="5400" b="1" dirty="0"/>
              <a:t>PRIDE</a:t>
            </a:r>
          </a:p>
          <a:p>
            <a:pPr algn="ctr"/>
            <a:r>
              <a:rPr lang="en-US" sz="5400" b="1" dirty="0"/>
              <a:t>HONESTY</a:t>
            </a:r>
          </a:p>
          <a:p>
            <a:pPr algn="ctr"/>
            <a:r>
              <a:rPr lang="en-US" sz="5400" b="1" dirty="0"/>
              <a:t>INTEGRITY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ADAA3-E817-4E2D-BF13-484A3548C8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7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8A3C0-0B01-41A5-BA2B-6D1D18A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B88D5-D44E-4D2B-A4FE-6D350A47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76" y="288941"/>
            <a:ext cx="10441361" cy="5977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3664B-53D7-4DA2-9CC5-D2829097F3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68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8461F-16D6-4F6F-BA01-0AB85430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19" y="270530"/>
            <a:ext cx="8450368" cy="6138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1E08C-C650-42A0-AFE7-6FBD29BC0E66}"/>
              </a:ext>
            </a:extLst>
          </p:cNvPr>
          <p:cNvSpPr txBox="1"/>
          <p:nvPr/>
        </p:nvSpPr>
        <p:spPr>
          <a:xfrm>
            <a:off x="254679" y="270530"/>
            <a:ext cx="17492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encourage all students to participate in the </a:t>
            </a:r>
            <a:r>
              <a:rPr lang="en-US" sz="1600" b="1" dirty="0">
                <a:solidFill>
                  <a:srgbClr val="FF0000"/>
                </a:solidFill>
              </a:rPr>
              <a:t>Texas Scholars </a:t>
            </a:r>
            <a:r>
              <a:rPr lang="en-US" sz="1600" dirty="0"/>
              <a:t>program to receive scholarships, track volunteer hours and make students more marketable for the real-world.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District Website</a:t>
            </a:r>
          </a:p>
          <a:p>
            <a:pPr algn="ctr"/>
            <a:r>
              <a:rPr lang="en-US" sz="1600" dirty="0"/>
              <a:t>or</a:t>
            </a:r>
          </a:p>
          <a:p>
            <a:pPr algn="ctr"/>
            <a:r>
              <a:rPr lang="en-US" sz="1600" dirty="0"/>
              <a:t>See </a:t>
            </a:r>
            <a:r>
              <a:rPr lang="en-US" sz="1600" b="1" dirty="0">
                <a:solidFill>
                  <a:srgbClr val="0000FF"/>
                </a:solidFill>
              </a:rPr>
              <a:t>Mrs. Jones </a:t>
            </a:r>
            <a:r>
              <a:rPr lang="en-US" sz="1600" dirty="0"/>
              <a:t>in LRC 204.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/>
              <a:t>5 – 10 – 15 – 20 </a:t>
            </a:r>
            <a:r>
              <a:rPr lang="en-US" sz="1600" dirty="0"/>
              <a:t>for Recognition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50</a:t>
            </a:r>
            <a:r>
              <a:rPr lang="en-US" sz="1600" dirty="0"/>
              <a:t> + </a:t>
            </a:r>
          </a:p>
          <a:p>
            <a:pPr algn="ctr"/>
            <a:r>
              <a:rPr lang="en-US" sz="1600" dirty="0"/>
              <a:t>for </a:t>
            </a:r>
          </a:p>
          <a:p>
            <a:pPr algn="ctr"/>
            <a:r>
              <a:rPr lang="en-US" sz="1600" dirty="0"/>
              <a:t>Scholarships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C1DA9F-2642-459E-AEA1-E9894343DF6F}"/>
              </a:ext>
            </a:extLst>
          </p:cNvPr>
          <p:cNvCxnSpPr/>
          <p:nvPr/>
        </p:nvCxnSpPr>
        <p:spPr>
          <a:xfrm>
            <a:off x="2248250" y="270530"/>
            <a:ext cx="0" cy="6154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7D327-0525-4FCB-A536-7F59390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2CD10-2F0E-4021-A3AD-7866EDFBEE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1F3F7-5E9F-4B42-915F-F2D078C82FE9}"/>
              </a:ext>
            </a:extLst>
          </p:cNvPr>
          <p:cNvSpPr txBox="1"/>
          <p:nvPr/>
        </p:nvSpPr>
        <p:spPr>
          <a:xfrm>
            <a:off x="2139194" y="542925"/>
            <a:ext cx="807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Announcements will be made via Social Media, Schoology &amp; Through a Weekly Newsletter.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149C9-6E40-4DAF-8EEA-F4DA9E69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8" y="1842492"/>
            <a:ext cx="9854792" cy="1273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BA50D-A05D-4395-B527-D3C72C6C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16" y="3255538"/>
            <a:ext cx="4581525" cy="1780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AB2A7-8079-420B-9B24-00FA5A75B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2" y="5505742"/>
            <a:ext cx="17145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937CB-A37E-4518-9695-E51913755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002" y="5524792"/>
            <a:ext cx="4419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20E8F-C044-4322-9AF4-8030D656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F3A55-6EDB-49EF-ABE7-18D25D410B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B805A-C705-4340-AC0C-348C5BF9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53642"/>
            <a:ext cx="5530472" cy="6267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B3B17-D0DD-458F-AF04-993B00F9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369" y="153641"/>
            <a:ext cx="5195942" cy="62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F2E08-E574-41F5-ABCF-E0A853AC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4177D-29C1-4FF6-A6A2-EB74175972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B077F-BB15-4E70-9C38-7623ED76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1" y="168965"/>
            <a:ext cx="4977291" cy="6380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339D7-D54C-4E12-99C4-33C272E66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59" y="1683678"/>
            <a:ext cx="4741183" cy="4852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AD9BD-C60B-4574-BE47-257A278E7BE5}"/>
              </a:ext>
            </a:extLst>
          </p:cNvPr>
          <p:cNvSpPr txBox="1"/>
          <p:nvPr/>
        </p:nvSpPr>
        <p:spPr>
          <a:xfrm>
            <a:off x="5400137" y="396815"/>
            <a:ext cx="587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Please snap the QR &amp; register for attendance tonight – Thank You.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AEA739-B245-4691-B58F-A7F9183B4280}"/>
              </a:ext>
            </a:extLst>
          </p:cNvPr>
          <p:cNvSpPr/>
          <p:nvPr/>
        </p:nvSpPr>
        <p:spPr>
          <a:xfrm>
            <a:off x="7784983" y="1166070"/>
            <a:ext cx="696287" cy="352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5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011276" y="192772"/>
            <a:ext cx="87571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Arial Rounded MT Bold" panose="020F0704030504030204" pitchFamily="34" charset="0"/>
              </a:rPr>
              <a:t>THANK YOU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FOR ATTENDING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TONIGHT!</a:t>
            </a:r>
          </a:p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Let’s Have a Great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Year @ </a:t>
            </a:r>
            <a:r>
              <a:rPr lang="en-US" sz="60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OCTECHS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820D5-0DE6-47A7-889C-A233113E80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6084277"/>
            <a:ext cx="750496" cy="63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87AF55CB-F1C9-4E44-9E9B-D4226C01D651}"/>
              </a:ext>
            </a:extLst>
          </p:cNvPr>
          <p:cNvSpPr/>
          <p:nvPr/>
        </p:nvSpPr>
        <p:spPr>
          <a:xfrm>
            <a:off x="5399430" y="669553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6CDE7BDF-CA46-4349-A68A-3052B7E9A417}"/>
              </a:ext>
            </a:extLst>
          </p:cNvPr>
          <p:cNvSpPr/>
          <p:nvPr/>
        </p:nvSpPr>
        <p:spPr>
          <a:xfrm>
            <a:off x="10062346" y="4193347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79B694CF-E613-44E9-942A-EB3899A920CB}"/>
              </a:ext>
            </a:extLst>
          </p:cNvPr>
          <p:cNvSpPr/>
          <p:nvPr/>
        </p:nvSpPr>
        <p:spPr>
          <a:xfrm>
            <a:off x="6121311" y="3758808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2FB2-45D8-4502-9C51-A49E0FFA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9" y="105508"/>
            <a:ext cx="5172075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683A2-10AD-4CC5-BDCE-942763E7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8" y="3631224"/>
            <a:ext cx="5781307" cy="954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81372A-675B-45CE-BC48-98E8AC705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268" y="146539"/>
            <a:ext cx="2770444" cy="1928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D38F68-C7C5-4699-BAE0-65740B4750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55" y="146538"/>
            <a:ext cx="2096745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7328C-C402-4570-957D-609DD1B96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936" y="4529727"/>
            <a:ext cx="8558238" cy="22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380392" y="1074509"/>
            <a:ext cx="8757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02F15-5D9C-4772-B9A4-330B900D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4" y="14287"/>
            <a:ext cx="88201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CCDB-C37B-4BB1-A294-F2B294B0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9AB1-F516-482C-B7BD-96E2EF64DC9E}"/>
              </a:ext>
            </a:extLst>
          </p:cNvPr>
          <p:cNvSpPr/>
          <p:nvPr/>
        </p:nvSpPr>
        <p:spPr>
          <a:xfrm>
            <a:off x="750277" y="339969"/>
            <a:ext cx="8909538" cy="560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CYNTHIA (CINDY) LANE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anose="020F0704030504030204" pitchFamily="34" charset="0"/>
                <a:hlinkClick r:id="rId2"/>
              </a:rPr>
              <a:t>cynthia.lane@ectorcountyisd.org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b="1" dirty="0">
                <a:latin typeface="Arial Rounded MT Bold" panose="020F0704030504030204" pitchFamily="34" charset="0"/>
              </a:rPr>
              <a:t>432-456-6403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Campus Contact Number: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latin typeface="Arial Rounded MT Bold" panose="020F0704030504030204" pitchFamily="34" charset="0"/>
              </a:rPr>
              <a:t>432-456-6409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935C7-2CF2-4FDD-BC8D-263E7A0424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43600"/>
            <a:ext cx="867728" cy="78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5833" y="685800"/>
            <a:ext cx="4392000" cy="1885950"/>
            <a:chOff x="0" y="0"/>
            <a:chExt cx="10126739" cy="4348480"/>
          </a:xfrm>
        </p:grpSpPr>
        <p:sp>
          <p:nvSpPr>
            <p:cNvPr id="3" name="Freeform 3"/>
            <p:cNvSpPr/>
            <p:nvPr/>
          </p:nvSpPr>
          <p:spPr>
            <a:xfrm>
              <a:off x="0" y="4043680"/>
              <a:ext cx="10126738" cy="304800"/>
            </a:xfrm>
            <a:custGeom>
              <a:avLst/>
              <a:gdLst/>
              <a:ahLst/>
              <a:cxnLst/>
              <a:rect l="l" t="t" r="r" b="b"/>
              <a:pathLst>
                <a:path w="10126738" h="304800">
                  <a:moveTo>
                    <a:pt x="9821938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1938" y="304800"/>
                  </a:lnTo>
                  <a:lnTo>
                    <a:pt x="10126738" y="304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821938" y="1270"/>
              <a:ext cx="304800" cy="4347210"/>
            </a:xfrm>
            <a:custGeom>
              <a:avLst/>
              <a:gdLst/>
              <a:ahLst/>
              <a:cxnLst/>
              <a:rect l="l" t="t" r="r" b="b"/>
              <a:pathLst>
                <a:path w="304800" h="434721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42410"/>
                  </a:lnTo>
                  <a:lnTo>
                    <a:pt x="304800" y="4347210"/>
                  </a:lnTo>
                  <a:lnTo>
                    <a:pt x="304800" y="40424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821938" cy="4043680"/>
            </a:xfrm>
            <a:custGeom>
              <a:avLst/>
              <a:gdLst/>
              <a:ahLst/>
              <a:cxnLst/>
              <a:rect l="l" t="t" r="r" b="b"/>
              <a:pathLst>
                <a:path w="9821938" h="404368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43680"/>
                  </a:lnTo>
                  <a:lnTo>
                    <a:pt x="0" y="4043680"/>
                  </a:lnTo>
                  <a:lnTo>
                    <a:pt x="152400" y="4043680"/>
                  </a:lnTo>
                  <a:lnTo>
                    <a:pt x="304800" y="4043680"/>
                  </a:lnTo>
                  <a:lnTo>
                    <a:pt x="9821938" y="4043680"/>
                  </a:lnTo>
                  <a:lnTo>
                    <a:pt x="9821938" y="304800"/>
                  </a:lnTo>
                  <a:lnTo>
                    <a:pt x="9821938" y="241300"/>
                  </a:lnTo>
                  <a:lnTo>
                    <a:pt x="9821938" y="1270"/>
                  </a:lnTo>
                  <a:lnTo>
                    <a:pt x="9821938" y="0"/>
                  </a:lnTo>
                  <a:close/>
                </a:path>
              </a:pathLst>
            </a:custGeom>
            <a:solidFill>
              <a:srgbClr val="9AE68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4319" y="815443"/>
            <a:ext cx="3614054" cy="2500995"/>
            <a:chOff x="0" y="0"/>
            <a:chExt cx="1642752" cy="113681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92D6B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3941430" y="3320889"/>
            <a:ext cx="3614054" cy="3460169"/>
            <a:chOff x="0" y="0"/>
            <a:chExt cx="1642752" cy="1572804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619892" cy="1544864"/>
            </a:xfrm>
            <a:custGeom>
              <a:avLst/>
              <a:gdLst/>
              <a:ahLst/>
              <a:cxnLst/>
              <a:rect l="l" t="t" r="r" b="b"/>
              <a:pathLst>
                <a:path w="1619892" h="1544864">
                  <a:moveTo>
                    <a:pt x="1619892" y="1544864"/>
                  </a:moveTo>
                  <a:lnTo>
                    <a:pt x="0" y="1537244"/>
                  </a:lnTo>
                  <a:lnTo>
                    <a:pt x="0" y="549026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E58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649102" cy="1571534"/>
            </a:xfrm>
            <a:custGeom>
              <a:avLst/>
              <a:gdLst/>
              <a:ahLst/>
              <a:cxnLst/>
              <a:rect l="l" t="t" r="r" b="b"/>
              <a:pathLst>
                <a:path w="1649102" h="1571534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86708"/>
                    <a:pt x="1621162" y="119092"/>
                    <a:pt x="1623702" y="150320"/>
                  </a:cubicBezTo>
                  <a:cubicBezTo>
                    <a:pt x="1623702" y="195427"/>
                    <a:pt x="1636402" y="1084845"/>
                    <a:pt x="1642752" y="1129952"/>
                  </a:cubicBezTo>
                  <a:cubicBezTo>
                    <a:pt x="1649102" y="1198191"/>
                    <a:pt x="1645292" y="1267587"/>
                    <a:pt x="1645292" y="1335825"/>
                  </a:cubicBezTo>
                  <a:cubicBezTo>
                    <a:pt x="1645292" y="1395968"/>
                    <a:pt x="1646562" y="1451484"/>
                    <a:pt x="1647832" y="1510574"/>
                  </a:cubicBezTo>
                  <a:cubicBezTo>
                    <a:pt x="1647832" y="1532164"/>
                    <a:pt x="1647832" y="1546134"/>
                    <a:pt x="1647832" y="1570264"/>
                  </a:cubicBezTo>
                  <a:cubicBezTo>
                    <a:pt x="1624972" y="1570264"/>
                    <a:pt x="1604652" y="1571534"/>
                    <a:pt x="1584544" y="1570264"/>
                  </a:cubicBezTo>
                  <a:cubicBezTo>
                    <a:pt x="1505365" y="1565184"/>
                    <a:pt x="1424968" y="1571534"/>
                    <a:pt x="1345789" y="1566454"/>
                  </a:cubicBezTo>
                  <a:cubicBezTo>
                    <a:pt x="1298282" y="1562644"/>
                    <a:pt x="1251993" y="1565184"/>
                    <a:pt x="1204486" y="1562644"/>
                  </a:cubicBezTo>
                  <a:cubicBezTo>
                    <a:pt x="1182559" y="1561374"/>
                    <a:pt x="1160633" y="1560104"/>
                    <a:pt x="1138706" y="1558834"/>
                  </a:cubicBezTo>
                  <a:cubicBezTo>
                    <a:pt x="1125307" y="1558834"/>
                    <a:pt x="1113126" y="1560104"/>
                    <a:pt x="1099726" y="1560104"/>
                  </a:cubicBezTo>
                  <a:cubicBezTo>
                    <a:pt x="1065618" y="1558834"/>
                    <a:pt x="971822" y="1560104"/>
                    <a:pt x="937714" y="1558834"/>
                  </a:cubicBezTo>
                  <a:cubicBezTo>
                    <a:pt x="913351" y="1557564"/>
                    <a:pt x="426097" y="1566454"/>
                    <a:pt x="401735" y="1565184"/>
                  </a:cubicBezTo>
                  <a:cubicBezTo>
                    <a:pt x="395644" y="1565184"/>
                    <a:pt x="388335" y="1566454"/>
                    <a:pt x="382244" y="1566454"/>
                  </a:cubicBezTo>
                  <a:cubicBezTo>
                    <a:pt x="367627" y="1566454"/>
                    <a:pt x="354227" y="1567724"/>
                    <a:pt x="339610" y="1567724"/>
                  </a:cubicBezTo>
                  <a:cubicBezTo>
                    <a:pt x="303066" y="1567724"/>
                    <a:pt x="267740" y="1566454"/>
                    <a:pt x="231196" y="1565184"/>
                  </a:cubicBezTo>
                  <a:cubicBezTo>
                    <a:pt x="209269" y="1563914"/>
                    <a:pt x="187343" y="1562644"/>
                    <a:pt x="166634" y="1561374"/>
                  </a:cubicBezTo>
                  <a:cubicBezTo>
                    <a:pt x="127654" y="1560104"/>
                    <a:pt x="88674" y="1558834"/>
                    <a:pt x="48260" y="1558834"/>
                  </a:cubicBezTo>
                  <a:cubicBezTo>
                    <a:pt x="38100" y="1558834"/>
                    <a:pt x="29210" y="1558834"/>
                    <a:pt x="19050" y="1557564"/>
                  </a:cubicBezTo>
                  <a:cubicBezTo>
                    <a:pt x="10160" y="1556294"/>
                    <a:pt x="5080" y="1549944"/>
                    <a:pt x="7620" y="1541054"/>
                  </a:cubicBezTo>
                  <a:cubicBezTo>
                    <a:pt x="16510" y="1509314"/>
                    <a:pt x="12700" y="1480399"/>
                    <a:pt x="11430" y="1450328"/>
                  </a:cubicBezTo>
                  <a:cubicBezTo>
                    <a:pt x="10160" y="1389029"/>
                    <a:pt x="6350" y="1328886"/>
                    <a:pt x="7620" y="1267587"/>
                  </a:cubicBezTo>
                  <a:cubicBezTo>
                    <a:pt x="5080" y="1191252"/>
                    <a:pt x="0" y="246317"/>
                    <a:pt x="7620" y="168825"/>
                  </a:cubicBezTo>
                  <a:cubicBezTo>
                    <a:pt x="8890" y="153790"/>
                    <a:pt x="7620" y="137597"/>
                    <a:pt x="8890" y="122562"/>
                  </a:cubicBezTo>
                  <a:cubicBezTo>
                    <a:pt x="10160" y="98273"/>
                    <a:pt x="12700" y="716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553754"/>
                  </a:moveTo>
                  <a:cubicBezTo>
                    <a:pt x="1626242" y="1537244"/>
                    <a:pt x="1627512" y="1524544"/>
                    <a:pt x="1627512" y="1511844"/>
                  </a:cubicBezTo>
                  <a:cubicBezTo>
                    <a:pt x="1626242" y="1445702"/>
                    <a:pt x="1624972" y="1384402"/>
                    <a:pt x="1624972" y="1318477"/>
                  </a:cubicBezTo>
                  <a:cubicBezTo>
                    <a:pt x="1624972" y="1288405"/>
                    <a:pt x="1627512" y="1258334"/>
                    <a:pt x="1626242" y="1228263"/>
                  </a:cubicBezTo>
                  <a:cubicBezTo>
                    <a:pt x="1626242" y="1200504"/>
                    <a:pt x="1624972" y="1171590"/>
                    <a:pt x="1623702" y="1143831"/>
                  </a:cubicBezTo>
                  <a:cubicBezTo>
                    <a:pt x="1618622" y="1101038"/>
                    <a:pt x="1607192" y="215089"/>
                    <a:pt x="1607192" y="172295"/>
                  </a:cubicBezTo>
                  <a:cubicBezTo>
                    <a:pt x="1604652" y="136441"/>
                    <a:pt x="1602112" y="99430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8202"/>
                  </a:cubicBezTo>
                  <a:cubicBezTo>
                    <a:pt x="31750" y="89021"/>
                    <a:pt x="31750" y="109839"/>
                    <a:pt x="30480" y="130658"/>
                  </a:cubicBezTo>
                  <a:cubicBezTo>
                    <a:pt x="29210" y="165356"/>
                    <a:pt x="26670" y="198897"/>
                    <a:pt x="25400" y="233595"/>
                  </a:cubicBezTo>
                  <a:cubicBezTo>
                    <a:pt x="20320" y="270605"/>
                    <a:pt x="26670" y="1175059"/>
                    <a:pt x="29210" y="1212070"/>
                  </a:cubicBezTo>
                  <a:cubicBezTo>
                    <a:pt x="29210" y="1251394"/>
                    <a:pt x="29210" y="1291875"/>
                    <a:pt x="30480" y="1331199"/>
                  </a:cubicBezTo>
                  <a:cubicBezTo>
                    <a:pt x="30480" y="1360114"/>
                    <a:pt x="33020" y="1389029"/>
                    <a:pt x="33020" y="1417943"/>
                  </a:cubicBezTo>
                  <a:cubicBezTo>
                    <a:pt x="33020" y="1449171"/>
                    <a:pt x="33020" y="1480399"/>
                    <a:pt x="31750" y="1511844"/>
                  </a:cubicBezTo>
                  <a:cubicBezTo>
                    <a:pt x="31750" y="1515654"/>
                    <a:pt x="31750" y="1518194"/>
                    <a:pt x="31750" y="1522004"/>
                  </a:cubicBezTo>
                  <a:cubicBezTo>
                    <a:pt x="31750" y="1532164"/>
                    <a:pt x="35560" y="1535974"/>
                    <a:pt x="44450" y="1535974"/>
                  </a:cubicBezTo>
                  <a:cubicBezTo>
                    <a:pt x="60657" y="1535974"/>
                    <a:pt x="77711" y="1537244"/>
                    <a:pt x="93546" y="1537244"/>
                  </a:cubicBezTo>
                  <a:cubicBezTo>
                    <a:pt x="116691" y="1537244"/>
                    <a:pt x="141054" y="1534704"/>
                    <a:pt x="164198" y="1537244"/>
                  </a:cubicBezTo>
                  <a:cubicBezTo>
                    <a:pt x="201960" y="1541054"/>
                    <a:pt x="239723" y="1543594"/>
                    <a:pt x="277485" y="1542324"/>
                  </a:cubicBezTo>
                  <a:cubicBezTo>
                    <a:pt x="301848" y="1541054"/>
                    <a:pt x="324992" y="1543594"/>
                    <a:pt x="349355" y="1543594"/>
                  </a:cubicBezTo>
                  <a:cubicBezTo>
                    <a:pt x="384681" y="1543594"/>
                    <a:pt x="420007" y="1542324"/>
                    <a:pt x="455333" y="1543594"/>
                  </a:cubicBezTo>
                  <a:cubicBezTo>
                    <a:pt x="507712" y="1544864"/>
                    <a:pt x="1082672" y="1534704"/>
                    <a:pt x="1136270" y="1537244"/>
                  </a:cubicBezTo>
                  <a:cubicBezTo>
                    <a:pt x="1159415" y="1538514"/>
                    <a:pt x="1182559" y="1539784"/>
                    <a:pt x="1204486" y="1539784"/>
                  </a:cubicBezTo>
                  <a:cubicBezTo>
                    <a:pt x="1244684" y="1542324"/>
                    <a:pt x="1283665" y="1538514"/>
                    <a:pt x="1323863" y="1542324"/>
                  </a:cubicBezTo>
                  <a:cubicBezTo>
                    <a:pt x="1356753" y="1544864"/>
                    <a:pt x="1389642" y="1544864"/>
                    <a:pt x="1422532" y="1547404"/>
                  </a:cubicBezTo>
                  <a:cubicBezTo>
                    <a:pt x="1471257" y="1551214"/>
                    <a:pt x="1519983" y="1553754"/>
                    <a:pt x="1568708" y="1555024"/>
                  </a:cubicBezTo>
                  <a:cubicBezTo>
                    <a:pt x="1586980" y="1555024"/>
                    <a:pt x="1604652" y="1553754"/>
                    <a:pt x="1624972" y="1553754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8093819" y="969774"/>
            <a:ext cx="4755213" cy="3407184"/>
            <a:chOff x="0" y="0"/>
            <a:chExt cx="1906043" cy="136570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883183" cy="1337770"/>
            </a:xfrm>
            <a:custGeom>
              <a:avLst/>
              <a:gdLst/>
              <a:ahLst/>
              <a:cxnLst/>
              <a:rect l="l" t="t" r="r" b="b"/>
              <a:pathLst>
                <a:path w="1883183" h="1337770">
                  <a:moveTo>
                    <a:pt x="1883183" y="1337770"/>
                  </a:moveTo>
                  <a:lnTo>
                    <a:pt x="0" y="1330149"/>
                  </a:lnTo>
                  <a:lnTo>
                    <a:pt x="0" y="477200"/>
                  </a:lnTo>
                  <a:lnTo>
                    <a:pt x="17780" y="19050"/>
                  </a:lnTo>
                  <a:lnTo>
                    <a:pt x="936892" y="0"/>
                  </a:lnTo>
                  <a:lnTo>
                    <a:pt x="1864133" y="5080"/>
                  </a:lnTo>
                  <a:close/>
                </a:path>
              </a:pathLst>
            </a:custGeom>
            <a:solidFill>
              <a:srgbClr val="FDDAC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912393" cy="1364439"/>
            </a:xfrm>
            <a:custGeom>
              <a:avLst/>
              <a:gdLst/>
              <a:ahLst/>
              <a:cxnLst/>
              <a:rect l="l" t="t" r="r" b="b"/>
              <a:pathLst>
                <a:path w="1912393" h="1364439">
                  <a:moveTo>
                    <a:pt x="1878103" y="21590"/>
                  </a:moveTo>
                  <a:cubicBezTo>
                    <a:pt x="1879373" y="34290"/>
                    <a:pt x="1879373" y="44450"/>
                    <a:pt x="1880643" y="54610"/>
                  </a:cubicBezTo>
                  <a:cubicBezTo>
                    <a:pt x="1883183" y="83503"/>
                    <a:pt x="1884453" y="111247"/>
                    <a:pt x="1886993" y="137999"/>
                  </a:cubicBezTo>
                  <a:cubicBezTo>
                    <a:pt x="1886993" y="176642"/>
                    <a:pt x="1899693" y="938597"/>
                    <a:pt x="1906043" y="977239"/>
                  </a:cubicBezTo>
                  <a:cubicBezTo>
                    <a:pt x="1912393" y="1035699"/>
                    <a:pt x="1908583" y="1095149"/>
                    <a:pt x="1908583" y="1153609"/>
                  </a:cubicBezTo>
                  <a:cubicBezTo>
                    <a:pt x="1908583" y="1205132"/>
                    <a:pt x="1909853" y="1252693"/>
                    <a:pt x="1911123" y="1303479"/>
                  </a:cubicBezTo>
                  <a:cubicBezTo>
                    <a:pt x="1911123" y="1325069"/>
                    <a:pt x="1911123" y="1339039"/>
                    <a:pt x="1911123" y="1363169"/>
                  </a:cubicBezTo>
                  <a:cubicBezTo>
                    <a:pt x="1888263" y="1363169"/>
                    <a:pt x="1867943" y="1364439"/>
                    <a:pt x="1846981" y="1363169"/>
                  </a:cubicBezTo>
                  <a:cubicBezTo>
                    <a:pt x="1754230" y="1358089"/>
                    <a:pt x="1660052" y="1364439"/>
                    <a:pt x="1567301" y="1359359"/>
                  </a:cubicBezTo>
                  <a:cubicBezTo>
                    <a:pt x="1511650" y="1355549"/>
                    <a:pt x="1457426" y="1358089"/>
                    <a:pt x="1401776" y="1355549"/>
                  </a:cubicBezTo>
                  <a:cubicBezTo>
                    <a:pt x="1376091" y="1354279"/>
                    <a:pt x="1350406" y="1353009"/>
                    <a:pt x="1324721" y="1351739"/>
                  </a:cubicBezTo>
                  <a:cubicBezTo>
                    <a:pt x="1309024" y="1351739"/>
                    <a:pt x="1294755" y="1353009"/>
                    <a:pt x="1279059" y="1353009"/>
                  </a:cubicBezTo>
                  <a:cubicBezTo>
                    <a:pt x="1239104" y="1351739"/>
                    <a:pt x="1129230" y="1353009"/>
                    <a:pt x="1089275" y="1351739"/>
                  </a:cubicBezTo>
                  <a:cubicBezTo>
                    <a:pt x="1060737" y="1350469"/>
                    <a:pt x="489960" y="1359359"/>
                    <a:pt x="461421" y="1358089"/>
                  </a:cubicBezTo>
                  <a:cubicBezTo>
                    <a:pt x="454287" y="1358089"/>
                    <a:pt x="445725" y="1359359"/>
                    <a:pt x="438590" y="1359359"/>
                  </a:cubicBezTo>
                  <a:cubicBezTo>
                    <a:pt x="421467" y="1359359"/>
                    <a:pt x="405771" y="1360629"/>
                    <a:pt x="388647" y="1360629"/>
                  </a:cubicBezTo>
                  <a:cubicBezTo>
                    <a:pt x="345839" y="1360629"/>
                    <a:pt x="304458" y="1359359"/>
                    <a:pt x="261649" y="1358089"/>
                  </a:cubicBezTo>
                  <a:cubicBezTo>
                    <a:pt x="235965" y="1356819"/>
                    <a:pt x="210280" y="1355549"/>
                    <a:pt x="186022" y="1354279"/>
                  </a:cubicBezTo>
                  <a:cubicBezTo>
                    <a:pt x="140359" y="1353009"/>
                    <a:pt x="94697" y="1351739"/>
                    <a:pt x="48260" y="1351739"/>
                  </a:cubicBezTo>
                  <a:cubicBezTo>
                    <a:pt x="38100" y="1351739"/>
                    <a:pt x="29210" y="1351739"/>
                    <a:pt x="19050" y="1350469"/>
                  </a:cubicBezTo>
                  <a:cubicBezTo>
                    <a:pt x="10160" y="1349199"/>
                    <a:pt x="5080" y="1342849"/>
                    <a:pt x="7620" y="1333959"/>
                  </a:cubicBezTo>
                  <a:cubicBezTo>
                    <a:pt x="16510" y="1302235"/>
                    <a:pt x="12700" y="1277464"/>
                    <a:pt x="11430" y="1251702"/>
                  </a:cubicBezTo>
                  <a:cubicBezTo>
                    <a:pt x="10160" y="1199187"/>
                    <a:pt x="6350" y="1147664"/>
                    <a:pt x="7620" y="1095149"/>
                  </a:cubicBezTo>
                  <a:cubicBezTo>
                    <a:pt x="5080" y="1029754"/>
                    <a:pt x="0" y="220239"/>
                    <a:pt x="7620" y="153853"/>
                  </a:cubicBezTo>
                  <a:cubicBezTo>
                    <a:pt x="8890" y="140972"/>
                    <a:pt x="7620" y="127100"/>
                    <a:pt x="8890" y="114219"/>
                  </a:cubicBezTo>
                  <a:cubicBezTo>
                    <a:pt x="10160" y="93412"/>
                    <a:pt x="12700" y="706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24" y="30480"/>
                    <a:pt x="81855" y="29210"/>
                  </a:cubicBezTo>
                  <a:cubicBezTo>
                    <a:pt x="120382" y="25400"/>
                    <a:pt x="158910" y="22860"/>
                    <a:pt x="198864" y="20320"/>
                  </a:cubicBezTo>
                  <a:cubicBezTo>
                    <a:pt x="225976" y="17780"/>
                    <a:pt x="253088" y="16510"/>
                    <a:pt x="278773" y="13970"/>
                  </a:cubicBezTo>
                  <a:cubicBezTo>
                    <a:pt x="304458" y="11430"/>
                    <a:pt x="331570" y="8890"/>
                    <a:pt x="357255" y="8890"/>
                  </a:cubicBezTo>
                  <a:cubicBezTo>
                    <a:pt x="385793" y="7620"/>
                    <a:pt x="414332" y="10160"/>
                    <a:pt x="442871" y="8890"/>
                  </a:cubicBezTo>
                  <a:cubicBezTo>
                    <a:pt x="478545" y="8890"/>
                    <a:pt x="1124949" y="6350"/>
                    <a:pt x="1160622" y="5080"/>
                  </a:cubicBezTo>
                  <a:cubicBezTo>
                    <a:pt x="1194869" y="3810"/>
                    <a:pt x="1229116" y="2540"/>
                    <a:pt x="1264789" y="2540"/>
                  </a:cubicBezTo>
                  <a:cubicBezTo>
                    <a:pt x="1323294" y="1270"/>
                    <a:pt x="1380371" y="0"/>
                    <a:pt x="1438876" y="0"/>
                  </a:cubicBezTo>
                  <a:cubicBezTo>
                    <a:pt x="1463134" y="0"/>
                    <a:pt x="1488819" y="2540"/>
                    <a:pt x="1513077" y="2540"/>
                  </a:cubicBezTo>
                  <a:cubicBezTo>
                    <a:pt x="1580143" y="3810"/>
                    <a:pt x="1648636" y="5080"/>
                    <a:pt x="1715703" y="7620"/>
                  </a:cubicBezTo>
                  <a:cubicBezTo>
                    <a:pt x="1751376" y="8890"/>
                    <a:pt x="1787050" y="12700"/>
                    <a:pt x="1822723" y="16510"/>
                  </a:cubicBezTo>
                  <a:cubicBezTo>
                    <a:pt x="1831285" y="16510"/>
                    <a:pt x="1839847" y="16510"/>
                    <a:pt x="1846981" y="16510"/>
                  </a:cubicBezTo>
                  <a:cubicBezTo>
                    <a:pt x="1859053" y="17780"/>
                    <a:pt x="1867943" y="20320"/>
                    <a:pt x="1878103" y="21590"/>
                  </a:cubicBezTo>
                  <a:close/>
                  <a:moveTo>
                    <a:pt x="1888263" y="1346659"/>
                  </a:moveTo>
                  <a:cubicBezTo>
                    <a:pt x="1889533" y="1330150"/>
                    <a:pt x="1890803" y="1317450"/>
                    <a:pt x="1890803" y="1304750"/>
                  </a:cubicBezTo>
                  <a:cubicBezTo>
                    <a:pt x="1889533" y="1247738"/>
                    <a:pt x="1888263" y="1195224"/>
                    <a:pt x="1888263" y="1138746"/>
                  </a:cubicBezTo>
                  <a:cubicBezTo>
                    <a:pt x="1888263" y="1112984"/>
                    <a:pt x="1890803" y="1087223"/>
                    <a:pt x="1889533" y="1061461"/>
                  </a:cubicBezTo>
                  <a:cubicBezTo>
                    <a:pt x="1889533" y="1037681"/>
                    <a:pt x="1888263" y="1012910"/>
                    <a:pt x="1886993" y="989130"/>
                  </a:cubicBezTo>
                  <a:cubicBezTo>
                    <a:pt x="1881913" y="952469"/>
                    <a:pt x="1870483" y="193486"/>
                    <a:pt x="1870483" y="156825"/>
                  </a:cubicBezTo>
                  <a:cubicBezTo>
                    <a:pt x="1867943" y="126109"/>
                    <a:pt x="1865403" y="94402"/>
                    <a:pt x="1862863" y="63500"/>
                  </a:cubicBezTo>
                  <a:cubicBezTo>
                    <a:pt x="1861593" y="44450"/>
                    <a:pt x="1860323" y="43180"/>
                    <a:pt x="1842700" y="41910"/>
                  </a:cubicBezTo>
                  <a:cubicBezTo>
                    <a:pt x="1838420" y="41910"/>
                    <a:pt x="1835566" y="41910"/>
                    <a:pt x="1831285" y="40640"/>
                  </a:cubicBezTo>
                  <a:cubicBezTo>
                    <a:pt x="1795611" y="36830"/>
                    <a:pt x="1758511" y="31750"/>
                    <a:pt x="1722837" y="30480"/>
                  </a:cubicBezTo>
                  <a:cubicBezTo>
                    <a:pt x="1635794" y="26670"/>
                    <a:pt x="1547324" y="25400"/>
                    <a:pt x="1460280" y="22860"/>
                  </a:cubicBezTo>
                  <a:cubicBezTo>
                    <a:pt x="1447438" y="22860"/>
                    <a:pt x="1433168" y="22860"/>
                    <a:pt x="1420326" y="22860"/>
                  </a:cubicBezTo>
                  <a:cubicBezTo>
                    <a:pt x="1398922" y="22860"/>
                    <a:pt x="1377518" y="22860"/>
                    <a:pt x="1357540" y="22860"/>
                  </a:cubicBezTo>
                  <a:cubicBezTo>
                    <a:pt x="1311878" y="22860"/>
                    <a:pt x="1266216" y="22860"/>
                    <a:pt x="1221981" y="24130"/>
                  </a:cubicBezTo>
                  <a:cubicBezTo>
                    <a:pt x="1183453" y="25400"/>
                    <a:pt x="534195" y="29210"/>
                    <a:pt x="495668" y="29210"/>
                  </a:cubicBezTo>
                  <a:cubicBezTo>
                    <a:pt x="432882" y="29210"/>
                    <a:pt x="370097" y="26670"/>
                    <a:pt x="307312" y="33020"/>
                  </a:cubicBezTo>
                  <a:cubicBezTo>
                    <a:pt x="274492" y="36830"/>
                    <a:pt x="243099" y="36830"/>
                    <a:pt x="211707" y="38100"/>
                  </a:cubicBezTo>
                  <a:cubicBezTo>
                    <a:pt x="157483" y="41910"/>
                    <a:pt x="103259" y="45720"/>
                    <a:pt x="49530" y="50800"/>
                  </a:cubicBezTo>
                  <a:cubicBezTo>
                    <a:pt x="36830" y="50800"/>
                    <a:pt x="34290" y="53340"/>
                    <a:pt x="33020" y="67650"/>
                  </a:cubicBezTo>
                  <a:cubicBezTo>
                    <a:pt x="31750" y="85485"/>
                    <a:pt x="31750" y="103320"/>
                    <a:pt x="30480" y="121155"/>
                  </a:cubicBezTo>
                  <a:cubicBezTo>
                    <a:pt x="29210" y="150880"/>
                    <a:pt x="26670" y="179615"/>
                    <a:pt x="25400" y="209340"/>
                  </a:cubicBezTo>
                  <a:cubicBezTo>
                    <a:pt x="20320" y="241047"/>
                    <a:pt x="26670" y="1015882"/>
                    <a:pt x="29210" y="1047589"/>
                  </a:cubicBezTo>
                  <a:cubicBezTo>
                    <a:pt x="29210" y="1081278"/>
                    <a:pt x="29210" y="1115957"/>
                    <a:pt x="30480" y="1149645"/>
                  </a:cubicBezTo>
                  <a:cubicBezTo>
                    <a:pt x="30480" y="1174416"/>
                    <a:pt x="33020" y="1199187"/>
                    <a:pt x="33020" y="1223958"/>
                  </a:cubicBezTo>
                  <a:cubicBezTo>
                    <a:pt x="33020" y="1250711"/>
                    <a:pt x="33020" y="1277464"/>
                    <a:pt x="31750" y="1304749"/>
                  </a:cubicBezTo>
                  <a:cubicBezTo>
                    <a:pt x="31750" y="1308559"/>
                    <a:pt x="31750" y="1311099"/>
                    <a:pt x="31750" y="1314909"/>
                  </a:cubicBezTo>
                  <a:cubicBezTo>
                    <a:pt x="31750" y="1325070"/>
                    <a:pt x="35560" y="1328879"/>
                    <a:pt x="44450" y="1328879"/>
                  </a:cubicBezTo>
                  <a:cubicBezTo>
                    <a:pt x="61878" y="1328879"/>
                    <a:pt x="81855" y="1330149"/>
                    <a:pt x="100405" y="1330149"/>
                  </a:cubicBezTo>
                  <a:cubicBezTo>
                    <a:pt x="127517" y="1330149"/>
                    <a:pt x="156056" y="1327609"/>
                    <a:pt x="183168" y="1330149"/>
                  </a:cubicBezTo>
                  <a:cubicBezTo>
                    <a:pt x="227403" y="1333959"/>
                    <a:pt x="271638" y="1336499"/>
                    <a:pt x="315873" y="1335229"/>
                  </a:cubicBezTo>
                  <a:cubicBezTo>
                    <a:pt x="344412" y="1333959"/>
                    <a:pt x="371524" y="1336499"/>
                    <a:pt x="400063" y="1336499"/>
                  </a:cubicBezTo>
                  <a:cubicBezTo>
                    <a:pt x="441444" y="1336499"/>
                    <a:pt x="482825" y="1335229"/>
                    <a:pt x="524207" y="1336499"/>
                  </a:cubicBezTo>
                  <a:cubicBezTo>
                    <a:pt x="585565" y="1337770"/>
                    <a:pt x="1259081" y="1327609"/>
                    <a:pt x="1321867" y="1330149"/>
                  </a:cubicBezTo>
                  <a:cubicBezTo>
                    <a:pt x="1348979" y="1331420"/>
                    <a:pt x="1376091" y="1332689"/>
                    <a:pt x="1401776" y="1332689"/>
                  </a:cubicBezTo>
                  <a:cubicBezTo>
                    <a:pt x="1448865" y="1335229"/>
                    <a:pt x="1494527" y="1331420"/>
                    <a:pt x="1541616" y="1335229"/>
                  </a:cubicBezTo>
                  <a:cubicBezTo>
                    <a:pt x="1580143" y="1337770"/>
                    <a:pt x="1618671" y="1337770"/>
                    <a:pt x="1657198" y="1340309"/>
                  </a:cubicBezTo>
                  <a:cubicBezTo>
                    <a:pt x="1714276" y="1344120"/>
                    <a:pt x="1771353" y="1346659"/>
                    <a:pt x="1828431" y="1347929"/>
                  </a:cubicBezTo>
                  <a:cubicBezTo>
                    <a:pt x="1849835" y="1347930"/>
                    <a:pt x="1867943" y="1346659"/>
                    <a:pt x="1888263" y="1346659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08650" y="4009509"/>
            <a:ext cx="3614054" cy="2500995"/>
            <a:chOff x="0" y="0"/>
            <a:chExt cx="1642752" cy="1136816"/>
          </a:xfrm>
        </p:grpSpPr>
        <p:sp>
          <p:nvSpPr>
            <p:cNvPr id="16" name="Freeform 16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D95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56736" flipV="1">
            <a:off x="3238670" y="3560032"/>
            <a:ext cx="985393" cy="2783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4250">
            <a:off x="316331" y="3338204"/>
            <a:ext cx="936272" cy="64953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731367" y="1382570"/>
            <a:ext cx="965653" cy="29211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555679" y="656759"/>
            <a:ext cx="403230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What is a </a:t>
            </a:r>
          </a:p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School Counselor?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4319" y="1020894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IS A SAFE PERSON YOU CAN TALK TO AT SCHOOL.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8650" y="4214960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WILL VISIT YOUR CLASS AND TEACH YOU ABOUT: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18373" y="3391041"/>
            <a:ext cx="3538106" cy="324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FEELINGS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FRIENDSHIPS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CONFLICT RESOLUTIONS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COPING SKILLS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STRESS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GOAL SETTINGS</a:t>
            </a:r>
          </a:p>
          <a:p>
            <a:pPr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 AND MUCH MORE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892146" y="4513076"/>
            <a:ext cx="3614054" cy="2344925"/>
            <a:chOff x="0" y="0"/>
            <a:chExt cx="1642752" cy="1065875"/>
          </a:xfrm>
        </p:grpSpPr>
        <p:sp>
          <p:nvSpPr>
            <p:cNvPr id="26" name="Freeform 26"/>
            <p:cNvSpPr/>
            <p:nvPr/>
          </p:nvSpPr>
          <p:spPr>
            <a:xfrm>
              <a:off x="10160" y="16510"/>
              <a:ext cx="1619892" cy="1037935"/>
            </a:xfrm>
            <a:custGeom>
              <a:avLst/>
              <a:gdLst/>
              <a:ahLst/>
              <a:cxnLst/>
              <a:rect l="l" t="t" r="r" b="b"/>
              <a:pathLst>
                <a:path w="1619892" h="1037935">
                  <a:moveTo>
                    <a:pt x="1619892" y="1037935"/>
                  </a:moveTo>
                  <a:lnTo>
                    <a:pt x="0" y="1030315"/>
                  </a:lnTo>
                  <a:lnTo>
                    <a:pt x="0" y="373210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89FA1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3810" y="0"/>
              <a:ext cx="1649102" cy="1064605"/>
            </a:xfrm>
            <a:custGeom>
              <a:avLst/>
              <a:gdLst/>
              <a:ahLst/>
              <a:cxnLst/>
              <a:rect l="l" t="t" r="r" b="b"/>
              <a:pathLst>
                <a:path w="1649102" h="1064605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8864"/>
                    <a:pt x="1621162" y="99888"/>
                    <a:pt x="1623702" y="120161"/>
                  </a:cubicBezTo>
                  <a:cubicBezTo>
                    <a:pt x="1623702" y="149445"/>
                    <a:pt x="1636402" y="726856"/>
                    <a:pt x="1642752" y="756139"/>
                  </a:cubicBezTo>
                  <a:cubicBezTo>
                    <a:pt x="1649102" y="800440"/>
                    <a:pt x="1645292" y="845492"/>
                    <a:pt x="1645292" y="889792"/>
                  </a:cubicBezTo>
                  <a:cubicBezTo>
                    <a:pt x="1645292" y="928837"/>
                    <a:pt x="1646562" y="964879"/>
                    <a:pt x="1647832" y="1003645"/>
                  </a:cubicBezTo>
                  <a:cubicBezTo>
                    <a:pt x="1647832" y="1025235"/>
                    <a:pt x="1647832" y="1039205"/>
                    <a:pt x="1647832" y="1063335"/>
                  </a:cubicBezTo>
                  <a:cubicBezTo>
                    <a:pt x="1624972" y="1063335"/>
                    <a:pt x="1604652" y="1064605"/>
                    <a:pt x="1584544" y="1063335"/>
                  </a:cubicBezTo>
                  <a:cubicBezTo>
                    <a:pt x="1505365" y="1058255"/>
                    <a:pt x="1424968" y="1064605"/>
                    <a:pt x="1345789" y="1059525"/>
                  </a:cubicBezTo>
                  <a:cubicBezTo>
                    <a:pt x="1298282" y="1055715"/>
                    <a:pt x="1251993" y="1058255"/>
                    <a:pt x="1204486" y="1055715"/>
                  </a:cubicBezTo>
                  <a:cubicBezTo>
                    <a:pt x="1182559" y="1054445"/>
                    <a:pt x="1160633" y="1053175"/>
                    <a:pt x="1138706" y="1051905"/>
                  </a:cubicBezTo>
                  <a:cubicBezTo>
                    <a:pt x="1125307" y="1051905"/>
                    <a:pt x="1113126" y="1053175"/>
                    <a:pt x="1099726" y="1053175"/>
                  </a:cubicBezTo>
                  <a:cubicBezTo>
                    <a:pt x="1065618" y="1051905"/>
                    <a:pt x="971822" y="1053175"/>
                    <a:pt x="937714" y="1051905"/>
                  </a:cubicBezTo>
                  <a:cubicBezTo>
                    <a:pt x="913351" y="1050635"/>
                    <a:pt x="426097" y="1059525"/>
                    <a:pt x="401735" y="1058255"/>
                  </a:cubicBezTo>
                  <a:cubicBezTo>
                    <a:pt x="395644" y="1058255"/>
                    <a:pt x="388335" y="1059525"/>
                    <a:pt x="382244" y="1059525"/>
                  </a:cubicBezTo>
                  <a:cubicBezTo>
                    <a:pt x="367627" y="1059525"/>
                    <a:pt x="354227" y="1060795"/>
                    <a:pt x="339610" y="1060795"/>
                  </a:cubicBezTo>
                  <a:cubicBezTo>
                    <a:pt x="303066" y="1060795"/>
                    <a:pt x="267740" y="1059525"/>
                    <a:pt x="231196" y="1058255"/>
                  </a:cubicBezTo>
                  <a:cubicBezTo>
                    <a:pt x="209269" y="1056985"/>
                    <a:pt x="187343" y="1055715"/>
                    <a:pt x="166634" y="1054445"/>
                  </a:cubicBezTo>
                  <a:cubicBezTo>
                    <a:pt x="127654" y="1053175"/>
                    <a:pt x="88674" y="1051905"/>
                    <a:pt x="48260" y="1051905"/>
                  </a:cubicBezTo>
                  <a:cubicBezTo>
                    <a:pt x="38100" y="1051905"/>
                    <a:pt x="29210" y="1051905"/>
                    <a:pt x="19050" y="1050635"/>
                  </a:cubicBezTo>
                  <a:cubicBezTo>
                    <a:pt x="10160" y="1049365"/>
                    <a:pt x="5080" y="1043015"/>
                    <a:pt x="7620" y="1034125"/>
                  </a:cubicBezTo>
                  <a:cubicBezTo>
                    <a:pt x="16510" y="1002421"/>
                    <a:pt x="12700" y="983650"/>
                    <a:pt x="11430" y="964128"/>
                  </a:cubicBezTo>
                  <a:cubicBezTo>
                    <a:pt x="10160" y="924332"/>
                    <a:pt x="6350" y="885287"/>
                    <a:pt x="7620" y="845492"/>
                  </a:cubicBezTo>
                  <a:cubicBezTo>
                    <a:pt x="5080" y="795935"/>
                    <a:pt x="0" y="182482"/>
                    <a:pt x="7620" y="132175"/>
                  </a:cubicBezTo>
                  <a:cubicBezTo>
                    <a:pt x="8890" y="122414"/>
                    <a:pt x="7620" y="111902"/>
                    <a:pt x="8890" y="102141"/>
                  </a:cubicBezTo>
                  <a:cubicBezTo>
                    <a:pt x="10160" y="86372"/>
                    <a:pt x="12700" y="69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046825"/>
                  </a:moveTo>
                  <a:cubicBezTo>
                    <a:pt x="1626242" y="1030315"/>
                    <a:pt x="1627512" y="1017615"/>
                    <a:pt x="1627512" y="1004915"/>
                  </a:cubicBezTo>
                  <a:cubicBezTo>
                    <a:pt x="1626242" y="961124"/>
                    <a:pt x="1624972" y="921329"/>
                    <a:pt x="1624972" y="878530"/>
                  </a:cubicBezTo>
                  <a:cubicBezTo>
                    <a:pt x="1624972" y="859007"/>
                    <a:pt x="1627512" y="839485"/>
                    <a:pt x="1626242" y="819963"/>
                  </a:cubicBezTo>
                  <a:cubicBezTo>
                    <a:pt x="1626242" y="801942"/>
                    <a:pt x="1624972" y="783170"/>
                    <a:pt x="1623702" y="765150"/>
                  </a:cubicBezTo>
                  <a:cubicBezTo>
                    <a:pt x="1618622" y="737368"/>
                    <a:pt x="1607192" y="162209"/>
                    <a:pt x="1607192" y="134428"/>
                  </a:cubicBezTo>
                  <a:cubicBezTo>
                    <a:pt x="1604652" y="111151"/>
                    <a:pt x="1602112" y="87123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6850"/>
                  </a:cubicBezTo>
                  <a:cubicBezTo>
                    <a:pt x="31750" y="80366"/>
                    <a:pt x="31750" y="93881"/>
                    <a:pt x="30480" y="107397"/>
                  </a:cubicBezTo>
                  <a:cubicBezTo>
                    <a:pt x="29210" y="129922"/>
                    <a:pt x="26670" y="151697"/>
                    <a:pt x="25400" y="174223"/>
                  </a:cubicBezTo>
                  <a:cubicBezTo>
                    <a:pt x="20320" y="198251"/>
                    <a:pt x="26670" y="785423"/>
                    <a:pt x="29210" y="809450"/>
                  </a:cubicBezTo>
                  <a:cubicBezTo>
                    <a:pt x="29210" y="834980"/>
                    <a:pt x="29210" y="861260"/>
                    <a:pt x="30480" y="886789"/>
                  </a:cubicBezTo>
                  <a:cubicBezTo>
                    <a:pt x="30480" y="905561"/>
                    <a:pt x="33020" y="924332"/>
                    <a:pt x="33020" y="943104"/>
                  </a:cubicBezTo>
                  <a:cubicBezTo>
                    <a:pt x="33020" y="963377"/>
                    <a:pt x="33020" y="983650"/>
                    <a:pt x="31750" y="1004915"/>
                  </a:cubicBezTo>
                  <a:cubicBezTo>
                    <a:pt x="31750" y="1008725"/>
                    <a:pt x="31750" y="1011265"/>
                    <a:pt x="31750" y="1015075"/>
                  </a:cubicBezTo>
                  <a:cubicBezTo>
                    <a:pt x="31750" y="1025235"/>
                    <a:pt x="35560" y="1029045"/>
                    <a:pt x="44450" y="1029045"/>
                  </a:cubicBezTo>
                  <a:cubicBezTo>
                    <a:pt x="60657" y="1029045"/>
                    <a:pt x="77711" y="1030315"/>
                    <a:pt x="93546" y="1030315"/>
                  </a:cubicBezTo>
                  <a:cubicBezTo>
                    <a:pt x="116691" y="1030315"/>
                    <a:pt x="141054" y="1027775"/>
                    <a:pt x="164198" y="1030315"/>
                  </a:cubicBezTo>
                  <a:cubicBezTo>
                    <a:pt x="201960" y="1034125"/>
                    <a:pt x="239723" y="1036665"/>
                    <a:pt x="277485" y="1035395"/>
                  </a:cubicBezTo>
                  <a:cubicBezTo>
                    <a:pt x="301848" y="1034125"/>
                    <a:pt x="324992" y="1036665"/>
                    <a:pt x="349355" y="1036665"/>
                  </a:cubicBezTo>
                  <a:cubicBezTo>
                    <a:pt x="384681" y="1036665"/>
                    <a:pt x="420007" y="1035395"/>
                    <a:pt x="455333" y="1036665"/>
                  </a:cubicBezTo>
                  <a:cubicBezTo>
                    <a:pt x="507712" y="1037935"/>
                    <a:pt x="1082672" y="1027775"/>
                    <a:pt x="1136270" y="1030315"/>
                  </a:cubicBezTo>
                  <a:cubicBezTo>
                    <a:pt x="1159415" y="1031585"/>
                    <a:pt x="1182559" y="1032855"/>
                    <a:pt x="1204486" y="1032855"/>
                  </a:cubicBezTo>
                  <a:cubicBezTo>
                    <a:pt x="1244684" y="1035395"/>
                    <a:pt x="1283665" y="1031585"/>
                    <a:pt x="1323863" y="1035395"/>
                  </a:cubicBezTo>
                  <a:cubicBezTo>
                    <a:pt x="1356753" y="1037935"/>
                    <a:pt x="1389642" y="1037935"/>
                    <a:pt x="1422532" y="1040475"/>
                  </a:cubicBezTo>
                  <a:cubicBezTo>
                    <a:pt x="1471257" y="1044285"/>
                    <a:pt x="1519983" y="1046825"/>
                    <a:pt x="1568708" y="1048095"/>
                  </a:cubicBezTo>
                  <a:cubicBezTo>
                    <a:pt x="1586980" y="1048095"/>
                    <a:pt x="1604652" y="1046825"/>
                    <a:pt x="1624972" y="1046825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7892146" y="4625481"/>
            <a:ext cx="3614054" cy="170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5"/>
              </a:lnSpc>
            </a:pPr>
            <a:r>
              <a:rPr lang="en-US" sz="1897" spc="79">
                <a:solidFill>
                  <a:srgbClr val="000000"/>
                </a:solidFill>
                <a:latin typeface="IreneFlorentina"/>
              </a:rPr>
              <a:t>A SCHOOL COUNSELOR WORKS WITH STUDENTS ONE- TO-ONE OR IN A GROUP SETTING. THINGS WE WILL LEARN: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79804" flipV="1">
            <a:off x="8305421" y="3971485"/>
            <a:ext cx="869292" cy="60307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767833" y="309149"/>
            <a:ext cx="3256311" cy="335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UNDERSTANDING YOUR FEELINGS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RECOGNIZING YOUR STRENGTHS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MAKING NEW FRIENDS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SCHOOL GOING?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EVERYTHING GOING AT HOME?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DEVELOPING NEW SKILLS TO BE GREAT COMMUNITY HELPERS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798935-E216-4248-9789-78F9D33EE9F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6" y="6165568"/>
            <a:ext cx="600393" cy="55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0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A9C195-2DA7-4197-B0FE-4C12EA24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BED81B-81A5-467D-A6CB-08912CB3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6791-0FA8-47B3-A7ED-C9A30782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9" y="296862"/>
            <a:ext cx="107346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07833-DA0C-43BA-AA59-CABD5CCC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04" y="499656"/>
            <a:ext cx="4589608" cy="4626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2C5F4-A26C-4026-B4C7-E14B9DA19783}"/>
              </a:ext>
            </a:extLst>
          </p:cNvPr>
          <p:cNvSpPr txBox="1"/>
          <p:nvPr/>
        </p:nvSpPr>
        <p:spPr>
          <a:xfrm>
            <a:off x="352338" y="637563"/>
            <a:ext cx="33388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trying something new this year with open communication between Odessa College teachers and OCTECHS students/Parents.  </a:t>
            </a:r>
          </a:p>
          <a:p>
            <a:endParaRPr lang="en-US" dirty="0"/>
          </a:p>
          <a:p>
            <a:r>
              <a:rPr lang="en-US" dirty="0"/>
              <a:t>By filling out and submitting this form, you are giving the college permission to speak directly with you regarding the progress or lack of progress, that may happen with your child.</a:t>
            </a:r>
          </a:p>
          <a:p>
            <a:endParaRPr lang="en-US" dirty="0"/>
          </a:p>
          <a:p>
            <a:r>
              <a:rPr lang="en-US" dirty="0"/>
              <a:t>We believe it works best if you, your son/daughter and their teacher are able to speak freely with each other about progress and success!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7DF01-E877-4053-BED5-F941909D67D4}"/>
              </a:ext>
            </a:extLst>
          </p:cNvPr>
          <p:cNvSpPr txBox="1"/>
          <p:nvPr/>
        </p:nvSpPr>
        <p:spPr>
          <a:xfrm>
            <a:off x="4144771" y="5347919"/>
            <a:ext cx="7116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Once completed the form will need to be EMAILED TO: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+mj-lt"/>
                <a:hlinkClick r:id="rId4"/>
              </a:rPr>
              <a:t>RECORDS@ODESSA.EDU</a:t>
            </a:r>
            <a:endParaRPr lang="en-US" sz="2800" b="0" i="0" dirty="0">
              <a:solidFill>
                <a:srgbClr val="0000FF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to officially be added to their student record at Odessa college. 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869C2-0855-4BF6-B8D1-1FD02F3E6858}"/>
              </a:ext>
            </a:extLst>
          </p:cNvPr>
          <p:cNvSpPr txBox="1"/>
          <p:nvPr/>
        </p:nvSpPr>
        <p:spPr>
          <a:xfrm>
            <a:off x="897622" y="142613"/>
            <a:ext cx="256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FERPA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740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EDCC7-D4E0-4489-A560-1E31C6DEBFED}"/>
              </a:ext>
            </a:extLst>
          </p:cNvPr>
          <p:cNvSpPr txBox="1"/>
          <p:nvPr/>
        </p:nvSpPr>
        <p:spPr>
          <a:xfrm>
            <a:off x="865372" y="130997"/>
            <a:ext cx="301444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i="0" dirty="0">
              <a:solidFill>
                <a:srgbClr val="3B204D"/>
              </a:solidFill>
              <a:effectLst/>
              <a:latin typeface="Cordia New" panose="020B0502040204020203" pitchFamily="34" charset="-34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Estamos intentando algo nuevo este año con una comunicación abierta entre los profesores de Odessa </a:t>
            </a:r>
            <a:r>
              <a:rPr lang="es-ES" sz="1600" b="1" i="0" dirty="0" err="1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College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 y los estudiantes/padres de OCTECHS. </a:t>
            </a:r>
          </a:p>
          <a:p>
            <a:endParaRPr lang="es-ES" sz="16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Al completar y enviar este formulario, le está dando permiso a la universidad para hablar directamente con usted sobre el progreso o la falta de progreso que pueda suceder con su hijo.</a:t>
            </a:r>
          </a:p>
          <a:p>
            <a:endParaRPr lang="es-ES" sz="16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¡Creemos que funciona mejor si usted, su hijo/hija y su maestro pueden hablar libremente entre sí sobre el progreso y el éxito! 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CC0A6-16CF-4BF5-B4E5-EAC2DA04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04" y="499656"/>
            <a:ext cx="4589608" cy="4626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23398-4799-43F4-8959-25B77917C440}"/>
              </a:ext>
            </a:extLst>
          </p:cNvPr>
          <p:cNvSpPr txBox="1"/>
          <p:nvPr/>
        </p:nvSpPr>
        <p:spPr>
          <a:xfrm>
            <a:off x="4373216" y="5367130"/>
            <a:ext cx="621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Una vez completado, el formulario deberá enviarse por correo electrónico a: </a:t>
            </a:r>
            <a:r>
              <a:rPr lang="es-ES" sz="1600" b="1" i="0" u="sng" dirty="0">
                <a:solidFill>
                  <a:srgbClr val="0000FF"/>
                </a:solidFill>
                <a:effectLst/>
                <a:latin typeface="+mj-lt"/>
                <a:cs typeface="Cordia New" panose="020B0304020202020204" pitchFamily="34" charset="-34"/>
              </a:rPr>
              <a:t>RECORDS@ODESSA.EDU 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para agregarlo oficialmente a su registro de estudiante en Odessa </a:t>
            </a:r>
            <a:r>
              <a:rPr lang="es-ES" sz="1600" b="1" i="0" dirty="0" err="1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College</a:t>
            </a:r>
            <a:r>
              <a:rPr lang="es-ES" sz="1600" b="1" i="0" dirty="0">
                <a:solidFill>
                  <a:srgbClr val="3B204D"/>
                </a:solidFill>
                <a:effectLst/>
                <a:latin typeface="+mj-lt"/>
                <a:cs typeface="Cordia New" panose="020B0304020202020204" pitchFamily="34" charset="-34"/>
              </a:rPr>
              <a:t>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08945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10707</TotalTime>
  <Words>1082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Rounded MT Bold</vt:lpstr>
      <vt:lpstr>Calibri</vt:lpstr>
      <vt:lpstr>Century Schoolbook</vt:lpstr>
      <vt:lpstr>Cooper Hewitt Bold</vt:lpstr>
      <vt:lpstr>Cordia New</vt:lpstr>
      <vt:lpstr>IreneFlorentina</vt:lpstr>
      <vt:lpstr>Wingdings 2</vt:lpstr>
      <vt:lpstr>View</vt:lpstr>
      <vt:lpstr>Acrobat Document</vt:lpstr>
      <vt:lpstr>            WELCOME TO OCTECHS   Odessa Career &amp; Technical Early College High School       456-6409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Miller</dc:creator>
  <cp:lastModifiedBy>Karl Miller</cp:lastModifiedBy>
  <cp:revision>106</cp:revision>
  <cp:lastPrinted>2024-08-09T22:47:52Z</cp:lastPrinted>
  <dcterms:created xsi:type="dcterms:W3CDTF">2023-02-17T23:25:36Z</dcterms:created>
  <dcterms:modified xsi:type="dcterms:W3CDTF">2024-08-23T19:24:19Z</dcterms:modified>
</cp:coreProperties>
</file>