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78" r:id="rId5"/>
    <p:sldId id="276" r:id="rId6"/>
    <p:sldId id="260" r:id="rId7"/>
    <p:sldId id="263" r:id="rId8"/>
    <p:sldId id="269" r:id="rId9"/>
    <p:sldId id="273" r:id="rId10"/>
    <p:sldId id="261" r:id="rId11"/>
    <p:sldId id="258" r:id="rId12"/>
    <p:sldId id="264" r:id="rId13"/>
    <p:sldId id="265" r:id="rId14"/>
    <p:sldId id="267" r:id="rId15"/>
    <p:sldId id="259" r:id="rId16"/>
    <p:sldId id="286" r:id="rId17"/>
    <p:sldId id="272" r:id="rId18"/>
    <p:sldId id="268" r:id="rId19"/>
    <p:sldId id="294" r:id="rId20"/>
    <p:sldId id="256" r:id="rId21"/>
    <p:sldId id="262" r:id="rId22"/>
    <p:sldId id="266" r:id="rId23"/>
    <p:sldId id="257" r:id="rId24"/>
    <p:sldId id="270" r:id="rId25"/>
    <p:sldId id="271" r:id="rId26"/>
    <p:sldId id="275" r:id="rId27"/>
    <p:sldId id="279" r:id="rId28"/>
    <p:sldId id="277" r:id="rId2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mier, Rachel" initials="CR" lastIdx="0" clrIdx="0">
    <p:extLst>
      <p:ext uri="{19B8F6BF-5375-455C-9EA6-DF929625EA0E}">
        <p15:presenceInfo xmlns:p15="http://schemas.microsoft.com/office/powerpoint/2012/main" userId="S-1-5-21-746137067-1078081533-682003330-32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660"/>
  </p:normalViewPr>
  <p:slideViewPr>
    <p:cSldViewPr snapToGrid="0">
      <p:cViewPr varScale="1">
        <p:scale>
          <a:sx n="108" d="100"/>
          <a:sy n="108" d="100"/>
        </p:scale>
        <p:origin x="1026"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4F96BCE-2781-4E4F-BEC0-E1A381FBB3C5}" type="datetimeFigureOut">
              <a:rPr lang="en-US" smtClean="0"/>
              <a:t>7/9/2024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8DE393C-F1D6-4995-92DD-6318A83B9237}" type="slidenum">
              <a:rPr lang="en-US" smtClean="0"/>
              <a:t>‹#›</a:t>
            </a:fld>
            <a:endParaRPr lang="en-US"/>
          </a:p>
        </p:txBody>
      </p:sp>
    </p:spTree>
    <p:extLst>
      <p:ext uri="{BB962C8B-B14F-4D97-AF65-F5344CB8AC3E}">
        <p14:creationId xmlns:p14="http://schemas.microsoft.com/office/powerpoint/2010/main" val="403259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apini.co.uk/hoodies-sweats.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customink.com/categories/hoodies/71/styl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bay.com/itm/NEW-Approved-Schoolwear-Girls-Bermuda-Shorts-Pants-School-Uniform-Khaki-Navy-/36122623261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kohls.com/product/prd-1706644/nike-vapor-court-tennis-shoes-men.jsp"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groupon.com/deals/gg-mens-genuine-leather-and-canvas-belts" TargetMode="External"/><Relationship Id="rId4" Type="http://schemas.openxmlformats.org/officeDocument/2006/relationships/hyperlink" Target="http://www.kidssocks.com/Uniform-Kids-Socks-s/1132.ht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zumiez.com/zine-template-solid-navy-hoodie.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liexpress.com/cp/dancing-cargo-pants-online-shopping.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bonobos.com/shop/pants/joggers" TargetMode="External"/><Relationship Id="rId4" Type="http://schemas.openxmlformats.org/officeDocument/2006/relationships/hyperlink" Target="http://www1.macys.com/shop/mens-clothing/mens-shorts?id=331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arget.com/p/boys-button-down-flannel-shirt-red-cherokee/-/A-2639601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ldnavy.com/products/womens-flip-flops.jsp" TargetMode="External"/><Relationship Id="rId7" Type="http://schemas.openxmlformats.org/officeDocument/2006/relationships/hyperlink" Target="http://marijuana-socks.com/shop/white-marijuana-sock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essentialsoles.com/I-Love-Boobies-leather-belt--black--Sold-Out_p_315.html" TargetMode="External"/><Relationship Id="rId5" Type="http://schemas.openxmlformats.org/officeDocument/2006/relationships/hyperlink" Target="https://www.lyst.com/shoes/forever-21-strappy-toe-loop-sandals-brown/" TargetMode="External"/><Relationship Id="rId4" Type="http://schemas.openxmlformats.org/officeDocument/2006/relationships/hyperlink" Target="http://www.zappos.com/crocs-classic-realtree-v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DE393C-F1D6-4995-92DD-6318A83B9237}" type="slidenum">
              <a:rPr lang="en-US" smtClean="0"/>
              <a:t>2</a:t>
            </a:fld>
            <a:endParaRPr lang="en-US"/>
          </a:p>
        </p:txBody>
      </p:sp>
    </p:spTree>
    <p:extLst>
      <p:ext uri="{BB962C8B-B14F-4D97-AF65-F5344CB8AC3E}">
        <p14:creationId xmlns:p14="http://schemas.microsoft.com/office/powerpoint/2010/main" val="232030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Credits</a:t>
            </a:r>
          </a:p>
          <a:p>
            <a:r>
              <a:rPr lang="en-US">
                <a:hlinkClick r:id="rId3"/>
              </a:rPr>
              <a:t>papini.co.uk</a:t>
            </a:r>
            <a:endParaRPr lang="en-US"/>
          </a:p>
          <a:p>
            <a:r>
              <a:rPr lang="en-US"/>
              <a:t>iowaspirit.itemorder.com </a:t>
            </a:r>
          </a:p>
          <a:p>
            <a:r>
              <a:rPr lang="en-US">
                <a:hlinkClick r:id="rId4"/>
              </a:rPr>
              <a:t>www.customink.com</a:t>
            </a:r>
            <a:r>
              <a:rPr lang="en-US"/>
              <a:t> </a:t>
            </a:r>
          </a:p>
          <a:p>
            <a:r>
              <a:rPr lang="en-US"/>
              <a:t> </a:t>
            </a:r>
          </a:p>
          <a:p>
            <a:endParaRPr lang="en-US"/>
          </a:p>
        </p:txBody>
      </p:sp>
      <p:sp>
        <p:nvSpPr>
          <p:cNvPr id="4" name="Slide Number Placeholder 3"/>
          <p:cNvSpPr>
            <a:spLocks noGrp="1"/>
          </p:cNvSpPr>
          <p:nvPr>
            <p:ph type="sldNum" sz="quarter" idx="10"/>
          </p:nvPr>
        </p:nvSpPr>
        <p:spPr/>
        <p:txBody>
          <a:bodyPr/>
          <a:lstStyle/>
          <a:p>
            <a:fld id="{68DE393C-F1D6-4995-92DD-6318A83B9237}" type="slidenum">
              <a:rPr lang="en-US" smtClean="0"/>
              <a:t>20</a:t>
            </a:fld>
            <a:endParaRPr lang="en-US"/>
          </a:p>
        </p:txBody>
      </p:sp>
    </p:spTree>
    <p:extLst>
      <p:ext uri="{BB962C8B-B14F-4D97-AF65-F5344CB8AC3E}">
        <p14:creationId xmlns:p14="http://schemas.microsoft.com/office/powerpoint/2010/main" val="247516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DE393C-F1D6-4995-92DD-6318A83B9237}" type="slidenum">
              <a:rPr lang="en-US" smtClean="0"/>
              <a:t>25</a:t>
            </a:fld>
            <a:endParaRPr lang="en-US"/>
          </a:p>
        </p:txBody>
      </p:sp>
    </p:spTree>
    <p:extLst>
      <p:ext uri="{BB962C8B-B14F-4D97-AF65-F5344CB8AC3E}">
        <p14:creationId xmlns:p14="http://schemas.microsoft.com/office/powerpoint/2010/main" val="277521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a:t>
            </a:r>
            <a:r>
              <a:rPr lang="en-US" baseline="0"/>
              <a:t> Credits:</a:t>
            </a:r>
          </a:p>
          <a:p>
            <a:r>
              <a:rPr lang="en-US" baseline="0"/>
              <a:t>www.walmart.com</a:t>
            </a:r>
          </a:p>
          <a:p>
            <a:pPr defTabSz="942289">
              <a:defRPr/>
            </a:pPr>
            <a:r>
              <a:rPr lang="en-US"/>
              <a:t>iowaspirit.itemorder.com </a:t>
            </a:r>
          </a:p>
          <a:p>
            <a:endParaRPr lang="en-US"/>
          </a:p>
        </p:txBody>
      </p:sp>
      <p:sp>
        <p:nvSpPr>
          <p:cNvPr id="4" name="Slide Number Placeholder 3"/>
          <p:cNvSpPr>
            <a:spLocks noGrp="1"/>
          </p:cNvSpPr>
          <p:nvPr>
            <p:ph type="sldNum" sz="quarter" idx="10"/>
          </p:nvPr>
        </p:nvSpPr>
        <p:spPr/>
        <p:txBody>
          <a:bodyPr/>
          <a:lstStyle/>
          <a:p>
            <a:fld id="{68DE393C-F1D6-4995-92DD-6318A83B9237}" type="slidenum">
              <a:rPr lang="en-US" smtClean="0"/>
              <a:t>3</a:t>
            </a:fld>
            <a:endParaRPr lang="en-US"/>
          </a:p>
        </p:txBody>
      </p:sp>
    </p:spTree>
    <p:extLst>
      <p:ext uri="{BB962C8B-B14F-4D97-AF65-F5344CB8AC3E}">
        <p14:creationId xmlns:p14="http://schemas.microsoft.com/office/powerpoint/2010/main" val="28860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DE393C-F1D6-4995-92DD-6318A83B9237}" type="slidenum">
              <a:rPr lang="en-US" smtClean="0"/>
              <a:t>4</a:t>
            </a:fld>
            <a:endParaRPr lang="en-US"/>
          </a:p>
        </p:txBody>
      </p:sp>
    </p:spTree>
    <p:extLst>
      <p:ext uri="{BB962C8B-B14F-4D97-AF65-F5344CB8AC3E}">
        <p14:creationId xmlns:p14="http://schemas.microsoft.com/office/powerpoint/2010/main" val="1239491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a:t>
            </a:r>
            <a:r>
              <a:rPr lang="en-US" baseline="0"/>
              <a:t> Credits</a:t>
            </a:r>
          </a:p>
          <a:p>
            <a:r>
              <a:rPr lang="en-US">
                <a:hlinkClick r:id="rId3"/>
              </a:rPr>
              <a:t>www.ebay.com</a:t>
            </a:r>
            <a:r>
              <a:rPr lang="en-US"/>
              <a:t> </a:t>
            </a:r>
          </a:p>
          <a:p>
            <a:endParaRPr lang="en-US"/>
          </a:p>
        </p:txBody>
      </p:sp>
      <p:sp>
        <p:nvSpPr>
          <p:cNvPr id="4" name="Slide Number Placeholder 3"/>
          <p:cNvSpPr>
            <a:spLocks noGrp="1"/>
          </p:cNvSpPr>
          <p:nvPr>
            <p:ph type="sldNum" sz="quarter" idx="10"/>
          </p:nvPr>
        </p:nvSpPr>
        <p:spPr/>
        <p:txBody>
          <a:bodyPr/>
          <a:lstStyle/>
          <a:p>
            <a:fld id="{68DE393C-F1D6-4995-92DD-6318A83B9237}" type="slidenum">
              <a:rPr lang="en-US" smtClean="0"/>
              <a:t>8</a:t>
            </a:fld>
            <a:endParaRPr lang="en-US"/>
          </a:p>
        </p:txBody>
      </p:sp>
    </p:spTree>
    <p:extLst>
      <p:ext uri="{BB962C8B-B14F-4D97-AF65-F5344CB8AC3E}">
        <p14:creationId xmlns:p14="http://schemas.microsoft.com/office/powerpoint/2010/main" val="104651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a:t>
            </a:r>
            <a:r>
              <a:rPr lang="en-US" baseline="0"/>
              <a:t> Credits:</a:t>
            </a:r>
          </a:p>
          <a:p>
            <a:r>
              <a:rPr lang="en-US">
                <a:hlinkClick r:id="rId3"/>
              </a:rPr>
              <a:t>www.kohls.com</a:t>
            </a:r>
            <a:endParaRPr lang="en-US"/>
          </a:p>
          <a:p>
            <a:r>
              <a:rPr lang="en-US">
                <a:hlinkClick r:id="rId4"/>
              </a:rPr>
              <a:t>www.kidssocks.com</a:t>
            </a:r>
            <a:r>
              <a:rPr lang="en-US"/>
              <a:t> </a:t>
            </a:r>
          </a:p>
          <a:p>
            <a:r>
              <a:rPr lang="en-US">
                <a:hlinkClick r:id="rId5"/>
              </a:rPr>
              <a:t>www.groupon.com</a:t>
            </a:r>
            <a:endParaRPr lang="en-US"/>
          </a:p>
          <a:p>
            <a:endParaRPr lang="en-US"/>
          </a:p>
        </p:txBody>
      </p:sp>
      <p:sp>
        <p:nvSpPr>
          <p:cNvPr id="4" name="Slide Number Placeholder 3"/>
          <p:cNvSpPr>
            <a:spLocks noGrp="1"/>
          </p:cNvSpPr>
          <p:nvPr>
            <p:ph type="sldNum" sz="quarter" idx="10"/>
          </p:nvPr>
        </p:nvSpPr>
        <p:spPr/>
        <p:txBody>
          <a:bodyPr/>
          <a:lstStyle/>
          <a:p>
            <a:fld id="{68DE393C-F1D6-4995-92DD-6318A83B9237}" type="slidenum">
              <a:rPr lang="en-US" smtClean="0"/>
              <a:t>10</a:t>
            </a:fld>
            <a:endParaRPr lang="en-US"/>
          </a:p>
        </p:txBody>
      </p:sp>
    </p:spTree>
    <p:extLst>
      <p:ext uri="{BB962C8B-B14F-4D97-AF65-F5344CB8AC3E}">
        <p14:creationId xmlns:p14="http://schemas.microsoft.com/office/powerpoint/2010/main" val="3290059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a:t>
            </a:r>
            <a:r>
              <a:rPr lang="en-US" baseline="0"/>
              <a:t>mage Credits:</a:t>
            </a:r>
          </a:p>
          <a:p>
            <a:r>
              <a:rPr lang="en-US">
                <a:hlinkClick r:id="rId3"/>
              </a:rPr>
              <a:t>www.zumiez.com</a:t>
            </a:r>
            <a:endParaRPr lang="en-US"/>
          </a:p>
          <a:p>
            <a:r>
              <a:rPr lang="en-US"/>
              <a:t>iowaspirit.itemorder.com </a:t>
            </a:r>
          </a:p>
          <a:p>
            <a:endParaRPr lang="en-US"/>
          </a:p>
        </p:txBody>
      </p:sp>
      <p:sp>
        <p:nvSpPr>
          <p:cNvPr id="4" name="Slide Number Placeholder 3"/>
          <p:cNvSpPr>
            <a:spLocks noGrp="1"/>
          </p:cNvSpPr>
          <p:nvPr>
            <p:ph type="sldNum" sz="quarter" idx="10"/>
          </p:nvPr>
        </p:nvSpPr>
        <p:spPr/>
        <p:txBody>
          <a:bodyPr/>
          <a:lstStyle/>
          <a:p>
            <a:fld id="{68DE393C-F1D6-4995-92DD-6318A83B9237}" type="slidenum">
              <a:rPr lang="en-US" smtClean="0"/>
              <a:t>12</a:t>
            </a:fld>
            <a:endParaRPr lang="en-US"/>
          </a:p>
        </p:txBody>
      </p:sp>
    </p:spTree>
    <p:extLst>
      <p:ext uri="{BB962C8B-B14F-4D97-AF65-F5344CB8AC3E}">
        <p14:creationId xmlns:p14="http://schemas.microsoft.com/office/powerpoint/2010/main" val="3252888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a:t>
            </a:r>
            <a:r>
              <a:rPr lang="en-US" baseline="0"/>
              <a:t> Credits:</a:t>
            </a:r>
          </a:p>
          <a:p>
            <a:r>
              <a:rPr lang="en-US">
                <a:hlinkClick r:id="rId3"/>
              </a:rPr>
              <a:t>www.aliexpress.com</a:t>
            </a:r>
            <a:endParaRPr lang="en-US"/>
          </a:p>
          <a:p>
            <a:r>
              <a:rPr lang="en-US">
                <a:hlinkClick r:id="rId4"/>
              </a:rPr>
              <a:t>www1.macys.com</a:t>
            </a:r>
            <a:r>
              <a:rPr lang="en-US"/>
              <a:t> </a:t>
            </a:r>
          </a:p>
          <a:p>
            <a:r>
              <a:rPr lang="en-US">
                <a:hlinkClick r:id="rId5"/>
              </a:rPr>
              <a:t>bonobos.com</a:t>
            </a:r>
            <a:r>
              <a:rPr lang="en-US"/>
              <a:t> </a:t>
            </a:r>
          </a:p>
          <a:p>
            <a:r>
              <a:rPr lang="en-US"/>
              <a:t>www.ae.com</a:t>
            </a:r>
          </a:p>
          <a:p>
            <a:r>
              <a:rPr lang="en-US"/>
              <a:t> </a:t>
            </a:r>
          </a:p>
        </p:txBody>
      </p:sp>
      <p:sp>
        <p:nvSpPr>
          <p:cNvPr id="4" name="Slide Number Placeholder 3"/>
          <p:cNvSpPr>
            <a:spLocks noGrp="1"/>
          </p:cNvSpPr>
          <p:nvPr>
            <p:ph type="sldNum" sz="quarter" idx="10"/>
          </p:nvPr>
        </p:nvSpPr>
        <p:spPr/>
        <p:txBody>
          <a:bodyPr/>
          <a:lstStyle/>
          <a:p>
            <a:fld id="{68DE393C-F1D6-4995-92DD-6318A83B9237}" type="slidenum">
              <a:rPr lang="en-US" smtClean="0"/>
              <a:t>17</a:t>
            </a:fld>
            <a:endParaRPr lang="en-US"/>
          </a:p>
        </p:txBody>
      </p:sp>
    </p:spTree>
    <p:extLst>
      <p:ext uri="{BB962C8B-B14F-4D97-AF65-F5344CB8AC3E}">
        <p14:creationId xmlns:p14="http://schemas.microsoft.com/office/powerpoint/2010/main" val="153615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a:t>
            </a:r>
            <a:r>
              <a:rPr lang="en-US" baseline="0"/>
              <a:t> Credits:</a:t>
            </a:r>
          </a:p>
          <a:p>
            <a:r>
              <a:rPr lang="en-US" baseline="0"/>
              <a:t>Dickies.com</a:t>
            </a:r>
          </a:p>
          <a:p>
            <a:r>
              <a:rPr lang="en-US">
                <a:hlinkClick r:id="rId3"/>
              </a:rPr>
              <a:t>www.target.com</a:t>
            </a:r>
            <a:endParaRPr lang="en-US" baseline="0"/>
          </a:p>
          <a:p>
            <a:endParaRPr lang="en-US"/>
          </a:p>
        </p:txBody>
      </p:sp>
      <p:sp>
        <p:nvSpPr>
          <p:cNvPr id="4" name="Slide Number Placeholder 3"/>
          <p:cNvSpPr>
            <a:spLocks noGrp="1"/>
          </p:cNvSpPr>
          <p:nvPr>
            <p:ph type="sldNum" sz="quarter" idx="10"/>
          </p:nvPr>
        </p:nvSpPr>
        <p:spPr/>
        <p:txBody>
          <a:bodyPr/>
          <a:lstStyle/>
          <a:p>
            <a:fld id="{68DE393C-F1D6-4995-92DD-6318A83B9237}" type="slidenum">
              <a:rPr lang="en-US" smtClean="0"/>
              <a:t>18</a:t>
            </a:fld>
            <a:endParaRPr lang="en-US"/>
          </a:p>
        </p:txBody>
      </p:sp>
    </p:spTree>
    <p:extLst>
      <p:ext uri="{BB962C8B-B14F-4D97-AF65-F5344CB8AC3E}">
        <p14:creationId xmlns:p14="http://schemas.microsoft.com/office/powerpoint/2010/main" val="2806215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a:t>
            </a:r>
            <a:r>
              <a:rPr lang="en-US" baseline="0"/>
              <a:t>Credits:</a:t>
            </a:r>
          </a:p>
          <a:p>
            <a:r>
              <a:rPr lang="en-US">
                <a:hlinkClick r:id="rId3"/>
              </a:rPr>
              <a:t>www.oldnavy.com</a:t>
            </a:r>
            <a:r>
              <a:rPr lang="en-US"/>
              <a:t> </a:t>
            </a:r>
          </a:p>
          <a:p>
            <a:r>
              <a:rPr lang="en-US">
                <a:hlinkClick r:id="rId4"/>
              </a:rPr>
              <a:t>www.zappos.com</a:t>
            </a:r>
            <a:endParaRPr lang="en-US"/>
          </a:p>
          <a:p>
            <a:r>
              <a:rPr lang="en-US"/>
              <a:t>http://palihawaiiretailer.com</a:t>
            </a:r>
          </a:p>
          <a:p>
            <a:r>
              <a:rPr lang="en-US">
                <a:hlinkClick r:id="rId5"/>
              </a:rPr>
              <a:t>www.lyst.com</a:t>
            </a:r>
            <a:endParaRPr lang="en-US"/>
          </a:p>
          <a:p>
            <a:r>
              <a:rPr lang="en-US">
                <a:hlinkClick r:id="rId6"/>
              </a:rPr>
              <a:t>www.essentialsoles.com</a:t>
            </a:r>
            <a:r>
              <a:rPr lang="en-US"/>
              <a:t> </a:t>
            </a:r>
          </a:p>
          <a:p>
            <a:r>
              <a:rPr lang="en-US">
                <a:hlinkClick r:id="rId7"/>
              </a:rPr>
              <a:t>marijuana-socks.com</a:t>
            </a:r>
            <a:endParaRPr lang="en-US"/>
          </a:p>
        </p:txBody>
      </p:sp>
      <p:sp>
        <p:nvSpPr>
          <p:cNvPr id="4" name="Slide Number Placeholder 3"/>
          <p:cNvSpPr>
            <a:spLocks noGrp="1"/>
          </p:cNvSpPr>
          <p:nvPr>
            <p:ph type="sldNum" sz="quarter" idx="10"/>
          </p:nvPr>
        </p:nvSpPr>
        <p:spPr/>
        <p:txBody>
          <a:bodyPr/>
          <a:lstStyle/>
          <a:p>
            <a:fld id="{68DE393C-F1D6-4995-92DD-6318A83B9237}" type="slidenum">
              <a:rPr lang="en-US" smtClean="0"/>
              <a:t>19</a:t>
            </a:fld>
            <a:endParaRPr lang="en-US"/>
          </a:p>
        </p:txBody>
      </p:sp>
    </p:spTree>
    <p:extLst>
      <p:ext uri="{BB962C8B-B14F-4D97-AF65-F5344CB8AC3E}">
        <p14:creationId xmlns:p14="http://schemas.microsoft.com/office/powerpoint/2010/main" val="83574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40A06D-113A-4CF5-BCA9-BB5FC9F01EFE}"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C2384-CB79-4DE2-BF5B-C01D2C3B7F7E}" type="slidenum">
              <a:rPr lang="en-US" smtClean="0"/>
              <a:t>‹#›</a:t>
            </a:fld>
            <a:endParaRPr lang="en-US"/>
          </a:p>
        </p:txBody>
      </p:sp>
    </p:spTree>
    <p:extLst>
      <p:ext uri="{BB962C8B-B14F-4D97-AF65-F5344CB8AC3E}">
        <p14:creationId xmlns:p14="http://schemas.microsoft.com/office/powerpoint/2010/main" val="3754981648"/>
      </p:ext>
    </p:extLst>
  </p:cSld>
  <p:clrMapOvr>
    <a:masterClrMapping/>
  </p:clrMapOvr>
  <p:transition spd="med" advTm="2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40A06D-113A-4CF5-BCA9-BB5FC9F01EFE}"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C2384-CB79-4DE2-BF5B-C01D2C3B7F7E}" type="slidenum">
              <a:rPr lang="en-US" smtClean="0"/>
              <a:t>‹#›</a:t>
            </a:fld>
            <a:endParaRPr lang="en-US"/>
          </a:p>
        </p:txBody>
      </p:sp>
    </p:spTree>
    <p:extLst>
      <p:ext uri="{BB962C8B-B14F-4D97-AF65-F5344CB8AC3E}">
        <p14:creationId xmlns:p14="http://schemas.microsoft.com/office/powerpoint/2010/main" val="2194606136"/>
      </p:ext>
    </p:extLst>
  </p:cSld>
  <p:clrMapOvr>
    <a:masterClrMapping/>
  </p:clrMapOvr>
  <p:transition spd="med" advTm="2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40A06D-113A-4CF5-BCA9-BB5FC9F01EFE}"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C2384-CB79-4DE2-BF5B-C01D2C3B7F7E}" type="slidenum">
              <a:rPr lang="en-US" smtClean="0"/>
              <a:t>‹#›</a:t>
            </a:fld>
            <a:endParaRPr lang="en-US"/>
          </a:p>
        </p:txBody>
      </p:sp>
    </p:spTree>
    <p:extLst>
      <p:ext uri="{BB962C8B-B14F-4D97-AF65-F5344CB8AC3E}">
        <p14:creationId xmlns:p14="http://schemas.microsoft.com/office/powerpoint/2010/main" val="4229180449"/>
      </p:ext>
    </p:extLst>
  </p:cSld>
  <p:clrMapOvr>
    <a:masterClrMapping/>
  </p:clrMapOvr>
  <p:transition spd="med" advTm="2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40A06D-113A-4CF5-BCA9-BB5FC9F01EFE}"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C2384-CB79-4DE2-BF5B-C01D2C3B7F7E}" type="slidenum">
              <a:rPr lang="en-US" smtClean="0"/>
              <a:t>‹#›</a:t>
            </a:fld>
            <a:endParaRPr lang="en-US"/>
          </a:p>
        </p:txBody>
      </p:sp>
    </p:spTree>
    <p:extLst>
      <p:ext uri="{BB962C8B-B14F-4D97-AF65-F5344CB8AC3E}">
        <p14:creationId xmlns:p14="http://schemas.microsoft.com/office/powerpoint/2010/main" val="2975160704"/>
      </p:ext>
    </p:extLst>
  </p:cSld>
  <p:clrMapOvr>
    <a:masterClrMapping/>
  </p:clrMapOvr>
  <p:transition spd="med" advTm="2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40A06D-113A-4CF5-BCA9-BB5FC9F01EFE}"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C2384-CB79-4DE2-BF5B-C01D2C3B7F7E}" type="slidenum">
              <a:rPr lang="en-US" smtClean="0"/>
              <a:t>‹#›</a:t>
            </a:fld>
            <a:endParaRPr lang="en-US"/>
          </a:p>
        </p:txBody>
      </p:sp>
    </p:spTree>
    <p:extLst>
      <p:ext uri="{BB962C8B-B14F-4D97-AF65-F5344CB8AC3E}">
        <p14:creationId xmlns:p14="http://schemas.microsoft.com/office/powerpoint/2010/main" val="202025703"/>
      </p:ext>
    </p:extLst>
  </p:cSld>
  <p:clrMapOvr>
    <a:masterClrMapping/>
  </p:clrMapOvr>
  <p:transition spd="med" advTm="2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40A06D-113A-4CF5-BCA9-BB5FC9F01EFE}"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C2384-CB79-4DE2-BF5B-C01D2C3B7F7E}" type="slidenum">
              <a:rPr lang="en-US" smtClean="0"/>
              <a:t>‹#›</a:t>
            </a:fld>
            <a:endParaRPr lang="en-US"/>
          </a:p>
        </p:txBody>
      </p:sp>
    </p:spTree>
    <p:extLst>
      <p:ext uri="{BB962C8B-B14F-4D97-AF65-F5344CB8AC3E}">
        <p14:creationId xmlns:p14="http://schemas.microsoft.com/office/powerpoint/2010/main" val="4123643218"/>
      </p:ext>
    </p:extLst>
  </p:cSld>
  <p:clrMapOvr>
    <a:masterClrMapping/>
  </p:clrMapOvr>
  <p:transition spd="med" advTm="2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40A06D-113A-4CF5-BCA9-BB5FC9F01EFE}" type="datetimeFigureOut">
              <a:rPr lang="en-US" smtClean="0"/>
              <a:t>7/9/2024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8C2384-CB79-4DE2-BF5B-C01D2C3B7F7E}" type="slidenum">
              <a:rPr lang="en-US" smtClean="0"/>
              <a:t>‹#›</a:t>
            </a:fld>
            <a:endParaRPr lang="en-US"/>
          </a:p>
        </p:txBody>
      </p:sp>
    </p:spTree>
    <p:extLst>
      <p:ext uri="{BB962C8B-B14F-4D97-AF65-F5344CB8AC3E}">
        <p14:creationId xmlns:p14="http://schemas.microsoft.com/office/powerpoint/2010/main" val="2278691260"/>
      </p:ext>
    </p:extLst>
  </p:cSld>
  <p:clrMapOvr>
    <a:masterClrMapping/>
  </p:clrMapOvr>
  <p:transition spd="med" advTm="2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40A06D-113A-4CF5-BCA9-BB5FC9F01EFE}" type="datetimeFigureOut">
              <a:rPr lang="en-US" smtClean="0"/>
              <a:t>7/9/2024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8C2384-CB79-4DE2-BF5B-C01D2C3B7F7E}" type="slidenum">
              <a:rPr lang="en-US" smtClean="0"/>
              <a:t>‹#›</a:t>
            </a:fld>
            <a:endParaRPr lang="en-US"/>
          </a:p>
        </p:txBody>
      </p:sp>
    </p:spTree>
    <p:extLst>
      <p:ext uri="{BB962C8B-B14F-4D97-AF65-F5344CB8AC3E}">
        <p14:creationId xmlns:p14="http://schemas.microsoft.com/office/powerpoint/2010/main" val="3536190320"/>
      </p:ext>
    </p:extLst>
  </p:cSld>
  <p:clrMapOvr>
    <a:masterClrMapping/>
  </p:clrMapOvr>
  <p:transition spd="med" advTm="2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0A06D-113A-4CF5-BCA9-BB5FC9F01EFE}" type="datetimeFigureOut">
              <a:rPr lang="en-US" smtClean="0"/>
              <a:t>7/9/2024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8C2384-CB79-4DE2-BF5B-C01D2C3B7F7E}" type="slidenum">
              <a:rPr lang="en-US" smtClean="0"/>
              <a:t>‹#›</a:t>
            </a:fld>
            <a:endParaRPr lang="en-US"/>
          </a:p>
        </p:txBody>
      </p:sp>
    </p:spTree>
    <p:extLst>
      <p:ext uri="{BB962C8B-B14F-4D97-AF65-F5344CB8AC3E}">
        <p14:creationId xmlns:p14="http://schemas.microsoft.com/office/powerpoint/2010/main" val="4204734211"/>
      </p:ext>
    </p:extLst>
  </p:cSld>
  <p:clrMapOvr>
    <a:masterClrMapping/>
  </p:clrMapOvr>
  <p:transition spd="med" advTm="2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40A06D-113A-4CF5-BCA9-BB5FC9F01EFE}"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C2384-CB79-4DE2-BF5B-C01D2C3B7F7E}" type="slidenum">
              <a:rPr lang="en-US" smtClean="0"/>
              <a:t>‹#›</a:t>
            </a:fld>
            <a:endParaRPr lang="en-US"/>
          </a:p>
        </p:txBody>
      </p:sp>
    </p:spTree>
    <p:extLst>
      <p:ext uri="{BB962C8B-B14F-4D97-AF65-F5344CB8AC3E}">
        <p14:creationId xmlns:p14="http://schemas.microsoft.com/office/powerpoint/2010/main" val="4020433865"/>
      </p:ext>
    </p:extLst>
  </p:cSld>
  <p:clrMapOvr>
    <a:masterClrMapping/>
  </p:clrMapOvr>
  <p:transition spd="med" advTm="2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40A06D-113A-4CF5-BCA9-BB5FC9F01EFE}"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C2384-CB79-4DE2-BF5B-C01D2C3B7F7E}" type="slidenum">
              <a:rPr lang="en-US" smtClean="0"/>
              <a:t>‹#›</a:t>
            </a:fld>
            <a:endParaRPr lang="en-US"/>
          </a:p>
        </p:txBody>
      </p:sp>
    </p:spTree>
    <p:extLst>
      <p:ext uri="{BB962C8B-B14F-4D97-AF65-F5344CB8AC3E}">
        <p14:creationId xmlns:p14="http://schemas.microsoft.com/office/powerpoint/2010/main" val="3455586352"/>
      </p:ext>
    </p:extLst>
  </p:cSld>
  <p:clrMapOvr>
    <a:masterClrMapping/>
  </p:clrMapOvr>
  <p:transition spd="med" advTm="2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0A06D-113A-4CF5-BCA9-BB5FC9F01EFE}" type="datetimeFigureOut">
              <a:rPr lang="en-US" smtClean="0"/>
              <a:t>7/9/2024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C2384-CB79-4DE2-BF5B-C01D2C3B7F7E}" type="slidenum">
              <a:rPr lang="en-US" smtClean="0"/>
              <a:t>‹#›</a:t>
            </a:fld>
            <a:endParaRPr lang="en-US"/>
          </a:p>
        </p:txBody>
      </p:sp>
    </p:spTree>
    <p:extLst>
      <p:ext uri="{BB962C8B-B14F-4D97-AF65-F5344CB8AC3E}">
        <p14:creationId xmlns:p14="http://schemas.microsoft.com/office/powerpoint/2010/main" val="231409710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Tm="25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cpsb.org/site/handlers/filedownload.ashx?moduleinstanceid=290&amp;dataid=105&amp;FileName=uniformpolicy.pdf"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hyperlink" Target="https://www.cpsb.org/site/handlers/filedownload.ashx?moduleinstanceid=290&amp;dataid=105&amp;FileName=uniformpolicy.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www.cpsb.org/site/handlers/filedownload.ashx?moduleinstanceid=290&amp;dataid=105&amp;FileName=uniformpolicy.pdf" TargetMode="External"/><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cpsb.org/site/handlers/filedownload.ashx?moduleinstanceid=290&amp;dataid=105&amp;FileName=uniformpolicy.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cpsb.org/site/handlers/filedownload.ashx?moduleinstanceid=290&amp;dataid=105&amp;FileName=uniformpolicy.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cpsb.org/site/handlers/filedownload.ashx?moduleinstanceid=290&amp;dataid=105&amp;FileName=uniformpolicy.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cpsb.org/site/handlers/filedownload.ashx?moduleinstanceid=290&amp;dataid=105&amp;FileName=uniformpolicy.pdf"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hyperlink" Target="https://www.cpsb.org/site/handlers/filedownload.ashx?moduleinstanceid=290&amp;dataid=105&amp;FileName=uniformpolicy.pdf" TargetMode="External"/><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cpsb.org/site/handlers/filedownload.ashx?moduleinstanceid=290&amp;dataid=105&amp;FileName=uniformpolicy.pdf"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hyperlink" Target="https://www.cpsb.org/site/handlers/filedownload.ashx?moduleinstanceid=290&amp;dataid=105&amp;FileName=uniformpolicy.pdf"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cpsb.org/site/handlers/filedownload.ashx?moduleinstanceid=290&amp;dataid=105&amp;FileName=uniformpolicy.pdf"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cpsb.org/cms/lib/LA01907308/Centricity/Domain/170/Slide%201.pd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cpsb.org/site/handlers/filedownload.ashx?moduleinstanceid=290&amp;dataid=105&amp;FileName=uniformpolicy.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hyperlink" Target="https://www.cpsb.org/site/handlers/filedownload.ashx?moduleinstanceid=290&amp;dataid=105&amp;FileName=uniformpolicy.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cpsb.org/site/handlers/filedownload.ashx?moduleinstanceid=290&amp;dataid=105&amp;FileName=uniformpolicy.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10;&#10;Description automatically generated">
            <a:extLst>
              <a:ext uri="{FF2B5EF4-FFF2-40B4-BE49-F238E27FC236}">
                <a16:creationId xmlns:a16="http://schemas.microsoft.com/office/drawing/2014/main" id="{72776A92-27A1-4ADD-A6D0-7916CDF73F2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946400" y="26900"/>
            <a:ext cx="6572737" cy="6755355"/>
          </a:xfrm>
          <a:prstGeom prst="rect">
            <a:avLst/>
          </a:prstGeom>
        </p:spPr>
      </p:pic>
      <p:sp>
        <p:nvSpPr>
          <p:cNvPr id="2" name="Title 1"/>
          <p:cNvSpPr>
            <a:spLocks noGrp="1"/>
          </p:cNvSpPr>
          <p:nvPr>
            <p:ph type="ctrTitle"/>
          </p:nvPr>
        </p:nvSpPr>
        <p:spPr>
          <a:xfrm>
            <a:off x="-3" y="930634"/>
            <a:ext cx="12192000" cy="2387600"/>
          </a:xfrm>
        </p:spPr>
        <p:txBody>
          <a:bodyPr>
            <a:noAutofit/>
          </a:bodyPr>
          <a:lstStyle/>
          <a:p>
            <a:r>
              <a:rPr lang="en-US" sz="9600" b="1">
                <a:solidFill>
                  <a:srgbClr val="7030A0"/>
                </a:solidFill>
                <a:effectLst>
                  <a:outerShdw blurRad="38100" dist="38100" dir="2700000" algn="tl">
                    <a:srgbClr val="000000">
                      <a:alpha val="43137"/>
                    </a:srgbClr>
                  </a:outerShdw>
                </a:effectLst>
                <a:latin typeface="Algerian"/>
              </a:rPr>
              <a:t>The Uniform Policy</a:t>
            </a:r>
          </a:p>
        </p:txBody>
      </p:sp>
      <p:sp>
        <p:nvSpPr>
          <p:cNvPr id="3" name="Subtitle 2"/>
          <p:cNvSpPr>
            <a:spLocks noGrp="1"/>
          </p:cNvSpPr>
          <p:nvPr>
            <p:ph type="subTitle" idx="1"/>
          </p:nvPr>
        </p:nvSpPr>
        <p:spPr>
          <a:xfrm>
            <a:off x="506359" y="3690528"/>
            <a:ext cx="11179277" cy="1655762"/>
          </a:xfrm>
        </p:spPr>
        <p:txBody>
          <a:bodyPr>
            <a:normAutofit/>
          </a:bodyPr>
          <a:lstStyle/>
          <a:p>
            <a:r>
              <a:rPr lang="en-US" sz="4800" b="1" dirty="0">
                <a:solidFill>
                  <a:srgbClr val="FFC000"/>
                </a:solidFill>
                <a:effectLst>
                  <a:outerShdw blurRad="38100" dist="38100" dir="2700000" algn="tl">
                    <a:srgbClr val="000000">
                      <a:alpha val="43137"/>
                    </a:srgbClr>
                  </a:outerShdw>
                </a:effectLst>
                <a:latin typeface="Broadway" panose="04040905080B02020502" pitchFamily="82" charset="0"/>
              </a:rPr>
              <a:t>Respect . Responsibility . Loyalty</a:t>
            </a:r>
          </a:p>
        </p:txBody>
      </p:sp>
    </p:spTree>
    <p:extLst>
      <p:ext uri="{BB962C8B-B14F-4D97-AF65-F5344CB8AC3E}">
        <p14:creationId xmlns:p14="http://schemas.microsoft.com/office/powerpoint/2010/main" val="2456662619"/>
      </p:ext>
    </p:extLst>
  </p:cSld>
  <p:clrMapOvr>
    <a:masterClrMapping/>
  </p:clrMapOvr>
  <p:transition spd="med" advTm="25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21109" y="1979626"/>
            <a:ext cx="3486150" cy="2910313"/>
          </a:xfrm>
          <a:prstGeom prst="rect">
            <a:avLst/>
          </a:prstGeom>
        </p:spPr>
      </p:pic>
      <p:sp>
        <p:nvSpPr>
          <p:cNvPr id="2" name="TextBox 1"/>
          <p:cNvSpPr txBox="1"/>
          <p:nvPr/>
        </p:nvSpPr>
        <p:spPr>
          <a:xfrm>
            <a:off x="1174999" y="225300"/>
            <a:ext cx="9778371" cy="1754326"/>
          </a:xfrm>
          <a:prstGeom prst="rect">
            <a:avLst/>
          </a:prstGeom>
          <a:noFill/>
        </p:spPr>
        <p:txBody>
          <a:bodyPr wrap="square" rtlCol="0">
            <a:spAutoFit/>
          </a:bodyPr>
          <a:lstStyle/>
          <a:p>
            <a:pPr algn="ctr"/>
            <a:r>
              <a:rPr lang="en-US" sz="5400" b="1">
                <a:solidFill>
                  <a:srgbClr val="990099"/>
                </a:solidFill>
                <a:latin typeface="LilyUPC" panose="020B0604020202020204" pitchFamily="34" charset="-34"/>
                <a:cs typeface="LilyUPC" panose="020B0604020202020204" pitchFamily="34" charset="-34"/>
              </a:rPr>
              <a:t>School Approved</a:t>
            </a:r>
          </a:p>
          <a:p>
            <a:pPr algn="ctr"/>
            <a:r>
              <a:rPr lang="en-US" sz="5400" b="1">
                <a:solidFill>
                  <a:srgbClr val="990099"/>
                </a:solidFill>
                <a:latin typeface="LilyUPC" panose="020B0604020202020204" pitchFamily="34" charset="-34"/>
                <a:cs typeface="LilyUPC" panose="020B0604020202020204" pitchFamily="34" charset="-34"/>
              </a:rPr>
              <a:t>BELTS, SOCKS, AND SHOES!</a:t>
            </a:r>
          </a:p>
        </p:txBody>
      </p:sp>
      <p:pic>
        <p:nvPicPr>
          <p:cNvPr id="3" name="Picture 2"/>
          <p:cNvPicPr>
            <a:picLocks noChangeAspect="1"/>
          </p:cNvPicPr>
          <p:nvPr/>
        </p:nvPicPr>
        <p:blipFill>
          <a:blip r:embed="rId4"/>
          <a:stretch>
            <a:fillRect/>
          </a:stretch>
        </p:blipFill>
        <p:spPr>
          <a:xfrm rot="20295916">
            <a:off x="550067" y="2520749"/>
            <a:ext cx="3136062" cy="1854452"/>
          </a:xfrm>
          <a:prstGeom prst="rect">
            <a:avLst/>
          </a:prstGeom>
        </p:spPr>
      </p:pic>
      <p:pic>
        <p:nvPicPr>
          <p:cNvPr id="5" name="Picture 4"/>
          <p:cNvPicPr>
            <a:picLocks noChangeAspect="1"/>
          </p:cNvPicPr>
          <p:nvPr/>
        </p:nvPicPr>
        <p:blipFill>
          <a:blip r:embed="rId5"/>
          <a:stretch>
            <a:fillRect/>
          </a:stretch>
        </p:blipFill>
        <p:spPr>
          <a:xfrm>
            <a:off x="8613448" y="2185914"/>
            <a:ext cx="2661200" cy="2497735"/>
          </a:xfrm>
          <a:prstGeom prst="rect">
            <a:avLst/>
          </a:prstGeom>
        </p:spPr>
      </p:pic>
      <p:sp>
        <p:nvSpPr>
          <p:cNvPr id="6" name="TextBox 5"/>
          <p:cNvSpPr txBox="1"/>
          <p:nvPr/>
        </p:nvSpPr>
        <p:spPr>
          <a:xfrm>
            <a:off x="318180" y="5450870"/>
            <a:ext cx="4457020" cy="800219"/>
          </a:xfrm>
          <a:prstGeom prst="rect">
            <a:avLst/>
          </a:prstGeom>
          <a:noFill/>
        </p:spPr>
        <p:txBody>
          <a:bodyPr wrap="square" rtlCol="0">
            <a:spAutoFit/>
          </a:bodyPr>
          <a:lstStyle/>
          <a:p>
            <a:r>
              <a:rPr lang="en-US" sz="1500" i="1"/>
              <a:t>*The above images are only some examples of school approved belts, socks, and shoes.  Please review the CPSB School Dress Code for further explanations</a:t>
            </a:r>
            <a:r>
              <a:rPr lang="en-US" sz="1600" i="1"/>
              <a:t>.</a:t>
            </a:r>
          </a:p>
        </p:txBody>
      </p:sp>
      <p:sp>
        <p:nvSpPr>
          <p:cNvPr id="9" name="TextBox 8">
            <a:extLst>
              <a:ext uri="{FF2B5EF4-FFF2-40B4-BE49-F238E27FC236}">
                <a16:creationId xmlns:a16="http://schemas.microsoft.com/office/drawing/2014/main" id="{191F8049-66B7-477F-9652-A311E79D8002}"/>
              </a:ext>
            </a:extLst>
          </p:cNvPr>
          <p:cNvSpPr txBox="1"/>
          <p:nvPr/>
        </p:nvSpPr>
        <p:spPr>
          <a:xfrm>
            <a:off x="6268852" y="5743257"/>
            <a:ext cx="5632861" cy="738664"/>
          </a:xfrm>
          <a:prstGeom prst="rect">
            <a:avLst/>
          </a:prstGeom>
          <a:noFill/>
        </p:spPr>
        <p:txBody>
          <a:bodyPr wrap="square" rtlCol="0">
            <a:spAutoFit/>
          </a:bodyPr>
          <a:lstStyle/>
          <a:p>
            <a:r>
              <a:rPr lang="en-US" sz="1400" i="1">
                <a:latin typeface="Aparajita" panose="020B0604020202020204" pitchFamily="34" charset="0"/>
                <a:cs typeface="Aparajita" panose="020B0604020202020204" pitchFamily="34" charset="0"/>
              </a:rPr>
              <a:t>The CPSB Uniform Policy can be found online at:</a:t>
            </a:r>
          </a:p>
          <a:p>
            <a:r>
              <a:rPr lang="en-US" sz="1400" i="1">
                <a:latin typeface="Aparajita" panose="020B0604020202020204" pitchFamily="34" charset="0"/>
                <a:cs typeface="Aparajita" panose="020B0604020202020204" pitchFamily="34" charset="0"/>
                <a:hlinkClick r:id="rId6"/>
              </a:rPr>
              <a:t>https://www.cpsb.org/site/handlers/filedownload.ashx?moduleinstanceid=290&amp;dataid=105&amp;FileName=uniformpolicy.pdf</a:t>
            </a:r>
            <a:r>
              <a:rPr lang="en-US" sz="1400" i="1">
                <a:latin typeface="Aparajita" panose="020B0604020202020204" pitchFamily="34" charset="0"/>
                <a:cs typeface="Aparajita" panose="020B0604020202020204" pitchFamily="34" charset="0"/>
              </a:rPr>
              <a:t> </a:t>
            </a:r>
          </a:p>
        </p:txBody>
      </p:sp>
    </p:spTree>
    <p:extLst>
      <p:ext uri="{BB962C8B-B14F-4D97-AF65-F5344CB8AC3E}">
        <p14:creationId xmlns:p14="http://schemas.microsoft.com/office/powerpoint/2010/main" val="1855327679"/>
      </p:ext>
    </p:extLst>
  </p:cSld>
  <p:clrMapOvr>
    <a:masterClrMapping/>
  </p:clrMapOvr>
  <p:transition spd="med" advTm="25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33828"/>
            <a:ext cx="11453060" cy="1015663"/>
          </a:xfrm>
          <a:prstGeom prst="rect">
            <a:avLst/>
          </a:prstGeom>
          <a:noFill/>
        </p:spPr>
        <p:txBody>
          <a:bodyPr wrap="square" rtlCol="0">
            <a:spAutoFit/>
          </a:bodyPr>
          <a:lstStyle/>
          <a:p>
            <a:pPr algn="ctr"/>
            <a:r>
              <a:rPr lang="en-US" sz="6000" b="1">
                <a:solidFill>
                  <a:srgbClr val="990099"/>
                </a:solidFill>
                <a:latin typeface="LilyUPC" panose="020B0604020202020204" pitchFamily="34" charset="-34"/>
                <a:cs typeface="LilyUPC" panose="020B0604020202020204" pitchFamily="34" charset="-34"/>
              </a:rPr>
              <a:t>CPSB SCHOOL DRESS CODE!</a:t>
            </a:r>
          </a:p>
        </p:txBody>
      </p:sp>
      <p:sp>
        <p:nvSpPr>
          <p:cNvPr id="3" name="Rectangle 2"/>
          <p:cNvSpPr/>
          <p:nvPr/>
        </p:nvSpPr>
        <p:spPr>
          <a:xfrm>
            <a:off x="304800" y="1753558"/>
            <a:ext cx="11887200" cy="3108543"/>
          </a:xfrm>
          <a:prstGeom prst="rect">
            <a:avLst/>
          </a:prstGeom>
        </p:spPr>
        <p:txBody>
          <a:bodyPr wrap="square">
            <a:spAutoFit/>
          </a:bodyPr>
          <a:lstStyle/>
          <a:p>
            <a:r>
              <a:rPr lang="en-US" sz="2400" dirty="0"/>
              <a:t>12. Acceptable outerwear for classroom is limited to include sweater, sweater vest, sweatshirt, and light jacket. During class time, jackets are to remain open, not zipped or buttoned. Colors for classroom outerwear include khaki, navy blue, hunter green and white. No emblem, logo, or decoration is allowed on classroom outerwear. If the logo is larger in size than the Student ID, then it is unacceptable</a:t>
            </a:r>
            <a:r>
              <a:rPr lang="en-US" sz="2800" dirty="0"/>
              <a:t>. </a:t>
            </a:r>
            <a:r>
              <a:rPr lang="en-US" sz="2800" b="1" dirty="0"/>
              <a:t>The uniform shirt must be worn under outerwear</a:t>
            </a:r>
            <a:r>
              <a:rPr lang="en-US" sz="2400" dirty="0"/>
              <a:t>. </a:t>
            </a:r>
          </a:p>
          <a:p>
            <a:endParaRPr lang="en-US" sz="2400" dirty="0"/>
          </a:p>
          <a:p>
            <a:r>
              <a:rPr lang="en-US" sz="2400" dirty="0"/>
              <a:t>13. Heavy coats and jackets worn to and from school and/or outdoors are not restricted. Should be navy blue, white, khaki and hunter green.</a:t>
            </a:r>
          </a:p>
        </p:txBody>
      </p:sp>
      <p:sp>
        <p:nvSpPr>
          <p:cNvPr id="4" name="TextBox 3">
            <a:extLst>
              <a:ext uri="{FF2B5EF4-FFF2-40B4-BE49-F238E27FC236}">
                <a16:creationId xmlns:a16="http://schemas.microsoft.com/office/drawing/2014/main" id="{191F8049-66B7-477F-9652-A311E79D8002}"/>
              </a:ext>
            </a:extLst>
          </p:cNvPr>
          <p:cNvSpPr txBox="1"/>
          <p:nvPr/>
        </p:nvSpPr>
        <p:spPr>
          <a:xfrm>
            <a:off x="6268852" y="5743257"/>
            <a:ext cx="5632861" cy="738664"/>
          </a:xfrm>
          <a:prstGeom prst="rect">
            <a:avLst/>
          </a:prstGeom>
          <a:noFill/>
        </p:spPr>
        <p:txBody>
          <a:bodyPr wrap="square" rtlCol="0">
            <a:spAutoFit/>
          </a:bodyPr>
          <a:lstStyle/>
          <a:p>
            <a:r>
              <a:rPr lang="en-US" sz="1400" i="1">
                <a:latin typeface="Aparajita" panose="020B0604020202020204" pitchFamily="34" charset="0"/>
                <a:cs typeface="Aparajita" panose="020B0604020202020204" pitchFamily="34" charset="0"/>
              </a:rPr>
              <a:t>The CPSB Uniform Policy can be found online at:</a:t>
            </a:r>
          </a:p>
          <a:p>
            <a:r>
              <a:rPr lang="en-US" sz="1400" i="1">
                <a:latin typeface="Aparajita" panose="020B0604020202020204" pitchFamily="34" charset="0"/>
                <a:cs typeface="Aparajita" panose="020B0604020202020204" pitchFamily="34" charset="0"/>
                <a:hlinkClick r:id="rId2"/>
              </a:rPr>
              <a:t>https://www.cpsb.org/site/handlers/filedownload.ashx?moduleinstanceid=290&amp;dataid=105&amp;FileName=uniformpolicy.pdf</a:t>
            </a:r>
            <a:r>
              <a:rPr lang="en-US" sz="1400" i="1">
                <a:latin typeface="Aparajita" panose="020B0604020202020204" pitchFamily="34" charset="0"/>
                <a:cs typeface="Aparajita" panose="020B0604020202020204" pitchFamily="34" charset="0"/>
              </a:rPr>
              <a:t> </a:t>
            </a:r>
          </a:p>
        </p:txBody>
      </p:sp>
    </p:spTree>
    <p:extLst>
      <p:ext uri="{BB962C8B-B14F-4D97-AF65-F5344CB8AC3E}">
        <p14:creationId xmlns:p14="http://schemas.microsoft.com/office/powerpoint/2010/main" val="4070624108"/>
      </p:ext>
    </p:extLst>
  </p:cSld>
  <p:clrMapOvr>
    <a:masterClrMapping/>
  </p:clrMapOvr>
  <p:transition spd="med" advTm="25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posing for the camera&#10;&#10;Description automatically generated">
            <a:extLst>
              <a:ext uri="{FF2B5EF4-FFF2-40B4-BE49-F238E27FC236}">
                <a16:creationId xmlns:a16="http://schemas.microsoft.com/office/drawing/2014/main" id="{CCC7B7E1-841C-4973-B9A0-0F8A763BC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460" y="3640960"/>
            <a:ext cx="2050716" cy="2617497"/>
          </a:xfrm>
          <a:prstGeom prst="rect">
            <a:avLst/>
          </a:prstGeom>
        </p:spPr>
      </p:pic>
      <p:pic>
        <p:nvPicPr>
          <p:cNvPr id="3" name="Picture 2"/>
          <p:cNvPicPr>
            <a:picLocks noChangeAspect="1"/>
          </p:cNvPicPr>
          <p:nvPr/>
        </p:nvPicPr>
        <p:blipFill>
          <a:blip r:embed="rId4"/>
          <a:stretch>
            <a:fillRect/>
          </a:stretch>
        </p:blipFill>
        <p:spPr>
          <a:xfrm>
            <a:off x="1" y="1"/>
            <a:ext cx="2148113" cy="2436552"/>
          </a:xfrm>
          <a:prstGeom prst="rect">
            <a:avLst/>
          </a:prstGeom>
        </p:spPr>
      </p:pic>
      <p:pic>
        <p:nvPicPr>
          <p:cNvPr id="4" name="Picture 3"/>
          <p:cNvPicPr>
            <a:picLocks noChangeAspect="1"/>
          </p:cNvPicPr>
          <p:nvPr/>
        </p:nvPicPr>
        <p:blipFill>
          <a:blip r:embed="rId5"/>
          <a:stretch>
            <a:fillRect/>
          </a:stretch>
        </p:blipFill>
        <p:spPr>
          <a:xfrm>
            <a:off x="173477" y="2364022"/>
            <a:ext cx="1974637" cy="2136936"/>
          </a:xfrm>
          <a:prstGeom prst="rect">
            <a:avLst/>
          </a:prstGeom>
        </p:spPr>
      </p:pic>
      <p:pic>
        <p:nvPicPr>
          <p:cNvPr id="7" name="Picture 6"/>
          <p:cNvPicPr>
            <a:picLocks noChangeAspect="1"/>
          </p:cNvPicPr>
          <p:nvPr/>
        </p:nvPicPr>
        <p:blipFill>
          <a:blip r:embed="rId6"/>
          <a:stretch>
            <a:fillRect/>
          </a:stretch>
        </p:blipFill>
        <p:spPr>
          <a:xfrm>
            <a:off x="2637568" y="142261"/>
            <a:ext cx="1995594" cy="2221762"/>
          </a:xfrm>
          <a:prstGeom prst="rect">
            <a:avLst/>
          </a:prstGeom>
        </p:spPr>
      </p:pic>
      <p:pic>
        <p:nvPicPr>
          <p:cNvPr id="8" name="Picture 7"/>
          <p:cNvPicPr>
            <a:picLocks noChangeAspect="1"/>
          </p:cNvPicPr>
          <p:nvPr/>
        </p:nvPicPr>
        <p:blipFill>
          <a:blip r:embed="rId7"/>
          <a:stretch>
            <a:fillRect/>
          </a:stretch>
        </p:blipFill>
        <p:spPr>
          <a:xfrm>
            <a:off x="2637568" y="2334918"/>
            <a:ext cx="1817883" cy="1941971"/>
          </a:xfrm>
          <a:prstGeom prst="rect">
            <a:avLst/>
          </a:prstGeom>
        </p:spPr>
      </p:pic>
      <p:sp>
        <p:nvSpPr>
          <p:cNvPr id="9" name="TextBox 8"/>
          <p:cNvSpPr txBox="1"/>
          <p:nvPr/>
        </p:nvSpPr>
        <p:spPr>
          <a:xfrm>
            <a:off x="4180114" y="0"/>
            <a:ext cx="8502733" cy="923330"/>
          </a:xfrm>
          <a:prstGeom prst="rect">
            <a:avLst/>
          </a:prstGeom>
          <a:noFill/>
        </p:spPr>
        <p:txBody>
          <a:bodyPr wrap="square" rtlCol="0">
            <a:spAutoFit/>
          </a:bodyPr>
          <a:lstStyle/>
          <a:p>
            <a:pPr algn="ctr"/>
            <a:r>
              <a:rPr lang="en-US" sz="5400" b="1">
                <a:solidFill>
                  <a:srgbClr val="990099"/>
                </a:solidFill>
                <a:latin typeface="LilyUPC" panose="020B0604020202020204" pitchFamily="34" charset="-34"/>
                <a:cs typeface="LilyUPC" panose="020B0604020202020204" pitchFamily="34" charset="-34"/>
              </a:rPr>
              <a:t>School Approved Outerwear!</a:t>
            </a:r>
          </a:p>
        </p:txBody>
      </p:sp>
      <p:sp>
        <p:nvSpPr>
          <p:cNvPr id="10" name="Rectangle 9"/>
          <p:cNvSpPr/>
          <p:nvPr/>
        </p:nvSpPr>
        <p:spPr>
          <a:xfrm>
            <a:off x="0" y="4339354"/>
            <a:ext cx="6236820" cy="954107"/>
          </a:xfrm>
          <a:prstGeom prst="rect">
            <a:avLst/>
          </a:prstGeom>
          <a:noFill/>
        </p:spPr>
        <p:txBody>
          <a:bodyPr wrap="square" lIns="91440" tIns="45720" rIns="91440" bIns="45720">
            <a:spAutoFit/>
          </a:bodyPr>
          <a:lstStyle/>
          <a:p>
            <a:r>
              <a:rPr lang="en-US" sz="2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UNIFORM APPROVED OUTERWEAR</a:t>
            </a:r>
          </a:p>
          <a:p>
            <a:r>
              <a:rPr lang="en-US" sz="2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FROM </a:t>
            </a: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ONLINE SPIRIT STORE </a:t>
            </a:r>
            <a:endParaRPr lang="en-US" sz="2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Rectangle 11"/>
          <p:cNvSpPr/>
          <p:nvPr/>
        </p:nvSpPr>
        <p:spPr>
          <a:xfrm>
            <a:off x="5395565" y="923330"/>
            <a:ext cx="6353611" cy="2862322"/>
          </a:xfrm>
          <a:prstGeom prst="rect">
            <a:avLst/>
          </a:prstGeom>
          <a:noFill/>
        </p:spPr>
        <p:txBody>
          <a:bodyPr wrap="square" lIns="91440" tIns="45720" rIns="91440" bIns="45720">
            <a:spAutoFit/>
          </a:bodyPr>
          <a:lstStyle/>
          <a:p>
            <a:pPr algn="ctr"/>
            <a:r>
              <a:rPr lang="en-US" sz="36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KHAKI, NAVY, HUNTER GREEN, WHITE, BLACK, or GREY CPSB</a:t>
            </a:r>
            <a:r>
              <a:rPr lang="en-US" sz="36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a:p>
            <a:pPr algn="ctr"/>
            <a:r>
              <a:rPr lang="en-US" sz="36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APPROVED OUTERWEAR</a:t>
            </a:r>
          </a:p>
          <a:p>
            <a:pPr algn="ctr"/>
            <a:r>
              <a:rPr lang="en-US" sz="36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AND QUARTER-ZIP JACKETS IN SCHOOL APPROVED COLORS</a:t>
            </a:r>
            <a:endParaRPr lang="en-US" sz="36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TextBox 10"/>
          <p:cNvSpPr txBox="1"/>
          <p:nvPr/>
        </p:nvSpPr>
        <p:spPr>
          <a:xfrm>
            <a:off x="32090" y="5645292"/>
            <a:ext cx="5210955" cy="830997"/>
          </a:xfrm>
          <a:prstGeom prst="rect">
            <a:avLst/>
          </a:prstGeom>
          <a:noFill/>
        </p:spPr>
        <p:txBody>
          <a:bodyPr wrap="square" rtlCol="0">
            <a:spAutoFit/>
          </a:bodyPr>
          <a:lstStyle/>
          <a:p>
            <a:r>
              <a:rPr lang="en-US" sz="1600" i="1"/>
              <a:t>*The above images are only some examples of school approved outerwear.  Please review the CPSB School Dress Code for further explanations.</a:t>
            </a:r>
          </a:p>
        </p:txBody>
      </p:sp>
      <p:sp>
        <p:nvSpPr>
          <p:cNvPr id="13" name="TextBox 12">
            <a:extLst>
              <a:ext uri="{FF2B5EF4-FFF2-40B4-BE49-F238E27FC236}">
                <a16:creationId xmlns:a16="http://schemas.microsoft.com/office/drawing/2014/main" id="{191F8049-66B7-477F-9652-A311E79D8002}"/>
              </a:ext>
            </a:extLst>
          </p:cNvPr>
          <p:cNvSpPr txBox="1"/>
          <p:nvPr/>
        </p:nvSpPr>
        <p:spPr>
          <a:xfrm>
            <a:off x="5047014" y="6317930"/>
            <a:ext cx="7313880" cy="523220"/>
          </a:xfrm>
          <a:prstGeom prst="rect">
            <a:avLst/>
          </a:prstGeom>
          <a:noFill/>
        </p:spPr>
        <p:txBody>
          <a:bodyPr wrap="square" rtlCol="0">
            <a:spAutoFit/>
          </a:bodyPr>
          <a:lstStyle/>
          <a:p>
            <a:r>
              <a:rPr lang="en-US" sz="1400" i="1">
                <a:latin typeface="Aparajita" panose="020B0604020202020204" pitchFamily="34" charset="0"/>
                <a:cs typeface="Aparajita" panose="020B0604020202020204" pitchFamily="34" charset="0"/>
              </a:rPr>
              <a:t>The CPSB Uniform Policy can be found online at:</a:t>
            </a:r>
          </a:p>
          <a:p>
            <a:r>
              <a:rPr lang="en-US" sz="1400" i="1">
                <a:latin typeface="Aparajita" panose="020B0604020202020204" pitchFamily="34" charset="0"/>
                <a:cs typeface="Aparajita" panose="020B0604020202020204" pitchFamily="34" charset="0"/>
                <a:hlinkClick r:id="rId8"/>
              </a:rPr>
              <a:t>https://www.cpsb.org/site/handlers/filedownload.ashx?moduleinstanceid=290&amp;dataid=105&amp;FileName=uniformpolicy.pdf</a:t>
            </a:r>
            <a:r>
              <a:rPr lang="en-US" sz="1400" i="1">
                <a:latin typeface="Aparajita" panose="020B0604020202020204" pitchFamily="34" charset="0"/>
                <a:cs typeface="Aparajita" panose="020B0604020202020204" pitchFamily="34" charset="0"/>
              </a:rPr>
              <a:t> </a:t>
            </a:r>
          </a:p>
        </p:txBody>
      </p:sp>
      <p:pic>
        <p:nvPicPr>
          <p:cNvPr id="17" name="Picture 16" descr="A person standing posing for the camera&#10;&#10;Description automatically generated">
            <a:extLst>
              <a:ext uri="{FF2B5EF4-FFF2-40B4-BE49-F238E27FC236}">
                <a16:creationId xmlns:a16="http://schemas.microsoft.com/office/drawing/2014/main" id="{F3647C07-1DC5-4D43-B46A-D0FEA18B07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7690" y="3855407"/>
            <a:ext cx="2466865" cy="2466865"/>
          </a:xfrm>
          <a:prstGeom prst="rect">
            <a:avLst/>
          </a:prstGeom>
        </p:spPr>
      </p:pic>
    </p:spTree>
    <p:extLst>
      <p:ext uri="{BB962C8B-B14F-4D97-AF65-F5344CB8AC3E}">
        <p14:creationId xmlns:p14="http://schemas.microsoft.com/office/powerpoint/2010/main" val="1961885502"/>
      </p:ext>
    </p:extLst>
  </p:cSld>
  <p:clrMapOvr>
    <a:masterClrMapping/>
  </p:clrMapOvr>
  <p:transition spd="med" advTm="25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A5B968-64A7-4508-B781-3C8E5BED7DC4}"/>
              </a:ext>
            </a:extLst>
          </p:cNvPr>
          <p:cNvSpPr txBox="1"/>
          <p:nvPr/>
        </p:nvSpPr>
        <p:spPr>
          <a:xfrm>
            <a:off x="120911" y="448864"/>
            <a:ext cx="11910951" cy="1246495"/>
          </a:xfrm>
          <a:prstGeom prst="rect">
            <a:avLst/>
          </a:prstGeom>
          <a:noFill/>
        </p:spPr>
        <p:txBody>
          <a:bodyPr wrap="square" rtlCol="0">
            <a:spAutoFit/>
          </a:bodyPr>
          <a:lstStyle/>
          <a:p>
            <a:pPr algn="ctr"/>
            <a:r>
              <a:rPr lang="en-US" sz="7500" b="1" dirty="0">
                <a:solidFill>
                  <a:schemeClr val="accent6">
                    <a:lumMod val="75000"/>
                  </a:schemeClr>
                </a:solidFill>
                <a:effectLst>
                  <a:outerShdw blurRad="38100" dist="38100" dir="2700000" algn="tl">
                    <a:srgbClr val="000000">
                      <a:alpha val="43137"/>
                    </a:srgbClr>
                  </a:outerShdw>
                </a:effectLst>
              </a:rPr>
              <a:t>No Hoodies </a:t>
            </a:r>
            <a:r>
              <a:rPr lang="en-US" sz="7500" dirty="0"/>
              <a:t>on campus!! </a:t>
            </a:r>
          </a:p>
        </p:txBody>
      </p:sp>
      <p:sp>
        <p:nvSpPr>
          <p:cNvPr id="2" name="TextBox 1">
            <a:extLst>
              <a:ext uri="{FF2B5EF4-FFF2-40B4-BE49-F238E27FC236}">
                <a16:creationId xmlns:a16="http://schemas.microsoft.com/office/drawing/2014/main" id="{4D032EF2-F22F-4151-A3B4-94B902AD045E}"/>
              </a:ext>
            </a:extLst>
          </p:cNvPr>
          <p:cNvSpPr txBox="1"/>
          <p:nvPr/>
        </p:nvSpPr>
        <p:spPr>
          <a:xfrm>
            <a:off x="-900366" y="1779522"/>
            <a:ext cx="13953507" cy="707886"/>
          </a:xfrm>
          <a:prstGeom prst="rect">
            <a:avLst/>
          </a:prstGeom>
          <a:noFill/>
        </p:spPr>
        <p:txBody>
          <a:bodyPr wrap="square" rtlCol="0">
            <a:spAutoFit/>
          </a:bodyPr>
          <a:lstStyle/>
          <a:p>
            <a:pPr algn="ctr"/>
            <a:r>
              <a:rPr lang="en-US" sz="4000" b="1" dirty="0">
                <a:solidFill>
                  <a:srgbClr val="FF0000"/>
                </a:solidFill>
                <a:effectLst>
                  <a:outerShdw blurRad="38100" dist="38100" dir="2700000" algn="tl">
                    <a:srgbClr val="000000">
                      <a:alpha val="43137"/>
                    </a:srgbClr>
                  </a:outerShdw>
                </a:effectLst>
              </a:rPr>
              <a:t>Hoods are not to be worn on your head at any time!!!</a:t>
            </a:r>
          </a:p>
        </p:txBody>
      </p:sp>
    </p:spTree>
    <p:extLst>
      <p:ext uri="{BB962C8B-B14F-4D97-AF65-F5344CB8AC3E}">
        <p14:creationId xmlns:p14="http://schemas.microsoft.com/office/powerpoint/2010/main" val="2146942615"/>
      </p:ext>
    </p:extLst>
  </p:cSld>
  <p:clrMapOvr>
    <a:masterClrMapping/>
  </p:clrMapOvr>
  <p:transition spd="med" advTm="25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1" y="1177023"/>
            <a:ext cx="11844336" cy="3139321"/>
          </a:xfrm>
          <a:prstGeom prst="rect">
            <a:avLst/>
          </a:prstGeom>
        </p:spPr>
        <p:txBody>
          <a:bodyPr wrap="square">
            <a:spAutoFit/>
          </a:bodyPr>
          <a:lstStyle/>
          <a:p>
            <a:pPr algn="ctr"/>
            <a:r>
              <a:rPr lang="en-US" sz="6600"/>
              <a:t>“</a:t>
            </a:r>
            <a:r>
              <a:rPr lang="en-US" sz="6600" i="1">
                <a:solidFill>
                  <a:srgbClr val="00B050"/>
                </a:solidFill>
              </a:rPr>
              <a:t>During class time</a:t>
            </a:r>
            <a:r>
              <a:rPr lang="en-US" sz="6600"/>
              <a:t>, jackets are to remain open, </a:t>
            </a:r>
            <a:r>
              <a:rPr lang="en-US" sz="6600" b="1">
                <a:solidFill>
                  <a:srgbClr val="FF0000"/>
                </a:solidFill>
                <a:effectLst>
                  <a:outerShdw blurRad="38100" dist="38100" dir="2700000" algn="tl">
                    <a:srgbClr val="000000">
                      <a:alpha val="43137"/>
                    </a:srgbClr>
                  </a:outerShdw>
                </a:effectLst>
              </a:rPr>
              <a:t>not zipped</a:t>
            </a:r>
            <a:r>
              <a:rPr lang="en-US" sz="6600"/>
              <a:t> or buttoned.”</a:t>
            </a:r>
          </a:p>
        </p:txBody>
      </p:sp>
      <p:sp>
        <p:nvSpPr>
          <p:cNvPr id="3" name="TextBox 2"/>
          <p:cNvSpPr txBox="1"/>
          <p:nvPr/>
        </p:nvSpPr>
        <p:spPr>
          <a:xfrm>
            <a:off x="7443788" y="4757738"/>
            <a:ext cx="4286250" cy="584775"/>
          </a:xfrm>
          <a:prstGeom prst="rect">
            <a:avLst/>
          </a:prstGeom>
          <a:noFill/>
        </p:spPr>
        <p:txBody>
          <a:bodyPr wrap="square" rtlCol="0">
            <a:spAutoFit/>
          </a:bodyPr>
          <a:lstStyle/>
          <a:p>
            <a:r>
              <a:rPr lang="en-US" sz="3200"/>
              <a:t>-CPSB School Dress Code</a:t>
            </a:r>
          </a:p>
        </p:txBody>
      </p:sp>
      <p:sp>
        <p:nvSpPr>
          <p:cNvPr id="4" name="TextBox 3">
            <a:extLst>
              <a:ext uri="{FF2B5EF4-FFF2-40B4-BE49-F238E27FC236}">
                <a16:creationId xmlns:a16="http://schemas.microsoft.com/office/drawing/2014/main" id="{191F8049-66B7-477F-9652-A311E79D8002}"/>
              </a:ext>
            </a:extLst>
          </p:cNvPr>
          <p:cNvSpPr txBox="1"/>
          <p:nvPr/>
        </p:nvSpPr>
        <p:spPr>
          <a:xfrm>
            <a:off x="6457538" y="5960971"/>
            <a:ext cx="5632861" cy="738664"/>
          </a:xfrm>
          <a:prstGeom prst="rect">
            <a:avLst/>
          </a:prstGeom>
          <a:noFill/>
        </p:spPr>
        <p:txBody>
          <a:bodyPr wrap="square" rtlCol="0">
            <a:spAutoFit/>
          </a:bodyPr>
          <a:lstStyle/>
          <a:p>
            <a:r>
              <a:rPr lang="en-US" sz="1400" i="1">
                <a:latin typeface="Aparajita" panose="020B0604020202020204" pitchFamily="34" charset="0"/>
                <a:cs typeface="Aparajita" panose="020B0604020202020204" pitchFamily="34" charset="0"/>
              </a:rPr>
              <a:t>The CPSB Uniform Policy can be found online at:</a:t>
            </a:r>
          </a:p>
          <a:p>
            <a:r>
              <a:rPr lang="en-US" sz="1400" i="1">
                <a:latin typeface="Aparajita" panose="020B0604020202020204" pitchFamily="34" charset="0"/>
                <a:cs typeface="Aparajita" panose="020B0604020202020204" pitchFamily="34" charset="0"/>
                <a:hlinkClick r:id="rId2"/>
              </a:rPr>
              <a:t>https://www.cpsb.org/site/handlers/filedownload.ashx?moduleinstanceid=290&amp;dataid=105&amp;FileName=uniformpolicy.pdf</a:t>
            </a:r>
            <a:r>
              <a:rPr lang="en-US" sz="1400" i="1">
                <a:latin typeface="Aparajita" panose="020B0604020202020204" pitchFamily="34" charset="0"/>
                <a:cs typeface="Aparajita" panose="020B0604020202020204" pitchFamily="34" charset="0"/>
              </a:rPr>
              <a:t> </a:t>
            </a:r>
          </a:p>
        </p:txBody>
      </p:sp>
    </p:spTree>
    <p:extLst>
      <p:ext uri="{BB962C8B-B14F-4D97-AF65-F5344CB8AC3E}">
        <p14:creationId xmlns:p14="http://schemas.microsoft.com/office/powerpoint/2010/main" val="2242597347"/>
      </p:ext>
    </p:extLst>
  </p:cSld>
  <p:clrMapOvr>
    <a:masterClrMapping/>
  </p:clrMapOvr>
  <p:transition spd="med" advTm="25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06" y="356923"/>
            <a:ext cx="11235346" cy="1015663"/>
          </a:xfrm>
          <a:prstGeom prst="rect">
            <a:avLst/>
          </a:prstGeom>
          <a:noFill/>
        </p:spPr>
        <p:txBody>
          <a:bodyPr wrap="square" rtlCol="0">
            <a:spAutoFit/>
          </a:bodyPr>
          <a:lstStyle/>
          <a:p>
            <a:pPr algn="ctr"/>
            <a:r>
              <a:rPr lang="en-US" sz="6000" b="1" dirty="0">
                <a:solidFill>
                  <a:srgbClr val="990099"/>
                </a:solidFill>
                <a:latin typeface="LilyUPC" panose="020B0604020202020204" pitchFamily="34" charset="-34"/>
                <a:cs typeface="LilyUPC" panose="020B0604020202020204" pitchFamily="34" charset="-34"/>
              </a:rPr>
              <a:t>CPSB SCHOOL DRESS CODE</a:t>
            </a:r>
          </a:p>
        </p:txBody>
      </p:sp>
      <p:sp>
        <p:nvSpPr>
          <p:cNvPr id="3" name="Rectangle 2"/>
          <p:cNvSpPr/>
          <p:nvPr/>
        </p:nvSpPr>
        <p:spPr>
          <a:xfrm>
            <a:off x="162230" y="1526739"/>
            <a:ext cx="11916697" cy="4031873"/>
          </a:xfrm>
          <a:prstGeom prst="rect">
            <a:avLst/>
          </a:prstGeom>
        </p:spPr>
        <p:txBody>
          <a:bodyPr wrap="square">
            <a:spAutoFit/>
          </a:bodyPr>
          <a:lstStyle/>
          <a:p>
            <a:r>
              <a:rPr lang="en-US" sz="3200" dirty="0"/>
              <a:t>14. No headwear shall be worn on campus with the exception of knit caps in </a:t>
            </a:r>
            <a:r>
              <a:rPr lang="en-US" sz="3200" u="sng" dirty="0"/>
              <a:t>extremely cold weather</a:t>
            </a:r>
            <a:r>
              <a:rPr lang="en-US" sz="3200" dirty="0"/>
              <a:t>.</a:t>
            </a:r>
          </a:p>
          <a:p>
            <a:endParaRPr lang="en-US" sz="3200" dirty="0"/>
          </a:p>
          <a:p>
            <a:r>
              <a:rPr lang="en-US" sz="3200" dirty="0"/>
              <a:t>15. Wearing dress or attire signifying gang affiliations is strictly prohibited on campus and at school-related activities.</a:t>
            </a:r>
          </a:p>
          <a:p>
            <a:endParaRPr lang="en-US" sz="3200" dirty="0"/>
          </a:p>
          <a:p>
            <a:r>
              <a:rPr lang="en-US" sz="3200" dirty="0"/>
              <a:t>16. Body Armor (bullet-resistant metal or other material intended to provide protection from weapons or bodily injury) is prohibited.</a:t>
            </a:r>
          </a:p>
        </p:txBody>
      </p:sp>
      <p:sp>
        <p:nvSpPr>
          <p:cNvPr id="4" name="TextBox 3">
            <a:extLst>
              <a:ext uri="{FF2B5EF4-FFF2-40B4-BE49-F238E27FC236}">
                <a16:creationId xmlns:a16="http://schemas.microsoft.com/office/drawing/2014/main" id="{191F8049-66B7-477F-9652-A311E79D8002}"/>
              </a:ext>
            </a:extLst>
          </p:cNvPr>
          <p:cNvSpPr txBox="1"/>
          <p:nvPr/>
        </p:nvSpPr>
        <p:spPr>
          <a:xfrm>
            <a:off x="6268852" y="5902914"/>
            <a:ext cx="5632861" cy="738664"/>
          </a:xfrm>
          <a:prstGeom prst="rect">
            <a:avLst/>
          </a:prstGeom>
          <a:noFill/>
        </p:spPr>
        <p:txBody>
          <a:bodyPr wrap="square" rtlCol="0">
            <a:spAutoFit/>
          </a:bodyPr>
          <a:lstStyle/>
          <a:p>
            <a:r>
              <a:rPr lang="en-US" sz="1400" i="1" dirty="0">
                <a:latin typeface="Aparajita" panose="020B0604020202020204" pitchFamily="34" charset="0"/>
                <a:cs typeface="Aparajita" panose="020B0604020202020204" pitchFamily="34" charset="0"/>
              </a:rPr>
              <a:t>The CPSB Uniform Policy can be found online at:</a:t>
            </a:r>
          </a:p>
          <a:p>
            <a:r>
              <a:rPr lang="en-US" sz="1400" i="1" dirty="0">
                <a:latin typeface="Aparajita" panose="020B0604020202020204" pitchFamily="34" charset="0"/>
                <a:cs typeface="Aparajita" panose="020B0604020202020204" pitchFamily="34" charset="0"/>
                <a:hlinkClick r:id="rId2"/>
              </a:rPr>
              <a:t>https://www.cpsb.org/site/handlers/filedownload.ashx?moduleinstanceid=290&amp;dataid=105&amp;FileName=uniformpolicy.pdf</a:t>
            </a:r>
            <a:r>
              <a:rPr lang="en-US" sz="1400" i="1" dirty="0">
                <a:latin typeface="Aparajita" panose="020B0604020202020204" pitchFamily="34" charset="0"/>
                <a:cs typeface="Aparajita" panose="020B0604020202020204" pitchFamily="34" charset="0"/>
              </a:rPr>
              <a:t> </a:t>
            </a:r>
          </a:p>
        </p:txBody>
      </p:sp>
    </p:spTree>
    <p:extLst>
      <p:ext uri="{BB962C8B-B14F-4D97-AF65-F5344CB8AC3E}">
        <p14:creationId xmlns:p14="http://schemas.microsoft.com/office/powerpoint/2010/main" val="2110713645"/>
      </p:ext>
    </p:extLst>
  </p:cSld>
  <p:clrMapOvr>
    <a:masterClrMapping/>
  </p:clrMapOvr>
  <p:transition spd="med" advTm="25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D1241-8F81-40C1-91EA-9DBBFE54C84D}"/>
              </a:ext>
            </a:extLst>
          </p:cNvPr>
          <p:cNvSpPr>
            <a:spLocks noGrp="1"/>
          </p:cNvSpPr>
          <p:nvPr>
            <p:ph type="title"/>
          </p:nvPr>
        </p:nvSpPr>
        <p:spPr/>
        <p:txBody>
          <a:bodyPr/>
          <a:lstStyle/>
          <a:p>
            <a:pPr algn="ctr"/>
            <a:r>
              <a:rPr lang="en-US" sz="6000" b="1" dirty="0">
                <a:solidFill>
                  <a:srgbClr val="990099"/>
                </a:solidFill>
                <a:latin typeface="LilyUPC" panose="020B0604020202020204" pitchFamily="34" charset="-34"/>
                <a:ea typeface="+mn-ea"/>
                <a:cs typeface="LilyUPC" panose="020B0604020202020204" pitchFamily="34" charset="-34"/>
              </a:rPr>
              <a:t>Other Dress Code Regulations:</a:t>
            </a:r>
          </a:p>
        </p:txBody>
      </p:sp>
      <p:sp>
        <p:nvSpPr>
          <p:cNvPr id="3" name="Content Placeholder 2">
            <a:extLst>
              <a:ext uri="{FF2B5EF4-FFF2-40B4-BE49-F238E27FC236}">
                <a16:creationId xmlns:a16="http://schemas.microsoft.com/office/drawing/2014/main" id="{AD15D79C-1779-4657-A5DA-9F7E320A61A3}"/>
              </a:ext>
            </a:extLst>
          </p:cNvPr>
          <p:cNvSpPr>
            <a:spLocks noGrp="1"/>
          </p:cNvSpPr>
          <p:nvPr>
            <p:ph idx="1"/>
          </p:nvPr>
        </p:nvSpPr>
        <p:spPr/>
        <p:txBody>
          <a:bodyPr>
            <a:normAutofit fontScale="92500" lnSpcReduction="20000"/>
          </a:bodyPr>
          <a:lstStyle/>
          <a:p>
            <a:r>
              <a:rPr lang="en-US" dirty="0"/>
              <a:t>Prohibited items include bandanas, hair rollers, extremes in hair styles, psychedelic hair colors, lines, letters, or designs shaved in the head. </a:t>
            </a:r>
          </a:p>
          <a:p>
            <a:r>
              <a:rPr lang="en-US" dirty="0"/>
              <a:t>Sunglasses, nose rings, visible body piercing, and excessive or inappropriate jewelry are prohibited. </a:t>
            </a:r>
          </a:p>
          <a:p>
            <a:r>
              <a:rPr lang="en-US" dirty="0"/>
              <a:t>Prohibited items include excessive and inappropriate makeup, painted faces, inappropriate tattoos, and stick-on tattoos. </a:t>
            </a:r>
          </a:p>
          <a:p>
            <a:r>
              <a:rPr lang="en-US" dirty="0"/>
              <a:t>Clothing worn is not to be suggestive or indecent. </a:t>
            </a:r>
          </a:p>
          <a:p>
            <a:r>
              <a:rPr lang="en-US" dirty="0"/>
              <a:t>Clothing, jewelry, and general appearance are not to be of the type that would cause a disturbance or distract or interfere with the instructional programs. </a:t>
            </a:r>
          </a:p>
          <a:p>
            <a:r>
              <a:rPr lang="en-US" dirty="0"/>
              <a:t>Clothing, jewelry, and general appearance are to be such as not to constitute a health or safety hazard.</a:t>
            </a:r>
          </a:p>
        </p:txBody>
      </p:sp>
    </p:spTree>
    <p:extLst>
      <p:ext uri="{BB962C8B-B14F-4D97-AF65-F5344CB8AC3E}">
        <p14:creationId xmlns:p14="http://schemas.microsoft.com/office/powerpoint/2010/main" val="2626232723"/>
      </p:ext>
    </p:extLst>
  </p:cSld>
  <p:clrMapOvr>
    <a:masterClrMapping/>
  </p:clrMapOvr>
  <p:transition spd="med" advTm="25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921720">
            <a:off x="9783696" y="295043"/>
            <a:ext cx="1540462" cy="1834550"/>
          </a:xfrm>
          <a:prstGeom prst="rect">
            <a:avLst/>
          </a:prstGeom>
        </p:spPr>
      </p:pic>
      <p:pic>
        <p:nvPicPr>
          <p:cNvPr id="7" name="Picture 6"/>
          <p:cNvPicPr>
            <a:picLocks noChangeAspect="1"/>
          </p:cNvPicPr>
          <p:nvPr/>
        </p:nvPicPr>
        <p:blipFill>
          <a:blip r:embed="rId4"/>
          <a:stretch>
            <a:fillRect/>
          </a:stretch>
        </p:blipFill>
        <p:spPr>
          <a:xfrm rot="20341335">
            <a:off x="8318388" y="2938310"/>
            <a:ext cx="1515295" cy="2686505"/>
          </a:xfrm>
          <a:prstGeom prst="rect">
            <a:avLst/>
          </a:prstGeom>
        </p:spPr>
      </p:pic>
      <p:sp>
        <p:nvSpPr>
          <p:cNvPr id="8" name="TextBox 7"/>
          <p:cNvSpPr txBox="1"/>
          <p:nvPr/>
        </p:nvSpPr>
        <p:spPr>
          <a:xfrm>
            <a:off x="3130169" y="-94473"/>
            <a:ext cx="6245127" cy="2554545"/>
          </a:xfrm>
          <a:prstGeom prst="rect">
            <a:avLst/>
          </a:prstGeom>
          <a:noFill/>
        </p:spPr>
        <p:txBody>
          <a:bodyPr wrap="square" rtlCol="0">
            <a:spAutoFit/>
          </a:bodyPr>
          <a:lstStyle/>
          <a:p>
            <a:pPr algn="ctr"/>
            <a:r>
              <a:rPr lang="en-US" sz="8000">
                <a:solidFill>
                  <a:srgbClr val="990099"/>
                </a:solidFill>
                <a:latin typeface="LilyUPC" panose="020B0604020202020204" pitchFamily="34" charset="-34"/>
                <a:cs typeface="LilyUPC" panose="020B0604020202020204" pitchFamily="34" charset="-34"/>
              </a:rPr>
              <a:t>What </a:t>
            </a:r>
            <a:r>
              <a:rPr lang="en-US" sz="8000">
                <a:solidFill>
                  <a:srgbClr val="FF0000"/>
                </a:solidFill>
                <a:latin typeface="LilyUPC" panose="020B0604020202020204" pitchFamily="34" charset="-34"/>
                <a:cs typeface="LilyUPC" panose="020B0604020202020204" pitchFamily="34" charset="-34"/>
              </a:rPr>
              <a:t>NOT</a:t>
            </a:r>
            <a:r>
              <a:rPr lang="en-US" sz="8000">
                <a:solidFill>
                  <a:srgbClr val="990099"/>
                </a:solidFill>
                <a:latin typeface="LilyUPC" panose="020B0604020202020204" pitchFamily="34" charset="-34"/>
                <a:cs typeface="LilyUPC" panose="020B0604020202020204" pitchFamily="34" charset="-34"/>
              </a:rPr>
              <a:t> to wear at IHS!</a:t>
            </a:r>
          </a:p>
        </p:txBody>
      </p:sp>
      <p:sp>
        <p:nvSpPr>
          <p:cNvPr id="10" name="Rectangle 9"/>
          <p:cNvSpPr/>
          <p:nvPr/>
        </p:nvSpPr>
        <p:spPr>
          <a:xfrm>
            <a:off x="7796429" y="1870394"/>
            <a:ext cx="3640410" cy="1015663"/>
          </a:xfrm>
          <a:prstGeom prst="rect">
            <a:avLst/>
          </a:prstGeom>
          <a:noFill/>
        </p:spPr>
        <p:txBody>
          <a:bodyPr wrap="square" lIns="91440" tIns="45720" rIns="91440" bIns="45720">
            <a:spAutoFit/>
          </a:bodyPr>
          <a:lstStyle/>
          <a:p>
            <a:pPr algn="ctr"/>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CARGOS</a:t>
            </a:r>
            <a:endParaRPr lang="en-US"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cxnSp>
        <p:nvCxnSpPr>
          <p:cNvPr id="21" name="Straight Connector 20"/>
          <p:cNvCxnSpPr>
            <a:cxnSpLocks/>
          </p:cNvCxnSpPr>
          <p:nvPr/>
        </p:nvCxnSpPr>
        <p:spPr>
          <a:xfrm flipV="1">
            <a:off x="9693630" y="994832"/>
            <a:ext cx="1443038" cy="622155"/>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flipH="1" flipV="1">
            <a:off x="9927163" y="579001"/>
            <a:ext cx="1031782" cy="1390425"/>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5"/>
          <a:stretch>
            <a:fillRect/>
          </a:stretch>
        </p:blipFill>
        <p:spPr>
          <a:xfrm>
            <a:off x="5271785" y="2590367"/>
            <a:ext cx="2097878" cy="1958019"/>
          </a:xfrm>
          <a:prstGeom prst="rect">
            <a:avLst/>
          </a:prstGeom>
        </p:spPr>
      </p:pic>
      <p:sp>
        <p:nvSpPr>
          <p:cNvPr id="24" name="Rectangle 23"/>
          <p:cNvSpPr/>
          <p:nvPr/>
        </p:nvSpPr>
        <p:spPr>
          <a:xfrm>
            <a:off x="5120458" y="4528518"/>
            <a:ext cx="2465097" cy="830997"/>
          </a:xfrm>
          <a:prstGeom prst="rect">
            <a:avLst/>
          </a:prstGeom>
          <a:noFill/>
        </p:spPr>
        <p:txBody>
          <a:bodyPr wrap="none" lIns="91440" tIns="45720" rIns="91440" bIns="45720">
            <a:spAutoFit/>
          </a:bodyPr>
          <a:lstStyle/>
          <a:p>
            <a:pPr algn="ctr"/>
            <a:r>
              <a:rPr 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CUTOFFS</a:t>
            </a:r>
            <a:endParaRPr lang="en-US" sz="4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cxnSp>
        <p:nvCxnSpPr>
          <p:cNvPr id="25" name="Straight Connector 24"/>
          <p:cNvCxnSpPr/>
          <p:nvPr/>
        </p:nvCxnSpPr>
        <p:spPr>
          <a:xfrm flipV="1">
            <a:off x="5643240" y="2831711"/>
            <a:ext cx="1280935" cy="1028331"/>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621040" y="2706123"/>
            <a:ext cx="1493162" cy="1279508"/>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9234" y="5990595"/>
            <a:ext cx="3871892" cy="738664"/>
          </a:xfrm>
          <a:prstGeom prst="rect">
            <a:avLst/>
          </a:prstGeom>
          <a:noFill/>
        </p:spPr>
        <p:txBody>
          <a:bodyPr wrap="square" rtlCol="0">
            <a:spAutoFit/>
          </a:bodyPr>
          <a:lstStyle/>
          <a:p>
            <a:r>
              <a:rPr lang="en-US" sz="1400" i="1"/>
              <a:t>*The above images are only some examples of unapproved uniform bottoms.  Please review the CPSB School Dress Code for further explanations.</a:t>
            </a:r>
          </a:p>
        </p:txBody>
      </p:sp>
      <p:pic>
        <p:nvPicPr>
          <p:cNvPr id="2" name="Picture 1"/>
          <p:cNvPicPr>
            <a:picLocks noChangeAspect="1"/>
          </p:cNvPicPr>
          <p:nvPr/>
        </p:nvPicPr>
        <p:blipFill>
          <a:blip r:embed="rId6"/>
          <a:stretch>
            <a:fillRect/>
          </a:stretch>
        </p:blipFill>
        <p:spPr>
          <a:xfrm>
            <a:off x="2913772" y="2300867"/>
            <a:ext cx="1668996" cy="2879337"/>
          </a:xfrm>
          <a:prstGeom prst="rect">
            <a:avLst/>
          </a:prstGeom>
        </p:spPr>
      </p:pic>
      <p:sp>
        <p:nvSpPr>
          <p:cNvPr id="19" name="Rectangle 18"/>
          <p:cNvSpPr/>
          <p:nvPr/>
        </p:nvSpPr>
        <p:spPr>
          <a:xfrm>
            <a:off x="2044206" y="5109219"/>
            <a:ext cx="2774093" cy="830997"/>
          </a:xfrm>
          <a:prstGeom prst="rect">
            <a:avLst/>
          </a:prstGeom>
          <a:noFill/>
        </p:spPr>
        <p:txBody>
          <a:bodyPr wrap="none" lIns="91440" tIns="45720" rIns="91440" bIns="45720">
            <a:spAutoFit/>
          </a:bodyPr>
          <a:lstStyle/>
          <a:p>
            <a:pPr algn="ctr"/>
            <a:r>
              <a:rPr 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LEGGING</a:t>
            </a:r>
            <a:r>
              <a:rPr lang="en-US" sz="48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S</a:t>
            </a:r>
          </a:p>
        </p:txBody>
      </p:sp>
      <p:cxnSp>
        <p:nvCxnSpPr>
          <p:cNvPr id="20" name="Straight Connector 19"/>
          <p:cNvCxnSpPr/>
          <p:nvPr/>
        </p:nvCxnSpPr>
        <p:spPr>
          <a:xfrm flipV="1">
            <a:off x="3156350" y="2512830"/>
            <a:ext cx="1262465" cy="1047334"/>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3209924" y="2591583"/>
            <a:ext cx="998192" cy="99825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91F8049-66B7-477F-9652-A311E79D8002}"/>
              </a:ext>
            </a:extLst>
          </p:cNvPr>
          <p:cNvSpPr txBox="1"/>
          <p:nvPr/>
        </p:nvSpPr>
        <p:spPr>
          <a:xfrm>
            <a:off x="6529502" y="5890796"/>
            <a:ext cx="5632861" cy="738664"/>
          </a:xfrm>
          <a:prstGeom prst="rect">
            <a:avLst/>
          </a:prstGeom>
          <a:noFill/>
        </p:spPr>
        <p:txBody>
          <a:bodyPr wrap="square" rtlCol="0">
            <a:spAutoFit/>
          </a:bodyPr>
          <a:lstStyle/>
          <a:p>
            <a:r>
              <a:rPr lang="en-US" sz="1400" i="1">
                <a:latin typeface="Aparajita" panose="020B0604020202020204" pitchFamily="34" charset="0"/>
                <a:cs typeface="Aparajita" panose="020B0604020202020204" pitchFamily="34" charset="0"/>
              </a:rPr>
              <a:t>The CPSB Uniform Policy can be found online at:</a:t>
            </a:r>
          </a:p>
          <a:p>
            <a:r>
              <a:rPr lang="en-US" sz="1400" i="1">
                <a:latin typeface="Aparajita" panose="020B0604020202020204" pitchFamily="34" charset="0"/>
                <a:cs typeface="Aparajita" panose="020B0604020202020204" pitchFamily="34" charset="0"/>
                <a:hlinkClick r:id="rId7"/>
              </a:rPr>
              <a:t>https://www.cpsb.org/site/handlers/filedownload.ashx?moduleinstanceid=290&amp;dataid=105&amp;FileName=uniformpolicy.pdf</a:t>
            </a:r>
            <a:r>
              <a:rPr lang="en-US" sz="1400" i="1">
                <a:latin typeface="Aparajita" panose="020B0604020202020204" pitchFamily="34" charset="0"/>
                <a:cs typeface="Aparajita" panose="020B0604020202020204" pitchFamily="34" charset="0"/>
              </a:rPr>
              <a:t> </a:t>
            </a:r>
          </a:p>
        </p:txBody>
      </p:sp>
      <p:cxnSp>
        <p:nvCxnSpPr>
          <p:cNvPr id="36" name="Straight Connector 35">
            <a:extLst>
              <a:ext uri="{FF2B5EF4-FFF2-40B4-BE49-F238E27FC236}">
                <a16:creationId xmlns:a16="http://schemas.microsoft.com/office/drawing/2014/main" id="{E51DDF26-F9F6-9990-705F-7DEC41A53B1B}"/>
              </a:ext>
            </a:extLst>
          </p:cNvPr>
          <p:cNvCxnSpPr>
            <a:cxnSpLocks/>
          </p:cNvCxnSpPr>
          <p:nvPr/>
        </p:nvCxnSpPr>
        <p:spPr>
          <a:xfrm flipV="1">
            <a:off x="8843294" y="3601445"/>
            <a:ext cx="694334" cy="1447356"/>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05B1CA5-3DC9-C766-2D9C-5180D7166FED}"/>
              </a:ext>
            </a:extLst>
          </p:cNvPr>
          <p:cNvCxnSpPr>
            <a:cxnSpLocks/>
          </p:cNvCxnSpPr>
          <p:nvPr/>
        </p:nvCxnSpPr>
        <p:spPr>
          <a:xfrm flipH="1" flipV="1">
            <a:off x="8574175" y="3797814"/>
            <a:ext cx="1114837" cy="1054618"/>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984153"/>
      </p:ext>
    </p:extLst>
  </p:cSld>
  <p:clrMapOvr>
    <a:masterClrMapping/>
  </p:clrMapOvr>
  <p:transition spd="med" advTm="25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E5C9F9-A596-4DC4-07E3-08659FB8702F}"/>
              </a:ext>
            </a:extLst>
          </p:cNvPr>
          <p:cNvPicPr>
            <a:picLocks noChangeAspect="1"/>
          </p:cNvPicPr>
          <p:nvPr/>
        </p:nvPicPr>
        <p:blipFill>
          <a:blip r:embed="rId3"/>
          <a:stretch>
            <a:fillRect/>
          </a:stretch>
        </p:blipFill>
        <p:spPr>
          <a:xfrm>
            <a:off x="639243" y="730935"/>
            <a:ext cx="2300990" cy="2610078"/>
          </a:xfrm>
          <a:prstGeom prst="rect">
            <a:avLst/>
          </a:prstGeom>
        </p:spPr>
      </p:pic>
      <p:pic>
        <p:nvPicPr>
          <p:cNvPr id="10" name="Picture 9"/>
          <p:cNvPicPr>
            <a:picLocks noChangeAspect="1"/>
          </p:cNvPicPr>
          <p:nvPr/>
        </p:nvPicPr>
        <p:blipFill>
          <a:blip r:embed="rId4"/>
          <a:stretch>
            <a:fillRect/>
          </a:stretch>
        </p:blipFill>
        <p:spPr>
          <a:xfrm>
            <a:off x="8286750" y="96367"/>
            <a:ext cx="3905250" cy="3762375"/>
          </a:xfrm>
          <a:prstGeom prst="rect">
            <a:avLst/>
          </a:prstGeom>
        </p:spPr>
      </p:pic>
      <p:sp>
        <p:nvSpPr>
          <p:cNvPr id="2" name="TextBox 1"/>
          <p:cNvSpPr txBox="1"/>
          <p:nvPr/>
        </p:nvSpPr>
        <p:spPr>
          <a:xfrm>
            <a:off x="2940233" y="71895"/>
            <a:ext cx="6245127" cy="2308324"/>
          </a:xfrm>
          <a:prstGeom prst="rect">
            <a:avLst/>
          </a:prstGeom>
          <a:noFill/>
        </p:spPr>
        <p:txBody>
          <a:bodyPr wrap="square" rtlCol="0">
            <a:spAutoFit/>
          </a:bodyPr>
          <a:lstStyle/>
          <a:p>
            <a:pPr algn="ctr"/>
            <a:r>
              <a:rPr lang="en-US" sz="7200" dirty="0">
                <a:solidFill>
                  <a:srgbClr val="990099"/>
                </a:solidFill>
                <a:latin typeface="LilyUPC" panose="020B0604020202020204" pitchFamily="34" charset="-34"/>
                <a:cs typeface="LilyUPC" panose="020B0604020202020204" pitchFamily="34" charset="-34"/>
              </a:rPr>
              <a:t>What </a:t>
            </a:r>
            <a:r>
              <a:rPr lang="en-US" sz="7200" b="1" dirty="0">
                <a:solidFill>
                  <a:srgbClr val="FF0000"/>
                </a:solidFill>
                <a:latin typeface="LilyUPC" panose="020B0604020202020204" pitchFamily="34" charset="-34"/>
                <a:cs typeface="LilyUPC" panose="020B0604020202020204" pitchFamily="34" charset="-34"/>
              </a:rPr>
              <a:t>NOT</a:t>
            </a:r>
            <a:r>
              <a:rPr lang="en-US" sz="7200" dirty="0">
                <a:solidFill>
                  <a:srgbClr val="990099"/>
                </a:solidFill>
                <a:latin typeface="LilyUPC" panose="020B0604020202020204" pitchFamily="34" charset="-34"/>
                <a:cs typeface="LilyUPC" panose="020B0604020202020204" pitchFamily="34" charset="-34"/>
              </a:rPr>
              <a:t> to wear at IHS!</a:t>
            </a:r>
          </a:p>
        </p:txBody>
      </p:sp>
      <p:cxnSp>
        <p:nvCxnSpPr>
          <p:cNvPr id="5" name="Straight Connector 4"/>
          <p:cNvCxnSpPr/>
          <p:nvPr/>
        </p:nvCxnSpPr>
        <p:spPr>
          <a:xfrm flipV="1">
            <a:off x="671669" y="457200"/>
            <a:ext cx="1886740" cy="2714642"/>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142146" y="908740"/>
            <a:ext cx="3015731" cy="1762347"/>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657041" y="3914052"/>
            <a:ext cx="3598170" cy="2246769"/>
          </a:xfrm>
          <a:prstGeom prst="rect">
            <a:avLst/>
          </a:prstGeom>
          <a:noFill/>
        </p:spPr>
        <p:txBody>
          <a:bodyPr wrap="square" lIns="91440" tIns="45720" rIns="91440" bIns="45720">
            <a:spAutoFit/>
          </a:bodyPr>
          <a:lstStyle/>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 FLANNEL, NON-SOLID, OR UNAPPROVED CPSB COLOR </a:t>
            </a:r>
          </a:p>
          <a:p>
            <a:pPr algn="ctr"/>
            <a:r>
              <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SHIRTS</a:t>
            </a:r>
          </a:p>
        </p:txBody>
      </p:sp>
      <p:cxnSp>
        <p:nvCxnSpPr>
          <p:cNvPr id="12" name="Straight Connector 11"/>
          <p:cNvCxnSpPr/>
          <p:nvPr/>
        </p:nvCxnSpPr>
        <p:spPr>
          <a:xfrm flipV="1">
            <a:off x="8420111" y="701937"/>
            <a:ext cx="3583109" cy="2606545"/>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8823593" y="705639"/>
            <a:ext cx="2854528" cy="2747468"/>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a:stretch>
            <a:fillRect/>
          </a:stretch>
        </p:blipFill>
        <p:spPr>
          <a:xfrm>
            <a:off x="5232795" y="2427923"/>
            <a:ext cx="1660004" cy="2164153"/>
          </a:xfrm>
          <a:prstGeom prst="rect">
            <a:avLst/>
          </a:prstGeom>
        </p:spPr>
      </p:pic>
      <p:sp>
        <p:nvSpPr>
          <p:cNvPr id="15" name="Rectangle 14"/>
          <p:cNvSpPr/>
          <p:nvPr/>
        </p:nvSpPr>
        <p:spPr>
          <a:xfrm>
            <a:off x="3761526" y="4566895"/>
            <a:ext cx="4895515" cy="1384995"/>
          </a:xfrm>
          <a:prstGeom prst="rect">
            <a:avLst/>
          </a:prstGeom>
          <a:noFill/>
          <a:ln w="12700">
            <a:solidFill>
              <a:schemeClr val="tx1"/>
            </a:solidFill>
          </a:ln>
        </p:spPr>
        <p:txBody>
          <a:bodyPr wrap="square" lIns="91440" tIns="45720" rIns="91440" bIns="45720">
            <a:spAutoFit/>
          </a:bodyPr>
          <a:lstStyle/>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 CLUB SHIRTS OR UNAPPROVED SPIRIT SHIRTS </a:t>
            </a:r>
            <a:r>
              <a:rPr lang="en-US" sz="2800" b="1" dirty="0">
                <a:ln w="13462">
                  <a:solidFill>
                    <a:schemeClr val="bg1"/>
                  </a:solidFill>
                  <a:prstDash val="solid"/>
                </a:ln>
                <a:solidFill>
                  <a:srgbClr val="FF0000"/>
                </a:solidFill>
                <a:effectLst>
                  <a:outerShdw dist="38100" dir="2700000" algn="bl" rotWithShape="0">
                    <a:schemeClr val="accent5"/>
                  </a:outerShdw>
                </a:effectLst>
              </a:rPr>
              <a:t>ON MON-THURS</a:t>
            </a:r>
            <a:endParaRPr lang="en-US" sz="2800" b="1" cap="none" spc="0" dirty="0">
              <a:ln w="13462">
                <a:solidFill>
                  <a:schemeClr val="bg1"/>
                </a:solidFill>
                <a:prstDash val="solid"/>
              </a:ln>
              <a:solidFill>
                <a:srgbClr val="FF0000"/>
              </a:solidFill>
              <a:effectLst>
                <a:outerShdw dist="38100" dir="2700000" algn="bl" rotWithShape="0">
                  <a:schemeClr val="accent5"/>
                </a:outerShdw>
              </a:effectLst>
            </a:endParaRPr>
          </a:p>
        </p:txBody>
      </p:sp>
      <p:cxnSp>
        <p:nvCxnSpPr>
          <p:cNvPr id="16" name="Straight Connector 15"/>
          <p:cNvCxnSpPr>
            <a:cxnSpLocks/>
          </p:cNvCxnSpPr>
          <p:nvPr/>
        </p:nvCxnSpPr>
        <p:spPr>
          <a:xfrm flipV="1">
            <a:off x="5600440" y="2596132"/>
            <a:ext cx="877331" cy="1046696"/>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H="1" flipV="1">
            <a:off x="5542548" y="2671087"/>
            <a:ext cx="1040495" cy="892476"/>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2146" y="5870087"/>
            <a:ext cx="4252613" cy="830997"/>
          </a:xfrm>
          <a:prstGeom prst="rect">
            <a:avLst/>
          </a:prstGeom>
          <a:noFill/>
        </p:spPr>
        <p:txBody>
          <a:bodyPr wrap="square" rtlCol="0">
            <a:spAutoFit/>
          </a:bodyPr>
          <a:lstStyle/>
          <a:p>
            <a:r>
              <a:rPr lang="en-US" sz="1600" i="1"/>
              <a:t>*The above images are only some examples of unapproved uniform tops.  Please review the CPSB School Dress Code for further explanations.</a:t>
            </a:r>
          </a:p>
        </p:txBody>
      </p:sp>
      <p:sp>
        <p:nvSpPr>
          <p:cNvPr id="19" name="TextBox 18">
            <a:extLst>
              <a:ext uri="{FF2B5EF4-FFF2-40B4-BE49-F238E27FC236}">
                <a16:creationId xmlns:a16="http://schemas.microsoft.com/office/drawing/2014/main" id="{191F8049-66B7-477F-9652-A311E79D8002}"/>
              </a:ext>
            </a:extLst>
          </p:cNvPr>
          <p:cNvSpPr txBox="1"/>
          <p:nvPr/>
        </p:nvSpPr>
        <p:spPr>
          <a:xfrm>
            <a:off x="6339171" y="6014415"/>
            <a:ext cx="5632861" cy="738664"/>
          </a:xfrm>
          <a:prstGeom prst="rect">
            <a:avLst/>
          </a:prstGeom>
          <a:noFill/>
        </p:spPr>
        <p:txBody>
          <a:bodyPr wrap="square" rtlCol="0">
            <a:spAutoFit/>
          </a:bodyPr>
          <a:lstStyle/>
          <a:p>
            <a:r>
              <a:rPr lang="en-US" sz="1400" i="1">
                <a:latin typeface="Aparajita" panose="020B0604020202020204" pitchFamily="34" charset="0"/>
                <a:cs typeface="Aparajita" panose="020B0604020202020204" pitchFamily="34" charset="0"/>
              </a:rPr>
              <a:t>The CPSB Uniform Policy can be found online at:</a:t>
            </a:r>
          </a:p>
          <a:p>
            <a:r>
              <a:rPr lang="en-US" sz="1400" i="1">
                <a:latin typeface="Aparajita" panose="020B0604020202020204" pitchFamily="34" charset="0"/>
                <a:cs typeface="Aparajita" panose="020B0604020202020204" pitchFamily="34" charset="0"/>
                <a:hlinkClick r:id="rId6"/>
              </a:rPr>
              <a:t>https://www.cpsb.org/site/handlers/filedownload.ashx?moduleinstanceid=290&amp;dataid=105&amp;FileName=uniformpolicy.pdf</a:t>
            </a:r>
            <a:r>
              <a:rPr lang="en-US" sz="1400" i="1">
                <a:latin typeface="Aparajita" panose="020B0604020202020204" pitchFamily="34" charset="0"/>
                <a:cs typeface="Aparajita" panose="020B0604020202020204" pitchFamily="34" charset="0"/>
              </a:rPr>
              <a:t> </a:t>
            </a:r>
          </a:p>
        </p:txBody>
      </p:sp>
      <p:sp>
        <p:nvSpPr>
          <p:cNvPr id="20" name="TextBox 19">
            <a:extLst>
              <a:ext uri="{FF2B5EF4-FFF2-40B4-BE49-F238E27FC236}">
                <a16:creationId xmlns:a16="http://schemas.microsoft.com/office/drawing/2014/main" id="{4F28643A-826B-6101-E860-8B9E4D5763B1}"/>
              </a:ext>
            </a:extLst>
          </p:cNvPr>
          <p:cNvSpPr txBox="1"/>
          <p:nvPr/>
        </p:nvSpPr>
        <p:spPr>
          <a:xfrm>
            <a:off x="291039" y="3383942"/>
            <a:ext cx="3795475" cy="2308324"/>
          </a:xfrm>
          <a:prstGeom prst="rect">
            <a:avLst/>
          </a:prstGeom>
          <a:noFill/>
        </p:spPr>
        <p:txBody>
          <a:bodyPr wrap="square">
            <a:spAutoFit/>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 UNAPPROVED HOODIES…. Only those purchased from the school spirit store (black and yellow) or club approved hoodies are allowed. </a:t>
            </a:r>
            <a:endParaRPr lang="en-US" sz="2400" dirty="0"/>
          </a:p>
        </p:txBody>
      </p:sp>
    </p:spTree>
    <p:extLst>
      <p:ext uri="{BB962C8B-B14F-4D97-AF65-F5344CB8AC3E}">
        <p14:creationId xmlns:p14="http://schemas.microsoft.com/office/powerpoint/2010/main" val="2257428585"/>
      </p:ext>
    </p:extLst>
  </p:cSld>
  <p:clrMapOvr>
    <a:masterClrMapping/>
  </p:clrMapOvr>
  <p:transition spd="med" advTm="25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3"/>
          <a:stretch>
            <a:fillRect/>
          </a:stretch>
        </p:blipFill>
        <p:spPr>
          <a:xfrm>
            <a:off x="8353518" y="785838"/>
            <a:ext cx="1670934" cy="1961324"/>
          </a:xfrm>
          <a:prstGeom prst="rect">
            <a:avLst/>
          </a:prstGeom>
        </p:spPr>
      </p:pic>
      <p:sp>
        <p:nvSpPr>
          <p:cNvPr id="2" name="TextBox 1"/>
          <p:cNvSpPr txBox="1"/>
          <p:nvPr/>
        </p:nvSpPr>
        <p:spPr>
          <a:xfrm>
            <a:off x="2997350" y="213235"/>
            <a:ext cx="6245127" cy="1938992"/>
          </a:xfrm>
          <a:prstGeom prst="rect">
            <a:avLst/>
          </a:prstGeom>
          <a:noFill/>
        </p:spPr>
        <p:txBody>
          <a:bodyPr wrap="square" rtlCol="0">
            <a:spAutoFit/>
          </a:bodyPr>
          <a:lstStyle/>
          <a:p>
            <a:pPr algn="ctr"/>
            <a:r>
              <a:rPr lang="en-US" sz="6000" b="1">
                <a:solidFill>
                  <a:srgbClr val="990099"/>
                </a:solidFill>
                <a:latin typeface="LilyUPC" panose="020B0604020202020204" pitchFamily="34" charset="-34"/>
                <a:cs typeface="LilyUPC" panose="020B0604020202020204" pitchFamily="34" charset="-34"/>
              </a:rPr>
              <a:t>What </a:t>
            </a:r>
            <a:r>
              <a:rPr lang="en-US" sz="6000" b="1">
                <a:solidFill>
                  <a:srgbClr val="FF0000"/>
                </a:solidFill>
                <a:latin typeface="LilyUPC" panose="020B0604020202020204" pitchFamily="34" charset="-34"/>
                <a:cs typeface="LilyUPC" panose="020B0604020202020204" pitchFamily="34" charset="-34"/>
              </a:rPr>
              <a:t>NOT</a:t>
            </a:r>
            <a:r>
              <a:rPr lang="en-US" sz="6000" b="1">
                <a:solidFill>
                  <a:srgbClr val="990099"/>
                </a:solidFill>
                <a:latin typeface="LilyUPC" panose="020B0604020202020204" pitchFamily="34" charset="-34"/>
                <a:cs typeface="LilyUPC" panose="020B0604020202020204" pitchFamily="34" charset="-34"/>
              </a:rPr>
              <a:t> to wear at IHS!</a:t>
            </a:r>
          </a:p>
        </p:txBody>
      </p:sp>
      <p:pic>
        <p:nvPicPr>
          <p:cNvPr id="3" name="Picture 2"/>
          <p:cNvPicPr>
            <a:picLocks noChangeAspect="1"/>
          </p:cNvPicPr>
          <p:nvPr/>
        </p:nvPicPr>
        <p:blipFill>
          <a:blip r:embed="rId4"/>
          <a:stretch>
            <a:fillRect/>
          </a:stretch>
        </p:blipFill>
        <p:spPr>
          <a:xfrm rot="19786231">
            <a:off x="331326" y="91730"/>
            <a:ext cx="1938337" cy="2408669"/>
          </a:xfrm>
          <a:prstGeom prst="rect">
            <a:avLst/>
          </a:prstGeom>
        </p:spPr>
      </p:pic>
      <p:pic>
        <p:nvPicPr>
          <p:cNvPr id="6" name="Picture 5"/>
          <p:cNvPicPr>
            <a:picLocks noChangeAspect="1"/>
          </p:cNvPicPr>
          <p:nvPr/>
        </p:nvPicPr>
        <p:blipFill>
          <a:blip r:embed="rId5"/>
          <a:stretch>
            <a:fillRect/>
          </a:stretch>
        </p:blipFill>
        <p:spPr>
          <a:xfrm rot="3276591">
            <a:off x="4897845" y="2330716"/>
            <a:ext cx="2057400" cy="1852797"/>
          </a:xfrm>
          <a:prstGeom prst="rect">
            <a:avLst/>
          </a:prstGeom>
        </p:spPr>
      </p:pic>
      <p:pic>
        <p:nvPicPr>
          <p:cNvPr id="7" name="Picture 6"/>
          <p:cNvPicPr>
            <a:picLocks noChangeAspect="1"/>
          </p:cNvPicPr>
          <p:nvPr/>
        </p:nvPicPr>
        <p:blipFill>
          <a:blip r:embed="rId6"/>
          <a:stretch>
            <a:fillRect/>
          </a:stretch>
        </p:blipFill>
        <p:spPr>
          <a:xfrm>
            <a:off x="2291725" y="3003294"/>
            <a:ext cx="2260561" cy="1530886"/>
          </a:xfrm>
          <a:prstGeom prst="rect">
            <a:avLst/>
          </a:prstGeom>
        </p:spPr>
      </p:pic>
      <p:sp>
        <p:nvSpPr>
          <p:cNvPr id="8" name="Rectangle 7"/>
          <p:cNvSpPr/>
          <p:nvPr/>
        </p:nvSpPr>
        <p:spPr>
          <a:xfrm rot="19882328">
            <a:off x="494369" y="2244629"/>
            <a:ext cx="3110788"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FLIPFLOPS</a:t>
            </a:r>
          </a:p>
        </p:txBody>
      </p:sp>
      <p:cxnSp>
        <p:nvCxnSpPr>
          <p:cNvPr id="9" name="Straight Connector 8"/>
          <p:cNvCxnSpPr/>
          <p:nvPr/>
        </p:nvCxnSpPr>
        <p:spPr>
          <a:xfrm flipV="1">
            <a:off x="774045" y="695500"/>
            <a:ext cx="1040468" cy="1632083"/>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62607" y="1296065"/>
            <a:ext cx="2361778" cy="289073"/>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3085" y="4459908"/>
            <a:ext cx="5151795" cy="1323439"/>
          </a:xfrm>
          <a:prstGeom prst="rect">
            <a:avLst/>
          </a:prstGeom>
          <a:noFill/>
        </p:spPr>
        <p:txBody>
          <a:bodyPr wrap="none" lIns="91440" tIns="45720" rIns="91440" bIns="45720">
            <a:spAutoFit/>
          </a:bodyPr>
          <a:lstStyle/>
          <a:p>
            <a:pPr algn="ctr"/>
            <a:r>
              <a:rPr lang="en-US" sz="40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SANDALS</a:t>
            </a:r>
          </a:p>
          <a:p>
            <a:pPr algn="ctr"/>
            <a:r>
              <a:rPr lang="en-US" sz="4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WITHOUT BACKSTRAPS</a:t>
            </a:r>
            <a:endParaRPr lang="en-US" sz="40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cxnSp>
        <p:nvCxnSpPr>
          <p:cNvPr id="33" name="Straight Connector 32"/>
          <p:cNvCxnSpPr>
            <a:cxnSpLocks/>
          </p:cNvCxnSpPr>
          <p:nvPr/>
        </p:nvCxnSpPr>
        <p:spPr>
          <a:xfrm flipV="1">
            <a:off x="2688719" y="3455695"/>
            <a:ext cx="1006946" cy="703269"/>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flipH="1" flipV="1">
            <a:off x="2779060" y="3277869"/>
            <a:ext cx="923487" cy="1043451"/>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7"/>
          <a:stretch>
            <a:fillRect/>
          </a:stretch>
        </p:blipFill>
        <p:spPr>
          <a:xfrm>
            <a:off x="10109916" y="1258159"/>
            <a:ext cx="1791652" cy="1196501"/>
          </a:xfrm>
          <a:prstGeom prst="rect">
            <a:avLst/>
          </a:prstGeom>
        </p:spPr>
      </p:pic>
      <p:sp>
        <p:nvSpPr>
          <p:cNvPr id="42" name="Freeform 41"/>
          <p:cNvSpPr/>
          <p:nvPr/>
        </p:nvSpPr>
        <p:spPr>
          <a:xfrm>
            <a:off x="10768163" y="1511541"/>
            <a:ext cx="1033147" cy="631227"/>
          </a:xfrm>
          <a:custGeom>
            <a:avLst/>
            <a:gdLst>
              <a:gd name="connsiteX0" fmla="*/ 300038 w 1033147"/>
              <a:gd name="connsiteY0" fmla="*/ 387791 h 631227"/>
              <a:gd name="connsiteX1" fmla="*/ 328613 w 1033147"/>
              <a:gd name="connsiteY1" fmla="*/ 459228 h 631227"/>
              <a:gd name="connsiteX2" fmla="*/ 371475 w 1033147"/>
              <a:gd name="connsiteY2" fmla="*/ 444941 h 631227"/>
              <a:gd name="connsiteX3" fmla="*/ 285750 w 1033147"/>
              <a:gd name="connsiteY3" fmla="*/ 402078 h 631227"/>
              <a:gd name="connsiteX4" fmla="*/ 200025 w 1033147"/>
              <a:gd name="connsiteY4" fmla="*/ 416366 h 631227"/>
              <a:gd name="connsiteX5" fmla="*/ 242888 w 1033147"/>
              <a:gd name="connsiteY5" fmla="*/ 444941 h 631227"/>
              <a:gd name="connsiteX6" fmla="*/ 285750 w 1033147"/>
              <a:gd name="connsiteY6" fmla="*/ 416366 h 631227"/>
              <a:gd name="connsiteX7" fmla="*/ 257175 w 1033147"/>
              <a:gd name="connsiteY7" fmla="*/ 359216 h 631227"/>
              <a:gd name="connsiteX8" fmla="*/ 228600 w 1033147"/>
              <a:gd name="connsiteY8" fmla="*/ 402078 h 631227"/>
              <a:gd name="connsiteX9" fmla="*/ 328613 w 1033147"/>
              <a:gd name="connsiteY9" fmla="*/ 402078 h 631227"/>
              <a:gd name="connsiteX10" fmla="*/ 314325 w 1033147"/>
              <a:gd name="connsiteY10" fmla="*/ 344928 h 631227"/>
              <a:gd name="connsiteX11" fmla="*/ 242888 w 1033147"/>
              <a:gd name="connsiteY11" fmla="*/ 359216 h 631227"/>
              <a:gd name="connsiteX12" fmla="*/ 242888 w 1033147"/>
              <a:gd name="connsiteY12" fmla="*/ 444941 h 631227"/>
              <a:gd name="connsiteX13" fmla="*/ 285750 w 1033147"/>
              <a:gd name="connsiteY13" fmla="*/ 473516 h 631227"/>
              <a:gd name="connsiteX14" fmla="*/ 228600 w 1033147"/>
              <a:gd name="connsiteY14" fmla="*/ 630678 h 631227"/>
              <a:gd name="connsiteX15" fmla="*/ 128588 w 1033147"/>
              <a:gd name="connsiteY15" fmla="*/ 616391 h 631227"/>
              <a:gd name="connsiteX16" fmla="*/ 85725 w 1033147"/>
              <a:gd name="connsiteY16" fmla="*/ 602103 h 631227"/>
              <a:gd name="connsiteX17" fmla="*/ 0 w 1033147"/>
              <a:gd name="connsiteY17" fmla="*/ 487803 h 631227"/>
              <a:gd name="connsiteX18" fmla="*/ 28575 w 1033147"/>
              <a:gd name="connsiteY18" fmla="*/ 402078 h 631227"/>
              <a:gd name="connsiteX19" fmla="*/ 185738 w 1033147"/>
              <a:gd name="connsiteY19" fmla="*/ 402078 h 631227"/>
              <a:gd name="connsiteX20" fmla="*/ 171450 w 1033147"/>
              <a:gd name="connsiteY20" fmla="*/ 444941 h 631227"/>
              <a:gd name="connsiteX21" fmla="*/ 142875 w 1033147"/>
              <a:gd name="connsiteY21" fmla="*/ 402078 h 631227"/>
              <a:gd name="connsiteX22" fmla="*/ 228600 w 1033147"/>
              <a:gd name="connsiteY22" fmla="*/ 344928 h 631227"/>
              <a:gd name="connsiteX23" fmla="*/ 300038 w 1033147"/>
              <a:gd name="connsiteY23" fmla="*/ 359216 h 631227"/>
              <a:gd name="connsiteX24" fmla="*/ 357188 w 1033147"/>
              <a:gd name="connsiteY24" fmla="*/ 444941 h 631227"/>
              <a:gd name="connsiteX25" fmla="*/ 257175 w 1033147"/>
              <a:gd name="connsiteY25" fmla="*/ 473516 h 631227"/>
              <a:gd name="connsiteX26" fmla="*/ 314325 w 1033147"/>
              <a:gd name="connsiteY26" fmla="*/ 316353 h 631227"/>
              <a:gd name="connsiteX27" fmla="*/ 385763 w 1033147"/>
              <a:gd name="connsiteY27" fmla="*/ 302066 h 631227"/>
              <a:gd name="connsiteX28" fmla="*/ 428625 w 1033147"/>
              <a:gd name="connsiteY28" fmla="*/ 316353 h 631227"/>
              <a:gd name="connsiteX29" fmla="*/ 442913 w 1033147"/>
              <a:gd name="connsiteY29" fmla="*/ 430653 h 631227"/>
              <a:gd name="connsiteX30" fmla="*/ 400050 w 1033147"/>
              <a:gd name="connsiteY30" fmla="*/ 444941 h 631227"/>
              <a:gd name="connsiteX31" fmla="*/ 357188 w 1033147"/>
              <a:gd name="connsiteY31" fmla="*/ 330641 h 631227"/>
              <a:gd name="connsiteX32" fmla="*/ 442913 w 1033147"/>
              <a:gd name="connsiteY32" fmla="*/ 344928 h 631227"/>
              <a:gd name="connsiteX33" fmla="*/ 442913 w 1033147"/>
              <a:gd name="connsiteY33" fmla="*/ 430653 h 631227"/>
              <a:gd name="connsiteX34" fmla="*/ 400050 w 1033147"/>
              <a:gd name="connsiteY34" fmla="*/ 444941 h 631227"/>
              <a:gd name="connsiteX35" fmla="*/ 314325 w 1033147"/>
              <a:gd name="connsiteY35" fmla="*/ 416366 h 631227"/>
              <a:gd name="connsiteX36" fmla="*/ 371475 w 1033147"/>
              <a:gd name="connsiteY36" fmla="*/ 330641 h 631227"/>
              <a:gd name="connsiteX37" fmla="*/ 514350 w 1033147"/>
              <a:gd name="connsiteY37" fmla="*/ 387791 h 631227"/>
              <a:gd name="connsiteX38" fmla="*/ 500063 w 1033147"/>
              <a:gd name="connsiteY38" fmla="*/ 444941 h 631227"/>
              <a:gd name="connsiteX39" fmla="*/ 342900 w 1033147"/>
              <a:gd name="connsiteY39" fmla="*/ 416366 h 631227"/>
              <a:gd name="connsiteX40" fmla="*/ 328613 w 1033147"/>
              <a:gd name="connsiteY40" fmla="*/ 373503 h 631227"/>
              <a:gd name="connsiteX41" fmla="*/ 442913 w 1033147"/>
              <a:gd name="connsiteY41" fmla="*/ 330641 h 631227"/>
              <a:gd name="connsiteX42" fmla="*/ 557213 w 1033147"/>
              <a:gd name="connsiteY42" fmla="*/ 387791 h 631227"/>
              <a:gd name="connsiteX43" fmla="*/ 542925 w 1033147"/>
              <a:gd name="connsiteY43" fmla="*/ 430653 h 631227"/>
              <a:gd name="connsiteX44" fmla="*/ 400050 w 1033147"/>
              <a:gd name="connsiteY44" fmla="*/ 416366 h 631227"/>
              <a:gd name="connsiteX45" fmla="*/ 471488 w 1033147"/>
              <a:gd name="connsiteY45" fmla="*/ 273491 h 631227"/>
              <a:gd name="connsiteX46" fmla="*/ 628650 w 1033147"/>
              <a:gd name="connsiteY46" fmla="*/ 330641 h 631227"/>
              <a:gd name="connsiteX47" fmla="*/ 600075 w 1033147"/>
              <a:gd name="connsiteY47" fmla="*/ 387791 h 631227"/>
              <a:gd name="connsiteX48" fmla="*/ 500063 w 1033147"/>
              <a:gd name="connsiteY48" fmla="*/ 373503 h 631227"/>
              <a:gd name="connsiteX49" fmla="*/ 485775 w 1033147"/>
              <a:gd name="connsiteY49" fmla="*/ 259203 h 631227"/>
              <a:gd name="connsiteX50" fmla="*/ 528638 w 1033147"/>
              <a:gd name="connsiteY50" fmla="*/ 230628 h 631227"/>
              <a:gd name="connsiteX51" fmla="*/ 642938 w 1033147"/>
              <a:gd name="connsiteY51" fmla="*/ 244916 h 631227"/>
              <a:gd name="connsiteX52" fmla="*/ 657225 w 1033147"/>
              <a:gd name="connsiteY52" fmla="*/ 359216 h 631227"/>
              <a:gd name="connsiteX53" fmla="*/ 614363 w 1033147"/>
              <a:gd name="connsiteY53" fmla="*/ 373503 h 631227"/>
              <a:gd name="connsiteX54" fmla="*/ 542925 w 1033147"/>
              <a:gd name="connsiteY54" fmla="*/ 359216 h 631227"/>
              <a:gd name="connsiteX55" fmla="*/ 528638 w 1033147"/>
              <a:gd name="connsiteY55" fmla="*/ 202053 h 631227"/>
              <a:gd name="connsiteX56" fmla="*/ 585788 w 1033147"/>
              <a:gd name="connsiteY56" fmla="*/ 187766 h 631227"/>
              <a:gd name="connsiteX57" fmla="*/ 757238 w 1033147"/>
              <a:gd name="connsiteY57" fmla="*/ 216341 h 631227"/>
              <a:gd name="connsiteX58" fmla="*/ 771525 w 1033147"/>
              <a:gd name="connsiteY58" fmla="*/ 259203 h 631227"/>
              <a:gd name="connsiteX59" fmla="*/ 714375 w 1033147"/>
              <a:gd name="connsiteY59" fmla="*/ 344928 h 631227"/>
              <a:gd name="connsiteX60" fmla="*/ 585788 w 1033147"/>
              <a:gd name="connsiteY60" fmla="*/ 330641 h 631227"/>
              <a:gd name="connsiteX61" fmla="*/ 585788 w 1033147"/>
              <a:gd name="connsiteY61" fmla="*/ 202053 h 631227"/>
              <a:gd name="connsiteX62" fmla="*/ 685800 w 1033147"/>
              <a:gd name="connsiteY62" fmla="*/ 159191 h 631227"/>
              <a:gd name="connsiteX63" fmla="*/ 771525 w 1033147"/>
              <a:gd name="connsiteY63" fmla="*/ 173478 h 631227"/>
              <a:gd name="connsiteX64" fmla="*/ 785813 w 1033147"/>
              <a:gd name="connsiteY64" fmla="*/ 330641 h 631227"/>
              <a:gd name="connsiteX65" fmla="*/ 742950 w 1033147"/>
              <a:gd name="connsiteY65" fmla="*/ 344928 h 631227"/>
              <a:gd name="connsiteX66" fmla="*/ 685800 w 1033147"/>
              <a:gd name="connsiteY66" fmla="*/ 316353 h 631227"/>
              <a:gd name="connsiteX67" fmla="*/ 685800 w 1033147"/>
              <a:gd name="connsiteY67" fmla="*/ 159191 h 631227"/>
              <a:gd name="connsiteX68" fmla="*/ 871538 w 1033147"/>
              <a:gd name="connsiteY68" fmla="*/ 216341 h 631227"/>
              <a:gd name="connsiteX69" fmla="*/ 885825 w 1033147"/>
              <a:gd name="connsiteY69" fmla="*/ 259203 h 631227"/>
              <a:gd name="connsiteX70" fmla="*/ 871538 w 1033147"/>
              <a:gd name="connsiteY70" fmla="*/ 302066 h 631227"/>
              <a:gd name="connsiteX71" fmla="*/ 728663 w 1033147"/>
              <a:gd name="connsiteY71" fmla="*/ 302066 h 631227"/>
              <a:gd name="connsiteX72" fmla="*/ 742950 w 1033147"/>
              <a:gd name="connsiteY72" fmla="*/ 230628 h 631227"/>
              <a:gd name="connsiteX73" fmla="*/ 971550 w 1033147"/>
              <a:gd name="connsiteY73" fmla="*/ 244916 h 631227"/>
              <a:gd name="connsiteX74" fmla="*/ 957263 w 1033147"/>
              <a:gd name="connsiteY74" fmla="*/ 330641 h 631227"/>
              <a:gd name="connsiteX75" fmla="*/ 857250 w 1033147"/>
              <a:gd name="connsiteY75" fmla="*/ 330641 h 631227"/>
              <a:gd name="connsiteX76" fmla="*/ 871538 w 1033147"/>
              <a:gd name="connsiteY76" fmla="*/ 202053 h 631227"/>
              <a:gd name="connsiteX77" fmla="*/ 914400 w 1033147"/>
              <a:gd name="connsiteY77" fmla="*/ 187766 h 631227"/>
              <a:gd name="connsiteX78" fmla="*/ 1028700 w 1033147"/>
              <a:gd name="connsiteY78" fmla="*/ 259203 h 631227"/>
              <a:gd name="connsiteX79" fmla="*/ 985838 w 1033147"/>
              <a:gd name="connsiteY79" fmla="*/ 287778 h 631227"/>
              <a:gd name="connsiteX80" fmla="*/ 871538 w 1033147"/>
              <a:gd name="connsiteY80" fmla="*/ 273491 h 631227"/>
              <a:gd name="connsiteX81" fmla="*/ 842963 w 1033147"/>
              <a:gd name="connsiteY81" fmla="*/ 159191 h 631227"/>
              <a:gd name="connsiteX82" fmla="*/ 928688 w 1033147"/>
              <a:gd name="connsiteY82" fmla="*/ 102041 h 631227"/>
              <a:gd name="connsiteX83" fmla="*/ 900113 w 1033147"/>
              <a:gd name="connsiteY83" fmla="*/ 173478 h 631227"/>
              <a:gd name="connsiteX84" fmla="*/ 857250 w 1033147"/>
              <a:gd name="connsiteY84" fmla="*/ 87753 h 631227"/>
              <a:gd name="connsiteX85" fmla="*/ 957263 w 1033147"/>
              <a:gd name="connsiteY85" fmla="*/ 73466 h 631227"/>
              <a:gd name="connsiteX86" fmla="*/ 971550 w 1033147"/>
              <a:gd name="connsiteY86" fmla="*/ 116328 h 631227"/>
              <a:gd name="connsiteX87" fmla="*/ 942975 w 1033147"/>
              <a:gd name="connsiteY87" fmla="*/ 159191 h 631227"/>
              <a:gd name="connsiteX88" fmla="*/ 928688 w 1033147"/>
              <a:gd name="connsiteY88" fmla="*/ 73466 h 631227"/>
              <a:gd name="connsiteX89" fmla="*/ 1014413 w 1033147"/>
              <a:gd name="connsiteY89" fmla="*/ 87753 h 631227"/>
              <a:gd name="connsiteX90" fmla="*/ 942975 w 1033147"/>
              <a:gd name="connsiteY90" fmla="*/ 230628 h 631227"/>
              <a:gd name="connsiteX91" fmla="*/ 900113 w 1033147"/>
              <a:gd name="connsiteY91" fmla="*/ 244916 h 631227"/>
              <a:gd name="connsiteX92" fmla="*/ 857250 w 1033147"/>
              <a:gd name="connsiteY92" fmla="*/ 230628 h 631227"/>
              <a:gd name="connsiteX93" fmla="*/ 814388 w 1033147"/>
              <a:gd name="connsiteY93" fmla="*/ 144903 h 631227"/>
              <a:gd name="connsiteX94" fmla="*/ 842963 w 1033147"/>
              <a:gd name="connsiteY94" fmla="*/ 16316 h 631227"/>
              <a:gd name="connsiteX95" fmla="*/ 971550 w 1033147"/>
              <a:gd name="connsiteY95" fmla="*/ 102041 h 631227"/>
              <a:gd name="connsiteX96" fmla="*/ 957263 w 1033147"/>
              <a:gd name="connsiteY96" fmla="*/ 173478 h 631227"/>
              <a:gd name="connsiteX97" fmla="*/ 800100 w 1033147"/>
              <a:gd name="connsiteY97" fmla="*/ 173478 h 631227"/>
              <a:gd name="connsiteX98" fmla="*/ 785813 w 1033147"/>
              <a:gd name="connsiteY98" fmla="*/ 130616 h 631227"/>
              <a:gd name="connsiteX99" fmla="*/ 914400 w 1033147"/>
              <a:gd name="connsiteY99" fmla="*/ 130616 h 631227"/>
              <a:gd name="connsiteX100" fmla="*/ 857250 w 1033147"/>
              <a:gd name="connsiteY100" fmla="*/ 230628 h 631227"/>
              <a:gd name="connsiteX101" fmla="*/ 757238 w 1033147"/>
              <a:gd name="connsiteY101" fmla="*/ 202053 h 631227"/>
              <a:gd name="connsiteX102" fmla="*/ 785813 w 1033147"/>
              <a:gd name="connsiteY102" fmla="*/ 159191 h 631227"/>
              <a:gd name="connsiteX103" fmla="*/ 842963 w 1033147"/>
              <a:gd name="connsiteY103" fmla="*/ 230628 h 631227"/>
              <a:gd name="connsiteX104" fmla="*/ 828675 w 1033147"/>
              <a:gd name="connsiteY104" fmla="*/ 287778 h 631227"/>
              <a:gd name="connsiteX105" fmla="*/ 728663 w 1033147"/>
              <a:gd name="connsiteY105" fmla="*/ 273491 h 631227"/>
              <a:gd name="connsiteX106" fmla="*/ 728663 w 1033147"/>
              <a:gd name="connsiteY106" fmla="*/ 159191 h 631227"/>
              <a:gd name="connsiteX107" fmla="*/ 800100 w 1033147"/>
              <a:gd name="connsiteY107" fmla="*/ 173478 h 631227"/>
              <a:gd name="connsiteX108" fmla="*/ 814388 w 1033147"/>
              <a:gd name="connsiteY108" fmla="*/ 344928 h 631227"/>
              <a:gd name="connsiteX109" fmla="*/ 771525 w 1033147"/>
              <a:gd name="connsiteY109" fmla="*/ 373503 h 631227"/>
              <a:gd name="connsiteX110" fmla="*/ 585788 w 1033147"/>
              <a:gd name="connsiteY110" fmla="*/ 287778 h 631227"/>
              <a:gd name="connsiteX111" fmla="*/ 600075 w 1033147"/>
              <a:gd name="connsiteY111" fmla="*/ 202053 h 631227"/>
              <a:gd name="connsiteX112" fmla="*/ 685800 w 1033147"/>
              <a:gd name="connsiteY112" fmla="*/ 216341 h 631227"/>
              <a:gd name="connsiteX113" fmla="*/ 700088 w 1033147"/>
              <a:gd name="connsiteY113" fmla="*/ 259203 h 631227"/>
              <a:gd name="connsiteX114" fmla="*/ 714375 w 1033147"/>
              <a:gd name="connsiteY114" fmla="*/ 316353 h 631227"/>
              <a:gd name="connsiteX115" fmla="*/ 685800 w 1033147"/>
              <a:gd name="connsiteY115" fmla="*/ 359216 h 631227"/>
              <a:gd name="connsiteX116" fmla="*/ 542925 w 1033147"/>
              <a:gd name="connsiteY116" fmla="*/ 416366 h 631227"/>
              <a:gd name="connsiteX117" fmla="*/ 471488 w 1033147"/>
              <a:gd name="connsiteY117" fmla="*/ 387791 h 631227"/>
              <a:gd name="connsiteX118" fmla="*/ 557213 w 1033147"/>
              <a:gd name="connsiteY118" fmla="*/ 244916 h 631227"/>
              <a:gd name="connsiteX119" fmla="*/ 657225 w 1033147"/>
              <a:gd name="connsiteY119" fmla="*/ 259203 h 631227"/>
              <a:gd name="connsiteX120" fmla="*/ 557213 w 1033147"/>
              <a:gd name="connsiteY120" fmla="*/ 387791 h 631227"/>
              <a:gd name="connsiteX121" fmla="*/ 414338 w 1033147"/>
              <a:gd name="connsiteY121" fmla="*/ 330641 h 631227"/>
              <a:gd name="connsiteX122" fmla="*/ 428625 w 1033147"/>
              <a:gd name="connsiteY122" fmla="*/ 273491 h 631227"/>
              <a:gd name="connsiteX123" fmla="*/ 471488 w 1033147"/>
              <a:gd name="connsiteY123" fmla="*/ 287778 h 631227"/>
              <a:gd name="connsiteX124" fmla="*/ 400050 w 1033147"/>
              <a:gd name="connsiteY124" fmla="*/ 416366 h 631227"/>
              <a:gd name="connsiteX125" fmla="*/ 285750 w 1033147"/>
              <a:gd name="connsiteY125" fmla="*/ 402078 h 631227"/>
              <a:gd name="connsiteX126" fmla="*/ 257175 w 1033147"/>
              <a:gd name="connsiteY126" fmla="*/ 359216 h 631227"/>
              <a:gd name="connsiteX127" fmla="*/ 285750 w 1033147"/>
              <a:gd name="connsiteY127" fmla="*/ 216341 h 631227"/>
              <a:gd name="connsiteX128" fmla="*/ 400050 w 1033147"/>
              <a:gd name="connsiteY128" fmla="*/ 230628 h 631227"/>
              <a:gd name="connsiteX129" fmla="*/ 414338 w 1033147"/>
              <a:gd name="connsiteY129" fmla="*/ 344928 h 631227"/>
              <a:gd name="connsiteX130" fmla="*/ 285750 w 1033147"/>
              <a:gd name="connsiteY130" fmla="*/ 416366 h 631227"/>
              <a:gd name="connsiteX131" fmla="*/ 200025 w 1033147"/>
              <a:gd name="connsiteY131" fmla="*/ 402078 h 631227"/>
              <a:gd name="connsiteX132" fmla="*/ 271463 w 1033147"/>
              <a:gd name="connsiteY132" fmla="*/ 302066 h 631227"/>
              <a:gd name="connsiteX133" fmla="*/ 314325 w 1033147"/>
              <a:gd name="connsiteY133" fmla="*/ 316353 h 631227"/>
              <a:gd name="connsiteX134" fmla="*/ 314325 w 1033147"/>
              <a:gd name="connsiteY134" fmla="*/ 444941 h 631227"/>
              <a:gd name="connsiteX135" fmla="*/ 271463 w 1033147"/>
              <a:gd name="connsiteY135" fmla="*/ 459228 h 631227"/>
              <a:gd name="connsiteX136" fmla="*/ 228600 w 1033147"/>
              <a:gd name="connsiteY136" fmla="*/ 444941 h 631227"/>
              <a:gd name="connsiteX137" fmla="*/ 185738 w 1033147"/>
              <a:gd name="connsiteY137" fmla="*/ 287778 h 631227"/>
              <a:gd name="connsiteX138" fmla="*/ 200025 w 1033147"/>
              <a:gd name="connsiteY138" fmla="*/ 216341 h 631227"/>
              <a:gd name="connsiteX139" fmla="*/ 342900 w 1033147"/>
              <a:gd name="connsiteY139" fmla="*/ 216341 h 631227"/>
              <a:gd name="connsiteX140" fmla="*/ 342900 w 1033147"/>
              <a:gd name="connsiteY140" fmla="*/ 302066 h 631227"/>
              <a:gd name="connsiteX141" fmla="*/ 300038 w 1033147"/>
              <a:gd name="connsiteY141" fmla="*/ 259203 h 631227"/>
              <a:gd name="connsiteX142" fmla="*/ 342900 w 1033147"/>
              <a:gd name="connsiteY142" fmla="*/ 230628 h 6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33147" h="631227">
                <a:moveTo>
                  <a:pt x="300038" y="387791"/>
                </a:moveTo>
                <a:cubicBezTo>
                  <a:pt x="309563" y="411603"/>
                  <a:pt x="308586" y="443207"/>
                  <a:pt x="328613" y="459228"/>
                </a:cubicBezTo>
                <a:cubicBezTo>
                  <a:pt x="340373" y="468636"/>
                  <a:pt x="371475" y="460001"/>
                  <a:pt x="371475" y="444941"/>
                </a:cubicBezTo>
                <a:cubicBezTo>
                  <a:pt x="371475" y="426477"/>
                  <a:pt x="296319" y="405601"/>
                  <a:pt x="285750" y="402078"/>
                </a:cubicBezTo>
                <a:cubicBezTo>
                  <a:pt x="257175" y="406841"/>
                  <a:pt x="220509" y="395881"/>
                  <a:pt x="200025" y="416366"/>
                </a:cubicBezTo>
                <a:cubicBezTo>
                  <a:pt x="187883" y="428508"/>
                  <a:pt x="225716" y="444941"/>
                  <a:pt x="242888" y="444941"/>
                </a:cubicBezTo>
                <a:cubicBezTo>
                  <a:pt x="260059" y="444941"/>
                  <a:pt x="271463" y="425891"/>
                  <a:pt x="285750" y="416366"/>
                </a:cubicBezTo>
                <a:cubicBezTo>
                  <a:pt x="288681" y="407573"/>
                  <a:pt x="330445" y="329908"/>
                  <a:pt x="257175" y="359216"/>
                </a:cubicBezTo>
                <a:cubicBezTo>
                  <a:pt x="241232" y="365593"/>
                  <a:pt x="238125" y="387791"/>
                  <a:pt x="228600" y="402078"/>
                </a:cubicBezTo>
                <a:cubicBezTo>
                  <a:pt x="251106" y="409580"/>
                  <a:pt x="307683" y="436963"/>
                  <a:pt x="328613" y="402078"/>
                </a:cubicBezTo>
                <a:cubicBezTo>
                  <a:pt x="338716" y="385240"/>
                  <a:pt x="319088" y="363978"/>
                  <a:pt x="314325" y="344928"/>
                </a:cubicBezTo>
                <a:cubicBezTo>
                  <a:pt x="290513" y="349691"/>
                  <a:pt x="263093" y="345746"/>
                  <a:pt x="242888" y="359216"/>
                </a:cubicBezTo>
                <a:cubicBezTo>
                  <a:pt x="218039" y="375782"/>
                  <a:pt x="229636" y="428375"/>
                  <a:pt x="242888" y="444941"/>
                </a:cubicBezTo>
                <a:cubicBezTo>
                  <a:pt x="253615" y="458350"/>
                  <a:pt x="271463" y="463991"/>
                  <a:pt x="285750" y="473516"/>
                </a:cubicBezTo>
                <a:cubicBezTo>
                  <a:pt x="282158" y="505843"/>
                  <a:pt x="302333" y="623304"/>
                  <a:pt x="228600" y="630678"/>
                </a:cubicBezTo>
                <a:cubicBezTo>
                  <a:pt x="195091" y="634029"/>
                  <a:pt x="161925" y="621153"/>
                  <a:pt x="128588" y="616391"/>
                </a:cubicBezTo>
                <a:cubicBezTo>
                  <a:pt x="114300" y="611628"/>
                  <a:pt x="97980" y="610857"/>
                  <a:pt x="85725" y="602103"/>
                </a:cubicBezTo>
                <a:cubicBezTo>
                  <a:pt x="29561" y="561986"/>
                  <a:pt x="27937" y="543678"/>
                  <a:pt x="0" y="487803"/>
                </a:cubicBezTo>
                <a:cubicBezTo>
                  <a:pt x="9525" y="459228"/>
                  <a:pt x="8740" y="424746"/>
                  <a:pt x="28575" y="402078"/>
                </a:cubicBezTo>
                <a:cubicBezTo>
                  <a:pt x="77957" y="345642"/>
                  <a:pt x="134431" y="384976"/>
                  <a:pt x="185738" y="402078"/>
                </a:cubicBezTo>
                <a:cubicBezTo>
                  <a:pt x="180975" y="416366"/>
                  <a:pt x="186511" y="444941"/>
                  <a:pt x="171450" y="444941"/>
                </a:cubicBezTo>
                <a:cubicBezTo>
                  <a:pt x="154278" y="444941"/>
                  <a:pt x="140052" y="419016"/>
                  <a:pt x="142875" y="402078"/>
                </a:cubicBezTo>
                <a:cubicBezTo>
                  <a:pt x="149170" y="364307"/>
                  <a:pt x="201763" y="353874"/>
                  <a:pt x="228600" y="344928"/>
                </a:cubicBezTo>
                <a:cubicBezTo>
                  <a:pt x="252413" y="349691"/>
                  <a:pt x="278317" y="348356"/>
                  <a:pt x="300038" y="359216"/>
                </a:cubicBezTo>
                <a:cubicBezTo>
                  <a:pt x="342847" y="380620"/>
                  <a:pt x="344488" y="406841"/>
                  <a:pt x="357188" y="444941"/>
                </a:cubicBezTo>
                <a:cubicBezTo>
                  <a:pt x="350032" y="466407"/>
                  <a:pt x="326414" y="584299"/>
                  <a:pt x="257175" y="473516"/>
                </a:cubicBezTo>
                <a:cubicBezTo>
                  <a:pt x="234985" y="438012"/>
                  <a:pt x="279432" y="338161"/>
                  <a:pt x="314325" y="316353"/>
                </a:cubicBezTo>
                <a:cubicBezTo>
                  <a:pt x="334918" y="303482"/>
                  <a:pt x="361950" y="306828"/>
                  <a:pt x="385763" y="302066"/>
                </a:cubicBezTo>
                <a:cubicBezTo>
                  <a:pt x="400050" y="306828"/>
                  <a:pt x="416865" y="306945"/>
                  <a:pt x="428625" y="316353"/>
                </a:cubicBezTo>
                <a:cubicBezTo>
                  <a:pt x="464469" y="345028"/>
                  <a:pt x="469337" y="391016"/>
                  <a:pt x="442913" y="430653"/>
                </a:cubicBezTo>
                <a:cubicBezTo>
                  <a:pt x="434559" y="443184"/>
                  <a:pt x="414338" y="440178"/>
                  <a:pt x="400050" y="444941"/>
                </a:cubicBezTo>
                <a:cubicBezTo>
                  <a:pt x="365437" y="436287"/>
                  <a:pt x="245444" y="426421"/>
                  <a:pt x="357188" y="330641"/>
                </a:cubicBezTo>
                <a:cubicBezTo>
                  <a:pt x="379183" y="311788"/>
                  <a:pt x="414338" y="340166"/>
                  <a:pt x="442913" y="344928"/>
                </a:cubicBezTo>
                <a:cubicBezTo>
                  <a:pt x="452437" y="373502"/>
                  <a:pt x="471487" y="402079"/>
                  <a:pt x="442913" y="430653"/>
                </a:cubicBezTo>
                <a:cubicBezTo>
                  <a:pt x="432264" y="441302"/>
                  <a:pt x="414338" y="440178"/>
                  <a:pt x="400050" y="444941"/>
                </a:cubicBezTo>
                <a:cubicBezTo>
                  <a:pt x="371475" y="435416"/>
                  <a:pt x="331832" y="440876"/>
                  <a:pt x="314325" y="416366"/>
                </a:cubicBezTo>
                <a:cubicBezTo>
                  <a:pt x="267907" y="351380"/>
                  <a:pt x="345054" y="339448"/>
                  <a:pt x="371475" y="330641"/>
                </a:cubicBezTo>
                <a:cubicBezTo>
                  <a:pt x="413600" y="335906"/>
                  <a:pt x="504375" y="317967"/>
                  <a:pt x="514350" y="387791"/>
                </a:cubicBezTo>
                <a:cubicBezTo>
                  <a:pt x="517127" y="407230"/>
                  <a:pt x="504825" y="425891"/>
                  <a:pt x="500063" y="444941"/>
                </a:cubicBezTo>
                <a:cubicBezTo>
                  <a:pt x="447675" y="435416"/>
                  <a:pt x="392051" y="436846"/>
                  <a:pt x="342900" y="416366"/>
                </a:cubicBezTo>
                <a:cubicBezTo>
                  <a:pt x="328998" y="410573"/>
                  <a:pt x="323020" y="387486"/>
                  <a:pt x="328613" y="373503"/>
                </a:cubicBezTo>
                <a:cubicBezTo>
                  <a:pt x="341410" y="341511"/>
                  <a:pt x="425732" y="334077"/>
                  <a:pt x="442913" y="330641"/>
                </a:cubicBezTo>
                <a:cubicBezTo>
                  <a:pt x="487474" y="338068"/>
                  <a:pt x="547009" y="326564"/>
                  <a:pt x="557213" y="387791"/>
                </a:cubicBezTo>
                <a:cubicBezTo>
                  <a:pt x="559689" y="402646"/>
                  <a:pt x="547688" y="416366"/>
                  <a:pt x="542925" y="430653"/>
                </a:cubicBezTo>
                <a:cubicBezTo>
                  <a:pt x="495300" y="425891"/>
                  <a:pt x="429949" y="453740"/>
                  <a:pt x="400050" y="416366"/>
                </a:cubicBezTo>
                <a:cubicBezTo>
                  <a:pt x="316254" y="311621"/>
                  <a:pt x="426634" y="288442"/>
                  <a:pt x="471488" y="273491"/>
                </a:cubicBezTo>
                <a:cubicBezTo>
                  <a:pt x="497651" y="276107"/>
                  <a:pt x="640668" y="246515"/>
                  <a:pt x="628650" y="330641"/>
                </a:cubicBezTo>
                <a:cubicBezTo>
                  <a:pt x="625638" y="351725"/>
                  <a:pt x="609600" y="368741"/>
                  <a:pt x="600075" y="387791"/>
                </a:cubicBezTo>
                <a:cubicBezTo>
                  <a:pt x="566738" y="383028"/>
                  <a:pt x="530836" y="387180"/>
                  <a:pt x="500063" y="373503"/>
                </a:cubicBezTo>
                <a:cubicBezTo>
                  <a:pt x="456283" y="354045"/>
                  <a:pt x="470574" y="285805"/>
                  <a:pt x="485775" y="259203"/>
                </a:cubicBezTo>
                <a:cubicBezTo>
                  <a:pt x="494294" y="244294"/>
                  <a:pt x="514350" y="240153"/>
                  <a:pt x="528638" y="230628"/>
                </a:cubicBezTo>
                <a:cubicBezTo>
                  <a:pt x="566738" y="235391"/>
                  <a:pt x="607288" y="230656"/>
                  <a:pt x="642938" y="244916"/>
                </a:cubicBezTo>
                <a:cubicBezTo>
                  <a:pt x="686329" y="262272"/>
                  <a:pt x="672978" y="335587"/>
                  <a:pt x="657225" y="359216"/>
                </a:cubicBezTo>
                <a:cubicBezTo>
                  <a:pt x="648871" y="371747"/>
                  <a:pt x="628650" y="368741"/>
                  <a:pt x="614363" y="373503"/>
                </a:cubicBezTo>
                <a:cubicBezTo>
                  <a:pt x="590550" y="368741"/>
                  <a:pt x="562686" y="373331"/>
                  <a:pt x="542925" y="359216"/>
                </a:cubicBezTo>
                <a:cubicBezTo>
                  <a:pt x="500577" y="328968"/>
                  <a:pt x="509303" y="232989"/>
                  <a:pt x="528638" y="202053"/>
                </a:cubicBezTo>
                <a:cubicBezTo>
                  <a:pt x="539045" y="185402"/>
                  <a:pt x="566738" y="192528"/>
                  <a:pt x="585788" y="187766"/>
                </a:cubicBezTo>
                <a:cubicBezTo>
                  <a:pt x="642938" y="197291"/>
                  <a:pt x="703162" y="195542"/>
                  <a:pt x="757238" y="216341"/>
                </a:cubicBezTo>
                <a:cubicBezTo>
                  <a:pt x="771294" y="221747"/>
                  <a:pt x="771525" y="244143"/>
                  <a:pt x="771525" y="259203"/>
                </a:cubicBezTo>
                <a:cubicBezTo>
                  <a:pt x="771525" y="320711"/>
                  <a:pt x="757441" y="316218"/>
                  <a:pt x="714375" y="344928"/>
                </a:cubicBezTo>
                <a:cubicBezTo>
                  <a:pt x="671513" y="340166"/>
                  <a:pt x="626318" y="345379"/>
                  <a:pt x="585788" y="330641"/>
                </a:cubicBezTo>
                <a:cubicBezTo>
                  <a:pt x="529221" y="310071"/>
                  <a:pt x="571576" y="221002"/>
                  <a:pt x="585788" y="202053"/>
                </a:cubicBezTo>
                <a:cubicBezTo>
                  <a:pt x="597558" y="186359"/>
                  <a:pt x="664345" y="166343"/>
                  <a:pt x="685800" y="159191"/>
                </a:cubicBezTo>
                <a:cubicBezTo>
                  <a:pt x="714375" y="163953"/>
                  <a:pt x="748350" y="156097"/>
                  <a:pt x="771525" y="173478"/>
                </a:cubicBezTo>
                <a:cubicBezTo>
                  <a:pt x="810543" y="202742"/>
                  <a:pt x="804673" y="297637"/>
                  <a:pt x="785813" y="330641"/>
                </a:cubicBezTo>
                <a:cubicBezTo>
                  <a:pt x="778341" y="343717"/>
                  <a:pt x="757238" y="340166"/>
                  <a:pt x="742950" y="344928"/>
                </a:cubicBezTo>
                <a:cubicBezTo>
                  <a:pt x="723900" y="335403"/>
                  <a:pt x="699661" y="332524"/>
                  <a:pt x="685800" y="316353"/>
                </a:cubicBezTo>
                <a:cubicBezTo>
                  <a:pt x="633315" y="255121"/>
                  <a:pt x="664058" y="224417"/>
                  <a:pt x="685800" y="159191"/>
                </a:cubicBezTo>
                <a:cubicBezTo>
                  <a:pt x="783888" y="168999"/>
                  <a:pt x="822226" y="142374"/>
                  <a:pt x="871538" y="216341"/>
                </a:cubicBezTo>
                <a:cubicBezTo>
                  <a:pt x="879892" y="228872"/>
                  <a:pt x="881063" y="244916"/>
                  <a:pt x="885825" y="259203"/>
                </a:cubicBezTo>
                <a:cubicBezTo>
                  <a:pt x="881063" y="273491"/>
                  <a:pt x="882187" y="291417"/>
                  <a:pt x="871538" y="302066"/>
                </a:cubicBezTo>
                <a:cubicBezTo>
                  <a:pt x="818982" y="354623"/>
                  <a:pt x="789997" y="322511"/>
                  <a:pt x="728663" y="302066"/>
                </a:cubicBezTo>
                <a:cubicBezTo>
                  <a:pt x="733425" y="278253"/>
                  <a:pt x="722126" y="243122"/>
                  <a:pt x="742950" y="230628"/>
                </a:cubicBezTo>
                <a:cubicBezTo>
                  <a:pt x="815999" y="186798"/>
                  <a:pt x="902425" y="225166"/>
                  <a:pt x="971550" y="244916"/>
                </a:cubicBezTo>
                <a:cubicBezTo>
                  <a:pt x="966788" y="273491"/>
                  <a:pt x="971636" y="305489"/>
                  <a:pt x="957263" y="330641"/>
                </a:cubicBezTo>
                <a:cubicBezTo>
                  <a:pt x="939329" y="362026"/>
                  <a:pt x="872220" y="334383"/>
                  <a:pt x="857250" y="330641"/>
                </a:cubicBezTo>
                <a:cubicBezTo>
                  <a:pt x="846280" y="275788"/>
                  <a:pt x="825530" y="248061"/>
                  <a:pt x="871538" y="202053"/>
                </a:cubicBezTo>
                <a:cubicBezTo>
                  <a:pt x="882187" y="191404"/>
                  <a:pt x="900113" y="192528"/>
                  <a:pt x="914400" y="187766"/>
                </a:cubicBezTo>
                <a:cubicBezTo>
                  <a:pt x="948080" y="192577"/>
                  <a:pt x="1056259" y="176527"/>
                  <a:pt x="1028700" y="259203"/>
                </a:cubicBezTo>
                <a:cubicBezTo>
                  <a:pt x="1023270" y="275493"/>
                  <a:pt x="1000125" y="278253"/>
                  <a:pt x="985838" y="287778"/>
                </a:cubicBezTo>
                <a:cubicBezTo>
                  <a:pt x="947738" y="283016"/>
                  <a:pt x="907623" y="286613"/>
                  <a:pt x="871538" y="273491"/>
                </a:cubicBezTo>
                <a:cubicBezTo>
                  <a:pt x="814614" y="252791"/>
                  <a:pt x="820975" y="203168"/>
                  <a:pt x="842963" y="159191"/>
                </a:cubicBezTo>
                <a:cubicBezTo>
                  <a:pt x="864369" y="116380"/>
                  <a:pt x="890587" y="114741"/>
                  <a:pt x="928688" y="102041"/>
                </a:cubicBezTo>
                <a:cubicBezTo>
                  <a:pt x="939849" y="118782"/>
                  <a:pt x="1008876" y="191604"/>
                  <a:pt x="900113" y="173478"/>
                </a:cubicBezTo>
                <a:cubicBezTo>
                  <a:pt x="880563" y="170220"/>
                  <a:pt x="861726" y="101180"/>
                  <a:pt x="857250" y="87753"/>
                </a:cubicBezTo>
                <a:cubicBezTo>
                  <a:pt x="888231" y="72263"/>
                  <a:pt x="922225" y="38428"/>
                  <a:pt x="957263" y="73466"/>
                </a:cubicBezTo>
                <a:cubicBezTo>
                  <a:pt x="967912" y="84115"/>
                  <a:pt x="966788" y="102041"/>
                  <a:pt x="971550" y="116328"/>
                </a:cubicBezTo>
                <a:cubicBezTo>
                  <a:pt x="962025" y="130616"/>
                  <a:pt x="960147" y="159191"/>
                  <a:pt x="942975" y="159191"/>
                </a:cubicBezTo>
                <a:cubicBezTo>
                  <a:pt x="887581" y="159191"/>
                  <a:pt x="925165" y="84035"/>
                  <a:pt x="928688" y="73466"/>
                </a:cubicBezTo>
                <a:cubicBezTo>
                  <a:pt x="957263" y="78228"/>
                  <a:pt x="999059" y="63187"/>
                  <a:pt x="1014413" y="87753"/>
                </a:cubicBezTo>
                <a:cubicBezTo>
                  <a:pt x="1056902" y="155736"/>
                  <a:pt x="984538" y="206878"/>
                  <a:pt x="942975" y="230628"/>
                </a:cubicBezTo>
                <a:cubicBezTo>
                  <a:pt x="929899" y="238100"/>
                  <a:pt x="914400" y="240153"/>
                  <a:pt x="900113" y="244916"/>
                </a:cubicBezTo>
                <a:cubicBezTo>
                  <a:pt x="885825" y="240153"/>
                  <a:pt x="869010" y="240036"/>
                  <a:pt x="857250" y="230628"/>
                </a:cubicBezTo>
                <a:cubicBezTo>
                  <a:pt x="832070" y="210484"/>
                  <a:pt x="823800" y="173140"/>
                  <a:pt x="814388" y="144903"/>
                </a:cubicBezTo>
                <a:cubicBezTo>
                  <a:pt x="823913" y="102041"/>
                  <a:pt x="808304" y="43273"/>
                  <a:pt x="842963" y="16316"/>
                </a:cubicBezTo>
                <a:cubicBezTo>
                  <a:pt x="917323" y="-41520"/>
                  <a:pt x="955808" y="70556"/>
                  <a:pt x="971550" y="102041"/>
                </a:cubicBezTo>
                <a:cubicBezTo>
                  <a:pt x="966788" y="125853"/>
                  <a:pt x="972809" y="154823"/>
                  <a:pt x="957263" y="173478"/>
                </a:cubicBezTo>
                <a:cubicBezTo>
                  <a:pt x="930985" y="205012"/>
                  <a:pt x="810577" y="174975"/>
                  <a:pt x="800100" y="173478"/>
                </a:cubicBezTo>
                <a:cubicBezTo>
                  <a:pt x="795338" y="159191"/>
                  <a:pt x="778065" y="143530"/>
                  <a:pt x="785813" y="130616"/>
                </a:cubicBezTo>
                <a:cubicBezTo>
                  <a:pt x="820691" y="72487"/>
                  <a:pt x="877629" y="115907"/>
                  <a:pt x="914400" y="130616"/>
                </a:cubicBezTo>
                <a:cubicBezTo>
                  <a:pt x="907939" y="156463"/>
                  <a:pt x="900903" y="226263"/>
                  <a:pt x="857250" y="230628"/>
                </a:cubicBezTo>
                <a:cubicBezTo>
                  <a:pt x="822751" y="234078"/>
                  <a:pt x="790575" y="211578"/>
                  <a:pt x="757238" y="202053"/>
                </a:cubicBezTo>
                <a:cubicBezTo>
                  <a:pt x="766763" y="187766"/>
                  <a:pt x="768975" y="162558"/>
                  <a:pt x="785813" y="159191"/>
                </a:cubicBezTo>
                <a:cubicBezTo>
                  <a:pt x="826203" y="151113"/>
                  <a:pt x="836403" y="210950"/>
                  <a:pt x="842963" y="230628"/>
                </a:cubicBezTo>
                <a:cubicBezTo>
                  <a:pt x="838200" y="249678"/>
                  <a:pt x="840942" y="272445"/>
                  <a:pt x="828675" y="287778"/>
                </a:cubicBezTo>
                <a:cubicBezTo>
                  <a:pt x="798642" y="325319"/>
                  <a:pt x="752565" y="285442"/>
                  <a:pt x="728663" y="273491"/>
                </a:cubicBezTo>
                <a:cubicBezTo>
                  <a:pt x="719332" y="245500"/>
                  <a:pt x="691045" y="184269"/>
                  <a:pt x="728663" y="159191"/>
                </a:cubicBezTo>
                <a:cubicBezTo>
                  <a:pt x="748868" y="145721"/>
                  <a:pt x="776288" y="168716"/>
                  <a:pt x="800100" y="173478"/>
                </a:cubicBezTo>
                <a:cubicBezTo>
                  <a:pt x="834369" y="242016"/>
                  <a:pt x="852008" y="250877"/>
                  <a:pt x="814388" y="344928"/>
                </a:cubicBezTo>
                <a:cubicBezTo>
                  <a:pt x="808011" y="360871"/>
                  <a:pt x="785813" y="363978"/>
                  <a:pt x="771525" y="373503"/>
                </a:cubicBezTo>
                <a:cubicBezTo>
                  <a:pt x="693458" y="364829"/>
                  <a:pt x="612724" y="386542"/>
                  <a:pt x="585788" y="287778"/>
                </a:cubicBezTo>
                <a:cubicBezTo>
                  <a:pt x="578166" y="259830"/>
                  <a:pt x="595313" y="230628"/>
                  <a:pt x="600075" y="202053"/>
                </a:cubicBezTo>
                <a:cubicBezTo>
                  <a:pt x="628650" y="206816"/>
                  <a:pt x="660648" y="201968"/>
                  <a:pt x="685800" y="216341"/>
                </a:cubicBezTo>
                <a:cubicBezTo>
                  <a:pt x="698876" y="223813"/>
                  <a:pt x="695951" y="244722"/>
                  <a:pt x="700088" y="259203"/>
                </a:cubicBezTo>
                <a:cubicBezTo>
                  <a:pt x="705483" y="278084"/>
                  <a:pt x="709613" y="297303"/>
                  <a:pt x="714375" y="316353"/>
                </a:cubicBezTo>
                <a:cubicBezTo>
                  <a:pt x="704850" y="330641"/>
                  <a:pt x="698838" y="348041"/>
                  <a:pt x="685800" y="359216"/>
                </a:cubicBezTo>
                <a:cubicBezTo>
                  <a:pt x="629642" y="407351"/>
                  <a:pt x="610022" y="402946"/>
                  <a:pt x="542925" y="416366"/>
                </a:cubicBezTo>
                <a:cubicBezTo>
                  <a:pt x="519113" y="406841"/>
                  <a:pt x="478236" y="412534"/>
                  <a:pt x="471488" y="387791"/>
                </a:cubicBezTo>
                <a:cubicBezTo>
                  <a:pt x="435859" y="257150"/>
                  <a:pt x="488083" y="262198"/>
                  <a:pt x="557213" y="244916"/>
                </a:cubicBezTo>
                <a:cubicBezTo>
                  <a:pt x="590550" y="249678"/>
                  <a:pt x="640517" y="229964"/>
                  <a:pt x="657225" y="259203"/>
                </a:cubicBezTo>
                <a:cubicBezTo>
                  <a:pt x="683981" y="306026"/>
                  <a:pt x="580093" y="370631"/>
                  <a:pt x="557213" y="387791"/>
                </a:cubicBezTo>
                <a:cubicBezTo>
                  <a:pt x="493622" y="380725"/>
                  <a:pt x="414338" y="411314"/>
                  <a:pt x="414338" y="330641"/>
                </a:cubicBezTo>
                <a:cubicBezTo>
                  <a:pt x="414338" y="311005"/>
                  <a:pt x="423863" y="292541"/>
                  <a:pt x="428625" y="273491"/>
                </a:cubicBezTo>
                <a:cubicBezTo>
                  <a:pt x="442913" y="278253"/>
                  <a:pt x="469620" y="272834"/>
                  <a:pt x="471488" y="287778"/>
                </a:cubicBezTo>
                <a:cubicBezTo>
                  <a:pt x="482373" y="374851"/>
                  <a:pt x="449883" y="383145"/>
                  <a:pt x="400050" y="416366"/>
                </a:cubicBezTo>
                <a:cubicBezTo>
                  <a:pt x="361950" y="411603"/>
                  <a:pt x="321400" y="416338"/>
                  <a:pt x="285750" y="402078"/>
                </a:cubicBezTo>
                <a:cubicBezTo>
                  <a:pt x="269807" y="395701"/>
                  <a:pt x="257175" y="376387"/>
                  <a:pt x="257175" y="359216"/>
                </a:cubicBezTo>
                <a:cubicBezTo>
                  <a:pt x="257175" y="310648"/>
                  <a:pt x="276225" y="263966"/>
                  <a:pt x="285750" y="216341"/>
                </a:cubicBezTo>
                <a:cubicBezTo>
                  <a:pt x="323850" y="221103"/>
                  <a:pt x="364400" y="216368"/>
                  <a:pt x="400050" y="230628"/>
                </a:cubicBezTo>
                <a:cubicBezTo>
                  <a:pt x="443440" y="247984"/>
                  <a:pt x="430091" y="321299"/>
                  <a:pt x="414338" y="344928"/>
                </a:cubicBezTo>
                <a:cubicBezTo>
                  <a:pt x="376159" y="402196"/>
                  <a:pt x="341195" y="402504"/>
                  <a:pt x="285750" y="416366"/>
                </a:cubicBezTo>
                <a:cubicBezTo>
                  <a:pt x="257175" y="411603"/>
                  <a:pt x="216863" y="425651"/>
                  <a:pt x="200025" y="402078"/>
                </a:cubicBezTo>
                <a:cubicBezTo>
                  <a:pt x="138986" y="316622"/>
                  <a:pt x="239456" y="310067"/>
                  <a:pt x="271463" y="302066"/>
                </a:cubicBezTo>
                <a:cubicBezTo>
                  <a:pt x="285750" y="306828"/>
                  <a:pt x="303676" y="305704"/>
                  <a:pt x="314325" y="316353"/>
                </a:cubicBezTo>
                <a:cubicBezTo>
                  <a:pt x="341359" y="343387"/>
                  <a:pt x="324194" y="427671"/>
                  <a:pt x="314325" y="444941"/>
                </a:cubicBezTo>
                <a:cubicBezTo>
                  <a:pt x="306853" y="458017"/>
                  <a:pt x="285750" y="454466"/>
                  <a:pt x="271463" y="459228"/>
                </a:cubicBezTo>
                <a:cubicBezTo>
                  <a:pt x="257175" y="454466"/>
                  <a:pt x="239249" y="455590"/>
                  <a:pt x="228600" y="444941"/>
                </a:cubicBezTo>
                <a:cubicBezTo>
                  <a:pt x="192237" y="408578"/>
                  <a:pt x="191538" y="328382"/>
                  <a:pt x="185738" y="287778"/>
                </a:cubicBezTo>
                <a:cubicBezTo>
                  <a:pt x="190500" y="263966"/>
                  <a:pt x="185910" y="236102"/>
                  <a:pt x="200025" y="216341"/>
                </a:cubicBezTo>
                <a:cubicBezTo>
                  <a:pt x="240453" y="159741"/>
                  <a:pt x="298718" y="201614"/>
                  <a:pt x="342900" y="216341"/>
                </a:cubicBezTo>
                <a:cubicBezTo>
                  <a:pt x="342900" y="216341"/>
                  <a:pt x="419101" y="302066"/>
                  <a:pt x="342900" y="302066"/>
                </a:cubicBezTo>
                <a:cubicBezTo>
                  <a:pt x="322694" y="302066"/>
                  <a:pt x="314325" y="273491"/>
                  <a:pt x="300038" y="259203"/>
                </a:cubicBezTo>
                <a:cubicBezTo>
                  <a:pt x="317592" y="188985"/>
                  <a:pt x="300440" y="188168"/>
                  <a:pt x="342900" y="230628"/>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3" name="Freeform 42"/>
          <p:cNvSpPr/>
          <p:nvPr/>
        </p:nvSpPr>
        <p:spPr>
          <a:xfrm>
            <a:off x="10386241" y="2017807"/>
            <a:ext cx="1515327" cy="457980"/>
          </a:xfrm>
          <a:custGeom>
            <a:avLst/>
            <a:gdLst>
              <a:gd name="connsiteX0" fmla="*/ 114300 w 1515327"/>
              <a:gd name="connsiteY0" fmla="*/ 200025 h 457980"/>
              <a:gd name="connsiteX1" fmla="*/ 257175 w 1515327"/>
              <a:gd name="connsiteY1" fmla="*/ 171450 h 457980"/>
              <a:gd name="connsiteX2" fmla="*/ 271463 w 1515327"/>
              <a:gd name="connsiteY2" fmla="*/ 214312 h 457980"/>
              <a:gd name="connsiteX3" fmla="*/ 228600 w 1515327"/>
              <a:gd name="connsiteY3" fmla="*/ 328612 h 457980"/>
              <a:gd name="connsiteX4" fmla="*/ 85725 w 1515327"/>
              <a:gd name="connsiteY4" fmla="*/ 300037 h 457980"/>
              <a:gd name="connsiteX5" fmla="*/ 85725 w 1515327"/>
              <a:gd name="connsiteY5" fmla="*/ 100012 h 457980"/>
              <a:gd name="connsiteX6" fmla="*/ 114300 w 1515327"/>
              <a:gd name="connsiteY6" fmla="*/ 57150 h 457980"/>
              <a:gd name="connsiteX7" fmla="*/ 257175 w 1515327"/>
              <a:gd name="connsiteY7" fmla="*/ 85725 h 457980"/>
              <a:gd name="connsiteX8" fmla="*/ 271463 w 1515327"/>
              <a:gd name="connsiteY8" fmla="*/ 128587 h 457980"/>
              <a:gd name="connsiteX9" fmla="*/ 285750 w 1515327"/>
              <a:gd name="connsiteY9" fmla="*/ 185737 h 457980"/>
              <a:gd name="connsiteX10" fmla="*/ 200025 w 1515327"/>
              <a:gd name="connsiteY10" fmla="*/ 285750 h 457980"/>
              <a:gd name="connsiteX11" fmla="*/ 157163 w 1515327"/>
              <a:gd name="connsiteY11" fmla="*/ 300037 h 457980"/>
              <a:gd name="connsiteX12" fmla="*/ 114300 w 1515327"/>
              <a:gd name="connsiteY12" fmla="*/ 285750 h 457980"/>
              <a:gd name="connsiteX13" fmla="*/ 128588 w 1515327"/>
              <a:gd name="connsiteY13" fmla="*/ 228600 h 457980"/>
              <a:gd name="connsiteX14" fmla="*/ 242888 w 1515327"/>
              <a:gd name="connsiteY14" fmla="*/ 257175 h 457980"/>
              <a:gd name="connsiteX15" fmla="*/ 257175 w 1515327"/>
              <a:gd name="connsiteY15" fmla="*/ 328612 h 457980"/>
              <a:gd name="connsiteX16" fmla="*/ 185738 w 1515327"/>
              <a:gd name="connsiteY16" fmla="*/ 442912 h 457980"/>
              <a:gd name="connsiteX17" fmla="*/ 28575 w 1515327"/>
              <a:gd name="connsiteY17" fmla="*/ 357187 h 457980"/>
              <a:gd name="connsiteX18" fmla="*/ 0 w 1515327"/>
              <a:gd name="connsiteY18" fmla="*/ 271462 h 457980"/>
              <a:gd name="connsiteX19" fmla="*/ 71438 w 1515327"/>
              <a:gd name="connsiteY19" fmla="*/ 142875 h 457980"/>
              <a:gd name="connsiteX20" fmla="*/ 200025 w 1515327"/>
              <a:gd name="connsiteY20" fmla="*/ 157162 h 457980"/>
              <a:gd name="connsiteX21" fmla="*/ 242888 w 1515327"/>
              <a:gd name="connsiteY21" fmla="*/ 171450 h 457980"/>
              <a:gd name="connsiteX22" fmla="*/ 300038 w 1515327"/>
              <a:gd name="connsiteY22" fmla="*/ 257175 h 457980"/>
              <a:gd name="connsiteX23" fmla="*/ 285750 w 1515327"/>
              <a:gd name="connsiteY23" fmla="*/ 328612 h 457980"/>
              <a:gd name="connsiteX24" fmla="*/ 242888 w 1515327"/>
              <a:gd name="connsiteY24" fmla="*/ 342900 h 457980"/>
              <a:gd name="connsiteX25" fmla="*/ 185738 w 1515327"/>
              <a:gd name="connsiteY25" fmla="*/ 357187 h 457980"/>
              <a:gd name="connsiteX26" fmla="*/ 42863 w 1515327"/>
              <a:gd name="connsiteY26" fmla="*/ 328612 h 457980"/>
              <a:gd name="connsiteX27" fmla="*/ 28575 w 1515327"/>
              <a:gd name="connsiteY27" fmla="*/ 285750 h 457980"/>
              <a:gd name="connsiteX28" fmla="*/ 85725 w 1515327"/>
              <a:gd name="connsiteY28" fmla="*/ 171450 h 457980"/>
              <a:gd name="connsiteX29" fmla="*/ 371475 w 1515327"/>
              <a:gd name="connsiteY29" fmla="*/ 242887 h 457980"/>
              <a:gd name="connsiteX30" fmla="*/ 385763 w 1515327"/>
              <a:gd name="connsiteY30" fmla="*/ 314325 h 457980"/>
              <a:gd name="connsiteX31" fmla="*/ 371475 w 1515327"/>
              <a:gd name="connsiteY31" fmla="*/ 428625 h 457980"/>
              <a:gd name="connsiteX32" fmla="*/ 228600 w 1515327"/>
              <a:gd name="connsiteY32" fmla="*/ 442912 h 457980"/>
              <a:gd name="connsiteX33" fmla="*/ 214313 w 1515327"/>
              <a:gd name="connsiteY33" fmla="*/ 385762 h 457980"/>
              <a:gd name="connsiteX34" fmla="*/ 228600 w 1515327"/>
              <a:gd name="connsiteY34" fmla="*/ 271462 h 457980"/>
              <a:gd name="connsiteX35" fmla="*/ 371475 w 1515327"/>
              <a:gd name="connsiteY35" fmla="*/ 214312 h 457980"/>
              <a:gd name="connsiteX36" fmla="*/ 514350 w 1515327"/>
              <a:gd name="connsiteY36" fmla="*/ 242887 h 457980"/>
              <a:gd name="connsiteX37" fmla="*/ 557213 w 1515327"/>
              <a:gd name="connsiteY37" fmla="*/ 285750 h 457980"/>
              <a:gd name="connsiteX38" fmla="*/ 542925 w 1515327"/>
              <a:gd name="connsiteY38" fmla="*/ 328612 h 457980"/>
              <a:gd name="connsiteX39" fmla="*/ 442913 w 1515327"/>
              <a:gd name="connsiteY39" fmla="*/ 314325 h 457980"/>
              <a:gd name="connsiteX40" fmla="*/ 428625 w 1515327"/>
              <a:gd name="connsiteY40" fmla="*/ 257175 h 457980"/>
              <a:gd name="connsiteX41" fmla="*/ 500063 w 1515327"/>
              <a:gd name="connsiteY41" fmla="*/ 142875 h 457980"/>
              <a:gd name="connsiteX42" fmla="*/ 585788 w 1515327"/>
              <a:gd name="connsiteY42" fmla="*/ 171450 h 457980"/>
              <a:gd name="connsiteX43" fmla="*/ 614363 w 1515327"/>
              <a:gd name="connsiteY43" fmla="*/ 285750 h 457980"/>
              <a:gd name="connsiteX44" fmla="*/ 571500 w 1515327"/>
              <a:gd name="connsiteY44" fmla="*/ 314325 h 457980"/>
              <a:gd name="connsiteX45" fmla="*/ 500063 w 1515327"/>
              <a:gd name="connsiteY45" fmla="*/ 300037 h 457980"/>
              <a:gd name="connsiteX46" fmla="*/ 485775 w 1515327"/>
              <a:gd name="connsiteY46" fmla="*/ 157162 h 457980"/>
              <a:gd name="connsiteX47" fmla="*/ 528638 w 1515327"/>
              <a:gd name="connsiteY47" fmla="*/ 128587 h 457980"/>
              <a:gd name="connsiteX48" fmla="*/ 585788 w 1515327"/>
              <a:gd name="connsiteY48" fmla="*/ 142875 h 457980"/>
              <a:gd name="connsiteX49" fmla="*/ 657225 w 1515327"/>
              <a:gd name="connsiteY49" fmla="*/ 271462 h 457980"/>
              <a:gd name="connsiteX50" fmla="*/ 671513 w 1515327"/>
              <a:gd name="connsiteY50" fmla="*/ 328612 h 457980"/>
              <a:gd name="connsiteX51" fmla="*/ 642938 w 1515327"/>
              <a:gd name="connsiteY51" fmla="*/ 400050 h 457980"/>
              <a:gd name="connsiteX52" fmla="*/ 471488 w 1515327"/>
              <a:gd name="connsiteY52" fmla="*/ 414337 h 457980"/>
              <a:gd name="connsiteX53" fmla="*/ 414338 w 1515327"/>
              <a:gd name="connsiteY53" fmla="*/ 385762 h 457980"/>
              <a:gd name="connsiteX54" fmla="*/ 357188 w 1515327"/>
              <a:gd name="connsiteY54" fmla="*/ 285750 h 457980"/>
              <a:gd name="connsiteX55" fmla="*/ 371475 w 1515327"/>
              <a:gd name="connsiteY55" fmla="*/ 171450 h 457980"/>
              <a:gd name="connsiteX56" fmla="*/ 414338 w 1515327"/>
              <a:gd name="connsiteY56" fmla="*/ 142875 h 457980"/>
              <a:gd name="connsiteX57" fmla="*/ 600075 w 1515327"/>
              <a:gd name="connsiteY57" fmla="*/ 185737 h 457980"/>
              <a:gd name="connsiteX58" fmla="*/ 628650 w 1515327"/>
              <a:gd name="connsiteY58" fmla="*/ 228600 h 457980"/>
              <a:gd name="connsiteX59" fmla="*/ 528638 w 1515327"/>
              <a:gd name="connsiteY59" fmla="*/ 342900 h 457980"/>
              <a:gd name="connsiteX60" fmla="*/ 485775 w 1515327"/>
              <a:gd name="connsiteY60" fmla="*/ 357187 h 457980"/>
              <a:gd name="connsiteX61" fmla="*/ 400050 w 1515327"/>
              <a:gd name="connsiteY61" fmla="*/ 371475 h 457980"/>
              <a:gd name="connsiteX62" fmla="*/ 314325 w 1515327"/>
              <a:gd name="connsiteY62" fmla="*/ 357187 h 457980"/>
              <a:gd name="connsiteX63" fmla="*/ 385763 w 1515327"/>
              <a:gd name="connsiteY63" fmla="*/ 228600 h 457980"/>
              <a:gd name="connsiteX64" fmla="*/ 428625 w 1515327"/>
              <a:gd name="connsiteY64" fmla="*/ 185737 h 457980"/>
              <a:gd name="connsiteX65" fmla="*/ 500063 w 1515327"/>
              <a:gd name="connsiteY65" fmla="*/ 171450 h 457980"/>
              <a:gd name="connsiteX66" fmla="*/ 585788 w 1515327"/>
              <a:gd name="connsiteY66" fmla="*/ 185737 h 457980"/>
              <a:gd name="connsiteX67" fmla="*/ 685800 w 1515327"/>
              <a:gd name="connsiteY67" fmla="*/ 228600 h 457980"/>
              <a:gd name="connsiteX68" fmla="*/ 742950 w 1515327"/>
              <a:gd name="connsiteY68" fmla="*/ 271462 h 457980"/>
              <a:gd name="connsiteX69" fmla="*/ 742950 w 1515327"/>
              <a:gd name="connsiteY69" fmla="*/ 414337 h 457980"/>
              <a:gd name="connsiteX70" fmla="*/ 614363 w 1515327"/>
              <a:gd name="connsiteY70" fmla="*/ 400050 h 457980"/>
              <a:gd name="connsiteX71" fmla="*/ 571500 w 1515327"/>
              <a:gd name="connsiteY71" fmla="*/ 357187 h 457980"/>
              <a:gd name="connsiteX72" fmla="*/ 585788 w 1515327"/>
              <a:gd name="connsiteY72" fmla="*/ 242887 h 457980"/>
              <a:gd name="connsiteX73" fmla="*/ 628650 w 1515327"/>
              <a:gd name="connsiteY73" fmla="*/ 228600 h 457980"/>
              <a:gd name="connsiteX74" fmla="*/ 728663 w 1515327"/>
              <a:gd name="connsiteY74" fmla="*/ 185737 h 457980"/>
              <a:gd name="connsiteX75" fmla="*/ 785813 w 1515327"/>
              <a:gd name="connsiteY75" fmla="*/ 200025 h 457980"/>
              <a:gd name="connsiteX76" fmla="*/ 785813 w 1515327"/>
              <a:gd name="connsiteY76" fmla="*/ 314325 h 457980"/>
              <a:gd name="connsiteX77" fmla="*/ 728663 w 1515327"/>
              <a:gd name="connsiteY77" fmla="*/ 342900 h 457980"/>
              <a:gd name="connsiteX78" fmla="*/ 642938 w 1515327"/>
              <a:gd name="connsiteY78" fmla="*/ 314325 h 457980"/>
              <a:gd name="connsiteX79" fmla="*/ 628650 w 1515327"/>
              <a:gd name="connsiteY79" fmla="*/ 142875 h 457980"/>
              <a:gd name="connsiteX80" fmla="*/ 700088 w 1515327"/>
              <a:gd name="connsiteY80" fmla="*/ 128587 h 457980"/>
              <a:gd name="connsiteX81" fmla="*/ 814388 w 1515327"/>
              <a:gd name="connsiteY81" fmla="*/ 157162 h 457980"/>
              <a:gd name="connsiteX82" fmla="*/ 857250 w 1515327"/>
              <a:gd name="connsiteY82" fmla="*/ 200025 h 457980"/>
              <a:gd name="connsiteX83" fmla="*/ 871538 w 1515327"/>
              <a:gd name="connsiteY83" fmla="*/ 242887 h 457980"/>
              <a:gd name="connsiteX84" fmla="*/ 757238 w 1515327"/>
              <a:gd name="connsiteY84" fmla="*/ 271462 h 457980"/>
              <a:gd name="connsiteX85" fmla="*/ 814388 w 1515327"/>
              <a:gd name="connsiteY85" fmla="*/ 142875 h 457980"/>
              <a:gd name="connsiteX86" fmla="*/ 942975 w 1515327"/>
              <a:gd name="connsiteY86" fmla="*/ 171450 h 457980"/>
              <a:gd name="connsiteX87" fmla="*/ 971550 w 1515327"/>
              <a:gd name="connsiteY87" fmla="*/ 271462 h 457980"/>
              <a:gd name="connsiteX88" fmla="*/ 957263 w 1515327"/>
              <a:gd name="connsiteY88" fmla="*/ 328612 h 457980"/>
              <a:gd name="connsiteX89" fmla="*/ 828675 w 1515327"/>
              <a:gd name="connsiteY89" fmla="*/ 314325 h 457980"/>
              <a:gd name="connsiteX90" fmla="*/ 857250 w 1515327"/>
              <a:gd name="connsiteY90" fmla="*/ 200025 h 457980"/>
              <a:gd name="connsiteX91" fmla="*/ 942975 w 1515327"/>
              <a:gd name="connsiteY91" fmla="*/ 128587 h 457980"/>
              <a:gd name="connsiteX92" fmla="*/ 1057275 w 1515327"/>
              <a:gd name="connsiteY92" fmla="*/ 142875 h 457980"/>
              <a:gd name="connsiteX93" fmla="*/ 1100138 w 1515327"/>
              <a:gd name="connsiteY93" fmla="*/ 242887 h 457980"/>
              <a:gd name="connsiteX94" fmla="*/ 1071563 w 1515327"/>
              <a:gd name="connsiteY94" fmla="*/ 328612 h 457980"/>
              <a:gd name="connsiteX95" fmla="*/ 914400 w 1515327"/>
              <a:gd name="connsiteY95" fmla="*/ 328612 h 457980"/>
              <a:gd name="connsiteX96" fmla="*/ 900113 w 1515327"/>
              <a:gd name="connsiteY96" fmla="*/ 271462 h 457980"/>
              <a:gd name="connsiteX97" fmla="*/ 885825 w 1515327"/>
              <a:gd name="connsiteY97" fmla="*/ 228600 h 457980"/>
              <a:gd name="connsiteX98" fmla="*/ 900113 w 1515327"/>
              <a:gd name="connsiteY98" fmla="*/ 142875 h 457980"/>
              <a:gd name="connsiteX99" fmla="*/ 914400 w 1515327"/>
              <a:gd name="connsiteY99" fmla="*/ 100012 h 457980"/>
              <a:gd name="connsiteX100" fmla="*/ 1014413 w 1515327"/>
              <a:gd name="connsiteY100" fmla="*/ 57150 h 457980"/>
              <a:gd name="connsiteX101" fmla="*/ 1143000 w 1515327"/>
              <a:gd name="connsiteY101" fmla="*/ 85725 h 457980"/>
              <a:gd name="connsiteX102" fmla="*/ 1171575 w 1515327"/>
              <a:gd name="connsiteY102" fmla="*/ 128587 h 457980"/>
              <a:gd name="connsiteX103" fmla="*/ 1100138 w 1515327"/>
              <a:gd name="connsiteY103" fmla="*/ 271462 h 457980"/>
              <a:gd name="connsiteX104" fmla="*/ 1042988 w 1515327"/>
              <a:gd name="connsiteY104" fmla="*/ 285750 h 457980"/>
              <a:gd name="connsiteX105" fmla="*/ 971550 w 1515327"/>
              <a:gd name="connsiteY105" fmla="*/ 271462 h 457980"/>
              <a:gd name="connsiteX106" fmla="*/ 1042988 w 1515327"/>
              <a:gd name="connsiteY106" fmla="*/ 128587 h 457980"/>
              <a:gd name="connsiteX107" fmla="*/ 1100138 w 1515327"/>
              <a:gd name="connsiteY107" fmla="*/ 114300 h 457980"/>
              <a:gd name="connsiteX108" fmla="*/ 1171575 w 1515327"/>
              <a:gd name="connsiteY108" fmla="*/ 128587 h 457980"/>
              <a:gd name="connsiteX109" fmla="*/ 1228725 w 1515327"/>
              <a:gd name="connsiteY109" fmla="*/ 214312 h 457980"/>
              <a:gd name="connsiteX110" fmla="*/ 1171575 w 1515327"/>
              <a:gd name="connsiteY110" fmla="*/ 385762 h 457980"/>
              <a:gd name="connsiteX111" fmla="*/ 1114425 w 1515327"/>
              <a:gd name="connsiteY111" fmla="*/ 371475 h 457980"/>
              <a:gd name="connsiteX112" fmla="*/ 1057275 w 1515327"/>
              <a:gd name="connsiteY112" fmla="*/ 271462 h 457980"/>
              <a:gd name="connsiteX113" fmla="*/ 1071563 w 1515327"/>
              <a:gd name="connsiteY113" fmla="*/ 200025 h 457980"/>
              <a:gd name="connsiteX114" fmla="*/ 1171575 w 1515327"/>
              <a:gd name="connsiteY114" fmla="*/ 114300 h 457980"/>
              <a:gd name="connsiteX115" fmla="*/ 1228725 w 1515327"/>
              <a:gd name="connsiteY115" fmla="*/ 100012 h 457980"/>
              <a:gd name="connsiteX116" fmla="*/ 1314450 w 1515327"/>
              <a:gd name="connsiteY116" fmla="*/ 114300 h 457980"/>
              <a:gd name="connsiteX117" fmla="*/ 1314450 w 1515327"/>
              <a:gd name="connsiteY117" fmla="*/ 285750 h 457980"/>
              <a:gd name="connsiteX118" fmla="*/ 1257300 w 1515327"/>
              <a:gd name="connsiteY118" fmla="*/ 314325 h 457980"/>
              <a:gd name="connsiteX119" fmla="*/ 1171575 w 1515327"/>
              <a:gd name="connsiteY119" fmla="*/ 342900 h 457980"/>
              <a:gd name="connsiteX120" fmla="*/ 1028700 w 1515327"/>
              <a:gd name="connsiteY120" fmla="*/ 314325 h 457980"/>
              <a:gd name="connsiteX121" fmla="*/ 985838 w 1515327"/>
              <a:gd name="connsiteY121" fmla="*/ 242887 h 457980"/>
              <a:gd name="connsiteX122" fmla="*/ 1057275 w 1515327"/>
              <a:gd name="connsiteY122" fmla="*/ 42862 h 457980"/>
              <a:gd name="connsiteX123" fmla="*/ 1114425 w 1515327"/>
              <a:gd name="connsiteY123" fmla="*/ 28575 h 457980"/>
              <a:gd name="connsiteX124" fmla="*/ 1257300 w 1515327"/>
              <a:gd name="connsiteY124" fmla="*/ 57150 h 457980"/>
              <a:gd name="connsiteX125" fmla="*/ 1257300 w 1515327"/>
              <a:gd name="connsiteY125" fmla="*/ 171450 h 457980"/>
              <a:gd name="connsiteX126" fmla="*/ 1214438 w 1515327"/>
              <a:gd name="connsiteY126" fmla="*/ 185737 h 457980"/>
              <a:gd name="connsiteX127" fmla="*/ 1143000 w 1515327"/>
              <a:gd name="connsiteY127" fmla="*/ 171450 h 457980"/>
              <a:gd name="connsiteX128" fmla="*/ 1214438 w 1515327"/>
              <a:gd name="connsiteY128" fmla="*/ 85725 h 457980"/>
              <a:gd name="connsiteX129" fmla="*/ 1328738 w 1515327"/>
              <a:gd name="connsiteY129" fmla="*/ 157162 h 457980"/>
              <a:gd name="connsiteX130" fmla="*/ 1314450 w 1515327"/>
              <a:gd name="connsiteY130" fmla="*/ 214312 h 457980"/>
              <a:gd name="connsiteX131" fmla="*/ 1257300 w 1515327"/>
              <a:gd name="connsiteY131" fmla="*/ 142875 h 457980"/>
              <a:gd name="connsiteX132" fmla="*/ 1300163 w 1515327"/>
              <a:gd name="connsiteY132" fmla="*/ 114300 h 457980"/>
              <a:gd name="connsiteX133" fmla="*/ 1471613 w 1515327"/>
              <a:gd name="connsiteY133" fmla="*/ 185737 h 457980"/>
              <a:gd name="connsiteX134" fmla="*/ 1457325 w 1515327"/>
              <a:gd name="connsiteY134" fmla="*/ 242887 h 457980"/>
              <a:gd name="connsiteX135" fmla="*/ 1300163 w 1515327"/>
              <a:gd name="connsiteY135" fmla="*/ 214312 h 457980"/>
              <a:gd name="connsiteX136" fmla="*/ 1314450 w 1515327"/>
              <a:gd name="connsiteY136" fmla="*/ 171450 h 457980"/>
              <a:gd name="connsiteX137" fmla="*/ 1357313 w 1515327"/>
              <a:gd name="connsiteY137" fmla="*/ 157162 h 457980"/>
              <a:gd name="connsiteX138" fmla="*/ 1428750 w 1515327"/>
              <a:gd name="connsiteY138" fmla="*/ 171450 h 457980"/>
              <a:gd name="connsiteX139" fmla="*/ 1385888 w 1515327"/>
              <a:gd name="connsiteY139" fmla="*/ 228600 h 457980"/>
              <a:gd name="connsiteX140" fmla="*/ 1285875 w 1515327"/>
              <a:gd name="connsiteY140" fmla="*/ 214312 h 457980"/>
              <a:gd name="connsiteX141" fmla="*/ 1271588 w 1515327"/>
              <a:gd name="connsiteY141" fmla="*/ 142875 h 457980"/>
              <a:gd name="connsiteX142" fmla="*/ 1285875 w 1515327"/>
              <a:gd name="connsiteY142" fmla="*/ 100012 h 457980"/>
              <a:gd name="connsiteX143" fmla="*/ 1385888 w 1515327"/>
              <a:gd name="connsiteY143" fmla="*/ 114300 h 457980"/>
              <a:gd name="connsiteX144" fmla="*/ 1343025 w 1515327"/>
              <a:gd name="connsiteY144" fmla="*/ 185737 h 457980"/>
              <a:gd name="connsiteX145" fmla="*/ 1328738 w 1515327"/>
              <a:gd name="connsiteY145" fmla="*/ 142875 h 457980"/>
              <a:gd name="connsiteX146" fmla="*/ 1357313 w 1515327"/>
              <a:gd name="connsiteY146" fmla="*/ 85725 h 457980"/>
              <a:gd name="connsiteX147" fmla="*/ 1457325 w 1515327"/>
              <a:gd name="connsiteY147" fmla="*/ 157162 h 457980"/>
              <a:gd name="connsiteX148" fmla="*/ 1414463 w 1515327"/>
              <a:gd name="connsiteY148" fmla="*/ 171450 h 457980"/>
              <a:gd name="connsiteX149" fmla="*/ 1357313 w 1515327"/>
              <a:gd name="connsiteY149" fmla="*/ 157162 h 457980"/>
              <a:gd name="connsiteX150" fmla="*/ 1428750 w 1515327"/>
              <a:gd name="connsiteY150" fmla="*/ 0 h 457980"/>
              <a:gd name="connsiteX151" fmla="*/ 1500188 w 1515327"/>
              <a:gd name="connsiteY151" fmla="*/ 14287 h 457980"/>
              <a:gd name="connsiteX152" fmla="*/ 1514475 w 1515327"/>
              <a:gd name="connsiteY152" fmla="*/ 57150 h 457980"/>
              <a:gd name="connsiteX153" fmla="*/ 1428750 w 1515327"/>
              <a:gd name="connsiteY153" fmla="*/ 185737 h 457980"/>
              <a:gd name="connsiteX154" fmla="*/ 1385888 w 1515327"/>
              <a:gd name="connsiteY154" fmla="*/ 200025 h 457980"/>
              <a:gd name="connsiteX155" fmla="*/ 1214438 w 1515327"/>
              <a:gd name="connsiteY155" fmla="*/ 185737 h 457980"/>
              <a:gd name="connsiteX156" fmla="*/ 1171575 w 1515327"/>
              <a:gd name="connsiteY156" fmla="*/ 157162 h 457980"/>
              <a:gd name="connsiteX157" fmla="*/ 1185863 w 1515327"/>
              <a:gd name="connsiteY157" fmla="*/ 114300 h 457980"/>
              <a:gd name="connsiteX158" fmla="*/ 1200150 w 1515327"/>
              <a:gd name="connsiteY158" fmla="*/ 157162 h 457980"/>
              <a:gd name="connsiteX159" fmla="*/ 1185863 w 1515327"/>
              <a:gd name="connsiteY159" fmla="*/ 200025 h 457980"/>
              <a:gd name="connsiteX160" fmla="*/ 1143000 w 1515327"/>
              <a:gd name="connsiteY160" fmla="*/ 242887 h 457980"/>
              <a:gd name="connsiteX161" fmla="*/ 1042988 w 1515327"/>
              <a:gd name="connsiteY161" fmla="*/ 271462 h 457980"/>
              <a:gd name="connsiteX162" fmla="*/ 985838 w 1515327"/>
              <a:gd name="connsiteY162" fmla="*/ 257175 h 457980"/>
              <a:gd name="connsiteX163" fmla="*/ 971550 w 1515327"/>
              <a:gd name="connsiteY163" fmla="*/ 128587 h 457980"/>
              <a:gd name="connsiteX164" fmla="*/ 1028700 w 1515327"/>
              <a:gd name="connsiteY164" fmla="*/ 114300 h 457980"/>
              <a:gd name="connsiteX165" fmla="*/ 1071563 w 1515327"/>
              <a:gd name="connsiteY165" fmla="*/ 142875 h 457980"/>
              <a:gd name="connsiteX166" fmla="*/ 1057275 w 1515327"/>
              <a:gd name="connsiteY166" fmla="*/ 257175 h 457980"/>
              <a:gd name="connsiteX167" fmla="*/ 885825 w 1515327"/>
              <a:gd name="connsiteY167" fmla="*/ 314325 h 457980"/>
              <a:gd name="connsiteX168" fmla="*/ 700088 w 1515327"/>
              <a:gd name="connsiteY168" fmla="*/ 271462 h 457980"/>
              <a:gd name="connsiteX169" fmla="*/ 685800 w 1515327"/>
              <a:gd name="connsiteY169" fmla="*/ 114300 h 457980"/>
              <a:gd name="connsiteX170" fmla="*/ 771525 w 1515327"/>
              <a:gd name="connsiteY170" fmla="*/ 71437 h 457980"/>
              <a:gd name="connsiteX171" fmla="*/ 814388 w 1515327"/>
              <a:gd name="connsiteY171" fmla="*/ 85725 h 457980"/>
              <a:gd name="connsiteX172" fmla="*/ 828675 w 1515327"/>
              <a:gd name="connsiteY172" fmla="*/ 228600 h 457980"/>
              <a:gd name="connsiteX173" fmla="*/ 800100 w 1515327"/>
              <a:gd name="connsiteY173" fmla="*/ 271462 h 457980"/>
              <a:gd name="connsiteX174" fmla="*/ 671513 w 1515327"/>
              <a:gd name="connsiteY174" fmla="*/ 314325 h 457980"/>
              <a:gd name="connsiteX175" fmla="*/ 542925 w 1515327"/>
              <a:gd name="connsiteY175" fmla="*/ 300037 h 457980"/>
              <a:gd name="connsiteX176" fmla="*/ 542925 w 1515327"/>
              <a:gd name="connsiteY176" fmla="*/ 114300 h 457980"/>
              <a:gd name="connsiteX177" fmla="*/ 685800 w 1515327"/>
              <a:gd name="connsiteY177" fmla="*/ 128587 h 457980"/>
              <a:gd name="connsiteX178" fmla="*/ 657225 w 1515327"/>
              <a:gd name="connsiteY178" fmla="*/ 271462 h 457980"/>
              <a:gd name="connsiteX179" fmla="*/ 614363 w 1515327"/>
              <a:gd name="connsiteY179" fmla="*/ 285750 h 457980"/>
              <a:gd name="connsiteX180" fmla="*/ 542925 w 1515327"/>
              <a:gd name="connsiteY180" fmla="*/ 328612 h 457980"/>
              <a:gd name="connsiteX181" fmla="*/ 385763 w 1515327"/>
              <a:gd name="connsiteY181" fmla="*/ 357187 h 457980"/>
              <a:gd name="connsiteX182" fmla="*/ 314325 w 1515327"/>
              <a:gd name="connsiteY182" fmla="*/ 342900 h 457980"/>
              <a:gd name="connsiteX183" fmla="*/ 200025 w 1515327"/>
              <a:gd name="connsiteY183" fmla="*/ 228600 h 457980"/>
              <a:gd name="connsiteX184" fmla="*/ 185738 w 1515327"/>
              <a:gd name="connsiteY184" fmla="*/ 185737 h 457980"/>
              <a:gd name="connsiteX185" fmla="*/ 242888 w 1515327"/>
              <a:gd name="connsiteY185" fmla="*/ 71437 h 457980"/>
              <a:gd name="connsiteX186" fmla="*/ 414338 w 1515327"/>
              <a:gd name="connsiteY186" fmla="*/ 128587 h 457980"/>
              <a:gd name="connsiteX187" fmla="*/ 385763 w 1515327"/>
              <a:gd name="connsiteY187" fmla="*/ 185737 h 457980"/>
              <a:gd name="connsiteX188" fmla="*/ 328613 w 1515327"/>
              <a:gd name="connsiteY188" fmla="*/ 214312 h 457980"/>
              <a:gd name="connsiteX189" fmla="*/ 114300 w 1515327"/>
              <a:gd name="connsiteY189" fmla="*/ 200025 h 45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1515327" h="457980">
                <a:moveTo>
                  <a:pt x="114300" y="200025"/>
                </a:moveTo>
                <a:cubicBezTo>
                  <a:pt x="175649" y="164969"/>
                  <a:pt x="206323" y="107886"/>
                  <a:pt x="257175" y="171450"/>
                </a:cubicBezTo>
                <a:cubicBezTo>
                  <a:pt x="266583" y="183210"/>
                  <a:pt x="266700" y="200025"/>
                  <a:pt x="271463" y="214312"/>
                </a:cubicBezTo>
                <a:cubicBezTo>
                  <a:pt x="270941" y="216923"/>
                  <a:pt x="258531" y="326118"/>
                  <a:pt x="228600" y="328612"/>
                </a:cubicBezTo>
                <a:cubicBezTo>
                  <a:pt x="180200" y="332645"/>
                  <a:pt x="133350" y="309562"/>
                  <a:pt x="85725" y="300037"/>
                </a:cubicBezTo>
                <a:cubicBezTo>
                  <a:pt x="58505" y="218376"/>
                  <a:pt x="57145" y="233385"/>
                  <a:pt x="85725" y="100012"/>
                </a:cubicBezTo>
                <a:cubicBezTo>
                  <a:pt x="89323" y="83222"/>
                  <a:pt x="104775" y="71437"/>
                  <a:pt x="114300" y="57150"/>
                </a:cubicBezTo>
                <a:cubicBezTo>
                  <a:pt x="161925" y="66675"/>
                  <a:pt x="212960" y="65628"/>
                  <a:pt x="257175" y="85725"/>
                </a:cubicBezTo>
                <a:cubicBezTo>
                  <a:pt x="270885" y="91957"/>
                  <a:pt x="267326" y="114106"/>
                  <a:pt x="271463" y="128587"/>
                </a:cubicBezTo>
                <a:cubicBezTo>
                  <a:pt x="276858" y="147468"/>
                  <a:pt x="280988" y="166687"/>
                  <a:pt x="285750" y="185737"/>
                </a:cubicBezTo>
                <a:cubicBezTo>
                  <a:pt x="265942" y="212148"/>
                  <a:pt x="229876" y="265849"/>
                  <a:pt x="200025" y="285750"/>
                </a:cubicBezTo>
                <a:cubicBezTo>
                  <a:pt x="187494" y="294104"/>
                  <a:pt x="171450" y="295275"/>
                  <a:pt x="157163" y="300037"/>
                </a:cubicBezTo>
                <a:cubicBezTo>
                  <a:pt x="142875" y="295275"/>
                  <a:pt x="119893" y="299733"/>
                  <a:pt x="114300" y="285750"/>
                </a:cubicBezTo>
                <a:cubicBezTo>
                  <a:pt x="107007" y="267518"/>
                  <a:pt x="109419" y="232860"/>
                  <a:pt x="128588" y="228600"/>
                </a:cubicBezTo>
                <a:cubicBezTo>
                  <a:pt x="166925" y="220081"/>
                  <a:pt x="204788" y="247650"/>
                  <a:pt x="242888" y="257175"/>
                </a:cubicBezTo>
                <a:cubicBezTo>
                  <a:pt x="247650" y="280987"/>
                  <a:pt x="259591" y="304449"/>
                  <a:pt x="257175" y="328612"/>
                </a:cubicBezTo>
                <a:cubicBezTo>
                  <a:pt x="251162" y="388745"/>
                  <a:pt x="223049" y="405601"/>
                  <a:pt x="185738" y="442912"/>
                </a:cubicBezTo>
                <a:cubicBezTo>
                  <a:pt x="85331" y="428569"/>
                  <a:pt x="79782" y="451068"/>
                  <a:pt x="28575" y="357187"/>
                </a:cubicBezTo>
                <a:cubicBezTo>
                  <a:pt x="14152" y="330744"/>
                  <a:pt x="0" y="271462"/>
                  <a:pt x="0" y="271462"/>
                </a:cubicBezTo>
                <a:cubicBezTo>
                  <a:pt x="6834" y="250960"/>
                  <a:pt x="26147" y="150424"/>
                  <a:pt x="71438" y="142875"/>
                </a:cubicBezTo>
                <a:cubicBezTo>
                  <a:pt x="113977" y="135785"/>
                  <a:pt x="157163" y="152400"/>
                  <a:pt x="200025" y="157162"/>
                </a:cubicBezTo>
                <a:cubicBezTo>
                  <a:pt x="214313" y="161925"/>
                  <a:pt x="230357" y="163096"/>
                  <a:pt x="242888" y="171450"/>
                </a:cubicBezTo>
                <a:cubicBezTo>
                  <a:pt x="288755" y="202028"/>
                  <a:pt x="285059" y="212238"/>
                  <a:pt x="300038" y="257175"/>
                </a:cubicBezTo>
                <a:cubicBezTo>
                  <a:pt x="295275" y="280987"/>
                  <a:pt x="299220" y="308407"/>
                  <a:pt x="285750" y="328612"/>
                </a:cubicBezTo>
                <a:cubicBezTo>
                  <a:pt x="277396" y="341143"/>
                  <a:pt x="257369" y="338763"/>
                  <a:pt x="242888" y="342900"/>
                </a:cubicBezTo>
                <a:cubicBezTo>
                  <a:pt x="224007" y="348295"/>
                  <a:pt x="204788" y="352425"/>
                  <a:pt x="185738" y="357187"/>
                </a:cubicBezTo>
                <a:cubicBezTo>
                  <a:pt x="138113" y="347662"/>
                  <a:pt x="87078" y="348709"/>
                  <a:pt x="42863" y="328612"/>
                </a:cubicBezTo>
                <a:cubicBezTo>
                  <a:pt x="29153" y="322380"/>
                  <a:pt x="28575" y="300810"/>
                  <a:pt x="28575" y="285750"/>
                </a:cubicBezTo>
                <a:cubicBezTo>
                  <a:pt x="28575" y="176301"/>
                  <a:pt x="18257" y="193939"/>
                  <a:pt x="85725" y="171450"/>
                </a:cubicBezTo>
                <a:cubicBezTo>
                  <a:pt x="196199" y="178354"/>
                  <a:pt x="311509" y="134948"/>
                  <a:pt x="371475" y="242887"/>
                </a:cubicBezTo>
                <a:cubicBezTo>
                  <a:pt x="383269" y="264115"/>
                  <a:pt x="381000" y="290512"/>
                  <a:pt x="385763" y="314325"/>
                </a:cubicBezTo>
                <a:cubicBezTo>
                  <a:pt x="381000" y="352425"/>
                  <a:pt x="385735" y="392975"/>
                  <a:pt x="371475" y="428625"/>
                </a:cubicBezTo>
                <a:cubicBezTo>
                  <a:pt x="349763" y="482905"/>
                  <a:pt x="249180" y="445852"/>
                  <a:pt x="228600" y="442912"/>
                </a:cubicBezTo>
                <a:cubicBezTo>
                  <a:pt x="223838" y="423862"/>
                  <a:pt x="214313" y="405398"/>
                  <a:pt x="214313" y="385762"/>
                </a:cubicBezTo>
                <a:cubicBezTo>
                  <a:pt x="214313" y="347366"/>
                  <a:pt x="210214" y="305170"/>
                  <a:pt x="228600" y="271462"/>
                </a:cubicBezTo>
                <a:cubicBezTo>
                  <a:pt x="251194" y="230040"/>
                  <a:pt x="333730" y="221861"/>
                  <a:pt x="371475" y="214312"/>
                </a:cubicBezTo>
                <a:cubicBezTo>
                  <a:pt x="379940" y="215521"/>
                  <a:pt x="487148" y="224752"/>
                  <a:pt x="514350" y="242887"/>
                </a:cubicBezTo>
                <a:cubicBezTo>
                  <a:pt x="531162" y="254095"/>
                  <a:pt x="542925" y="271462"/>
                  <a:pt x="557213" y="285750"/>
                </a:cubicBezTo>
                <a:cubicBezTo>
                  <a:pt x="552450" y="300037"/>
                  <a:pt x="553574" y="317963"/>
                  <a:pt x="542925" y="328612"/>
                </a:cubicBezTo>
                <a:cubicBezTo>
                  <a:pt x="507887" y="363650"/>
                  <a:pt x="473894" y="329815"/>
                  <a:pt x="442913" y="314325"/>
                </a:cubicBezTo>
                <a:cubicBezTo>
                  <a:pt x="438150" y="295275"/>
                  <a:pt x="424365" y="276344"/>
                  <a:pt x="428625" y="257175"/>
                </a:cubicBezTo>
                <a:cubicBezTo>
                  <a:pt x="431497" y="244250"/>
                  <a:pt x="486274" y="163558"/>
                  <a:pt x="500063" y="142875"/>
                </a:cubicBezTo>
                <a:cubicBezTo>
                  <a:pt x="528638" y="152400"/>
                  <a:pt x="560726" y="154742"/>
                  <a:pt x="585788" y="171450"/>
                </a:cubicBezTo>
                <a:cubicBezTo>
                  <a:pt x="629172" y="200373"/>
                  <a:pt x="643710" y="241729"/>
                  <a:pt x="614363" y="285750"/>
                </a:cubicBezTo>
                <a:cubicBezTo>
                  <a:pt x="604838" y="300038"/>
                  <a:pt x="585788" y="304800"/>
                  <a:pt x="571500" y="314325"/>
                </a:cubicBezTo>
                <a:cubicBezTo>
                  <a:pt x="547688" y="309562"/>
                  <a:pt x="521147" y="312085"/>
                  <a:pt x="500063" y="300037"/>
                </a:cubicBezTo>
                <a:cubicBezTo>
                  <a:pt x="451605" y="272347"/>
                  <a:pt x="471418" y="189466"/>
                  <a:pt x="485775" y="157162"/>
                </a:cubicBezTo>
                <a:cubicBezTo>
                  <a:pt x="492749" y="141470"/>
                  <a:pt x="514350" y="138112"/>
                  <a:pt x="528638" y="128587"/>
                </a:cubicBezTo>
                <a:cubicBezTo>
                  <a:pt x="547688" y="133350"/>
                  <a:pt x="568739" y="133133"/>
                  <a:pt x="585788" y="142875"/>
                </a:cubicBezTo>
                <a:cubicBezTo>
                  <a:pt x="635088" y="171047"/>
                  <a:pt x="644414" y="220218"/>
                  <a:pt x="657225" y="271462"/>
                </a:cubicBezTo>
                <a:lnTo>
                  <a:pt x="671513" y="328612"/>
                </a:lnTo>
                <a:cubicBezTo>
                  <a:pt x="661988" y="352425"/>
                  <a:pt x="657845" y="379180"/>
                  <a:pt x="642938" y="400050"/>
                </a:cubicBezTo>
                <a:cubicBezTo>
                  <a:pt x="602407" y="456793"/>
                  <a:pt x="521164" y="419857"/>
                  <a:pt x="471488" y="414337"/>
                </a:cubicBezTo>
                <a:cubicBezTo>
                  <a:pt x="452438" y="404812"/>
                  <a:pt x="430700" y="399397"/>
                  <a:pt x="414338" y="385762"/>
                </a:cubicBezTo>
                <a:cubicBezTo>
                  <a:pt x="397028" y="371337"/>
                  <a:pt x="364816" y="301006"/>
                  <a:pt x="357188" y="285750"/>
                </a:cubicBezTo>
                <a:cubicBezTo>
                  <a:pt x="361950" y="247650"/>
                  <a:pt x="357215" y="207100"/>
                  <a:pt x="371475" y="171450"/>
                </a:cubicBezTo>
                <a:cubicBezTo>
                  <a:pt x="377852" y="155507"/>
                  <a:pt x="397166" y="142875"/>
                  <a:pt x="414338" y="142875"/>
                </a:cubicBezTo>
                <a:cubicBezTo>
                  <a:pt x="430750" y="142875"/>
                  <a:pt x="559067" y="175485"/>
                  <a:pt x="600075" y="185737"/>
                </a:cubicBezTo>
                <a:cubicBezTo>
                  <a:pt x="609600" y="200025"/>
                  <a:pt x="628650" y="211428"/>
                  <a:pt x="628650" y="228600"/>
                </a:cubicBezTo>
                <a:cubicBezTo>
                  <a:pt x="628650" y="297747"/>
                  <a:pt x="579959" y="317240"/>
                  <a:pt x="528638" y="342900"/>
                </a:cubicBezTo>
                <a:cubicBezTo>
                  <a:pt x="515168" y="349635"/>
                  <a:pt x="500477" y="353920"/>
                  <a:pt x="485775" y="357187"/>
                </a:cubicBezTo>
                <a:cubicBezTo>
                  <a:pt x="457496" y="363471"/>
                  <a:pt x="428625" y="366712"/>
                  <a:pt x="400050" y="371475"/>
                </a:cubicBezTo>
                <a:lnTo>
                  <a:pt x="314325" y="357187"/>
                </a:lnTo>
                <a:cubicBezTo>
                  <a:pt x="274473" y="277484"/>
                  <a:pt x="350277" y="258172"/>
                  <a:pt x="385763" y="228600"/>
                </a:cubicBezTo>
                <a:cubicBezTo>
                  <a:pt x="401285" y="215665"/>
                  <a:pt x="410553" y="194773"/>
                  <a:pt x="428625" y="185737"/>
                </a:cubicBezTo>
                <a:cubicBezTo>
                  <a:pt x="450345" y="174877"/>
                  <a:pt x="476250" y="176212"/>
                  <a:pt x="500063" y="171450"/>
                </a:cubicBezTo>
                <a:cubicBezTo>
                  <a:pt x="528638" y="176212"/>
                  <a:pt x="557509" y="179453"/>
                  <a:pt x="585788" y="185737"/>
                </a:cubicBezTo>
                <a:cubicBezTo>
                  <a:pt x="615958" y="192441"/>
                  <a:pt x="661704" y="213540"/>
                  <a:pt x="685800" y="228600"/>
                </a:cubicBezTo>
                <a:cubicBezTo>
                  <a:pt x="705993" y="241220"/>
                  <a:pt x="723900" y="257175"/>
                  <a:pt x="742950" y="271462"/>
                </a:cubicBezTo>
                <a:cubicBezTo>
                  <a:pt x="766941" y="307448"/>
                  <a:pt x="824331" y="369947"/>
                  <a:pt x="742950" y="414337"/>
                </a:cubicBezTo>
                <a:cubicBezTo>
                  <a:pt x="705090" y="434988"/>
                  <a:pt x="657225" y="404812"/>
                  <a:pt x="614363" y="400050"/>
                </a:cubicBezTo>
                <a:cubicBezTo>
                  <a:pt x="600075" y="385762"/>
                  <a:pt x="582708" y="373999"/>
                  <a:pt x="571500" y="357187"/>
                </a:cubicBezTo>
                <a:cubicBezTo>
                  <a:pt x="546320" y="319417"/>
                  <a:pt x="556359" y="278202"/>
                  <a:pt x="585788" y="242887"/>
                </a:cubicBezTo>
                <a:cubicBezTo>
                  <a:pt x="595429" y="231317"/>
                  <a:pt x="614363" y="233362"/>
                  <a:pt x="628650" y="228600"/>
                </a:cubicBezTo>
                <a:cubicBezTo>
                  <a:pt x="663646" y="205269"/>
                  <a:pt x="682534" y="185737"/>
                  <a:pt x="728663" y="185737"/>
                </a:cubicBezTo>
                <a:cubicBezTo>
                  <a:pt x="748299" y="185737"/>
                  <a:pt x="766763" y="195262"/>
                  <a:pt x="785813" y="200025"/>
                </a:cubicBezTo>
                <a:cubicBezTo>
                  <a:pt x="799031" y="239680"/>
                  <a:pt x="817160" y="270439"/>
                  <a:pt x="785813" y="314325"/>
                </a:cubicBezTo>
                <a:cubicBezTo>
                  <a:pt x="773434" y="331656"/>
                  <a:pt x="747713" y="333375"/>
                  <a:pt x="728663" y="342900"/>
                </a:cubicBezTo>
                <a:cubicBezTo>
                  <a:pt x="700088" y="333375"/>
                  <a:pt x="669268" y="328953"/>
                  <a:pt x="642938" y="314325"/>
                </a:cubicBezTo>
                <a:cubicBezTo>
                  <a:pt x="575950" y="277109"/>
                  <a:pt x="580649" y="211448"/>
                  <a:pt x="628650" y="142875"/>
                </a:cubicBezTo>
                <a:cubicBezTo>
                  <a:pt x="642576" y="122981"/>
                  <a:pt x="676275" y="133350"/>
                  <a:pt x="700088" y="128587"/>
                </a:cubicBezTo>
                <a:cubicBezTo>
                  <a:pt x="710388" y="130647"/>
                  <a:pt x="795562" y="144611"/>
                  <a:pt x="814388" y="157162"/>
                </a:cubicBezTo>
                <a:cubicBezTo>
                  <a:pt x="831200" y="168370"/>
                  <a:pt x="842963" y="185737"/>
                  <a:pt x="857250" y="200025"/>
                </a:cubicBezTo>
                <a:cubicBezTo>
                  <a:pt x="862013" y="214312"/>
                  <a:pt x="876300" y="228600"/>
                  <a:pt x="871538" y="242887"/>
                </a:cubicBezTo>
                <a:cubicBezTo>
                  <a:pt x="849025" y="310426"/>
                  <a:pt x="803394" y="280694"/>
                  <a:pt x="757238" y="271462"/>
                </a:cubicBezTo>
                <a:cubicBezTo>
                  <a:pt x="760776" y="250231"/>
                  <a:pt x="760854" y="147336"/>
                  <a:pt x="814388" y="142875"/>
                </a:cubicBezTo>
                <a:cubicBezTo>
                  <a:pt x="858144" y="139229"/>
                  <a:pt x="900113" y="161925"/>
                  <a:pt x="942975" y="171450"/>
                </a:cubicBezTo>
                <a:cubicBezTo>
                  <a:pt x="949714" y="191666"/>
                  <a:pt x="971550" y="253517"/>
                  <a:pt x="971550" y="271462"/>
                </a:cubicBezTo>
                <a:cubicBezTo>
                  <a:pt x="971550" y="291098"/>
                  <a:pt x="962025" y="309562"/>
                  <a:pt x="957263" y="328612"/>
                </a:cubicBezTo>
                <a:cubicBezTo>
                  <a:pt x="914400" y="323850"/>
                  <a:pt x="855152" y="348367"/>
                  <a:pt x="828675" y="314325"/>
                </a:cubicBezTo>
                <a:cubicBezTo>
                  <a:pt x="804564" y="283325"/>
                  <a:pt x="840999" y="235777"/>
                  <a:pt x="857250" y="200025"/>
                </a:cubicBezTo>
                <a:cubicBezTo>
                  <a:pt x="869207" y="173719"/>
                  <a:pt x="919883" y="143982"/>
                  <a:pt x="942975" y="128587"/>
                </a:cubicBezTo>
                <a:cubicBezTo>
                  <a:pt x="981075" y="133350"/>
                  <a:pt x="1022932" y="125703"/>
                  <a:pt x="1057275" y="142875"/>
                </a:cubicBezTo>
                <a:cubicBezTo>
                  <a:pt x="1071398" y="149936"/>
                  <a:pt x="1094096" y="224762"/>
                  <a:pt x="1100138" y="242887"/>
                </a:cubicBezTo>
                <a:cubicBezTo>
                  <a:pt x="1090613" y="271462"/>
                  <a:pt x="1087527" y="303070"/>
                  <a:pt x="1071563" y="328612"/>
                </a:cubicBezTo>
                <a:cubicBezTo>
                  <a:pt x="1034133" y="388499"/>
                  <a:pt x="958198" y="339561"/>
                  <a:pt x="914400" y="328612"/>
                </a:cubicBezTo>
                <a:cubicBezTo>
                  <a:pt x="909638" y="309562"/>
                  <a:pt x="905508" y="290343"/>
                  <a:pt x="900113" y="271462"/>
                </a:cubicBezTo>
                <a:cubicBezTo>
                  <a:pt x="895976" y="256981"/>
                  <a:pt x="885825" y="243660"/>
                  <a:pt x="885825" y="228600"/>
                </a:cubicBezTo>
                <a:cubicBezTo>
                  <a:pt x="885825" y="199631"/>
                  <a:pt x="893829" y="171154"/>
                  <a:pt x="900113" y="142875"/>
                </a:cubicBezTo>
                <a:cubicBezTo>
                  <a:pt x="903380" y="128173"/>
                  <a:pt x="904992" y="111772"/>
                  <a:pt x="914400" y="100012"/>
                </a:cubicBezTo>
                <a:cubicBezTo>
                  <a:pt x="939067" y="69178"/>
                  <a:pt x="980095" y="65729"/>
                  <a:pt x="1014413" y="57150"/>
                </a:cubicBezTo>
                <a:cubicBezTo>
                  <a:pt x="1057275" y="66675"/>
                  <a:pt x="1103028" y="67556"/>
                  <a:pt x="1143000" y="85725"/>
                </a:cubicBezTo>
                <a:cubicBezTo>
                  <a:pt x="1158632" y="92831"/>
                  <a:pt x="1171575" y="111416"/>
                  <a:pt x="1171575" y="128587"/>
                </a:cubicBezTo>
                <a:cubicBezTo>
                  <a:pt x="1171575" y="178977"/>
                  <a:pt x="1147629" y="244324"/>
                  <a:pt x="1100138" y="271462"/>
                </a:cubicBezTo>
                <a:cubicBezTo>
                  <a:pt x="1083089" y="281204"/>
                  <a:pt x="1062038" y="280987"/>
                  <a:pt x="1042988" y="285750"/>
                </a:cubicBezTo>
                <a:cubicBezTo>
                  <a:pt x="1019175" y="280987"/>
                  <a:pt x="981413" y="293653"/>
                  <a:pt x="971550" y="271462"/>
                </a:cubicBezTo>
                <a:cubicBezTo>
                  <a:pt x="930229" y="178490"/>
                  <a:pt x="983807" y="150780"/>
                  <a:pt x="1042988" y="128587"/>
                </a:cubicBezTo>
                <a:cubicBezTo>
                  <a:pt x="1061374" y="121692"/>
                  <a:pt x="1081088" y="119062"/>
                  <a:pt x="1100138" y="114300"/>
                </a:cubicBezTo>
                <a:cubicBezTo>
                  <a:pt x="1123950" y="119062"/>
                  <a:pt x="1152406" y="113678"/>
                  <a:pt x="1171575" y="128587"/>
                </a:cubicBezTo>
                <a:cubicBezTo>
                  <a:pt x="1198684" y="149671"/>
                  <a:pt x="1228725" y="214312"/>
                  <a:pt x="1228725" y="214312"/>
                </a:cubicBezTo>
                <a:cubicBezTo>
                  <a:pt x="1224976" y="251802"/>
                  <a:pt x="1249868" y="374577"/>
                  <a:pt x="1171575" y="385762"/>
                </a:cubicBezTo>
                <a:cubicBezTo>
                  <a:pt x="1152136" y="388539"/>
                  <a:pt x="1133475" y="376237"/>
                  <a:pt x="1114425" y="371475"/>
                </a:cubicBezTo>
                <a:cubicBezTo>
                  <a:pt x="1097024" y="348273"/>
                  <a:pt x="1057275" y="307824"/>
                  <a:pt x="1057275" y="271462"/>
                </a:cubicBezTo>
                <a:cubicBezTo>
                  <a:pt x="1057275" y="247178"/>
                  <a:pt x="1060703" y="221745"/>
                  <a:pt x="1071563" y="200025"/>
                </a:cubicBezTo>
                <a:cubicBezTo>
                  <a:pt x="1081096" y="180959"/>
                  <a:pt x="1157382" y="121396"/>
                  <a:pt x="1171575" y="114300"/>
                </a:cubicBezTo>
                <a:cubicBezTo>
                  <a:pt x="1189138" y="105518"/>
                  <a:pt x="1209675" y="104775"/>
                  <a:pt x="1228725" y="100012"/>
                </a:cubicBezTo>
                <a:cubicBezTo>
                  <a:pt x="1257300" y="104775"/>
                  <a:pt x="1289884" y="98946"/>
                  <a:pt x="1314450" y="114300"/>
                </a:cubicBezTo>
                <a:cubicBezTo>
                  <a:pt x="1369640" y="148794"/>
                  <a:pt x="1331500" y="257333"/>
                  <a:pt x="1314450" y="285750"/>
                </a:cubicBezTo>
                <a:cubicBezTo>
                  <a:pt x="1303492" y="304013"/>
                  <a:pt x="1277075" y="306415"/>
                  <a:pt x="1257300" y="314325"/>
                </a:cubicBezTo>
                <a:cubicBezTo>
                  <a:pt x="1229334" y="325512"/>
                  <a:pt x="1171575" y="342900"/>
                  <a:pt x="1171575" y="342900"/>
                </a:cubicBezTo>
                <a:cubicBezTo>
                  <a:pt x="1123950" y="333375"/>
                  <a:pt x="1071463" y="337351"/>
                  <a:pt x="1028700" y="314325"/>
                </a:cubicBezTo>
                <a:cubicBezTo>
                  <a:pt x="1004249" y="301159"/>
                  <a:pt x="989508" y="270413"/>
                  <a:pt x="985838" y="242887"/>
                </a:cubicBezTo>
                <a:cubicBezTo>
                  <a:pt x="973721" y="152006"/>
                  <a:pt x="982652" y="89501"/>
                  <a:pt x="1057275" y="42862"/>
                </a:cubicBezTo>
                <a:cubicBezTo>
                  <a:pt x="1073927" y="32455"/>
                  <a:pt x="1095375" y="33337"/>
                  <a:pt x="1114425" y="28575"/>
                </a:cubicBezTo>
                <a:cubicBezTo>
                  <a:pt x="1162050" y="38100"/>
                  <a:pt x="1213859" y="35430"/>
                  <a:pt x="1257300" y="57150"/>
                </a:cubicBezTo>
                <a:cubicBezTo>
                  <a:pt x="1308100" y="82550"/>
                  <a:pt x="1282700" y="146050"/>
                  <a:pt x="1257300" y="171450"/>
                </a:cubicBezTo>
                <a:cubicBezTo>
                  <a:pt x="1246651" y="182099"/>
                  <a:pt x="1228725" y="180975"/>
                  <a:pt x="1214438" y="185737"/>
                </a:cubicBezTo>
                <a:cubicBezTo>
                  <a:pt x="1190625" y="180975"/>
                  <a:pt x="1155494" y="192273"/>
                  <a:pt x="1143000" y="171450"/>
                </a:cubicBezTo>
                <a:cubicBezTo>
                  <a:pt x="1122283" y="136922"/>
                  <a:pt x="1199786" y="95493"/>
                  <a:pt x="1214438" y="85725"/>
                </a:cubicBezTo>
                <a:cubicBezTo>
                  <a:pt x="1250921" y="97886"/>
                  <a:pt x="1320814" y="101691"/>
                  <a:pt x="1328738" y="157162"/>
                </a:cubicBezTo>
                <a:cubicBezTo>
                  <a:pt x="1331515" y="176601"/>
                  <a:pt x="1319213" y="195262"/>
                  <a:pt x="1314450" y="214312"/>
                </a:cubicBezTo>
                <a:cubicBezTo>
                  <a:pt x="1281854" y="203447"/>
                  <a:pt x="1237566" y="202077"/>
                  <a:pt x="1257300" y="142875"/>
                </a:cubicBezTo>
                <a:cubicBezTo>
                  <a:pt x="1262730" y="126585"/>
                  <a:pt x="1285875" y="123825"/>
                  <a:pt x="1300163" y="114300"/>
                </a:cubicBezTo>
                <a:cubicBezTo>
                  <a:pt x="1332870" y="120841"/>
                  <a:pt x="1461000" y="111445"/>
                  <a:pt x="1471613" y="185737"/>
                </a:cubicBezTo>
                <a:cubicBezTo>
                  <a:pt x="1474390" y="205176"/>
                  <a:pt x="1462088" y="223837"/>
                  <a:pt x="1457325" y="242887"/>
                </a:cubicBezTo>
                <a:cubicBezTo>
                  <a:pt x="1404938" y="233362"/>
                  <a:pt x="1347788" y="238124"/>
                  <a:pt x="1300163" y="214312"/>
                </a:cubicBezTo>
                <a:cubicBezTo>
                  <a:pt x="1286693" y="207577"/>
                  <a:pt x="1303801" y="182099"/>
                  <a:pt x="1314450" y="171450"/>
                </a:cubicBezTo>
                <a:cubicBezTo>
                  <a:pt x="1325099" y="160801"/>
                  <a:pt x="1343025" y="161925"/>
                  <a:pt x="1357313" y="157162"/>
                </a:cubicBezTo>
                <a:cubicBezTo>
                  <a:pt x="1381125" y="161925"/>
                  <a:pt x="1419731" y="148903"/>
                  <a:pt x="1428750" y="171450"/>
                </a:cubicBezTo>
                <a:cubicBezTo>
                  <a:pt x="1437594" y="193559"/>
                  <a:pt x="1408696" y="221758"/>
                  <a:pt x="1385888" y="228600"/>
                </a:cubicBezTo>
                <a:cubicBezTo>
                  <a:pt x="1353632" y="238277"/>
                  <a:pt x="1319213" y="219075"/>
                  <a:pt x="1285875" y="214312"/>
                </a:cubicBezTo>
                <a:cubicBezTo>
                  <a:pt x="1281113" y="190500"/>
                  <a:pt x="1271588" y="167159"/>
                  <a:pt x="1271588" y="142875"/>
                </a:cubicBezTo>
                <a:cubicBezTo>
                  <a:pt x="1271588" y="127815"/>
                  <a:pt x="1271264" y="103665"/>
                  <a:pt x="1285875" y="100012"/>
                </a:cubicBezTo>
                <a:cubicBezTo>
                  <a:pt x="1318546" y="91844"/>
                  <a:pt x="1352550" y="109537"/>
                  <a:pt x="1385888" y="114300"/>
                </a:cubicBezTo>
                <a:cubicBezTo>
                  <a:pt x="1394427" y="139917"/>
                  <a:pt x="1431300" y="203391"/>
                  <a:pt x="1343025" y="185737"/>
                </a:cubicBezTo>
                <a:cubicBezTo>
                  <a:pt x="1328257" y="182784"/>
                  <a:pt x="1333500" y="157162"/>
                  <a:pt x="1328738" y="142875"/>
                </a:cubicBezTo>
                <a:cubicBezTo>
                  <a:pt x="1338263" y="123825"/>
                  <a:pt x="1336913" y="91845"/>
                  <a:pt x="1357313" y="85725"/>
                </a:cubicBezTo>
                <a:cubicBezTo>
                  <a:pt x="1417368" y="67708"/>
                  <a:pt x="1518632" y="80528"/>
                  <a:pt x="1457325" y="157162"/>
                </a:cubicBezTo>
                <a:cubicBezTo>
                  <a:pt x="1447917" y="168922"/>
                  <a:pt x="1428750" y="166687"/>
                  <a:pt x="1414463" y="171450"/>
                </a:cubicBezTo>
                <a:cubicBezTo>
                  <a:pt x="1395413" y="166687"/>
                  <a:pt x="1361164" y="176417"/>
                  <a:pt x="1357313" y="157162"/>
                </a:cubicBezTo>
                <a:cubicBezTo>
                  <a:pt x="1335463" y="47913"/>
                  <a:pt x="1370531" y="38813"/>
                  <a:pt x="1428750" y="0"/>
                </a:cubicBezTo>
                <a:cubicBezTo>
                  <a:pt x="1452563" y="4762"/>
                  <a:pt x="1479982" y="817"/>
                  <a:pt x="1500188" y="14287"/>
                </a:cubicBezTo>
                <a:cubicBezTo>
                  <a:pt x="1512719" y="22641"/>
                  <a:pt x="1517429" y="42382"/>
                  <a:pt x="1514475" y="57150"/>
                </a:cubicBezTo>
                <a:cubicBezTo>
                  <a:pt x="1499970" y="129673"/>
                  <a:pt x="1485164" y="157530"/>
                  <a:pt x="1428750" y="185737"/>
                </a:cubicBezTo>
                <a:cubicBezTo>
                  <a:pt x="1415280" y="192472"/>
                  <a:pt x="1400175" y="195262"/>
                  <a:pt x="1385888" y="200025"/>
                </a:cubicBezTo>
                <a:cubicBezTo>
                  <a:pt x="1328738" y="195262"/>
                  <a:pt x="1270672" y="196984"/>
                  <a:pt x="1214438" y="185737"/>
                </a:cubicBezTo>
                <a:cubicBezTo>
                  <a:pt x="1197600" y="182369"/>
                  <a:pt x="1177952" y="173105"/>
                  <a:pt x="1171575" y="157162"/>
                </a:cubicBezTo>
                <a:cubicBezTo>
                  <a:pt x="1165982" y="143179"/>
                  <a:pt x="1181100" y="128587"/>
                  <a:pt x="1185863" y="114300"/>
                </a:cubicBezTo>
                <a:cubicBezTo>
                  <a:pt x="1190625" y="128587"/>
                  <a:pt x="1200150" y="142102"/>
                  <a:pt x="1200150" y="157162"/>
                </a:cubicBezTo>
                <a:cubicBezTo>
                  <a:pt x="1200150" y="172222"/>
                  <a:pt x="1194217" y="187494"/>
                  <a:pt x="1185863" y="200025"/>
                </a:cubicBezTo>
                <a:cubicBezTo>
                  <a:pt x="1174655" y="216837"/>
                  <a:pt x="1159812" y="231679"/>
                  <a:pt x="1143000" y="242887"/>
                </a:cubicBezTo>
                <a:cubicBezTo>
                  <a:pt x="1130699" y="251088"/>
                  <a:pt x="1050614" y="269556"/>
                  <a:pt x="1042988" y="271462"/>
                </a:cubicBezTo>
                <a:cubicBezTo>
                  <a:pt x="1023938" y="266700"/>
                  <a:pt x="1002176" y="268067"/>
                  <a:pt x="985838" y="257175"/>
                </a:cubicBezTo>
                <a:cubicBezTo>
                  <a:pt x="945767" y="230461"/>
                  <a:pt x="946725" y="163342"/>
                  <a:pt x="971550" y="128587"/>
                </a:cubicBezTo>
                <a:cubicBezTo>
                  <a:pt x="982963" y="112608"/>
                  <a:pt x="1009650" y="119062"/>
                  <a:pt x="1028700" y="114300"/>
                </a:cubicBezTo>
                <a:cubicBezTo>
                  <a:pt x="1042988" y="123825"/>
                  <a:pt x="1068195" y="126037"/>
                  <a:pt x="1071563" y="142875"/>
                </a:cubicBezTo>
                <a:cubicBezTo>
                  <a:pt x="1079093" y="180526"/>
                  <a:pt x="1079859" y="226122"/>
                  <a:pt x="1057275" y="257175"/>
                </a:cubicBezTo>
                <a:cubicBezTo>
                  <a:pt x="1033478" y="289895"/>
                  <a:pt x="926854" y="306119"/>
                  <a:pt x="885825" y="314325"/>
                </a:cubicBezTo>
                <a:cubicBezTo>
                  <a:pt x="823913" y="300037"/>
                  <a:pt x="759582" y="293772"/>
                  <a:pt x="700088" y="271462"/>
                </a:cubicBezTo>
                <a:cubicBezTo>
                  <a:pt x="625371" y="243443"/>
                  <a:pt x="660261" y="165378"/>
                  <a:pt x="685800" y="114300"/>
                </a:cubicBezTo>
                <a:cubicBezTo>
                  <a:pt x="696878" y="92144"/>
                  <a:pt x="751240" y="78199"/>
                  <a:pt x="771525" y="71437"/>
                </a:cubicBezTo>
                <a:cubicBezTo>
                  <a:pt x="785813" y="76200"/>
                  <a:pt x="803739" y="75076"/>
                  <a:pt x="814388" y="85725"/>
                </a:cubicBezTo>
                <a:cubicBezTo>
                  <a:pt x="856492" y="127829"/>
                  <a:pt x="845684" y="177573"/>
                  <a:pt x="828675" y="228600"/>
                </a:cubicBezTo>
                <a:cubicBezTo>
                  <a:pt x="823245" y="244890"/>
                  <a:pt x="815175" y="263239"/>
                  <a:pt x="800100" y="271462"/>
                </a:cubicBezTo>
                <a:cubicBezTo>
                  <a:pt x="760436" y="293097"/>
                  <a:pt x="671513" y="314325"/>
                  <a:pt x="671513" y="314325"/>
                </a:cubicBezTo>
                <a:cubicBezTo>
                  <a:pt x="628650" y="309562"/>
                  <a:pt x="582186" y="317883"/>
                  <a:pt x="542925" y="300037"/>
                </a:cubicBezTo>
                <a:cubicBezTo>
                  <a:pt x="479675" y="271287"/>
                  <a:pt x="540732" y="124168"/>
                  <a:pt x="542925" y="114300"/>
                </a:cubicBezTo>
                <a:cubicBezTo>
                  <a:pt x="590550" y="119062"/>
                  <a:pt x="657649" y="89879"/>
                  <a:pt x="685800" y="128587"/>
                </a:cubicBezTo>
                <a:cubicBezTo>
                  <a:pt x="714366" y="167866"/>
                  <a:pt x="677322" y="227247"/>
                  <a:pt x="657225" y="271462"/>
                </a:cubicBezTo>
                <a:cubicBezTo>
                  <a:pt x="650993" y="285172"/>
                  <a:pt x="627833" y="279015"/>
                  <a:pt x="614363" y="285750"/>
                </a:cubicBezTo>
                <a:cubicBezTo>
                  <a:pt x="589525" y="298169"/>
                  <a:pt x="568302" y="317334"/>
                  <a:pt x="542925" y="328612"/>
                </a:cubicBezTo>
                <a:cubicBezTo>
                  <a:pt x="511012" y="342796"/>
                  <a:pt x="405905" y="354310"/>
                  <a:pt x="385763" y="357187"/>
                </a:cubicBezTo>
                <a:cubicBezTo>
                  <a:pt x="361950" y="352425"/>
                  <a:pt x="334291" y="356723"/>
                  <a:pt x="314325" y="342900"/>
                </a:cubicBezTo>
                <a:cubicBezTo>
                  <a:pt x="270024" y="312230"/>
                  <a:pt x="200025" y="228600"/>
                  <a:pt x="200025" y="228600"/>
                </a:cubicBezTo>
                <a:cubicBezTo>
                  <a:pt x="195263" y="214312"/>
                  <a:pt x="185738" y="200797"/>
                  <a:pt x="185738" y="185737"/>
                </a:cubicBezTo>
                <a:cubicBezTo>
                  <a:pt x="185738" y="132235"/>
                  <a:pt x="212572" y="111857"/>
                  <a:pt x="242888" y="71437"/>
                </a:cubicBezTo>
                <a:cubicBezTo>
                  <a:pt x="255187" y="72804"/>
                  <a:pt x="404872" y="62330"/>
                  <a:pt x="414338" y="128587"/>
                </a:cubicBezTo>
                <a:cubicBezTo>
                  <a:pt x="417350" y="149671"/>
                  <a:pt x="400823" y="170677"/>
                  <a:pt x="385763" y="185737"/>
                </a:cubicBezTo>
                <a:cubicBezTo>
                  <a:pt x="370703" y="200797"/>
                  <a:pt x="347663" y="204787"/>
                  <a:pt x="328613" y="214312"/>
                </a:cubicBezTo>
                <a:lnTo>
                  <a:pt x="114300" y="200025"/>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Rectangle 43"/>
          <p:cNvSpPr/>
          <p:nvPr/>
        </p:nvSpPr>
        <p:spPr>
          <a:xfrm>
            <a:off x="8198675" y="2804800"/>
            <a:ext cx="3731919" cy="1323439"/>
          </a:xfrm>
          <a:prstGeom prst="rect">
            <a:avLst/>
          </a:prstGeom>
          <a:noFill/>
        </p:spPr>
        <p:txBody>
          <a:bodyPr wrap="none" lIns="91440" tIns="45720" rIns="91440" bIns="45720">
            <a:spAutoFit/>
          </a:bodyPr>
          <a:lstStyle/>
          <a:p>
            <a:pPr algn="ctr"/>
            <a:r>
              <a:rPr lang="en-US" sz="40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INAPPROPRIATE </a:t>
            </a:r>
          </a:p>
          <a:p>
            <a:pPr algn="ctr"/>
            <a:r>
              <a:rPr lang="en-US" sz="40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BELTS OR SOCKS</a:t>
            </a:r>
          </a:p>
        </p:txBody>
      </p:sp>
      <p:cxnSp>
        <p:nvCxnSpPr>
          <p:cNvPr id="45" name="Straight Connector 44"/>
          <p:cNvCxnSpPr/>
          <p:nvPr/>
        </p:nvCxnSpPr>
        <p:spPr>
          <a:xfrm flipV="1">
            <a:off x="8874811" y="1293838"/>
            <a:ext cx="805273" cy="607191"/>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8885291" y="1153919"/>
            <a:ext cx="849103" cy="862437"/>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2607" y="5861969"/>
            <a:ext cx="4309670" cy="784830"/>
          </a:xfrm>
          <a:prstGeom prst="rect">
            <a:avLst/>
          </a:prstGeom>
          <a:noFill/>
        </p:spPr>
        <p:txBody>
          <a:bodyPr wrap="square" rtlCol="0">
            <a:spAutoFit/>
          </a:bodyPr>
          <a:lstStyle/>
          <a:p>
            <a:r>
              <a:rPr lang="en-US" sz="1500" i="1"/>
              <a:t>*The above images are only some examples of  unapproved belts, socks, and shoes.  Please review the CPSB School Dress Code for further explanations.</a:t>
            </a:r>
          </a:p>
        </p:txBody>
      </p:sp>
      <p:cxnSp>
        <p:nvCxnSpPr>
          <p:cNvPr id="25" name="Straight Connector 24"/>
          <p:cNvCxnSpPr/>
          <p:nvPr/>
        </p:nvCxnSpPr>
        <p:spPr>
          <a:xfrm flipV="1">
            <a:off x="5306798" y="2475314"/>
            <a:ext cx="1553664" cy="1544911"/>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520785" y="2565287"/>
            <a:ext cx="1244116" cy="1746117"/>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227095" y="4343312"/>
            <a:ext cx="2073709" cy="707886"/>
          </a:xfrm>
          <a:prstGeom prst="rect">
            <a:avLst/>
          </a:prstGeom>
          <a:noFill/>
        </p:spPr>
        <p:txBody>
          <a:bodyPr wrap="none" lIns="91440" tIns="45720" rIns="91440" bIns="45720">
            <a:spAutoFit/>
          </a:bodyPr>
          <a:lstStyle/>
          <a:p>
            <a:pPr algn="ctr"/>
            <a:r>
              <a:rPr lang="en-US" sz="4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J</a:t>
            </a:r>
            <a:r>
              <a:rPr lang="en-US" sz="40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ANDALS</a:t>
            </a:r>
          </a:p>
        </p:txBody>
      </p:sp>
      <p:cxnSp>
        <p:nvCxnSpPr>
          <p:cNvPr id="30" name="Straight Connector 29"/>
          <p:cNvCxnSpPr/>
          <p:nvPr/>
        </p:nvCxnSpPr>
        <p:spPr>
          <a:xfrm flipV="1">
            <a:off x="10696283" y="1407213"/>
            <a:ext cx="753288" cy="87815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0710407" y="1511541"/>
            <a:ext cx="740300" cy="773822"/>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91F8049-66B7-477F-9652-A311E79D8002}"/>
              </a:ext>
            </a:extLst>
          </p:cNvPr>
          <p:cNvSpPr txBox="1"/>
          <p:nvPr/>
        </p:nvSpPr>
        <p:spPr>
          <a:xfrm>
            <a:off x="6268852" y="5743257"/>
            <a:ext cx="5632861" cy="738664"/>
          </a:xfrm>
          <a:prstGeom prst="rect">
            <a:avLst/>
          </a:prstGeom>
          <a:noFill/>
        </p:spPr>
        <p:txBody>
          <a:bodyPr wrap="square" rtlCol="0">
            <a:spAutoFit/>
          </a:bodyPr>
          <a:lstStyle/>
          <a:p>
            <a:r>
              <a:rPr lang="en-US" sz="1400" i="1">
                <a:latin typeface="Aparajita" panose="020B0604020202020204" pitchFamily="34" charset="0"/>
                <a:cs typeface="Aparajita" panose="020B0604020202020204" pitchFamily="34" charset="0"/>
              </a:rPr>
              <a:t>The CPSB Uniform Policy can be found online at:</a:t>
            </a:r>
          </a:p>
          <a:p>
            <a:r>
              <a:rPr lang="en-US" sz="1400" i="1">
                <a:latin typeface="Aparajita" panose="020B0604020202020204" pitchFamily="34" charset="0"/>
                <a:cs typeface="Aparajita" panose="020B0604020202020204" pitchFamily="34" charset="0"/>
                <a:hlinkClick r:id="rId8"/>
              </a:rPr>
              <a:t>https://www.cpsb.org/site/handlers/filedownload.ashx?moduleinstanceid=290&amp;dataid=105&amp;FileName=uniformpolicy.pdf</a:t>
            </a:r>
            <a:r>
              <a:rPr lang="en-US" sz="1400" i="1">
                <a:latin typeface="Aparajita" panose="020B0604020202020204" pitchFamily="34" charset="0"/>
                <a:cs typeface="Aparajita" panose="020B0604020202020204" pitchFamily="34" charset="0"/>
              </a:rPr>
              <a:t> </a:t>
            </a:r>
          </a:p>
        </p:txBody>
      </p:sp>
    </p:spTree>
    <p:extLst>
      <p:ext uri="{BB962C8B-B14F-4D97-AF65-F5344CB8AC3E}">
        <p14:creationId xmlns:p14="http://schemas.microsoft.com/office/powerpoint/2010/main" val="966617522"/>
      </p:ext>
    </p:extLst>
  </p:cSld>
  <p:clrMapOvr>
    <a:masterClrMapping/>
  </p:clrMapOvr>
  <p:transition spd="med" advTm="25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Logo&#10;&#10;Description automatically generated">
            <a:extLst>
              <a:ext uri="{FF2B5EF4-FFF2-40B4-BE49-F238E27FC236}">
                <a16:creationId xmlns:a16="http://schemas.microsoft.com/office/drawing/2014/main" id="{ED6ACF30-F3C5-40FE-8130-8AD40BB9093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933092" y="1042900"/>
            <a:ext cx="4423507" cy="4547509"/>
          </a:xfrm>
          <a:prstGeom prst="rect">
            <a:avLst/>
          </a:prstGeom>
        </p:spPr>
      </p:pic>
      <p:sp>
        <p:nvSpPr>
          <p:cNvPr id="2" name="TextBox 1"/>
          <p:cNvSpPr txBox="1"/>
          <p:nvPr/>
        </p:nvSpPr>
        <p:spPr>
          <a:xfrm>
            <a:off x="1040130" y="571500"/>
            <a:ext cx="9955530" cy="1323439"/>
          </a:xfrm>
          <a:prstGeom prst="rect">
            <a:avLst/>
          </a:prstGeom>
          <a:noFill/>
        </p:spPr>
        <p:txBody>
          <a:bodyPr wrap="square" rtlCol="0">
            <a:spAutoFit/>
          </a:bodyPr>
          <a:lstStyle/>
          <a:p>
            <a:pPr algn="ctr"/>
            <a:r>
              <a:rPr lang="en-US" sz="8000" b="1" dirty="0">
                <a:solidFill>
                  <a:schemeClr val="accent4"/>
                </a:solidFill>
                <a:effectLst>
                  <a:outerShdw blurRad="38100" dist="38100" dir="2700000" algn="tl">
                    <a:srgbClr val="000000">
                      <a:alpha val="43137"/>
                    </a:srgbClr>
                  </a:outerShdw>
                </a:effectLst>
              </a:rPr>
              <a:t>IHS Mission Statement</a:t>
            </a:r>
          </a:p>
        </p:txBody>
      </p:sp>
      <p:sp>
        <p:nvSpPr>
          <p:cNvPr id="3" name="TextBox 2"/>
          <p:cNvSpPr txBox="1"/>
          <p:nvPr/>
        </p:nvSpPr>
        <p:spPr>
          <a:xfrm>
            <a:off x="355550" y="1894939"/>
            <a:ext cx="11578590" cy="4154984"/>
          </a:xfrm>
          <a:prstGeom prst="rect">
            <a:avLst/>
          </a:prstGeom>
          <a:noFill/>
        </p:spPr>
        <p:txBody>
          <a:bodyPr wrap="square" rtlCol="0">
            <a:spAutoFit/>
          </a:bodyPr>
          <a:lstStyle/>
          <a:p>
            <a:pPr algn="ctr"/>
            <a:r>
              <a:rPr lang="en-US" sz="8800" b="1" dirty="0">
                <a:solidFill>
                  <a:schemeClr val="tx1">
                    <a:lumMod val="75000"/>
                  </a:schemeClr>
                </a:solidFill>
                <a:effectLst>
                  <a:outerShdw blurRad="38100" dist="38100" dir="2700000" algn="tl">
                    <a:srgbClr val="000000">
                      <a:alpha val="43137"/>
                    </a:srgbClr>
                  </a:outerShdw>
                </a:effectLst>
              </a:rPr>
              <a:t>To empower all students to achieve their potential.</a:t>
            </a:r>
          </a:p>
        </p:txBody>
      </p:sp>
    </p:spTree>
    <p:extLst>
      <p:ext uri="{BB962C8B-B14F-4D97-AF65-F5344CB8AC3E}">
        <p14:creationId xmlns:p14="http://schemas.microsoft.com/office/powerpoint/2010/main" val="2194925636"/>
      </p:ext>
    </p:extLst>
  </p:cSld>
  <p:clrMapOvr>
    <a:masterClrMapping/>
  </p:clrMapOvr>
  <p:transition spd="med" advTm="25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rot="20573738">
            <a:off x="490852" y="2811228"/>
            <a:ext cx="2239970" cy="2748754"/>
          </a:xfrm>
          <a:prstGeom prst="rect">
            <a:avLst/>
          </a:prstGeom>
        </p:spPr>
      </p:pic>
      <p:pic>
        <p:nvPicPr>
          <p:cNvPr id="3" name="Picture 2"/>
          <p:cNvPicPr>
            <a:picLocks noChangeAspect="1"/>
          </p:cNvPicPr>
          <p:nvPr/>
        </p:nvPicPr>
        <p:blipFill>
          <a:blip r:embed="rId4"/>
          <a:stretch>
            <a:fillRect/>
          </a:stretch>
        </p:blipFill>
        <p:spPr>
          <a:xfrm rot="844804">
            <a:off x="8472247" y="273943"/>
            <a:ext cx="2306384" cy="2425269"/>
          </a:xfrm>
          <a:prstGeom prst="rect">
            <a:avLst/>
          </a:prstGeom>
        </p:spPr>
      </p:pic>
      <p:sp>
        <p:nvSpPr>
          <p:cNvPr id="7" name="Rectangle 6"/>
          <p:cNvSpPr/>
          <p:nvPr/>
        </p:nvSpPr>
        <p:spPr>
          <a:xfrm>
            <a:off x="8947165" y="2790576"/>
            <a:ext cx="1756378" cy="584775"/>
          </a:xfrm>
          <a:prstGeom prst="rect">
            <a:avLst/>
          </a:prstGeom>
          <a:noFill/>
        </p:spPr>
        <p:txBody>
          <a:bodyPr wrap="none" lIns="91440" tIns="45720" rIns="91440" bIns="45720" anchor="t">
            <a:spAutoFit/>
          </a:bodyPr>
          <a:lstStyle/>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HOODIES</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TextBox 12"/>
          <p:cNvSpPr txBox="1"/>
          <p:nvPr/>
        </p:nvSpPr>
        <p:spPr>
          <a:xfrm>
            <a:off x="85722" y="-25309"/>
            <a:ext cx="7630339" cy="2800767"/>
          </a:xfrm>
          <a:prstGeom prst="rect">
            <a:avLst/>
          </a:prstGeom>
          <a:noFill/>
        </p:spPr>
        <p:txBody>
          <a:bodyPr wrap="square" rtlCol="0">
            <a:spAutoFit/>
          </a:bodyPr>
          <a:lstStyle/>
          <a:p>
            <a:pPr algn="ctr"/>
            <a:r>
              <a:rPr lang="en-US" sz="8800" b="1">
                <a:solidFill>
                  <a:srgbClr val="990099"/>
                </a:solidFill>
                <a:latin typeface="LilyUPC" panose="020B0604020202020204" pitchFamily="34" charset="-34"/>
                <a:cs typeface="LilyUPC" panose="020B0604020202020204" pitchFamily="34" charset="-34"/>
              </a:rPr>
              <a:t>What </a:t>
            </a:r>
            <a:r>
              <a:rPr lang="en-US" sz="8800" b="1">
                <a:solidFill>
                  <a:srgbClr val="FF0000"/>
                </a:solidFill>
                <a:latin typeface="LilyUPC" panose="020B0604020202020204" pitchFamily="34" charset="-34"/>
                <a:cs typeface="LilyUPC" panose="020B0604020202020204" pitchFamily="34" charset="-34"/>
              </a:rPr>
              <a:t>NOT</a:t>
            </a:r>
            <a:r>
              <a:rPr lang="en-US" sz="8800" b="1">
                <a:solidFill>
                  <a:srgbClr val="990099"/>
                </a:solidFill>
                <a:latin typeface="LilyUPC" panose="020B0604020202020204" pitchFamily="34" charset="-34"/>
                <a:cs typeface="LilyUPC" panose="020B0604020202020204" pitchFamily="34" charset="-34"/>
              </a:rPr>
              <a:t> to wear at IHS!</a:t>
            </a:r>
          </a:p>
        </p:txBody>
      </p:sp>
      <p:sp>
        <p:nvSpPr>
          <p:cNvPr id="18" name="Rectangle 17"/>
          <p:cNvSpPr/>
          <p:nvPr/>
        </p:nvSpPr>
        <p:spPr>
          <a:xfrm>
            <a:off x="2045938" y="3079810"/>
            <a:ext cx="2711977" cy="1077218"/>
          </a:xfrm>
          <a:prstGeom prst="rect">
            <a:avLst/>
          </a:prstGeom>
          <a:noFill/>
        </p:spPr>
        <p:txBody>
          <a:bodyPr wrap="square" lIns="91440" tIns="45720" rIns="91440" bIns="45720">
            <a:spAutoFit/>
          </a:bodyPr>
          <a:lstStyle/>
          <a:p>
            <a:pPr algn="ctr"/>
            <a:r>
              <a:rPr lang="en-US" sz="32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UNAPPROVED</a:t>
            </a:r>
          </a:p>
          <a:p>
            <a:pPr algn="ctr"/>
            <a:r>
              <a:rPr lang="en-US" sz="32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COLORS </a:t>
            </a:r>
          </a:p>
        </p:txBody>
      </p:sp>
      <p:cxnSp>
        <p:nvCxnSpPr>
          <p:cNvPr id="19" name="Straight Connector 18"/>
          <p:cNvCxnSpPr>
            <a:cxnSpLocks/>
          </p:cNvCxnSpPr>
          <p:nvPr/>
        </p:nvCxnSpPr>
        <p:spPr>
          <a:xfrm flipV="1">
            <a:off x="941987" y="3542911"/>
            <a:ext cx="790948" cy="993654"/>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H="1" flipV="1">
            <a:off x="881762" y="3670039"/>
            <a:ext cx="843364" cy="658279"/>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5"/>
          <a:stretch>
            <a:fillRect/>
          </a:stretch>
        </p:blipFill>
        <p:spPr>
          <a:xfrm rot="1693548">
            <a:off x="5626403" y="2899199"/>
            <a:ext cx="1882367" cy="1722543"/>
          </a:xfrm>
          <a:prstGeom prst="rect">
            <a:avLst/>
          </a:prstGeom>
        </p:spPr>
      </p:pic>
      <p:sp>
        <p:nvSpPr>
          <p:cNvPr id="26" name="Rectangle 25"/>
          <p:cNvSpPr/>
          <p:nvPr/>
        </p:nvSpPr>
        <p:spPr>
          <a:xfrm>
            <a:off x="5511124" y="4120900"/>
            <a:ext cx="1380121" cy="769441"/>
          </a:xfrm>
          <a:prstGeom prst="rect">
            <a:avLst/>
          </a:prstGeom>
          <a:noFill/>
        </p:spPr>
        <p:txBody>
          <a:bodyPr wrap="none" lIns="91440" tIns="45720" rIns="91440" bIns="45720">
            <a:spAutoFit/>
          </a:bodyPr>
          <a:lstStyle/>
          <a:p>
            <a:pPr algn="ctr"/>
            <a:r>
              <a:rPr lang="en-US" sz="4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HATS</a:t>
            </a:r>
            <a:endParaRPr lang="en-US" sz="4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cxnSp>
        <p:nvCxnSpPr>
          <p:cNvPr id="27" name="Straight Connector 26"/>
          <p:cNvCxnSpPr/>
          <p:nvPr/>
        </p:nvCxnSpPr>
        <p:spPr>
          <a:xfrm flipV="1">
            <a:off x="5776686" y="3542911"/>
            <a:ext cx="1615116" cy="311158"/>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6201185" y="3049331"/>
            <a:ext cx="987700" cy="13799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7886" y="5738465"/>
            <a:ext cx="3418395" cy="1077218"/>
          </a:xfrm>
          <a:prstGeom prst="rect">
            <a:avLst/>
          </a:prstGeom>
          <a:noFill/>
        </p:spPr>
        <p:txBody>
          <a:bodyPr wrap="square" rtlCol="0">
            <a:spAutoFit/>
          </a:bodyPr>
          <a:lstStyle/>
          <a:p>
            <a:r>
              <a:rPr lang="en-US" sz="1600" i="1"/>
              <a:t>*The above images are only some examples of unapproved outerwear.  Please review the CPSB School Dress Code for further explanations.</a:t>
            </a:r>
          </a:p>
        </p:txBody>
      </p:sp>
      <p:cxnSp>
        <p:nvCxnSpPr>
          <p:cNvPr id="33" name="Straight Connector 32"/>
          <p:cNvCxnSpPr/>
          <p:nvPr/>
        </p:nvCxnSpPr>
        <p:spPr>
          <a:xfrm flipV="1">
            <a:off x="9056249" y="798089"/>
            <a:ext cx="1128636" cy="1089215"/>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9192141" y="707395"/>
            <a:ext cx="1081067" cy="1359212"/>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122F565-33D0-4747-8BC7-4BA24A94FEC4}"/>
              </a:ext>
            </a:extLst>
          </p:cNvPr>
          <p:cNvSpPr txBox="1"/>
          <p:nvPr/>
        </p:nvSpPr>
        <p:spPr>
          <a:xfrm>
            <a:off x="8030391" y="3453232"/>
            <a:ext cx="4016465" cy="1631216"/>
          </a:xfrm>
          <a:prstGeom prst="rect">
            <a:avLst/>
          </a:prstGeom>
          <a:noFill/>
        </p:spPr>
        <p:txBody>
          <a:bodyPr wrap="square" lIns="91440" tIns="45720" rIns="91440" bIns="45720" rtlCol="0" anchor="t">
            <a:spAutoFit/>
          </a:bodyPr>
          <a:lstStyle/>
          <a:p>
            <a:r>
              <a:rPr lang="en-US" sz="2000" b="1" i="1" dirty="0">
                <a:latin typeface="Aharoni"/>
                <a:cs typeface="Aharoni"/>
              </a:rPr>
              <a:t>Non-approved hoodies are not allowed. Only those purchased from Southern Custom Prints or a school athletic team are permitted on campus. </a:t>
            </a:r>
            <a:endParaRPr lang="en-US" sz="2000" b="1" i="1" dirty="0">
              <a:latin typeface="Aharoni" panose="02010803020104030203" pitchFamily="2" charset="-79"/>
              <a:cs typeface="Aharoni" panose="02010803020104030203" pitchFamily="2" charset="-79"/>
            </a:endParaRPr>
          </a:p>
        </p:txBody>
      </p:sp>
      <p:sp>
        <p:nvSpPr>
          <p:cNvPr id="29" name="TextBox 28">
            <a:extLst>
              <a:ext uri="{FF2B5EF4-FFF2-40B4-BE49-F238E27FC236}">
                <a16:creationId xmlns:a16="http://schemas.microsoft.com/office/drawing/2014/main" id="{191F8049-66B7-477F-9652-A311E79D8002}"/>
              </a:ext>
            </a:extLst>
          </p:cNvPr>
          <p:cNvSpPr txBox="1"/>
          <p:nvPr/>
        </p:nvSpPr>
        <p:spPr>
          <a:xfrm>
            <a:off x="6268852" y="5743257"/>
            <a:ext cx="5632861" cy="738664"/>
          </a:xfrm>
          <a:prstGeom prst="rect">
            <a:avLst/>
          </a:prstGeom>
          <a:noFill/>
        </p:spPr>
        <p:txBody>
          <a:bodyPr wrap="square" rtlCol="0">
            <a:spAutoFit/>
          </a:bodyPr>
          <a:lstStyle/>
          <a:p>
            <a:r>
              <a:rPr lang="en-US" sz="1400" i="1">
                <a:latin typeface="Aparajita" panose="020B0604020202020204" pitchFamily="34" charset="0"/>
                <a:cs typeface="Aparajita" panose="020B0604020202020204" pitchFamily="34" charset="0"/>
              </a:rPr>
              <a:t>The CPSB Uniform Policy can be found online at:</a:t>
            </a:r>
          </a:p>
          <a:p>
            <a:r>
              <a:rPr lang="en-US" sz="1400" i="1">
                <a:latin typeface="Aparajita" panose="020B0604020202020204" pitchFamily="34" charset="0"/>
                <a:cs typeface="Aparajita" panose="020B0604020202020204" pitchFamily="34" charset="0"/>
                <a:hlinkClick r:id="rId6"/>
              </a:rPr>
              <a:t>https://www.cpsb.org/site/handlers/filedownload.ashx?moduleinstanceid=290&amp;dataid=105&amp;FileName=uniformpolicy.pdf</a:t>
            </a:r>
            <a:r>
              <a:rPr lang="en-US" sz="1400" i="1">
                <a:latin typeface="Aparajita" panose="020B0604020202020204" pitchFamily="34" charset="0"/>
                <a:cs typeface="Aparajita" panose="020B0604020202020204" pitchFamily="34" charset="0"/>
              </a:rPr>
              <a:t> </a:t>
            </a:r>
          </a:p>
        </p:txBody>
      </p:sp>
    </p:spTree>
    <p:extLst>
      <p:ext uri="{BB962C8B-B14F-4D97-AF65-F5344CB8AC3E}">
        <p14:creationId xmlns:p14="http://schemas.microsoft.com/office/powerpoint/2010/main" val="3287753572"/>
      </p:ext>
    </p:extLst>
  </p:cSld>
  <p:clrMapOvr>
    <a:masterClrMapping/>
  </p:clrMapOvr>
  <p:transition spd="med" advTm="25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419" y="0"/>
            <a:ext cx="11887200" cy="5940088"/>
          </a:xfrm>
          <a:prstGeom prst="rect">
            <a:avLst/>
          </a:prstGeom>
          <a:noFill/>
        </p:spPr>
        <p:txBody>
          <a:bodyPr wrap="square" rtlCol="0">
            <a:spAutoFit/>
          </a:bodyPr>
          <a:lstStyle/>
          <a:p>
            <a:pPr algn="ctr"/>
            <a:r>
              <a:rPr lang="en-US" sz="4400" b="1"/>
              <a:t>IDs must be worn at </a:t>
            </a:r>
            <a:r>
              <a:rPr lang="en-US" sz="4400" b="1">
                <a:effectLst>
                  <a:outerShdw blurRad="38100" dist="38100" dir="2700000" algn="tl">
                    <a:srgbClr val="000000">
                      <a:alpha val="43137"/>
                    </a:srgbClr>
                  </a:outerShdw>
                </a:effectLst>
              </a:rPr>
              <a:t>ALL</a:t>
            </a:r>
            <a:r>
              <a:rPr lang="en-US" sz="4400" b="1"/>
              <a:t> times while </a:t>
            </a:r>
            <a:r>
              <a:rPr lang="en-US" sz="4400" b="1">
                <a:effectLst>
                  <a:outerShdw blurRad="38100" dist="38100" dir="2700000" algn="tl">
                    <a:srgbClr val="000000">
                      <a:alpha val="43137"/>
                    </a:srgbClr>
                  </a:outerShdw>
                </a:effectLst>
              </a:rPr>
              <a:t>ON CAMPUS</a:t>
            </a:r>
            <a:r>
              <a:rPr lang="en-US" sz="4400" b="1"/>
              <a:t>. </a:t>
            </a:r>
          </a:p>
          <a:p>
            <a:pPr algn="ctr"/>
            <a:endParaRPr lang="en-US" sz="2000"/>
          </a:p>
          <a:p>
            <a:pPr algn="ctr"/>
            <a:r>
              <a:rPr lang="en-US" sz="4400">
                <a:solidFill>
                  <a:srgbClr val="990099"/>
                </a:solidFill>
              </a:rPr>
              <a:t>The ID must be worn on an appropriate lanyard around the neck.</a:t>
            </a:r>
          </a:p>
          <a:p>
            <a:pPr algn="ctr"/>
            <a:endParaRPr lang="en-US" sz="2000"/>
          </a:p>
          <a:p>
            <a:pPr algn="ctr"/>
            <a:r>
              <a:rPr lang="en-US" sz="4400" b="1">
                <a:solidFill>
                  <a:srgbClr val="FF0000"/>
                </a:solidFill>
              </a:rPr>
              <a:t>No DEFACING of the ID of  any kind is allowed.</a:t>
            </a:r>
          </a:p>
          <a:p>
            <a:pPr algn="ctr"/>
            <a:endParaRPr lang="en-US" sz="2000"/>
          </a:p>
          <a:p>
            <a:pPr algn="ctr"/>
            <a:r>
              <a:rPr lang="en-US" sz="3600" i="1">
                <a:solidFill>
                  <a:srgbClr val="0070C0"/>
                </a:solidFill>
              </a:rPr>
              <a:t>If a student does not have an ID, then they are to report to the designated area during appropriate times to purchase a temporary ID.  This temporary ID is to be worn on either side of the upper chest area of the school uniform shirt.</a:t>
            </a:r>
          </a:p>
        </p:txBody>
      </p:sp>
      <p:sp>
        <p:nvSpPr>
          <p:cNvPr id="3" name="TextBox 2">
            <a:extLst>
              <a:ext uri="{FF2B5EF4-FFF2-40B4-BE49-F238E27FC236}">
                <a16:creationId xmlns:a16="http://schemas.microsoft.com/office/drawing/2014/main" id="{191F8049-66B7-477F-9652-A311E79D8002}"/>
              </a:ext>
            </a:extLst>
          </p:cNvPr>
          <p:cNvSpPr txBox="1"/>
          <p:nvPr/>
        </p:nvSpPr>
        <p:spPr>
          <a:xfrm>
            <a:off x="6297881" y="6119336"/>
            <a:ext cx="5632861" cy="738664"/>
          </a:xfrm>
          <a:prstGeom prst="rect">
            <a:avLst/>
          </a:prstGeom>
          <a:noFill/>
        </p:spPr>
        <p:txBody>
          <a:bodyPr wrap="square" rtlCol="0">
            <a:spAutoFit/>
          </a:bodyPr>
          <a:lstStyle/>
          <a:p>
            <a:r>
              <a:rPr lang="en-US" sz="1400" i="1">
                <a:latin typeface="Aparajita" panose="020B0604020202020204" pitchFamily="34" charset="0"/>
                <a:cs typeface="Aparajita" panose="020B0604020202020204" pitchFamily="34" charset="0"/>
              </a:rPr>
              <a:t>The CPSB Uniform Policy can be found online at:</a:t>
            </a:r>
          </a:p>
          <a:p>
            <a:r>
              <a:rPr lang="en-US" sz="1400" i="1">
                <a:latin typeface="Aparajita" panose="020B0604020202020204" pitchFamily="34" charset="0"/>
                <a:cs typeface="Aparajita" panose="020B0604020202020204" pitchFamily="34" charset="0"/>
                <a:hlinkClick r:id="rId2"/>
              </a:rPr>
              <a:t>https://www.cpsb.org/site/handlers/filedownload.ashx?moduleinstanceid=290&amp;dataid=105&amp;FileName=uniformpolicy.pdf</a:t>
            </a:r>
            <a:r>
              <a:rPr lang="en-US" sz="1400" i="1">
                <a:latin typeface="Aparajita" panose="020B0604020202020204" pitchFamily="34" charset="0"/>
                <a:cs typeface="Aparajita" panose="020B0604020202020204" pitchFamily="34" charset="0"/>
              </a:rPr>
              <a:t> </a:t>
            </a:r>
          </a:p>
        </p:txBody>
      </p:sp>
    </p:spTree>
    <p:extLst>
      <p:ext uri="{BB962C8B-B14F-4D97-AF65-F5344CB8AC3E}">
        <p14:creationId xmlns:p14="http://schemas.microsoft.com/office/powerpoint/2010/main" val="4052899867"/>
      </p:ext>
    </p:extLst>
  </p:cSld>
  <p:clrMapOvr>
    <a:masterClrMapping/>
  </p:clrMapOvr>
  <p:transition spd="med" advTm="25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021" y="320350"/>
            <a:ext cx="11749169" cy="4939814"/>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rPr>
              <a:t>CELLPHONES should not be SEEN or HEARD between 7:48 and 3:06!!</a:t>
            </a:r>
          </a:p>
          <a:p>
            <a:pPr algn="ctr"/>
            <a:endParaRPr lang="en-US" sz="1600" dirty="0"/>
          </a:p>
          <a:p>
            <a:pPr algn="ctr"/>
            <a:endParaRPr lang="en-US" sz="1600" dirty="0"/>
          </a:p>
          <a:p>
            <a:pPr algn="ctr"/>
            <a:endParaRPr lang="en-US" sz="1600" dirty="0"/>
          </a:p>
          <a:p>
            <a:pPr algn="ctr"/>
            <a:endParaRPr lang="en-US" sz="1600" dirty="0"/>
          </a:p>
          <a:p>
            <a:pPr algn="ctr"/>
            <a:endParaRPr lang="en-US" sz="1100" dirty="0"/>
          </a:p>
          <a:p>
            <a:pPr algn="ctr"/>
            <a:endParaRPr lang="en-US" sz="2400" dirty="0"/>
          </a:p>
          <a:p>
            <a:pPr algn="ctr"/>
            <a:endParaRPr lang="en-US" sz="2400" dirty="0"/>
          </a:p>
          <a:p>
            <a:pPr algn="ctr"/>
            <a:r>
              <a:rPr lang="en-US" sz="3200" dirty="0"/>
              <a:t>**High School Students can use respectfully in courtyard at lunch**</a:t>
            </a:r>
          </a:p>
          <a:p>
            <a:pPr algn="ctr"/>
            <a:r>
              <a:rPr lang="en-US" sz="3200" dirty="0"/>
              <a:t>Ear buds or any form of headphones are not to be worn on campus at any time. Smart watches must be powered off in classrooms.    </a:t>
            </a:r>
          </a:p>
        </p:txBody>
      </p:sp>
      <p:pic>
        <p:nvPicPr>
          <p:cNvPr id="3" name="Picture 2"/>
          <p:cNvPicPr>
            <a:picLocks noChangeAspect="1"/>
          </p:cNvPicPr>
          <p:nvPr/>
        </p:nvPicPr>
        <p:blipFill>
          <a:blip r:embed="rId2"/>
          <a:stretch>
            <a:fillRect/>
          </a:stretch>
        </p:blipFill>
        <p:spPr>
          <a:xfrm>
            <a:off x="5057567" y="1918719"/>
            <a:ext cx="1828802" cy="1743075"/>
          </a:xfrm>
          <a:prstGeom prst="rect">
            <a:avLst/>
          </a:prstGeom>
        </p:spPr>
      </p:pic>
      <p:sp>
        <p:nvSpPr>
          <p:cNvPr id="4" name="TextBox 3">
            <a:extLst>
              <a:ext uri="{FF2B5EF4-FFF2-40B4-BE49-F238E27FC236}">
                <a16:creationId xmlns:a16="http://schemas.microsoft.com/office/drawing/2014/main" id="{4DD4E999-F364-4BC3-86E3-DD1803E69C13}"/>
              </a:ext>
            </a:extLst>
          </p:cNvPr>
          <p:cNvSpPr txBox="1"/>
          <p:nvPr/>
        </p:nvSpPr>
        <p:spPr>
          <a:xfrm>
            <a:off x="231021" y="5818910"/>
            <a:ext cx="3385015" cy="646331"/>
          </a:xfrm>
          <a:prstGeom prst="rect">
            <a:avLst/>
          </a:prstGeom>
          <a:noFill/>
        </p:spPr>
        <p:txBody>
          <a:bodyPr wrap="square" rtlCol="0">
            <a:spAutoFit/>
          </a:bodyPr>
          <a:lstStyle/>
          <a:p>
            <a:r>
              <a:rPr lang="en-US" i="1"/>
              <a:t>Please review the CPSB Cell Phone Policy for further explanations.</a:t>
            </a:r>
            <a:endParaRPr lang="en-US"/>
          </a:p>
        </p:txBody>
      </p:sp>
      <p:sp>
        <p:nvSpPr>
          <p:cNvPr id="6" name="TextBox 5">
            <a:extLst>
              <a:ext uri="{FF2B5EF4-FFF2-40B4-BE49-F238E27FC236}">
                <a16:creationId xmlns:a16="http://schemas.microsoft.com/office/drawing/2014/main" id="{191F8049-66B7-477F-9652-A311E79D8002}"/>
              </a:ext>
            </a:extLst>
          </p:cNvPr>
          <p:cNvSpPr txBox="1"/>
          <p:nvPr/>
        </p:nvSpPr>
        <p:spPr>
          <a:xfrm>
            <a:off x="6559139" y="5960971"/>
            <a:ext cx="5632861" cy="738664"/>
          </a:xfrm>
          <a:prstGeom prst="rect">
            <a:avLst/>
          </a:prstGeom>
          <a:noFill/>
        </p:spPr>
        <p:txBody>
          <a:bodyPr wrap="square" rtlCol="0">
            <a:spAutoFit/>
          </a:bodyPr>
          <a:lstStyle/>
          <a:p>
            <a:r>
              <a:rPr lang="en-US" sz="1400" i="1">
                <a:latin typeface="Aparajita" panose="020B0604020202020204" pitchFamily="34" charset="0"/>
                <a:cs typeface="Aparajita" panose="020B0604020202020204" pitchFamily="34" charset="0"/>
              </a:rPr>
              <a:t>The CPSB Uniform Policy can be found online at:</a:t>
            </a:r>
          </a:p>
          <a:p>
            <a:r>
              <a:rPr lang="en-US" sz="1400" i="1">
                <a:latin typeface="Aparajita" panose="020B0604020202020204" pitchFamily="34" charset="0"/>
                <a:cs typeface="Aparajita" panose="020B0604020202020204" pitchFamily="34" charset="0"/>
                <a:hlinkClick r:id="rId3"/>
              </a:rPr>
              <a:t>https://www.cpsb.org/site/handlers/filedownload.ashx?moduleinstanceid=290&amp;dataid=105&amp;FileName=uniformpolicy.pdf</a:t>
            </a:r>
            <a:r>
              <a:rPr lang="en-US" sz="1400" i="1">
                <a:latin typeface="Aparajita" panose="020B0604020202020204" pitchFamily="34" charset="0"/>
                <a:cs typeface="Aparajita" panose="020B0604020202020204" pitchFamily="34" charset="0"/>
              </a:rPr>
              <a:t> </a:t>
            </a:r>
          </a:p>
        </p:txBody>
      </p:sp>
    </p:spTree>
    <p:extLst>
      <p:ext uri="{BB962C8B-B14F-4D97-AF65-F5344CB8AC3E}">
        <p14:creationId xmlns:p14="http://schemas.microsoft.com/office/powerpoint/2010/main" val="2055682346"/>
      </p:ext>
    </p:extLst>
  </p:cSld>
  <p:clrMapOvr>
    <a:masterClrMapping/>
  </p:clrMapOvr>
  <p:transition spd="med" advTm="25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5337" y="170522"/>
            <a:ext cx="10601325" cy="4154984"/>
          </a:xfrm>
          <a:prstGeom prst="rect">
            <a:avLst/>
          </a:prstGeom>
          <a:noFill/>
        </p:spPr>
        <p:txBody>
          <a:bodyPr wrap="square" lIns="91440" tIns="45720" rIns="91440" bIns="45720" rtlCol="0" anchor="t">
            <a:spAutoFit/>
          </a:bodyPr>
          <a:lstStyle/>
          <a:p>
            <a:pPr algn="ctr"/>
            <a:r>
              <a:rPr lang="en-US" sz="8800" dirty="0"/>
              <a:t>Violation tickets start </a:t>
            </a:r>
          </a:p>
          <a:p>
            <a:pPr algn="ctr"/>
            <a:r>
              <a:rPr lang="en-US" sz="8800" b="1" dirty="0">
                <a:solidFill>
                  <a:srgbClr val="FF0000"/>
                </a:solidFill>
                <a:effectLst>
                  <a:outerShdw blurRad="38100" dist="38100" dir="2700000" algn="tl">
                    <a:srgbClr val="000000">
                      <a:alpha val="43137"/>
                    </a:srgbClr>
                  </a:outerShdw>
                </a:effectLst>
              </a:rPr>
              <a:t>Monday</a:t>
            </a:r>
          </a:p>
          <a:p>
            <a:pPr algn="ctr"/>
            <a:r>
              <a:rPr lang="en-US" sz="8800" b="1" dirty="0">
                <a:solidFill>
                  <a:srgbClr val="FF0000"/>
                </a:solidFill>
                <a:effectLst>
                  <a:outerShdw blurRad="38100" dist="38100" dir="2700000" algn="tl">
                    <a:srgbClr val="000000">
                      <a:alpha val="43137"/>
                    </a:srgbClr>
                  </a:outerShdw>
                </a:effectLst>
              </a:rPr>
              <a:t>August 26!!</a:t>
            </a:r>
          </a:p>
        </p:txBody>
      </p:sp>
      <p:sp>
        <p:nvSpPr>
          <p:cNvPr id="3" name="TextBox 2"/>
          <p:cNvSpPr txBox="1"/>
          <p:nvPr/>
        </p:nvSpPr>
        <p:spPr>
          <a:xfrm>
            <a:off x="795337" y="4634001"/>
            <a:ext cx="10872788" cy="1938992"/>
          </a:xfrm>
          <a:prstGeom prst="rect">
            <a:avLst/>
          </a:prstGeom>
          <a:noFill/>
        </p:spPr>
        <p:txBody>
          <a:bodyPr wrap="square" rtlCol="0">
            <a:spAutoFit/>
          </a:bodyPr>
          <a:lstStyle/>
          <a:p>
            <a:pPr algn="ctr"/>
            <a:r>
              <a:rPr lang="en-US" sz="6000" b="1" i="1">
                <a:solidFill>
                  <a:srgbClr val="990099"/>
                </a:solidFill>
              </a:rPr>
              <a:t>Tardy and Uniform tickets accumulate separately.</a:t>
            </a:r>
          </a:p>
        </p:txBody>
      </p:sp>
    </p:spTree>
    <p:extLst>
      <p:ext uri="{BB962C8B-B14F-4D97-AF65-F5344CB8AC3E}">
        <p14:creationId xmlns:p14="http://schemas.microsoft.com/office/powerpoint/2010/main" val="2091042994"/>
      </p:ext>
    </p:extLst>
  </p:cSld>
  <p:clrMapOvr>
    <a:masterClrMapping/>
  </p:clrMapOvr>
  <p:transition spd="med" advTm="25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906" y="1343026"/>
            <a:ext cx="11844338" cy="5262979"/>
          </a:xfrm>
          <a:prstGeom prst="rect">
            <a:avLst/>
          </a:prstGeom>
        </p:spPr>
        <p:txBody>
          <a:bodyPr wrap="square" lIns="91440" tIns="45720" rIns="91440" bIns="45720" anchor="t">
            <a:spAutoFit/>
          </a:bodyPr>
          <a:lstStyle/>
          <a:p>
            <a:r>
              <a:rPr lang="en-US" sz="4800" dirty="0"/>
              <a:t>3 tickets   =  letter to parents/warning</a:t>
            </a:r>
          </a:p>
          <a:p>
            <a:r>
              <a:rPr lang="en-US" sz="4800" dirty="0"/>
              <a:t>4 tickets   =  call home/lunch detention</a:t>
            </a:r>
            <a:endParaRPr lang="en-US" sz="4800" dirty="0">
              <a:cs typeface="Calibri"/>
            </a:endParaRPr>
          </a:p>
          <a:p>
            <a:r>
              <a:rPr lang="en-US" sz="4800" dirty="0"/>
              <a:t>5 tickets   =  call home/ISI (1 day)</a:t>
            </a:r>
            <a:endParaRPr lang="en-US" sz="4800" dirty="0">
              <a:cs typeface="Calibri"/>
            </a:endParaRPr>
          </a:p>
          <a:p>
            <a:r>
              <a:rPr lang="en-US" sz="4800" dirty="0"/>
              <a:t>8 tickets   =  ISI (1 day)</a:t>
            </a:r>
            <a:endParaRPr lang="en-US" sz="4800" dirty="0">
              <a:cs typeface="Calibri"/>
            </a:endParaRPr>
          </a:p>
          <a:p>
            <a:r>
              <a:rPr lang="en-US" sz="4800" dirty="0"/>
              <a:t>11 tickets =  ISI (2 days)</a:t>
            </a:r>
            <a:endParaRPr lang="en-US" sz="4800" dirty="0">
              <a:cs typeface="Calibri"/>
            </a:endParaRPr>
          </a:p>
          <a:p>
            <a:r>
              <a:rPr lang="en-US" sz="4800" dirty="0"/>
              <a:t>14 tickets =  ISI (2 days)</a:t>
            </a:r>
            <a:endParaRPr lang="en-US" sz="4800" dirty="0">
              <a:cs typeface="Calibri"/>
            </a:endParaRPr>
          </a:p>
          <a:p>
            <a:r>
              <a:rPr lang="en-US" sz="4800" dirty="0"/>
              <a:t>17 tickets =  Out of School SUSPENSION!</a:t>
            </a:r>
            <a:endParaRPr lang="en-US" sz="4800" dirty="0">
              <a:cs typeface="Calibri"/>
            </a:endParaRPr>
          </a:p>
        </p:txBody>
      </p:sp>
      <p:sp>
        <p:nvSpPr>
          <p:cNvPr id="3" name="TextBox 2"/>
          <p:cNvSpPr txBox="1"/>
          <p:nvPr/>
        </p:nvSpPr>
        <p:spPr>
          <a:xfrm>
            <a:off x="0" y="414338"/>
            <a:ext cx="12192000" cy="784830"/>
          </a:xfrm>
          <a:prstGeom prst="rect">
            <a:avLst/>
          </a:prstGeom>
          <a:noFill/>
        </p:spPr>
        <p:txBody>
          <a:bodyPr wrap="square" rtlCol="0">
            <a:spAutoFit/>
          </a:bodyPr>
          <a:lstStyle/>
          <a:p>
            <a:pPr algn="ctr"/>
            <a:r>
              <a:rPr lang="en-US" sz="4500" b="1" i="1">
                <a:solidFill>
                  <a:srgbClr val="990099"/>
                </a:solidFill>
                <a:effectLst>
                  <a:outerShdw blurRad="38100" dist="38100" dir="2700000" algn="tl">
                    <a:srgbClr val="000000">
                      <a:alpha val="43137"/>
                    </a:srgbClr>
                  </a:outerShdw>
                </a:effectLst>
              </a:rPr>
              <a:t>Tardy and Uniform tickets accumulate separately.</a:t>
            </a:r>
          </a:p>
        </p:txBody>
      </p:sp>
    </p:spTree>
    <p:extLst>
      <p:ext uri="{BB962C8B-B14F-4D97-AF65-F5344CB8AC3E}">
        <p14:creationId xmlns:p14="http://schemas.microsoft.com/office/powerpoint/2010/main" val="257950210"/>
      </p:ext>
    </p:extLst>
  </p:cSld>
  <p:clrMapOvr>
    <a:masterClrMapping/>
  </p:clrMapOvr>
  <p:transition spd="med" advTm="25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10;&#10;Description automatically generated">
            <a:extLst>
              <a:ext uri="{FF2B5EF4-FFF2-40B4-BE49-F238E27FC236}">
                <a16:creationId xmlns:a16="http://schemas.microsoft.com/office/drawing/2014/main" id="{32DD64EE-1346-473A-9010-BA444EA3F5E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768493" y="-242561"/>
            <a:ext cx="4423507" cy="4547509"/>
          </a:xfrm>
          <a:prstGeom prst="rect">
            <a:avLst/>
          </a:prstGeom>
        </p:spPr>
      </p:pic>
      <p:sp>
        <p:nvSpPr>
          <p:cNvPr id="2" name="TextBox 1"/>
          <p:cNvSpPr txBox="1"/>
          <p:nvPr/>
        </p:nvSpPr>
        <p:spPr>
          <a:xfrm>
            <a:off x="541859" y="497428"/>
            <a:ext cx="11345341" cy="5863144"/>
          </a:xfrm>
          <a:prstGeom prst="rect">
            <a:avLst/>
          </a:prstGeom>
          <a:noFill/>
        </p:spPr>
        <p:txBody>
          <a:bodyPr wrap="square" lIns="91440" tIns="45720" rIns="91440" bIns="45720" rtlCol="0" anchor="t">
            <a:spAutoFit/>
          </a:bodyPr>
          <a:lstStyle/>
          <a:p>
            <a:pPr marL="1143000" indent="-1143000">
              <a:buFont typeface="Arial" panose="020B0604020202020204" pitchFamily="34" charset="0"/>
              <a:buChar char="•"/>
            </a:pPr>
            <a:r>
              <a:rPr lang="en-US" sz="12500" b="1" dirty="0">
                <a:solidFill>
                  <a:schemeClr val="accent4"/>
                </a:solidFill>
                <a:effectLst>
                  <a:outerShdw blurRad="38100" dist="38100" dir="2700000" algn="tl">
                    <a:srgbClr val="000000">
                      <a:alpha val="43137"/>
                    </a:srgbClr>
                  </a:outerShdw>
                </a:effectLst>
                <a:latin typeface="Berlin Sans FB Demi"/>
              </a:rPr>
              <a:t>Respect</a:t>
            </a:r>
          </a:p>
          <a:p>
            <a:pPr marL="1143000" indent="-1143000">
              <a:buFont typeface="Arial" panose="020B0604020202020204" pitchFamily="34" charset="0"/>
              <a:buChar char="•"/>
            </a:pPr>
            <a:r>
              <a:rPr lang="en-US" sz="12500" b="1" dirty="0">
                <a:solidFill>
                  <a:srgbClr val="7030A0"/>
                </a:solidFill>
                <a:effectLst>
                  <a:outerShdw blurRad="38100" dist="38100" dir="2700000" algn="tl">
                    <a:srgbClr val="000000">
                      <a:alpha val="43137"/>
                    </a:srgbClr>
                  </a:outerShdw>
                </a:effectLst>
                <a:latin typeface="Berlin Sans FB Demi"/>
              </a:rPr>
              <a:t>Responsibility</a:t>
            </a:r>
          </a:p>
          <a:p>
            <a:pPr marL="1143000" indent="-1143000">
              <a:buFont typeface="Arial" panose="020B0604020202020204" pitchFamily="34" charset="0"/>
              <a:buChar char="•"/>
            </a:pPr>
            <a:r>
              <a:rPr lang="en-US" sz="12500" b="1" dirty="0">
                <a:solidFill>
                  <a:schemeClr val="accent4"/>
                </a:solidFill>
                <a:effectLst>
                  <a:outerShdw blurRad="38100" dist="38100" dir="2700000" algn="tl">
                    <a:srgbClr val="000000">
                      <a:alpha val="43137"/>
                    </a:srgbClr>
                  </a:outerShdw>
                </a:effectLst>
                <a:latin typeface="Berlin Sans FB Demi"/>
              </a:rPr>
              <a:t>Loyalty</a:t>
            </a:r>
          </a:p>
        </p:txBody>
      </p:sp>
    </p:spTree>
    <p:extLst>
      <p:ext uri="{BB962C8B-B14F-4D97-AF65-F5344CB8AC3E}">
        <p14:creationId xmlns:p14="http://schemas.microsoft.com/office/powerpoint/2010/main" val="3553799590"/>
      </p:ext>
    </p:extLst>
  </p:cSld>
  <p:clrMapOvr>
    <a:masterClrMapping/>
  </p:clrMapOvr>
  <p:transition spd="med" advTm="2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526C030-F331-453D-900B-17977DF96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468" y="3258815"/>
            <a:ext cx="1314634" cy="1905266"/>
          </a:xfrm>
          <a:prstGeom prst="rect">
            <a:avLst/>
          </a:prstGeom>
        </p:spPr>
      </p:pic>
      <p:sp>
        <p:nvSpPr>
          <p:cNvPr id="2" name="TextBox 1"/>
          <p:cNvSpPr txBox="1"/>
          <p:nvPr/>
        </p:nvSpPr>
        <p:spPr>
          <a:xfrm>
            <a:off x="-377253" y="420316"/>
            <a:ext cx="6113415" cy="1446550"/>
          </a:xfrm>
          <a:prstGeom prst="rect">
            <a:avLst/>
          </a:prstGeom>
          <a:noFill/>
        </p:spPr>
        <p:txBody>
          <a:bodyPr wrap="square" rtlCol="0">
            <a:spAutoFit/>
          </a:bodyPr>
          <a:lstStyle/>
          <a:p>
            <a:pPr algn="ctr"/>
            <a:r>
              <a:rPr lang="en-US" sz="4400" dirty="0">
                <a:solidFill>
                  <a:srgbClr val="990099"/>
                </a:solidFill>
                <a:latin typeface="LilyUPC" panose="020B0604020202020204" pitchFamily="34" charset="-34"/>
                <a:cs typeface="LilyUPC" panose="020B0604020202020204" pitchFamily="34" charset="-34"/>
              </a:rPr>
              <a:t>2024-2025 School</a:t>
            </a:r>
            <a:r>
              <a:rPr lang="en-US" sz="4400" dirty="0">
                <a:solidFill>
                  <a:schemeClr val="accent6"/>
                </a:solidFill>
                <a:latin typeface="LilyUPC" panose="020B0604020202020204" pitchFamily="34" charset="-34"/>
                <a:cs typeface="LilyUPC" panose="020B0604020202020204" pitchFamily="34" charset="-34"/>
              </a:rPr>
              <a:t> </a:t>
            </a:r>
            <a:r>
              <a:rPr lang="en-US" sz="4400" dirty="0">
                <a:solidFill>
                  <a:srgbClr val="990099"/>
                </a:solidFill>
                <a:latin typeface="LilyUPC" panose="020B0604020202020204" pitchFamily="34" charset="-34"/>
                <a:cs typeface="LilyUPC" panose="020B0604020202020204" pitchFamily="34" charset="-34"/>
              </a:rPr>
              <a:t>Approved </a:t>
            </a:r>
            <a:r>
              <a:rPr lang="en-US" sz="4400" dirty="0">
                <a:solidFill>
                  <a:schemeClr val="accent4">
                    <a:lumMod val="60000"/>
                    <a:lumOff val="40000"/>
                  </a:schemeClr>
                </a:solidFill>
                <a:latin typeface="LilyUPC" panose="020B0604020202020204" pitchFamily="34" charset="-34"/>
                <a:cs typeface="LilyUPC" panose="020B0604020202020204" pitchFamily="34" charset="-34"/>
              </a:rPr>
              <a:t>TOPS!</a:t>
            </a:r>
          </a:p>
        </p:txBody>
      </p:sp>
      <p:pic>
        <p:nvPicPr>
          <p:cNvPr id="7" name="Picture 6"/>
          <p:cNvPicPr>
            <a:picLocks noChangeAspect="1"/>
          </p:cNvPicPr>
          <p:nvPr/>
        </p:nvPicPr>
        <p:blipFill>
          <a:blip r:embed="rId4"/>
          <a:stretch>
            <a:fillRect/>
          </a:stretch>
        </p:blipFill>
        <p:spPr>
          <a:xfrm>
            <a:off x="8251972" y="2481122"/>
            <a:ext cx="1673299" cy="1929215"/>
          </a:xfrm>
          <a:prstGeom prst="rect">
            <a:avLst/>
          </a:prstGeom>
        </p:spPr>
      </p:pic>
      <p:sp>
        <p:nvSpPr>
          <p:cNvPr id="11" name="Rectangle 10"/>
          <p:cNvSpPr/>
          <p:nvPr/>
        </p:nvSpPr>
        <p:spPr>
          <a:xfrm>
            <a:off x="0" y="4840028"/>
            <a:ext cx="8558214" cy="1569660"/>
          </a:xfrm>
          <a:prstGeom prst="rect">
            <a:avLst/>
          </a:prstGeom>
          <a:noFill/>
        </p:spPr>
        <p:txBody>
          <a:bodyPr wrap="square" lIns="91440" tIns="45720" rIns="91440" bIns="45720">
            <a:spAutoFit/>
          </a:bodyPr>
          <a:lstStyle/>
          <a:p>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UNIFORM APPROVED SHORTSLEEVE OR LONGSLEEVE SPIRIT TSHIRT OR </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SW</a:t>
            </a: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EATSHIRT</a:t>
            </a:r>
          </a:p>
          <a:p>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FROM </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ONLINE SPIRIT STORE </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4" name="Picture 3"/>
          <p:cNvPicPr>
            <a:picLocks noChangeAspect="1"/>
          </p:cNvPicPr>
          <p:nvPr/>
        </p:nvPicPr>
        <p:blipFill>
          <a:blip r:embed="rId5"/>
          <a:stretch>
            <a:fillRect/>
          </a:stretch>
        </p:blipFill>
        <p:spPr>
          <a:xfrm>
            <a:off x="10243077" y="1272687"/>
            <a:ext cx="1926606" cy="2045000"/>
          </a:xfrm>
          <a:prstGeom prst="rect">
            <a:avLst/>
          </a:prstGeom>
        </p:spPr>
      </p:pic>
      <p:sp>
        <p:nvSpPr>
          <p:cNvPr id="14" name="TextBox 13">
            <a:extLst>
              <a:ext uri="{FF2B5EF4-FFF2-40B4-BE49-F238E27FC236}">
                <a16:creationId xmlns:a16="http://schemas.microsoft.com/office/drawing/2014/main" id="{191F8049-66B7-477F-9652-A311E79D8002}"/>
              </a:ext>
            </a:extLst>
          </p:cNvPr>
          <p:cNvSpPr txBox="1"/>
          <p:nvPr/>
        </p:nvSpPr>
        <p:spPr>
          <a:xfrm>
            <a:off x="5416956" y="5943670"/>
            <a:ext cx="5965950" cy="738664"/>
          </a:xfrm>
          <a:prstGeom prst="rect">
            <a:avLst/>
          </a:prstGeom>
          <a:noFill/>
        </p:spPr>
        <p:txBody>
          <a:bodyPr wrap="square" rtlCol="0">
            <a:spAutoFit/>
          </a:bodyPr>
          <a:lstStyle/>
          <a:p>
            <a:r>
              <a:rPr lang="en-US" sz="1400" i="1" dirty="0">
                <a:latin typeface="Aparajita" panose="020B0604020202020204" pitchFamily="34" charset="0"/>
                <a:cs typeface="Aparajita" panose="020B0604020202020204" pitchFamily="34" charset="0"/>
              </a:rPr>
              <a:t>The CPSB Uniform Policy can be found online at:</a:t>
            </a:r>
          </a:p>
          <a:p>
            <a:r>
              <a:rPr lang="en-US" sz="1400" i="1" dirty="0">
                <a:latin typeface="Aparajita" panose="020B0604020202020204" pitchFamily="34" charset="0"/>
                <a:cs typeface="Aparajita" panose="020B0604020202020204" pitchFamily="34" charset="0"/>
                <a:hlinkClick r:id="rId6"/>
              </a:rPr>
              <a:t>https://www.cpsb.org/cms/lib/LA01907308/Centricity/Domain/170/Slide%201.pdf</a:t>
            </a:r>
            <a:endParaRPr lang="en-US" sz="1400" i="1" dirty="0">
              <a:latin typeface="Aparajita" panose="020B0604020202020204" pitchFamily="34" charset="0"/>
              <a:cs typeface="Aparajita" panose="020B0604020202020204" pitchFamily="34" charset="0"/>
            </a:endParaRPr>
          </a:p>
          <a:p>
            <a:endParaRPr lang="en-US" sz="1400" i="1" dirty="0">
              <a:latin typeface="Aparajita" panose="020B0604020202020204" pitchFamily="34" charset="0"/>
              <a:cs typeface="Aparajita" panose="020B0604020202020204" pitchFamily="34" charset="0"/>
            </a:endParaRPr>
          </a:p>
        </p:txBody>
      </p:sp>
      <p:sp>
        <p:nvSpPr>
          <p:cNvPr id="6" name="Rectangle 5"/>
          <p:cNvSpPr/>
          <p:nvPr/>
        </p:nvSpPr>
        <p:spPr>
          <a:xfrm>
            <a:off x="5267669" y="-46539"/>
            <a:ext cx="7064373" cy="2862322"/>
          </a:xfrm>
          <a:prstGeom prst="rect">
            <a:avLst/>
          </a:prstGeom>
          <a:noFill/>
        </p:spPr>
        <p:txBody>
          <a:bodyPr wrap="square" lIns="91440" tIns="45720" rIns="91440" bIns="45720">
            <a:spAutoFit/>
          </a:bodyPr>
          <a:lstStyle/>
          <a:p>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WHITE, HUNTER GREEN, </a:t>
            </a:r>
          </a:p>
          <a:p>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NAVY, or PURPLE MONOGRAMMED CPSB APPROVED</a:t>
            </a:r>
          </a:p>
          <a:p>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POLO OR BUTTON-DOWN</a:t>
            </a:r>
          </a:p>
          <a:p>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WITH A COLLAR </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Picture 4"/>
          <p:cNvPicPr>
            <a:picLocks noChangeAspect="1"/>
          </p:cNvPicPr>
          <p:nvPr/>
        </p:nvPicPr>
        <p:blipFill>
          <a:blip r:embed="rId7"/>
          <a:stretch>
            <a:fillRect/>
          </a:stretch>
        </p:blipFill>
        <p:spPr>
          <a:xfrm>
            <a:off x="9825156" y="3324698"/>
            <a:ext cx="1557750" cy="2028212"/>
          </a:xfrm>
          <a:prstGeom prst="rect">
            <a:avLst/>
          </a:prstGeom>
        </p:spPr>
      </p:pic>
      <p:sp>
        <p:nvSpPr>
          <p:cNvPr id="12" name="TextBox 11"/>
          <p:cNvSpPr txBox="1"/>
          <p:nvPr/>
        </p:nvSpPr>
        <p:spPr>
          <a:xfrm rot="20439663">
            <a:off x="6966972" y="3392696"/>
            <a:ext cx="5266591" cy="646331"/>
          </a:xfrm>
          <a:prstGeom prst="rect">
            <a:avLst/>
          </a:prstGeom>
          <a:noFill/>
        </p:spPr>
        <p:txBody>
          <a:bodyPr wrap="square" rtlCol="0">
            <a:spAutoFit/>
          </a:bodyPr>
          <a:lstStyle/>
          <a:p>
            <a:pPr algn="ctr"/>
            <a:r>
              <a:rPr lang="en-US" sz="3600" b="1" dirty="0">
                <a:solidFill>
                  <a:srgbClr val="FF0000"/>
                </a:solidFill>
              </a:rPr>
              <a:t>ANY DAY OF THE WEEK!</a:t>
            </a:r>
          </a:p>
        </p:txBody>
      </p:sp>
      <p:sp>
        <p:nvSpPr>
          <p:cNvPr id="9" name="TextBox 8">
            <a:extLst>
              <a:ext uri="{FF2B5EF4-FFF2-40B4-BE49-F238E27FC236}">
                <a16:creationId xmlns:a16="http://schemas.microsoft.com/office/drawing/2014/main" id="{1F6B89F5-0D01-4E27-9847-E2FC1A2B1390}"/>
              </a:ext>
            </a:extLst>
          </p:cNvPr>
          <p:cNvSpPr txBox="1"/>
          <p:nvPr/>
        </p:nvSpPr>
        <p:spPr>
          <a:xfrm>
            <a:off x="8458532" y="3097096"/>
            <a:ext cx="914400" cy="369332"/>
          </a:xfrm>
          <a:prstGeom prst="rect">
            <a:avLst/>
          </a:prstGeom>
          <a:noFill/>
        </p:spPr>
        <p:txBody>
          <a:bodyPr wrap="square" rtlCol="0">
            <a:spAutoFit/>
          </a:bodyPr>
          <a:lstStyle/>
          <a:p>
            <a:r>
              <a:rPr lang="en-US" b="1"/>
              <a:t>White</a:t>
            </a:r>
          </a:p>
        </p:txBody>
      </p:sp>
      <p:sp>
        <p:nvSpPr>
          <p:cNvPr id="16" name="TextBox 15">
            <a:extLst>
              <a:ext uri="{FF2B5EF4-FFF2-40B4-BE49-F238E27FC236}">
                <a16:creationId xmlns:a16="http://schemas.microsoft.com/office/drawing/2014/main" id="{269D9FDE-1F94-4E0D-91A1-226F6DF7FA16}"/>
              </a:ext>
            </a:extLst>
          </p:cNvPr>
          <p:cNvSpPr txBox="1"/>
          <p:nvPr/>
        </p:nvSpPr>
        <p:spPr>
          <a:xfrm>
            <a:off x="10765014" y="2023719"/>
            <a:ext cx="914400" cy="646331"/>
          </a:xfrm>
          <a:prstGeom prst="rect">
            <a:avLst/>
          </a:prstGeom>
          <a:noFill/>
        </p:spPr>
        <p:txBody>
          <a:bodyPr wrap="square" rtlCol="0">
            <a:spAutoFit/>
          </a:bodyPr>
          <a:lstStyle/>
          <a:p>
            <a:r>
              <a:rPr lang="en-US" b="1">
                <a:solidFill>
                  <a:schemeClr val="accent1">
                    <a:lumMod val="20000"/>
                    <a:lumOff val="80000"/>
                  </a:schemeClr>
                </a:solidFill>
              </a:rPr>
              <a:t>Navy Blue</a:t>
            </a:r>
          </a:p>
        </p:txBody>
      </p:sp>
      <p:sp>
        <p:nvSpPr>
          <p:cNvPr id="17" name="TextBox 16">
            <a:extLst>
              <a:ext uri="{FF2B5EF4-FFF2-40B4-BE49-F238E27FC236}">
                <a16:creationId xmlns:a16="http://schemas.microsoft.com/office/drawing/2014/main" id="{C7BFD0E6-9085-4D87-B248-EE0EF6A7A37D}"/>
              </a:ext>
            </a:extLst>
          </p:cNvPr>
          <p:cNvSpPr txBox="1"/>
          <p:nvPr/>
        </p:nvSpPr>
        <p:spPr>
          <a:xfrm>
            <a:off x="10128709" y="4457938"/>
            <a:ext cx="914400" cy="646331"/>
          </a:xfrm>
          <a:prstGeom prst="rect">
            <a:avLst/>
          </a:prstGeom>
          <a:noFill/>
        </p:spPr>
        <p:txBody>
          <a:bodyPr wrap="square" rtlCol="0">
            <a:spAutoFit/>
          </a:bodyPr>
          <a:lstStyle/>
          <a:p>
            <a:r>
              <a:rPr lang="en-US" b="1">
                <a:solidFill>
                  <a:schemeClr val="accent6">
                    <a:lumMod val="20000"/>
                    <a:lumOff val="80000"/>
                  </a:schemeClr>
                </a:solidFill>
              </a:rPr>
              <a:t>Hunter Green</a:t>
            </a:r>
          </a:p>
        </p:txBody>
      </p:sp>
      <p:pic>
        <p:nvPicPr>
          <p:cNvPr id="8" name="Picture 7">
            <a:extLst>
              <a:ext uri="{FF2B5EF4-FFF2-40B4-BE49-F238E27FC236}">
                <a16:creationId xmlns:a16="http://schemas.microsoft.com/office/drawing/2014/main" id="{3878D0F2-2DDE-C18B-F967-CA34E805C7BF}"/>
              </a:ext>
            </a:extLst>
          </p:cNvPr>
          <p:cNvPicPr>
            <a:picLocks noChangeAspect="1"/>
          </p:cNvPicPr>
          <p:nvPr/>
        </p:nvPicPr>
        <p:blipFill>
          <a:blip r:embed="rId8"/>
          <a:stretch>
            <a:fillRect/>
          </a:stretch>
        </p:blipFill>
        <p:spPr>
          <a:xfrm>
            <a:off x="106218" y="2123578"/>
            <a:ext cx="5230627" cy="2716449"/>
          </a:xfrm>
          <a:prstGeom prst="rect">
            <a:avLst/>
          </a:prstGeom>
        </p:spPr>
      </p:pic>
    </p:spTree>
    <p:extLst>
      <p:ext uri="{BB962C8B-B14F-4D97-AF65-F5344CB8AC3E}">
        <p14:creationId xmlns:p14="http://schemas.microsoft.com/office/powerpoint/2010/main" val="2809876014"/>
      </p:ext>
    </p:extLst>
  </p:cSld>
  <p:clrMapOvr>
    <a:masterClrMapping/>
  </p:clrMapOvr>
  <p:transition spd="med" advTm="25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582" y="82696"/>
            <a:ext cx="11292934" cy="1015663"/>
          </a:xfrm>
          <a:prstGeom prst="rect">
            <a:avLst/>
          </a:prstGeom>
          <a:noFill/>
        </p:spPr>
        <p:txBody>
          <a:bodyPr wrap="square" rtlCol="0">
            <a:spAutoFit/>
          </a:bodyPr>
          <a:lstStyle/>
          <a:p>
            <a:pPr algn="ctr"/>
            <a:r>
              <a:rPr lang="en-US" sz="6000" b="1">
                <a:solidFill>
                  <a:srgbClr val="990099"/>
                </a:solidFill>
                <a:latin typeface="LilyUPC" panose="020B0604020202020204" pitchFamily="34" charset="-34"/>
                <a:cs typeface="LilyUPC" panose="020B0604020202020204" pitchFamily="34" charset="-34"/>
              </a:rPr>
              <a:t>CPSB SCHOOL DRESS CODE</a:t>
            </a:r>
          </a:p>
        </p:txBody>
      </p:sp>
      <p:sp>
        <p:nvSpPr>
          <p:cNvPr id="3" name="Rectangle 2"/>
          <p:cNvSpPr/>
          <p:nvPr/>
        </p:nvSpPr>
        <p:spPr>
          <a:xfrm>
            <a:off x="0" y="1098359"/>
            <a:ext cx="12192000" cy="4708981"/>
          </a:xfrm>
          <a:prstGeom prst="rect">
            <a:avLst/>
          </a:prstGeom>
        </p:spPr>
        <p:txBody>
          <a:bodyPr wrap="square">
            <a:spAutoFit/>
          </a:bodyPr>
          <a:lstStyle/>
          <a:p>
            <a:r>
              <a:rPr lang="en-US" sz="2500" dirty="0"/>
              <a:t>1. Uniform shirts will be white, hunter green or navy blue polo/golf style shirts (short or long sleeves with a collar) or shirts that button down the front with a collar. No emblem, logo, decoration, or decorative trim is allowed. School Administrators have the option to choose a uniform shirt in one of the school’s colors.</a:t>
            </a:r>
          </a:p>
          <a:p>
            <a:endParaRPr lang="en-US" sz="1000" dirty="0"/>
          </a:p>
          <a:p>
            <a:r>
              <a:rPr lang="en-US" sz="2500" dirty="0"/>
              <a:t>2. White, hunter green or navy blue turtlenecks with no emblem, logo, decoration or decorative trim are acceptable. Turtlenecks can be worn separately or under uniform shirt.</a:t>
            </a:r>
          </a:p>
          <a:p>
            <a:endParaRPr lang="en-US" sz="1000" dirty="0"/>
          </a:p>
          <a:p>
            <a:r>
              <a:rPr lang="en-US" sz="2500" dirty="0"/>
              <a:t>3. T-shirts (solid white, hunter green or navy blue) will be allowed under uniform shirt.</a:t>
            </a:r>
          </a:p>
          <a:p>
            <a:endParaRPr lang="en-US" sz="1000" dirty="0"/>
          </a:p>
          <a:p>
            <a:r>
              <a:rPr lang="en-US" sz="2500" dirty="0"/>
              <a:t>4. Spirit shirt/club shirt may be worn on day(s) determined by the school administrator.</a:t>
            </a:r>
          </a:p>
          <a:p>
            <a:endParaRPr lang="en-US" sz="1000" dirty="0"/>
          </a:p>
          <a:p>
            <a:r>
              <a:rPr lang="en-US" sz="2500" dirty="0"/>
              <a:t>5. Administrators may option to have students wear the official school logo on the school’s designated shirt.</a:t>
            </a:r>
          </a:p>
          <a:p>
            <a:endParaRPr lang="en-US" sz="1000" dirty="0"/>
          </a:p>
        </p:txBody>
      </p:sp>
    </p:spTree>
    <p:extLst>
      <p:ext uri="{BB962C8B-B14F-4D97-AF65-F5344CB8AC3E}">
        <p14:creationId xmlns:p14="http://schemas.microsoft.com/office/powerpoint/2010/main" val="2677500550"/>
      </p:ext>
    </p:extLst>
  </p:cSld>
  <p:clrMapOvr>
    <a:masterClrMapping/>
  </p:clrMapOvr>
  <p:transition spd="med" advTm="2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721" y="52739"/>
            <a:ext cx="11587163" cy="3477875"/>
          </a:xfrm>
          <a:prstGeom prst="rect">
            <a:avLst/>
          </a:prstGeom>
          <a:noFill/>
        </p:spPr>
        <p:txBody>
          <a:bodyPr wrap="square" rtlCol="0">
            <a:spAutoFit/>
          </a:bodyPr>
          <a:lstStyle/>
          <a:p>
            <a:pPr algn="just"/>
            <a:r>
              <a:rPr lang="en-US" sz="4400" b="1" dirty="0">
                <a:solidFill>
                  <a:srgbClr val="990099"/>
                </a:solidFill>
              </a:rPr>
              <a:t>Logos on uniforms </a:t>
            </a:r>
            <a:r>
              <a:rPr lang="en-US" sz="4400" i="1" dirty="0">
                <a:solidFill>
                  <a:srgbClr val="00B050"/>
                </a:solidFill>
              </a:rPr>
              <a:t>are acceptable</a:t>
            </a:r>
            <a:r>
              <a:rPr lang="en-US" sz="4400" dirty="0"/>
              <a:t> </a:t>
            </a:r>
            <a:r>
              <a:rPr lang="en-US" sz="4400" b="1" dirty="0">
                <a:solidFill>
                  <a:srgbClr val="00B050"/>
                </a:solidFill>
                <a:effectLst>
                  <a:outerShdw blurRad="38100" dist="38100" dir="2700000" algn="tl">
                    <a:srgbClr val="000000">
                      <a:alpha val="43137"/>
                    </a:srgbClr>
                  </a:outerShdw>
                </a:effectLst>
              </a:rPr>
              <a:t>ONLY </a:t>
            </a:r>
            <a:r>
              <a:rPr lang="en-US" sz="4400" i="1" dirty="0">
                <a:solidFill>
                  <a:srgbClr val="00B050"/>
                </a:solidFill>
              </a:rPr>
              <a:t>if the logo can be fully covered by the  Student ID</a:t>
            </a:r>
            <a:r>
              <a:rPr lang="en-US" sz="4400" dirty="0"/>
              <a:t>.</a:t>
            </a:r>
          </a:p>
          <a:p>
            <a:pPr algn="just"/>
            <a:r>
              <a:rPr lang="en-US" sz="4400" i="1" dirty="0">
                <a:solidFill>
                  <a:srgbClr val="FF0000"/>
                </a:solidFill>
              </a:rPr>
              <a:t>If the logo is larger in size than the Student ID, then it is unacceptable</a:t>
            </a:r>
            <a:r>
              <a:rPr lang="en-US" sz="4400" dirty="0"/>
              <a:t>.</a:t>
            </a:r>
          </a:p>
          <a:p>
            <a:pPr algn="just"/>
            <a:endParaRPr lang="en-US" sz="4400" dirty="0"/>
          </a:p>
        </p:txBody>
      </p:sp>
      <p:pic>
        <p:nvPicPr>
          <p:cNvPr id="4" name="Picture 3"/>
          <p:cNvPicPr>
            <a:picLocks noChangeAspect="1"/>
          </p:cNvPicPr>
          <p:nvPr/>
        </p:nvPicPr>
        <p:blipFill>
          <a:blip r:embed="rId2"/>
          <a:stretch>
            <a:fillRect/>
          </a:stretch>
        </p:blipFill>
        <p:spPr>
          <a:xfrm>
            <a:off x="600361" y="2995828"/>
            <a:ext cx="3142941" cy="3385639"/>
          </a:xfrm>
          <a:prstGeom prst="rect">
            <a:avLst/>
          </a:prstGeom>
        </p:spPr>
      </p:pic>
      <p:pic>
        <p:nvPicPr>
          <p:cNvPr id="5" name="Picture 4"/>
          <p:cNvPicPr>
            <a:picLocks noChangeAspect="1"/>
          </p:cNvPicPr>
          <p:nvPr/>
        </p:nvPicPr>
        <p:blipFill>
          <a:blip r:embed="rId3"/>
          <a:stretch>
            <a:fillRect/>
          </a:stretch>
        </p:blipFill>
        <p:spPr>
          <a:xfrm>
            <a:off x="7083226" y="2625832"/>
            <a:ext cx="2772045" cy="3273113"/>
          </a:xfrm>
          <a:prstGeom prst="rect">
            <a:avLst/>
          </a:prstGeom>
        </p:spPr>
      </p:pic>
      <p:sp>
        <p:nvSpPr>
          <p:cNvPr id="6" name="Rectangle 5"/>
          <p:cNvSpPr/>
          <p:nvPr/>
        </p:nvSpPr>
        <p:spPr>
          <a:xfrm rot="19130495">
            <a:off x="1552237" y="4213851"/>
            <a:ext cx="3399319" cy="646331"/>
          </a:xfrm>
          <a:prstGeom prst="rect">
            <a:avLst/>
          </a:prstGeom>
          <a:noFill/>
        </p:spPr>
        <p:txBody>
          <a:bodyPr wrap="square" lIns="91440" tIns="45720" rIns="91440" bIns="45720">
            <a:spAutoFit/>
          </a:bodyPr>
          <a:lstStyle/>
          <a:p>
            <a:pPr algn="ctr"/>
            <a:r>
              <a:rPr lang="en-US" sz="3600" b="1" dirty="0">
                <a:ln w="13462">
                  <a:solidFill>
                    <a:schemeClr val="bg1"/>
                  </a:solidFill>
                  <a:prstDash val="solid"/>
                </a:ln>
                <a:solidFill>
                  <a:srgbClr val="00B050"/>
                </a:solidFill>
                <a:effectLst>
                  <a:outerShdw dist="38100" dir="2700000" algn="bl" rotWithShape="0">
                    <a:schemeClr val="accent5"/>
                  </a:outerShdw>
                </a:effectLst>
              </a:rPr>
              <a:t>ACCEPTABLE</a:t>
            </a:r>
            <a:endParaRPr lang="en-US" sz="3600" b="1" cap="none" spc="0" dirty="0">
              <a:ln w="13462">
                <a:solidFill>
                  <a:schemeClr val="bg1"/>
                </a:solidFill>
                <a:prstDash val="solid"/>
              </a:ln>
              <a:solidFill>
                <a:srgbClr val="00B050"/>
              </a:solidFill>
              <a:effectLst>
                <a:outerShdw dist="38100" dir="2700000" algn="bl" rotWithShape="0">
                  <a:schemeClr val="accent5"/>
                </a:outerShdw>
              </a:effectLst>
            </a:endParaRPr>
          </a:p>
        </p:txBody>
      </p:sp>
      <p:sp>
        <p:nvSpPr>
          <p:cNvPr id="7" name="Rectangle 6"/>
          <p:cNvSpPr/>
          <p:nvPr/>
        </p:nvSpPr>
        <p:spPr>
          <a:xfrm rot="19211658">
            <a:off x="5366391" y="3244572"/>
            <a:ext cx="3399319" cy="646331"/>
          </a:xfrm>
          <a:prstGeom prst="rect">
            <a:avLst/>
          </a:prstGeom>
          <a:noFill/>
        </p:spPr>
        <p:txBody>
          <a:bodyPr wrap="square" lIns="91440" tIns="45720" rIns="91440" bIns="45720">
            <a:spAutoFit/>
          </a:bodyPr>
          <a:lstStyle/>
          <a:p>
            <a:pPr algn="ctr"/>
            <a:r>
              <a:rPr lang="en-US" sz="3600" b="1" dirty="0">
                <a:ln w="13462">
                  <a:solidFill>
                    <a:schemeClr val="bg1"/>
                  </a:solidFill>
                  <a:prstDash val="solid"/>
                </a:ln>
                <a:solidFill>
                  <a:srgbClr val="FF0000"/>
                </a:solidFill>
                <a:effectLst>
                  <a:outerShdw dist="38100" dir="2700000" algn="bl" rotWithShape="0">
                    <a:schemeClr val="accent5"/>
                  </a:outerShdw>
                </a:effectLst>
              </a:rPr>
              <a:t>UNACCEPTABLE</a:t>
            </a:r>
            <a:endParaRPr lang="en-US" sz="3600" b="1" cap="none" spc="0" dirty="0">
              <a:ln w="13462">
                <a:solidFill>
                  <a:schemeClr val="bg1"/>
                </a:solidFill>
                <a:prstDash val="solid"/>
              </a:ln>
              <a:solidFill>
                <a:srgbClr val="FF0000"/>
              </a:solidFill>
              <a:effectLst>
                <a:outerShdw dist="38100" dir="2700000" algn="bl" rotWithShape="0">
                  <a:schemeClr val="accent5"/>
                </a:outerShdw>
              </a:effectLst>
            </a:endParaRPr>
          </a:p>
        </p:txBody>
      </p:sp>
      <p:cxnSp>
        <p:nvCxnSpPr>
          <p:cNvPr id="8" name="Straight Connector 7"/>
          <p:cNvCxnSpPr/>
          <p:nvPr/>
        </p:nvCxnSpPr>
        <p:spPr>
          <a:xfrm flipV="1">
            <a:off x="8235540" y="3431956"/>
            <a:ext cx="1161088" cy="1236489"/>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8120659" y="3339412"/>
            <a:ext cx="1198577" cy="1432716"/>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91F8049-66B7-477F-9652-A311E79D8002}"/>
              </a:ext>
            </a:extLst>
          </p:cNvPr>
          <p:cNvSpPr txBox="1"/>
          <p:nvPr/>
        </p:nvSpPr>
        <p:spPr>
          <a:xfrm>
            <a:off x="6211023" y="6012135"/>
            <a:ext cx="5632861" cy="738664"/>
          </a:xfrm>
          <a:prstGeom prst="rect">
            <a:avLst/>
          </a:prstGeom>
          <a:noFill/>
        </p:spPr>
        <p:txBody>
          <a:bodyPr wrap="square" rtlCol="0">
            <a:spAutoFit/>
          </a:bodyPr>
          <a:lstStyle/>
          <a:p>
            <a:r>
              <a:rPr lang="en-US" sz="1400" i="1">
                <a:latin typeface="Aparajita" panose="020B0604020202020204" pitchFamily="34" charset="0"/>
                <a:cs typeface="Aparajita" panose="020B0604020202020204" pitchFamily="34" charset="0"/>
              </a:rPr>
              <a:t>The CPSB Uniform Policy can be found online at:</a:t>
            </a:r>
          </a:p>
          <a:p>
            <a:r>
              <a:rPr lang="en-US" sz="1400" i="1">
                <a:latin typeface="Aparajita" panose="020B0604020202020204" pitchFamily="34" charset="0"/>
                <a:cs typeface="Aparajita" panose="020B0604020202020204" pitchFamily="34" charset="0"/>
                <a:hlinkClick r:id="rId4"/>
              </a:rPr>
              <a:t>https://www.cpsb.org/site/handlers/filedownload.ashx?moduleinstanceid=290&amp;dataid=105&amp;FileName=uniformpolicy.pdf</a:t>
            </a:r>
            <a:r>
              <a:rPr lang="en-US" sz="1400" i="1">
                <a:latin typeface="Aparajita" panose="020B0604020202020204" pitchFamily="34" charset="0"/>
                <a:cs typeface="Aparajita" panose="020B0604020202020204" pitchFamily="34" charset="0"/>
              </a:rPr>
              <a:t> </a:t>
            </a:r>
          </a:p>
        </p:txBody>
      </p:sp>
    </p:spTree>
    <p:extLst>
      <p:ext uri="{BB962C8B-B14F-4D97-AF65-F5344CB8AC3E}">
        <p14:creationId xmlns:p14="http://schemas.microsoft.com/office/powerpoint/2010/main" val="2655526178"/>
      </p:ext>
    </p:extLst>
  </p:cSld>
  <p:clrMapOvr>
    <a:masterClrMapping/>
  </p:clrMapOvr>
  <p:transition spd="med" advTm="25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850" y="-114300"/>
            <a:ext cx="9872662" cy="1569660"/>
          </a:xfrm>
          <a:prstGeom prst="rect">
            <a:avLst/>
          </a:prstGeom>
          <a:noFill/>
        </p:spPr>
        <p:txBody>
          <a:bodyPr wrap="square" rtlCol="0">
            <a:spAutoFit/>
          </a:bodyPr>
          <a:lstStyle/>
          <a:p>
            <a:pPr algn="ctr"/>
            <a:r>
              <a:rPr lang="en-US" sz="9600" b="1">
                <a:solidFill>
                  <a:srgbClr val="990099"/>
                </a:solidFill>
                <a:effectLst>
                  <a:outerShdw blurRad="38100" dist="38100" dir="2700000" algn="tl">
                    <a:srgbClr val="000000">
                      <a:alpha val="43137"/>
                    </a:srgbClr>
                  </a:outerShdw>
                </a:effectLst>
              </a:rPr>
              <a:t>FRIDAYS ONLY!</a:t>
            </a:r>
          </a:p>
        </p:txBody>
      </p:sp>
      <p:sp>
        <p:nvSpPr>
          <p:cNvPr id="3" name="TextBox 2"/>
          <p:cNvSpPr txBox="1"/>
          <p:nvPr/>
        </p:nvSpPr>
        <p:spPr>
          <a:xfrm>
            <a:off x="142874" y="1540215"/>
            <a:ext cx="11758613" cy="3724096"/>
          </a:xfrm>
          <a:prstGeom prst="rect">
            <a:avLst/>
          </a:prstGeom>
          <a:noFill/>
        </p:spPr>
        <p:txBody>
          <a:bodyPr wrap="square" rtlCol="0">
            <a:spAutoFit/>
          </a:bodyPr>
          <a:lstStyle/>
          <a:p>
            <a:pPr algn="ctr"/>
            <a:r>
              <a:rPr lang="en-US" sz="4800" dirty="0">
                <a:solidFill>
                  <a:srgbClr val="CC6600"/>
                </a:solidFill>
              </a:rPr>
              <a:t>Any </a:t>
            </a:r>
            <a:r>
              <a:rPr lang="en-US" sz="4800" dirty="0">
                <a:solidFill>
                  <a:srgbClr val="990099"/>
                </a:solidFill>
              </a:rPr>
              <a:t>IOWA</a:t>
            </a:r>
            <a:r>
              <a:rPr lang="en-US" sz="4800" dirty="0">
                <a:solidFill>
                  <a:srgbClr val="CC6600"/>
                </a:solidFill>
              </a:rPr>
              <a:t> spirit, athletic, or club t-shirt </a:t>
            </a:r>
          </a:p>
          <a:p>
            <a:pPr algn="ctr"/>
            <a:r>
              <a:rPr lang="en-US" sz="4800" dirty="0">
                <a:solidFill>
                  <a:srgbClr val="CC6600"/>
                </a:solidFill>
              </a:rPr>
              <a:t>may be worn on Fridays </a:t>
            </a:r>
          </a:p>
          <a:p>
            <a:pPr algn="ctr"/>
            <a:r>
              <a:rPr lang="en-US" sz="4800" dirty="0">
                <a:solidFill>
                  <a:srgbClr val="CC6600"/>
                </a:solidFill>
              </a:rPr>
              <a:t>with approved uniform bottoms.  </a:t>
            </a:r>
          </a:p>
          <a:p>
            <a:pPr algn="ctr"/>
            <a:endParaRPr lang="en-US" sz="2000" dirty="0"/>
          </a:p>
          <a:p>
            <a:pPr algn="ctr"/>
            <a:r>
              <a:rPr lang="en-US" sz="3600" i="1" dirty="0"/>
              <a:t>These t-shirts </a:t>
            </a:r>
            <a:r>
              <a:rPr lang="en-US" sz="3600" b="1" i="1" dirty="0">
                <a:solidFill>
                  <a:srgbClr val="FF0000"/>
                </a:solidFill>
              </a:rPr>
              <a:t>MAY NOT </a:t>
            </a:r>
            <a:r>
              <a:rPr lang="en-US" sz="3600" i="1" dirty="0"/>
              <a:t>be worn on any other day of the week other than Friday regardless of game days or club meetings.  </a:t>
            </a:r>
          </a:p>
        </p:txBody>
      </p:sp>
    </p:spTree>
    <p:extLst>
      <p:ext uri="{BB962C8B-B14F-4D97-AF65-F5344CB8AC3E}">
        <p14:creationId xmlns:p14="http://schemas.microsoft.com/office/powerpoint/2010/main" val="1194069408"/>
      </p:ext>
    </p:extLst>
  </p:cSld>
  <p:clrMapOvr>
    <a:masterClrMapping/>
  </p:clrMapOvr>
  <p:transition spd="med" advTm="25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85" y="1588886"/>
            <a:ext cx="12191999" cy="4370427"/>
          </a:xfrm>
          <a:prstGeom prst="rect">
            <a:avLst/>
          </a:prstGeom>
        </p:spPr>
        <p:txBody>
          <a:bodyPr wrap="square">
            <a:spAutoFit/>
          </a:bodyPr>
          <a:lstStyle/>
          <a:p>
            <a:r>
              <a:rPr lang="en-US" sz="2800" dirty="0"/>
              <a:t>7. "Khaki or navy-blue pants (shades may vary) or blue jeans (shades of blue may vary), skirts, shorts, skorts, or jumpers must be uniform style and color. Blue jeans pants only (shades of blue may vary) shall not have any holes, rips, or tears. No blue jeans shorts, no corduroy or wind-suit materials, no sweatpants, no stretch pants or leggings, no jeggings, no joggers, no spandex, no baggy pants, no bell-bottoms, no carpenter or cargo styles, no hip-huggers, no side-knee pockets, no capris. Emblems, logos, or decorations are not allowed. </a:t>
            </a:r>
          </a:p>
          <a:p>
            <a:r>
              <a:rPr lang="en-US" sz="2800" dirty="0"/>
              <a:t>8. Shorts, skorts, skirts and jumpers must measure (front and back) </a:t>
            </a:r>
            <a:r>
              <a:rPr lang="en-US" sz="3600" b="1" i="1" u="sng" dirty="0"/>
              <a:t>no shorter than three inches above the knee</a:t>
            </a:r>
            <a:r>
              <a:rPr lang="en-US" sz="3600" dirty="0"/>
              <a:t> </a:t>
            </a:r>
            <a:r>
              <a:rPr lang="en-US" sz="2800" dirty="0"/>
              <a:t>and no longer than mid-knee. </a:t>
            </a:r>
          </a:p>
          <a:p>
            <a:endParaRPr lang="en-US" sz="1000" dirty="0"/>
          </a:p>
        </p:txBody>
      </p:sp>
      <p:sp>
        <p:nvSpPr>
          <p:cNvPr id="3" name="TextBox 2"/>
          <p:cNvSpPr txBox="1"/>
          <p:nvPr/>
        </p:nvSpPr>
        <p:spPr>
          <a:xfrm>
            <a:off x="-813622" y="156851"/>
            <a:ext cx="13819239" cy="1015663"/>
          </a:xfrm>
          <a:prstGeom prst="rect">
            <a:avLst/>
          </a:prstGeom>
          <a:noFill/>
        </p:spPr>
        <p:txBody>
          <a:bodyPr wrap="square" rtlCol="0">
            <a:spAutoFit/>
          </a:bodyPr>
          <a:lstStyle/>
          <a:p>
            <a:pPr algn="ctr"/>
            <a:r>
              <a:rPr lang="en-US" sz="6000" b="1">
                <a:solidFill>
                  <a:srgbClr val="990099"/>
                </a:solidFill>
                <a:latin typeface="LilyUPC" panose="020B0604020202020204" pitchFamily="34" charset="-34"/>
                <a:cs typeface="LilyUPC" panose="020B0604020202020204" pitchFamily="34" charset="-34"/>
              </a:rPr>
              <a:t>CPSB </a:t>
            </a:r>
            <a:r>
              <a:rPr lang="en-US" sz="6000" b="1">
                <a:solidFill>
                  <a:schemeClr val="accent4">
                    <a:lumMod val="60000"/>
                    <a:lumOff val="40000"/>
                  </a:schemeClr>
                </a:solidFill>
                <a:latin typeface="LilyUPC" panose="020B0604020202020204" pitchFamily="34" charset="-34"/>
                <a:cs typeface="LilyUPC" panose="020B0604020202020204" pitchFamily="34" charset="-34"/>
              </a:rPr>
              <a:t>SCHOOL DRESS CODE!</a:t>
            </a:r>
          </a:p>
        </p:txBody>
      </p:sp>
    </p:spTree>
    <p:extLst>
      <p:ext uri="{BB962C8B-B14F-4D97-AF65-F5344CB8AC3E}">
        <p14:creationId xmlns:p14="http://schemas.microsoft.com/office/powerpoint/2010/main" val="114879158"/>
      </p:ext>
    </p:extLst>
  </p:cSld>
  <p:clrMapOvr>
    <a:masterClrMapping/>
  </p:clrMapOvr>
  <p:transition spd="med" advTm="25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847277" y="-13076"/>
            <a:ext cx="5692282" cy="5870165"/>
          </a:xfrm>
          <a:prstGeom prst="rect">
            <a:avLst/>
          </a:prstGeom>
        </p:spPr>
      </p:pic>
      <p:sp>
        <p:nvSpPr>
          <p:cNvPr id="3" name="TextBox 2"/>
          <p:cNvSpPr txBox="1"/>
          <p:nvPr/>
        </p:nvSpPr>
        <p:spPr>
          <a:xfrm rot="21117976">
            <a:off x="81840" y="496593"/>
            <a:ext cx="5376633" cy="1569660"/>
          </a:xfrm>
          <a:prstGeom prst="rect">
            <a:avLst/>
          </a:prstGeom>
          <a:noFill/>
        </p:spPr>
        <p:txBody>
          <a:bodyPr wrap="square" rtlCol="0">
            <a:spAutoFit/>
          </a:bodyPr>
          <a:lstStyle/>
          <a:p>
            <a:pPr algn="ctr"/>
            <a:r>
              <a:rPr lang="en-US" sz="4800" b="1">
                <a:solidFill>
                  <a:srgbClr val="990099"/>
                </a:solidFill>
                <a:latin typeface="LilyUPC" panose="020B0604020202020204" pitchFamily="34" charset="-34"/>
                <a:cs typeface="LilyUPC" panose="020B0604020202020204" pitchFamily="34" charset="-34"/>
              </a:rPr>
              <a:t>School Approved</a:t>
            </a:r>
          </a:p>
          <a:p>
            <a:pPr algn="ctr"/>
            <a:r>
              <a:rPr lang="en-US" sz="4800" b="1">
                <a:solidFill>
                  <a:srgbClr val="990099"/>
                </a:solidFill>
                <a:latin typeface="LilyUPC" panose="020B0604020202020204" pitchFamily="34" charset="-34"/>
                <a:cs typeface="LilyUPC" panose="020B0604020202020204" pitchFamily="34" charset="-34"/>
              </a:rPr>
              <a:t>BOTTOMS!</a:t>
            </a:r>
          </a:p>
        </p:txBody>
      </p:sp>
      <p:sp>
        <p:nvSpPr>
          <p:cNvPr id="5" name="Rectangle 4"/>
          <p:cNvSpPr/>
          <p:nvPr/>
        </p:nvSpPr>
        <p:spPr>
          <a:xfrm>
            <a:off x="186368" y="2052846"/>
            <a:ext cx="5660909" cy="341632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KHAKI OR NAVY </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CPSB APPROVED</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PANTS OR SHORTS </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OR JEANS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TextBox 5"/>
          <p:cNvSpPr txBox="1"/>
          <p:nvPr/>
        </p:nvSpPr>
        <p:spPr>
          <a:xfrm>
            <a:off x="189450" y="5515333"/>
            <a:ext cx="5920361" cy="830997"/>
          </a:xfrm>
          <a:prstGeom prst="rect">
            <a:avLst/>
          </a:prstGeom>
          <a:noFill/>
        </p:spPr>
        <p:txBody>
          <a:bodyPr wrap="square" rtlCol="0">
            <a:spAutoFit/>
          </a:bodyPr>
          <a:lstStyle/>
          <a:p>
            <a:r>
              <a:rPr lang="en-US" sz="1600" i="1" dirty="0"/>
              <a:t>*The above images are only some examples of school approved bottoms.  Please review the CPSB School Dress Code for further explanations.</a:t>
            </a:r>
          </a:p>
        </p:txBody>
      </p:sp>
      <p:sp>
        <p:nvSpPr>
          <p:cNvPr id="8" name="TextBox 7">
            <a:extLst>
              <a:ext uri="{FF2B5EF4-FFF2-40B4-BE49-F238E27FC236}">
                <a16:creationId xmlns:a16="http://schemas.microsoft.com/office/drawing/2014/main" id="{191F8049-66B7-477F-9652-A311E79D8002}"/>
              </a:ext>
            </a:extLst>
          </p:cNvPr>
          <p:cNvSpPr txBox="1"/>
          <p:nvPr/>
        </p:nvSpPr>
        <p:spPr>
          <a:xfrm>
            <a:off x="6457538" y="5976998"/>
            <a:ext cx="5632861" cy="738664"/>
          </a:xfrm>
          <a:prstGeom prst="rect">
            <a:avLst/>
          </a:prstGeom>
          <a:noFill/>
        </p:spPr>
        <p:txBody>
          <a:bodyPr wrap="square" rtlCol="0">
            <a:spAutoFit/>
          </a:bodyPr>
          <a:lstStyle/>
          <a:p>
            <a:r>
              <a:rPr lang="en-US" sz="1400" i="1">
                <a:latin typeface="Aparajita" panose="020B0604020202020204" pitchFamily="34" charset="0"/>
                <a:cs typeface="Aparajita" panose="020B0604020202020204" pitchFamily="34" charset="0"/>
              </a:rPr>
              <a:t>The CPSB Uniform Policy can be found online at:</a:t>
            </a:r>
          </a:p>
          <a:p>
            <a:r>
              <a:rPr lang="en-US" sz="1400" i="1">
                <a:latin typeface="Aparajita" panose="020B0604020202020204" pitchFamily="34" charset="0"/>
                <a:cs typeface="Aparajita" panose="020B0604020202020204" pitchFamily="34" charset="0"/>
                <a:hlinkClick r:id="rId4"/>
              </a:rPr>
              <a:t>https://www.cpsb.org/site/handlers/filedownload.ashx?moduleinstanceid=290&amp;dataid=105&amp;FileName=uniformpolicy.pdf</a:t>
            </a:r>
            <a:r>
              <a:rPr lang="en-US" sz="1400" i="1">
                <a:latin typeface="Aparajita" panose="020B0604020202020204" pitchFamily="34" charset="0"/>
                <a:cs typeface="Aparajita" panose="020B0604020202020204" pitchFamily="34" charset="0"/>
              </a:rPr>
              <a:t> </a:t>
            </a:r>
          </a:p>
        </p:txBody>
      </p:sp>
      <p:pic>
        <p:nvPicPr>
          <p:cNvPr id="10" name="Picture 9">
            <a:extLst>
              <a:ext uri="{FF2B5EF4-FFF2-40B4-BE49-F238E27FC236}">
                <a16:creationId xmlns:a16="http://schemas.microsoft.com/office/drawing/2014/main" id="{10B37995-1B9C-F303-553E-281D924B35C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97419" l="10000" r="91915">
                        <a14:foregroundMark x1="10213" y1="4516" x2="10000" y2="99355"/>
                        <a14:foregroundMark x1="10000" y1="99355" x2="19787" y2="96774"/>
                        <a14:foregroundMark x1="19787" y1="96774" x2="19787" y2="11613"/>
                        <a14:foregroundMark x1="19787" y1="11613" x2="11277" y2="1935"/>
                        <a14:foregroundMark x1="11277" y1="1935" x2="10213" y2="3226"/>
                        <a14:foregroundMark x1="42553" y1="88387" x2="47447" y2="89032"/>
                        <a14:foregroundMark x1="51915" y1="87742" x2="57021" y2="88387"/>
                        <a14:foregroundMark x1="78511" y1="4516" x2="77660" y2="65806"/>
                        <a14:foregroundMark x1="77660" y1="65806" x2="81702" y2="94194"/>
                        <a14:foregroundMark x1="81702" y1="94194" x2="91702" y2="94194"/>
                        <a14:foregroundMark x1="91702" y1="94194" x2="91489" y2="9032"/>
                        <a14:foregroundMark x1="91489" y1="9032" x2="79362" y2="5806"/>
                        <a14:foregroundMark x1="91915" y1="8387" x2="78085" y2="7097"/>
                        <a14:foregroundMark x1="77447" y1="70968" x2="78085" y2="97419"/>
                        <a14:foregroundMark x1="78085" y1="97419" x2="81277" y2="97419"/>
                      </a14:backgroundRemoval>
                    </a14:imgEffect>
                  </a14:imgLayer>
                </a14:imgProps>
              </a:ext>
            </a:extLst>
          </a:blip>
          <a:srcRect r="39866"/>
          <a:stretch/>
        </p:blipFill>
        <p:spPr>
          <a:xfrm rot="636879">
            <a:off x="4744251" y="2040981"/>
            <a:ext cx="7106954" cy="3897624"/>
          </a:xfrm>
          <a:prstGeom prst="rect">
            <a:avLst/>
          </a:prstGeom>
        </p:spPr>
      </p:pic>
    </p:spTree>
    <p:extLst>
      <p:ext uri="{BB962C8B-B14F-4D97-AF65-F5344CB8AC3E}">
        <p14:creationId xmlns:p14="http://schemas.microsoft.com/office/powerpoint/2010/main" val="1051161340"/>
      </p:ext>
    </p:extLst>
  </p:cSld>
  <p:clrMapOvr>
    <a:masterClrMapping/>
  </p:clrMapOvr>
  <p:transition spd="med" advTm="25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839658"/>
            <a:ext cx="12192000" cy="5262979"/>
          </a:xfrm>
          <a:prstGeom prst="rect">
            <a:avLst/>
          </a:prstGeom>
        </p:spPr>
        <p:txBody>
          <a:bodyPr wrap="square">
            <a:spAutoFit/>
          </a:bodyPr>
          <a:lstStyle/>
          <a:p>
            <a:r>
              <a:rPr lang="en-US" sz="2800" dirty="0"/>
              <a:t>9. Belts should be black, brown, navy blue, hunter green, or khaki with no emblem, logo or decoration and must be worn with slacks and shorts that are designed to have belt loops. Belts must be visible and worn around the waist. Belts are optional for pre-k, kindergarten, and first grade students.</a:t>
            </a:r>
          </a:p>
          <a:p>
            <a:endParaRPr lang="en-US" sz="2800" dirty="0"/>
          </a:p>
          <a:p>
            <a:r>
              <a:rPr lang="en-US" sz="2800" dirty="0"/>
              <a:t>10. Socks (or stockings/tights for girls) are required and should be hunter green, navy blue, khaki, black or white with no emblem, logo or decoration and must cover the ankle and be visible. Middle and High School students are not required to wear socks or stockings with sandals.</a:t>
            </a:r>
          </a:p>
          <a:p>
            <a:endParaRPr lang="en-US" sz="2800" dirty="0"/>
          </a:p>
          <a:p>
            <a:r>
              <a:rPr lang="en-US" sz="2800" dirty="0"/>
              <a:t>11. Appropriate shoes must be worn at all times. Sandals must have a back on them…no “slip-on” sandals, slippers, backless crocs</a:t>
            </a:r>
            <a:r>
              <a:rPr lang="en-US" sz="2800"/>
              <a:t>, or flip flops. </a:t>
            </a:r>
            <a:endParaRPr lang="en-US" sz="2800" dirty="0"/>
          </a:p>
        </p:txBody>
      </p:sp>
      <p:sp>
        <p:nvSpPr>
          <p:cNvPr id="3" name="TextBox 2"/>
          <p:cNvSpPr txBox="1"/>
          <p:nvPr/>
        </p:nvSpPr>
        <p:spPr>
          <a:xfrm>
            <a:off x="347932" y="12680"/>
            <a:ext cx="11496135" cy="1015663"/>
          </a:xfrm>
          <a:prstGeom prst="rect">
            <a:avLst/>
          </a:prstGeom>
          <a:noFill/>
        </p:spPr>
        <p:txBody>
          <a:bodyPr wrap="square" rtlCol="0">
            <a:spAutoFit/>
          </a:bodyPr>
          <a:lstStyle/>
          <a:p>
            <a:pPr algn="ctr"/>
            <a:r>
              <a:rPr lang="en-US" sz="6000" b="1">
                <a:solidFill>
                  <a:srgbClr val="990099"/>
                </a:solidFill>
                <a:latin typeface="LilyUPC" panose="020B0604020202020204" pitchFamily="34" charset="-34"/>
                <a:cs typeface="LilyUPC" panose="020B0604020202020204" pitchFamily="34" charset="-34"/>
              </a:rPr>
              <a:t>CPSB SCHOOL DRESS CODE</a:t>
            </a:r>
          </a:p>
        </p:txBody>
      </p:sp>
      <p:sp>
        <p:nvSpPr>
          <p:cNvPr id="4" name="TextBox 3">
            <a:extLst>
              <a:ext uri="{FF2B5EF4-FFF2-40B4-BE49-F238E27FC236}">
                <a16:creationId xmlns:a16="http://schemas.microsoft.com/office/drawing/2014/main" id="{191F8049-66B7-477F-9652-A311E79D8002}"/>
              </a:ext>
            </a:extLst>
          </p:cNvPr>
          <p:cNvSpPr txBox="1"/>
          <p:nvPr/>
        </p:nvSpPr>
        <p:spPr>
          <a:xfrm>
            <a:off x="6559139" y="6102637"/>
            <a:ext cx="5632861" cy="738664"/>
          </a:xfrm>
          <a:prstGeom prst="rect">
            <a:avLst/>
          </a:prstGeom>
          <a:noFill/>
        </p:spPr>
        <p:txBody>
          <a:bodyPr wrap="square" rtlCol="0">
            <a:spAutoFit/>
          </a:bodyPr>
          <a:lstStyle/>
          <a:p>
            <a:r>
              <a:rPr lang="en-US" sz="1400" i="1">
                <a:latin typeface="Aparajita" panose="020B0604020202020204" pitchFamily="34" charset="0"/>
                <a:cs typeface="Aparajita" panose="020B0604020202020204" pitchFamily="34" charset="0"/>
              </a:rPr>
              <a:t>The CPSB Uniform Policy can be found online at:</a:t>
            </a:r>
          </a:p>
          <a:p>
            <a:r>
              <a:rPr lang="en-US" sz="1400" i="1">
                <a:latin typeface="Aparajita" panose="020B0604020202020204" pitchFamily="34" charset="0"/>
                <a:cs typeface="Aparajita" panose="020B0604020202020204" pitchFamily="34" charset="0"/>
                <a:hlinkClick r:id="rId2"/>
              </a:rPr>
              <a:t>https://www.cpsb.org/site/handlers/filedownload.ashx?moduleinstanceid=290&amp;dataid=105&amp;FileName=uniformpolicy.pdf</a:t>
            </a:r>
            <a:r>
              <a:rPr lang="en-US" sz="1400" i="1">
                <a:latin typeface="Aparajita" panose="020B0604020202020204" pitchFamily="34" charset="0"/>
                <a:cs typeface="Aparajita" panose="020B0604020202020204" pitchFamily="34" charset="0"/>
              </a:rPr>
              <a:t> </a:t>
            </a:r>
          </a:p>
        </p:txBody>
      </p:sp>
    </p:spTree>
    <p:extLst>
      <p:ext uri="{BB962C8B-B14F-4D97-AF65-F5344CB8AC3E}">
        <p14:creationId xmlns:p14="http://schemas.microsoft.com/office/powerpoint/2010/main" val="1613394753"/>
      </p:ext>
    </p:extLst>
  </p:cSld>
  <p:clrMapOvr>
    <a:masterClrMapping/>
  </p:clrMapOvr>
  <p:transition spd="med" advTm="25000">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B8C23DE-771E-457A-81A5-CDA924875822}">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83B229761B844F87F05F56A6DBA2AE" ma:contentTypeVersion="33" ma:contentTypeDescription="Create a new document." ma:contentTypeScope="" ma:versionID="534c1ee511b5a37dab7c0449b06aec9d">
  <xsd:schema xmlns:xsd="http://www.w3.org/2001/XMLSchema" xmlns:xs="http://www.w3.org/2001/XMLSchema" xmlns:p="http://schemas.microsoft.com/office/2006/metadata/properties" xmlns:ns3="813bbe11-5982-478f-b22e-8f56265ef8f2" xmlns:ns4="84aeccd2-0f27-466f-93e3-5dc76ccc9827" targetNamespace="http://schemas.microsoft.com/office/2006/metadata/properties" ma:root="true" ma:fieldsID="b4f11f81e9e2a32dbae86ee19e67a4f6" ns3:_="" ns4:_="">
    <xsd:import namespace="813bbe11-5982-478f-b22e-8f56265ef8f2"/>
    <xsd:import namespace="84aeccd2-0f27-466f-93e3-5dc76ccc982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EventHashCode" minOccurs="0"/>
                <xsd:element ref="ns3:MediaServiceGenerationTime" minOccurs="0"/>
                <xsd:element ref="ns3:Math_Settings" minOccurs="0"/>
                <xsd:element ref="ns3:Distribution_Groups" minOccurs="0"/>
                <xsd:element ref="ns3:LMS_Mappings"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3bbe11-5982-478f-b22e-8f56265ef8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2" nillable="true" ma:displayName="Default Section Names" ma:internalName="DefaultSectionNames">
      <xsd:simpleType>
        <xsd:restriction base="dms:Note">
          <xsd:maxLength value="255"/>
        </xsd:restriction>
      </xsd:simpleType>
    </xsd:element>
    <xsd:element name="Templates" ma:index="23" nillable="true" ma:displayName="Templates" ma:internalName="Templates">
      <xsd:simpleType>
        <xsd:restriction base="dms:Note">
          <xsd:maxLength value="255"/>
        </xsd:restriction>
      </xsd:simpleType>
    </xsd:element>
    <xsd:element name="Teachers" ma:index="2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ath_Settings" ma:index="35" nillable="true" ma:displayName="Math Settings" ma:internalName="Math_Settings">
      <xsd:simpleType>
        <xsd:restriction base="dms:Text"/>
      </xsd:simpleType>
    </xsd:element>
    <xsd:element name="Distribution_Groups" ma:index="36" nillable="true" ma:displayName="Distribution Groups" ma:internalName="Distribution_Groups">
      <xsd:simpleType>
        <xsd:restriction base="dms:Note">
          <xsd:maxLength value="255"/>
        </xsd:restriction>
      </xsd:simpleType>
    </xsd:element>
    <xsd:element name="LMS_Mappings" ma:index="37" nillable="true" ma:displayName="LMS Mappings" ma:internalName="LMS_Mappings">
      <xsd:simpleType>
        <xsd:restriction base="dms:Note">
          <xsd:maxLength value="255"/>
        </xsd:restriction>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aeccd2-0f27-466f-93e3-5dc76ccc982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as_Teacher_Only_SectionGroup xmlns="813bbe11-5982-478f-b22e-8f56265ef8f2" xsi:nil="true"/>
    <CultureName xmlns="813bbe11-5982-478f-b22e-8f56265ef8f2" xsi:nil="true"/>
    <Students xmlns="813bbe11-5982-478f-b22e-8f56265ef8f2">
      <UserInfo>
        <DisplayName/>
        <AccountId xsi:nil="true"/>
        <AccountType/>
      </UserInfo>
    </Students>
    <Is_Collaboration_Space_Locked xmlns="813bbe11-5982-478f-b22e-8f56265ef8f2" xsi:nil="true"/>
    <Self_Registration_Enabled xmlns="813bbe11-5982-478f-b22e-8f56265ef8f2" xsi:nil="true"/>
    <Teachers xmlns="813bbe11-5982-478f-b22e-8f56265ef8f2">
      <UserInfo>
        <DisplayName/>
        <AccountId xsi:nil="true"/>
        <AccountType/>
      </UserInfo>
    </Teachers>
    <AppVersion xmlns="813bbe11-5982-478f-b22e-8f56265ef8f2" xsi:nil="true"/>
    <TeamsChannelId xmlns="813bbe11-5982-478f-b22e-8f56265ef8f2" xsi:nil="true"/>
    <IsNotebookLocked xmlns="813bbe11-5982-478f-b22e-8f56265ef8f2" xsi:nil="true"/>
    <Math_Settings xmlns="813bbe11-5982-478f-b22e-8f56265ef8f2" xsi:nil="true"/>
    <NotebookType xmlns="813bbe11-5982-478f-b22e-8f56265ef8f2" xsi:nil="true"/>
    <FolderType xmlns="813bbe11-5982-478f-b22e-8f56265ef8f2" xsi:nil="true"/>
    <Owner xmlns="813bbe11-5982-478f-b22e-8f56265ef8f2">
      <UserInfo>
        <DisplayName/>
        <AccountId xsi:nil="true"/>
        <AccountType/>
      </UserInfo>
    </Owner>
    <Student_Groups xmlns="813bbe11-5982-478f-b22e-8f56265ef8f2">
      <UserInfo>
        <DisplayName/>
        <AccountId xsi:nil="true"/>
        <AccountType/>
      </UserInfo>
    </Student_Groups>
    <Distribution_Groups xmlns="813bbe11-5982-478f-b22e-8f56265ef8f2" xsi:nil="true"/>
    <Invited_Students xmlns="813bbe11-5982-478f-b22e-8f56265ef8f2" xsi:nil="true"/>
    <LMS_Mappings xmlns="813bbe11-5982-478f-b22e-8f56265ef8f2" xsi:nil="true"/>
    <Templates xmlns="813bbe11-5982-478f-b22e-8f56265ef8f2" xsi:nil="true"/>
    <Invited_Teachers xmlns="813bbe11-5982-478f-b22e-8f56265ef8f2" xsi:nil="true"/>
    <DefaultSectionNames xmlns="813bbe11-5982-478f-b22e-8f56265ef8f2" xsi:nil="true"/>
  </documentManagement>
</p:properties>
</file>

<file path=customXml/itemProps1.xml><?xml version="1.0" encoding="utf-8"?>
<ds:datastoreItem xmlns:ds="http://schemas.openxmlformats.org/officeDocument/2006/customXml" ds:itemID="{94C7F282-AC20-4DBB-83CE-2BE045D22B02}">
  <ds:schemaRefs>
    <ds:schemaRef ds:uri="813bbe11-5982-478f-b22e-8f56265ef8f2"/>
    <ds:schemaRef ds:uri="84aeccd2-0f27-466f-93e3-5dc76ccc98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2E3F2C9-2F6F-4C35-8F6C-2004C2A9CDC3}">
  <ds:schemaRefs>
    <ds:schemaRef ds:uri="http://schemas.microsoft.com/sharepoint/v3/contenttype/forms"/>
  </ds:schemaRefs>
</ds:datastoreItem>
</file>

<file path=customXml/itemProps3.xml><?xml version="1.0" encoding="utf-8"?>
<ds:datastoreItem xmlns:ds="http://schemas.openxmlformats.org/officeDocument/2006/customXml" ds:itemID="{D2388F46-E7F2-42C6-A3A4-AF09E3C366B9}">
  <ds:schemaRefs>
    <ds:schemaRef ds:uri="http://purl.org/dc/terms/"/>
    <ds:schemaRef ds:uri="813bbe11-5982-478f-b22e-8f56265ef8f2"/>
    <ds:schemaRef ds:uri="http://schemas.microsoft.com/office/infopath/2007/PartnerControls"/>
    <ds:schemaRef ds:uri="http://purl.org/dc/elements/1.1/"/>
    <ds:schemaRef ds:uri="http://schemas.openxmlformats.org/package/2006/metadata/core-properties"/>
    <ds:schemaRef ds:uri="84aeccd2-0f27-466f-93e3-5dc76ccc9827"/>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37621</TotalTime>
  <Words>2285</Words>
  <Application>Microsoft Office PowerPoint</Application>
  <PresentationFormat>Widescreen</PresentationFormat>
  <Paragraphs>215</Paragraphs>
  <Slides>25</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Aharoni</vt:lpstr>
      <vt:lpstr>Algerian</vt:lpstr>
      <vt:lpstr>Aparajita</vt:lpstr>
      <vt:lpstr>Arial</vt:lpstr>
      <vt:lpstr>Berlin Sans FB Demi</vt:lpstr>
      <vt:lpstr>Broadway</vt:lpstr>
      <vt:lpstr>Calibri</vt:lpstr>
      <vt:lpstr>Calibri Light</vt:lpstr>
      <vt:lpstr>LilyUPC</vt:lpstr>
      <vt:lpstr>Office Theme</vt:lpstr>
      <vt:lpstr>The Uniform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Dress Code Regulations: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Calcasieu Parish School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Cormier, Rachel</dc:creator>
  <cp:lastModifiedBy>Manuel, Janet</cp:lastModifiedBy>
  <cp:revision>72</cp:revision>
  <cp:lastPrinted>2022-02-09T19:58:07Z</cp:lastPrinted>
  <dcterms:created xsi:type="dcterms:W3CDTF">2016-06-21T19:00:56Z</dcterms:created>
  <dcterms:modified xsi:type="dcterms:W3CDTF">2024-07-09T15:01:37Z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0x010100CB83B229761B844F87F05F56A6DBA2AE</vt:lpwstr>
  </property>
</Properties>
</file>